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7"/>
  </p:notesMasterIdLst>
  <p:handoutMasterIdLst>
    <p:handoutMasterId r:id="rId58"/>
  </p:handoutMasterIdLst>
  <p:sldIdLst>
    <p:sldId id="361" r:id="rId2"/>
    <p:sldId id="362" r:id="rId3"/>
    <p:sldId id="363" r:id="rId4"/>
    <p:sldId id="364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91" r:id="rId14"/>
    <p:sldId id="374" r:id="rId15"/>
    <p:sldId id="425" r:id="rId16"/>
    <p:sldId id="392" r:id="rId17"/>
    <p:sldId id="376" r:id="rId18"/>
    <p:sldId id="377" r:id="rId19"/>
    <p:sldId id="378" r:id="rId20"/>
    <p:sldId id="379" r:id="rId21"/>
    <p:sldId id="395" r:id="rId22"/>
    <p:sldId id="396" r:id="rId23"/>
    <p:sldId id="393" r:id="rId24"/>
    <p:sldId id="380" r:id="rId25"/>
    <p:sldId id="381" r:id="rId26"/>
    <p:sldId id="397" r:id="rId27"/>
    <p:sldId id="398" r:id="rId28"/>
    <p:sldId id="399" r:id="rId29"/>
    <p:sldId id="384" r:id="rId30"/>
    <p:sldId id="385" r:id="rId31"/>
    <p:sldId id="422" r:id="rId32"/>
    <p:sldId id="401" r:id="rId33"/>
    <p:sldId id="389" r:id="rId34"/>
    <p:sldId id="390" r:id="rId35"/>
    <p:sldId id="388" r:id="rId36"/>
    <p:sldId id="402" r:id="rId37"/>
    <p:sldId id="403" r:id="rId38"/>
    <p:sldId id="404" r:id="rId39"/>
    <p:sldId id="423" r:id="rId40"/>
    <p:sldId id="424" r:id="rId41"/>
    <p:sldId id="406" r:id="rId42"/>
    <p:sldId id="407" r:id="rId43"/>
    <p:sldId id="408" r:id="rId44"/>
    <p:sldId id="409" r:id="rId45"/>
    <p:sldId id="410" r:id="rId46"/>
    <p:sldId id="411" r:id="rId47"/>
    <p:sldId id="412" r:id="rId48"/>
    <p:sldId id="413" r:id="rId49"/>
    <p:sldId id="414" r:id="rId50"/>
    <p:sldId id="415" r:id="rId51"/>
    <p:sldId id="416" r:id="rId52"/>
    <p:sldId id="417" r:id="rId53"/>
    <p:sldId id="418" r:id="rId54"/>
    <p:sldId id="419" r:id="rId55"/>
    <p:sldId id="420" r:id="rId56"/>
  </p:sldIdLst>
  <p:sldSz cx="7908925" cy="4287838"/>
  <p:notesSz cx="6858000" cy="9144000"/>
  <p:defaultTextStyle>
    <a:defPPr>
      <a:defRPr lang="en-US"/>
    </a:defPPr>
    <a:lvl1pPr marL="0" algn="l" defTabSz="585399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1pPr>
    <a:lvl2pPr marL="292699" algn="l" defTabSz="585399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2pPr>
    <a:lvl3pPr marL="585399" algn="l" defTabSz="585399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3pPr>
    <a:lvl4pPr marL="878098" algn="l" defTabSz="585399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4pPr>
    <a:lvl5pPr marL="1170798" algn="l" defTabSz="585399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5pPr>
    <a:lvl6pPr marL="1463497" algn="l" defTabSz="585399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6pPr>
    <a:lvl7pPr marL="1756197" algn="l" defTabSz="585399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7pPr>
    <a:lvl8pPr marL="2048896" algn="l" defTabSz="585399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8pPr>
    <a:lvl9pPr marL="2341596" algn="l" defTabSz="585399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CLPTgn22yT8+aDKq3W06Kw==" hashData="cVZZy97NKPmg7ywVbfGTH0RSB7s="/>
  <p:extLst>
    <p:ext uri="{EFAFB233-063F-42B5-8137-9DF3F51BA10A}">
      <p15:sldGuideLst xmlns="" xmlns:p15="http://schemas.microsoft.com/office/powerpoint/2012/main">
        <p15:guide id="1" orient="horz" pos="1327" userDrawn="1">
          <p15:clr>
            <a:srgbClr val="A4A3A4"/>
          </p15:clr>
        </p15:guide>
        <p15:guide id="2" pos="2491" userDrawn="1">
          <p15:clr>
            <a:srgbClr val="A4A3A4"/>
          </p15:clr>
        </p15:guide>
        <p15:guide id="3" orient="horz">
          <p15:clr>
            <a:srgbClr val="A4A3A4"/>
          </p15:clr>
        </p15:guide>
        <p15:guide id="4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jali shridhar" initials="as" lastIdx="1" clrIdx="0">
    <p:extLst/>
  </p:cmAuthor>
  <p:cmAuthor id="2" name="Archana MG." initials="AM" lastIdx="35" clrIdx="1">
    <p:extLst/>
  </p:cmAuthor>
  <p:cmAuthor id="3" name="saavan" initials="s" lastIdx="1" clrIdx="2">
    <p:extLst/>
  </p:cmAuthor>
  <p:cmAuthor id="4" name="Lakshman Rajagopalan" initials="LR" lastIdx="7" clrIdx="3"/>
  <p:cmAuthor id="5" name="Susmita Ghosh" initials="SG" lastIdx="16" clrIdx="4">
    <p:extLst/>
  </p:cmAuthor>
  <p:cmAuthor id="6" name="Nitu Oberoi" initials="NO" lastIdx="8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B4DF"/>
    <a:srgbClr val="FAC36F"/>
    <a:srgbClr val="9CDAEB"/>
    <a:srgbClr val="F27F20"/>
    <a:srgbClr val="F69E66"/>
    <a:srgbClr val="41719C"/>
    <a:srgbClr val="D9D9D9"/>
    <a:srgbClr val="FFFFFF"/>
    <a:srgbClr val="29AAE3"/>
    <a:srgbClr val="2E2D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74338" autoAdjust="0"/>
  </p:normalViewPr>
  <p:slideViewPr>
    <p:cSldViewPr snapToGrid="0" showGuides="1">
      <p:cViewPr varScale="1">
        <p:scale>
          <a:sx n="132" d="100"/>
          <a:sy n="132" d="100"/>
        </p:scale>
        <p:origin x="-1542" y="-78"/>
      </p:cViewPr>
      <p:guideLst>
        <p:guide orient="horz" pos="1327"/>
        <p:guide orient="horz"/>
        <p:guide pos="2491"/>
        <p:guide/>
      </p:guideLst>
    </p:cSldViewPr>
  </p:slideViewPr>
  <p:outlineViewPr>
    <p:cViewPr>
      <p:scale>
        <a:sx n="33" d="100"/>
        <a:sy n="33" d="100"/>
      </p:scale>
      <p:origin x="0" y="1045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190" d="100"/>
          <a:sy n="190" d="100"/>
        </p:scale>
        <p:origin x="1536" y="-60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347EE3-14EC-40EE-8E3C-DF013FF72BE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767496-AED6-4E3F-88B7-28550BFAB947}">
      <dgm:prSet phldrT="[Text]" custT="1"/>
      <dgm:spPr>
        <a:solidFill>
          <a:srgbClr val="F69E66"/>
        </a:solidFill>
      </dgm:spPr>
      <dgm:t>
        <a:bodyPr/>
        <a:lstStyle/>
        <a:p>
          <a:r>
            <a:rPr lang="en-US" sz="1400" dirty="0" smtClean="0">
              <a:solidFill>
                <a:schemeClr val="tx1"/>
              </a:solidFill>
            </a:rPr>
            <a:t>Service desk</a:t>
          </a:r>
          <a:endParaRPr lang="en-US" sz="1400" dirty="0">
            <a:solidFill>
              <a:schemeClr val="tx1"/>
            </a:solidFill>
          </a:endParaRPr>
        </a:p>
      </dgm:t>
    </dgm:pt>
    <dgm:pt modelId="{A4B1F34F-C949-46EA-89CB-D2261A7BF975}" type="parTrans" cxnId="{73447BC9-ED78-41B0-96DC-BB11FE2F4B7C}">
      <dgm:prSet/>
      <dgm:spPr/>
      <dgm:t>
        <a:bodyPr/>
        <a:lstStyle/>
        <a:p>
          <a:endParaRPr lang="en-US"/>
        </a:p>
      </dgm:t>
    </dgm:pt>
    <dgm:pt modelId="{A4601D8C-1B6F-45A2-9C16-50CC1DF743C9}" type="sibTrans" cxnId="{73447BC9-ED78-41B0-96DC-BB11FE2F4B7C}">
      <dgm:prSet/>
      <dgm:spPr/>
      <dgm:t>
        <a:bodyPr/>
        <a:lstStyle/>
        <a:p>
          <a:endParaRPr lang="en-US"/>
        </a:p>
      </dgm:t>
    </dgm:pt>
    <dgm:pt modelId="{6D30A473-4253-42B9-96C9-0A53F76D653F}">
      <dgm:prSet phldrT="[Text]" custT="1"/>
      <dgm:spPr>
        <a:solidFill>
          <a:srgbClr val="F69E66"/>
        </a:solidFill>
      </dgm:spPr>
      <dgm:t>
        <a:bodyPr/>
        <a:lstStyle/>
        <a:p>
          <a:r>
            <a:rPr lang="en-US" sz="1400" dirty="0" smtClean="0">
              <a:solidFill>
                <a:schemeClr val="tx1"/>
              </a:solidFill>
            </a:rPr>
            <a:t>IT operations management </a:t>
          </a:r>
          <a:endParaRPr lang="en-US" sz="1400" dirty="0">
            <a:solidFill>
              <a:schemeClr val="tx1"/>
            </a:solidFill>
          </a:endParaRPr>
        </a:p>
      </dgm:t>
    </dgm:pt>
    <dgm:pt modelId="{7875B9C2-0376-44BD-A19C-D7BBA74354F2}" type="parTrans" cxnId="{B9254247-8DA2-40BC-9767-FEEACC4B054A}">
      <dgm:prSet/>
      <dgm:spPr/>
      <dgm:t>
        <a:bodyPr/>
        <a:lstStyle/>
        <a:p>
          <a:endParaRPr lang="en-US"/>
        </a:p>
      </dgm:t>
    </dgm:pt>
    <dgm:pt modelId="{A59D5F10-5ACE-4CA4-9D30-7B6B2102B2F3}" type="sibTrans" cxnId="{B9254247-8DA2-40BC-9767-FEEACC4B054A}">
      <dgm:prSet/>
      <dgm:spPr/>
      <dgm:t>
        <a:bodyPr/>
        <a:lstStyle/>
        <a:p>
          <a:endParaRPr lang="en-US"/>
        </a:p>
      </dgm:t>
    </dgm:pt>
    <dgm:pt modelId="{F53A0DBE-11B0-4035-8C3F-8CED18D644BC}">
      <dgm:prSet phldrT="[Text]" custT="1"/>
      <dgm:spPr>
        <a:solidFill>
          <a:srgbClr val="F69E66"/>
        </a:solidFill>
      </dgm:spPr>
      <dgm:t>
        <a:bodyPr/>
        <a:lstStyle/>
        <a:p>
          <a:r>
            <a:rPr lang="en-US" sz="1400" dirty="0" smtClean="0">
              <a:solidFill>
                <a:schemeClr val="tx1"/>
              </a:solidFill>
            </a:rPr>
            <a:t>Technical management </a:t>
          </a:r>
          <a:endParaRPr lang="en-US" sz="1400" dirty="0">
            <a:solidFill>
              <a:schemeClr val="tx1"/>
            </a:solidFill>
          </a:endParaRPr>
        </a:p>
      </dgm:t>
    </dgm:pt>
    <dgm:pt modelId="{CC54AEC1-C3F3-4B84-8C7E-6277A6E080FF}" type="parTrans" cxnId="{D89CA4F1-2252-445C-A668-C5C1C4333636}">
      <dgm:prSet/>
      <dgm:spPr/>
      <dgm:t>
        <a:bodyPr/>
        <a:lstStyle/>
        <a:p>
          <a:endParaRPr lang="en-US"/>
        </a:p>
      </dgm:t>
    </dgm:pt>
    <dgm:pt modelId="{C80C8A08-EB99-4006-9A2A-9A2E7948E929}" type="sibTrans" cxnId="{D89CA4F1-2252-445C-A668-C5C1C4333636}">
      <dgm:prSet/>
      <dgm:spPr/>
      <dgm:t>
        <a:bodyPr/>
        <a:lstStyle/>
        <a:p>
          <a:endParaRPr lang="en-US"/>
        </a:p>
      </dgm:t>
    </dgm:pt>
    <dgm:pt modelId="{A02C1B28-9C53-4FB7-A0A2-316060DD18BE}">
      <dgm:prSet phldrT="[Text]" custT="1"/>
      <dgm:spPr>
        <a:solidFill>
          <a:srgbClr val="F69E66"/>
        </a:solidFill>
      </dgm:spPr>
      <dgm:t>
        <a:bodyPr/>
        <a:lstStyle/>
        <a:p>
          <a:r>
            <a:rPr lang="en-US" sz="1400" dirty="0" smtClean="0">
              <a:solidFill>
                <a:schemeClr val="tx1"/>
              </a:solidFill>
            </a:rPr>
            <a:t>Application management </a:t>
          </a:r>
          <a:endParaRPr lang="en-US" sz="1400" dirty="0">
            <a:solidFill>
              <a:schemeClr val="tx1"/>
            </a:solidFill>
          </a:endParaRPr>
        </a:p>
      </dgm:t>
    </dgm:pt>
    <dgm:pt modelId="{60FAC24B-05A2-4709-AD1B-E08CDFA9062F}" type="parTrans" cxnId="{FC75BF1D-CE5D-456A-AF65-B25E3EFF3458}">
      <dgm:prSet/>
      <dgm:spPr/>
      <dgm:t>
        <a:bodyPr/>
        <a:lstStyle/>
        <a:p>
          <a:endParaRPr lang="en-US"/>
        </a:p>
      </dgm:t>
    </dgm:pt>
    <dgm:pt modelId="{7C986460-BF6C-4916-A5BC-CEAF9AA33BD6}" type="sibTrans" cxnId="{FC75BF1D-CE5D-456A-AF65-B25E3EFF3458}">
      <dgm:prSet/>
      <dgm:spPr/>
      <dgm:t>
        <a:bodyPr/>
        <a:lstStyle/>
        <a:p>
          <a:endParaRPr lang="en-US"/>
        </a:p>
      </dgm:t>
    </dgm:pt>
    <dgm:pt modelId="{5E6A0B26-E01A-4C02-A276-FF9EDD272194}" type="pres">
      <dgm:prSet presAssocID="{E6347EE3-14EC-40EE-8E3C-DF013FF72BE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77880CD-E953-41C7-A7B0-5D19A85C116D}" type="pres">
      <dgm:prSet presAssocID="{09767496-AED6-4E3F-88B7-28550BFAB94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0C036F-E630-4C4A-90EF-B8E9837867C4}" type="pres">
      <dgm:prSet presAssocID="{A4601D8C-1B6F-45A2-9C16-50CC1DF743C9}" presName="sibTrans" presStyleCnt="0"/>
      <dgm:spPr/>
    </dgm:pt>
    <dgm:pt modelId="{4654EB00-A608-4923-ABE5-04A8A6682525}" type="pres">
      <dgm:prSet presAssocID="{6D30A473-4253-42B9-96C9-0A53F76D653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F46EC0-E76E-4D4E-B319-6A4736C7A64A}" type="pres">
      <dgm:prSet presAssocID="{A59D5F10-5ACE-4CA4-9D30-7B6B2102B2F3}" presName="sibTrans" presStyleCnt="0"/>
      <dgm:spPr/>
    </dgm:pt>
    <dgm:pt modelId="{A64D190B-AA49-427D-9D49-CF17AF368821}" type="pres">
      <dgm:prSet presAssocID="{F53A0DBE-11B0-4035-8C3F-8CED18D644B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596000-BD3E-4317-9F67-3B5B78436229}" type="pres">
      <dgm:prSet presAssocID="{C80C8A08-EB99-4006-9A2A-9A2E7948E929}" presName="sibTrans" presStyleCnt="0"/>
      <dgm:spPr/>
    </dgm:pt>
    <dgm:pt modelId="{DE0A8F24-E86B-40D8-B2F3-AFA0A603246A}" type="pres">
      <dgm:prSet presAssocID="{A02C1B28-9C53-4FB7-A0A2-316060DD18B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F54822-20E2-4192-BC72-EBF3A582CFE9}" type="presOf" srcId="{09767496-AED6-4E3F-88B7-28550BFAB947}" destId="{577880CD-E953-41C7-A7B0-5D19A85C116D}" srcOrd="0" destOrd="0" presId="urn:microsoft.com/office/officeart/2005/8/layout/default"/>
    <dgm:cxn modelId="{1811A06F-36EF-44C8-9463-A9B435179DB7}" type="presOf" srcId="{E6347EE3-14EC-40EE-8E3C-DF013FF72BEA}" destId="{5E6A0B26-E01A-4C02-A276-FF9EDD272194}" srcOrd="0" destOrd="0" presId="urn:microsoft.com/office/officeart/2005/8/layout/default"/>
    <dgm:cxn modelId="{D89CA4F1-2252-445C-A668-C5C1C4333636}" srcId="{E6347EE3-14EC-40EE-8E3C-DF013FF72BEA}" destId="{F53A0DBE-11B0-4035-8C3F-8CED18D644BC}" srcOrd="2" destOrd="0" parTransId="{CC54AEC1-C3F3-4B84-8C7E-6277A6E080FF}" sibTransId="{C80C8A08-EB99-4006-9A2A-9A2E7948E929}"/>
    <dgm:cxn modelId="{5C5F85FB-429C-4354-9811-373DD14BA23F}" type="presOf" srcId="{6D30A473-4253-42B9-96C9-0A53F76D653F}" destId="{4654EB00-A608-4923-ABE5-04A8A6682525}" srcOrd="0" destOrd="0" presId="urn:microsoft.com/office/officeart/2005/8/layout/default"/>
    <dgm:cxn modelId="{B9254247-8DA2-40BC-9767-FEEACC4B054A}" srcId="{E6347EE3-14EC-40EE-8E3C-DF013FF72BEA}" destId="{6D30A473-4253-42B9-96C9-0A53F76D653F}" srcOrd="1" destOrd="0" parTransId="{7875B9C2-0376-44BD-A19C-D7BBA74354F2}" sibTransId="{A59D5F10-5ACE-4CA4-9D30-7B6B2102B2F3}"/>
    <dgm:cxn modelId="{C40CAAA6-6B5F-42B1-A592-423E9FB6E7D2}" type="presOf" srcId="{A02C1B28-9C53-4FB7-A0A2-316060DD18BE}" destId="{DE0A8F24-E86B-40D8-B2F3-AFA0A603246A}" srcOrd="0" destOrd="0" presId="urn:microsoft.com/office/officeart/2005/8/layout/default"/>
    <dgm:cxn modelId="{FC75BF1D-CE5D-456A-AF65-B25E3EFF3458}" srcId="{E6347EE3-14EC-40EE-8E3C-DF013FF72BEA}" destId="{A02C1B28-9C53-4FB7-A0A2-316060DD18BE}" srcOrd="3" destOrd="0" parTransId="{60FAC24B-05A2-4709-AD1B-E08CDFA9062F}" sibTransId="{7C986460-BF6C-4916-A5BC-CEAF9AA33BD6}"/>
    <dgm:cxn modelId="{73447BC9-ED78-41B0-96DC-BB11FE2F4B7C}" srcId="{E6347EE3-14EC-40EE-8E3C-DF013FF72BEA}" destId="{09767496-AED6-4E3F-88B7-28550BFAB947}" srcOrd="0" destOrd="0" parTransId="{A4B1F34F-C949-46EA-89CB-D2261A7BF975}" sibTransId="{A4601D8C-1B6F-45A2-9C16-50CC1DF743C9}"/>
    <dgm:cxn modelId="{6E660C94-8CF3-416D-A4B0-9656225F1FB7}" type="presOf" srcId="{F53A0DBE-11B0-4035-8C3F-8CED18D644BC}" destId="{A64D190B-AA49-427D-9D49-CF17AF368821}" srcOrd="0" destOrd="0" presId="urn:microsoft.com/office/officeart/2005/8/layout/default"/>
    <dgm:cxn modelId="{C5A5C058-59B1-48BC-A301-C954AF8700C7}" type="presParOf" srcId="{5E6A0B26-E01A-4C02-A276-FF9EDD272194}" destId="{577880CD-E953-41C7-A7B0-5D19A85C116D}" srcOrd="0" destOrd="0" presId="urn:microsoft.com/office/officeart/2005/8/layout/default"/>
    <dgm:cxn modelId="{D0A4BD6B-220F-4B55-B7CF-48560BDFA95A}" type="presParOf" srcId="{5E6A0B26-E01A-4C02-A276-FF9EDD272194}" destId="{D30C036F-E630-4C4A-90EF-B8E9837867C4}" srcOrd="1" destOrd="0" presId="urn:microsoft.com/office/officeart/2005/8/layout/default"/>
    <dgm:cxn modelId="{BE248A2D-63C0-4C63-9FE7-9BC10C2578A9}" type="presParOf" srcId="{5E6A0B26-E01A-4C02-A276-FF9EDD272194}" destId="{4654EB00-A608-4923-ABE5-04A8A6682525}" srcOrd="2" destOrd="0" presId="urn:microsoft.com/office/officeart/2005/8/layout/default"/>
    <dgm:cxn modelId="{B06C7DFB-6E2C-4F12-A287-AF896CA0F1EA}" type="presParOf" srcId="{5E6A0B26-E01A-4C02-A276-FF9EDD272194}" destId="{B9F46EC0-E76E-4D4E-B319-6A4736C7A64A}" srcOrd="3" destOrd="0" presId="urn:microsoft.com/office/officeart/2005/8/layout/default"/>
    <dgm:cxn modelId="{FD921D02-4435-45E0-86BF-02C004706D2C}" type="presParOf" srcId="{5E6A0B26-E01A-4C02-A276-FF9EDD272194}" destId="{A64D190B-AA49-427D-9D49-CF17AF368821}" srcOrd="4" destOrd="0" presId="urn:microsoft.com/office/officeart/2005/8/layout/default"/>
    <dgm:cxn modelId="{BD5C9ADC-A845-480E-8D55-827D724AD696}" type="presParOf" srcId="{5E6A0B26-E01A-4C02-A276-FF9EDD272194}" destId="{44596000-BD3E-4317-9F67-3B5B78436229}" srcOrd="5" destOrd="0" presId="urn:microsoft.com/office/officeart/2005/8/layout/default"/>
    <dgm:cxn modelId="{472351F8-8F91-4233-A016-4860D40B0BB0}" type="presParOf" srcId="{5E6A0B26-E01A-4C02-A276-FF9EDD272194}" destId="{DE0A8F24-E86B-40D8-B2F3-AFA0A603246A}" srcOrd="6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B77CD-69FA-4B12-871F-3AF82F493AE9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6C37A-CD57-4B66-AA77-549A75FD3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90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90853-04F9-4A5C-8A83-562CDC129AAA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1143000"/>
            <a:ext cx="5689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781AF-105A-4E34-908D-D88217C3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47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40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78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98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817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155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657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879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01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8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975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22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788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951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897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095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080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736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680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207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86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013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93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721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557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588000" cy="4576182"/>
          </a:xfrm>
        </p:spPr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165303" y="6086529"/>
          <a:ext cx="4912113" cy="3057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371"/>
                <a:gridCol w="1637371"/>
                <a:gridCol w="1637371"/>
              </a:tblGrid>
              <a:tr h="3923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Click object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Text to be revealed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Sync notes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46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 1 or internal service provider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GB" sz="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This refers to an internal service provider embedded within a business unit.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GB" sz="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 example of Type 1 service provider is an IT organisation within each business unit.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 </a:t>
                      </a:r>
                      <a:r>
                        <a:rPr lang="en-GB" sz="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GB" sz="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refers to an internal service provider embedded within a business unit. The key factor here is that the IT service provider offers competitive advantage in the market where the business exists. An example of Type 1 service provider is an IT organisation within each business unit.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124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 2 or shared service provider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GB" sz="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This refers to an internal service provider that engages in offering shared IT services to more than a single business unit.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GB" sz="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 example of this service provider is a telecom company’s IT services team that offers services to the mobile and landline phone business units of the same company.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 </a:t>
                      </a:r>
                      <a:r>
                        <a:rPr lang="en-GB" sz="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GB" sz="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refers to an internal service provider that engages in offering shared IT services to more than a single business unit. Type 2 service providers cater to the needs of multiple businesses in an umbrella organisation. An example of Type 2 service provider is the internal IT services team associated with a telecom company that offers services to the mobile and landline phone business units of the same company.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281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 3 or external service provider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GB" sz="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This refers to an external service provider that offers IT services to external customers.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GB" sz="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 example, if an IT service provider in India offers outsourcing services to a global bank, the former is considered as an external service provider.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 </a:t>
                      </a:r>
                      <a:r>
                        <a:rPr lang="en-GB" sz="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GB" sz="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refers to an external service provider that offers IT services to external customers. For example, if an IT service provider in India offers outsourcing services to a global bank, the former is considered as an external service provider.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99747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801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350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242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068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828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784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966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81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061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661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49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754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765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9434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8481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6305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4406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4314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45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9986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3465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8820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5319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8356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0920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68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82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22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43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6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14.w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microsoft.com/office/2007/relationships/hdphoto" Target="../media/hdphoto1.wdp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png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7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0"/>
            <a:ext cx="7908925" cy="525742"/>
          </a:xfrm>
          <a:prstGeom prst="rect">
            <a:avLst/>
          </a:prstGeom>
          <a:solidFill>
            <a:srgbClr val="F39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30" name="Rectangle 29"/>
          <p:cNvSpPr/>
          <p:nvPr userDrawn="1"/>
        </p:nvSpPr>
        <p:spPr>
          <a:xfrm>
            <a:off x="-1" y="3599935"/>
            <a:ext cx="7908925" cy="687903"/>
          </a:xfrm>
          <a:prstGeom prst="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>
              <a:solidFill>
                <a:schemeClr val="bg1"/>
              </a:solidFill>
            </a:endParaRPr>
          </a:p>
        </p:txBody>
      </p:sp>
      <p:sp>
        <p:nvSpPr>
          <p:cNvPr id="34" name="Oval 33"/>
          <p:cNvSpPr/>
          <p:nvPr userDrawn="1"/>
        </p:nvSpPr>
        <p:spPr>
          <a:xfrm>
            <a:off x="1741492" y="1959889"/>
            <a:ext cx="811933" cy="811933"/>
          </a:xfrm>
          <a:prstGeom prst="ellipse">
            <a:avLst/>
          </a:prstGeom>
          <a:solidFill>
            <a:srgbClr val="F15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54847" y="2153547"/>
            <a:ext cx="585222" cy="418952"/>
          </a:xfrm>
          <a:prstGeom prst="rect">
            <a:avLst/>
          </a:prstGeom>
        </p:spPr>
      </p:pic>
      <p:sp>
        <p:nvSpPr>
          <p:cNvPr id="36" name="Oval 35"/>
          <p:cNvSpPr/>
          <p:nvPr userDrawn="1"/>
        </p:nvSpPr>
        <p:spPr>
          <a:xfrm>
            <a:off x="2940641" y="1959889"/>
            <a:ext cx="811933" cy="811933"/>
          </a:xfrm>
          <a:prstGeom prst="ellipse">
            <a:avLst/>
          </a:prstGeom>
          <a:solidFill>
            <a:srgbClr val="F15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37" name="Oval 36"/>
          <p:cNvSpPr/>
          <p:nvPr userDrawn="1"/>
        </p:nvSpPr>
        <p:spPr>
          <a:xfrm>
            <a:off x="4143910" y="1959889"/>
            <a:ext cx="811933" cy="811933"/>
          </a:xfrm>
          <a:prstGeom prst="ellipse">
            <a:avLst/>
          </a:prstGeom>
          <a:solidFill>
            <a:srgbClr val="F15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39" name="Oval 38"/>
          <p:cNvSpPr/>
          <p:nvPr userDrawn="1"/>
        </p:nvSpPr>
        <p:spPr>
          <a:xfrm>
            <a:off x="5359620" y="1959889"/>
            <a:ext cx="811933" cy="811933"/>
          </a:xfrm>
          <a:prstGeom prst="ellipse">
            <a:avLst/>
          </a:prstGeom>
          <a:solidFill>
            <a:srgbClr val="F15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3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8370" y="2109660"/>
            <a:ext cx="356474" cy="512391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4888" y="2100867"/>
            <a:ext cx="529976" cy="529976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9309" y="2116233"/>
            <a:ext cx="612554" cy="499245"/>
          </a:xfrm>
          <a:prstGeom prst="rect">
            <a:avLst/>
          </a:prstGeom>
        </p:spPr>
      </p:pic>
      <p:sp>
        <p:nvSpPr>
          <p:cNvPr id="62" name="Text Placeholder 24"/>
          <p:cNvSpPr>
            <a:spLocks noGrp="1"/>
          </p:cNvSpPr>
          <p:nvPr>
            <p:ph type="body" sz="quarter" idx="11"/>
          </p:nvPr>
        </p:nvSpPr>
        <p:spPr>
          <a:xfrm>
            <a:off x="1793947" y="1536648"/>
            <a:ext cx="3517527" cy="1938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63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1793947" y="1224191"/>
            <a:ext cx="3517527" cy="2215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grpSp>
        <p:nvGrpSpPr>
          <p:cNvPr id="64" name="Group 63"/>
          <p:cNvGrpSpPr/>
          <p:nvPr userDrawn="1"/>
        </p:nvGrpSpPr>
        <p:grpSpPr>
          <a:xfrm>
            <a:off x="-2" y="3538050"/>
            <a:ext cx="7908925" cy="61412"/>
            <a:chOff x="0" y="474414"/>
            <a:chExt cx="7908925" cy="61412"/>
          </a:xfrm>
        </p:grpSpPr>
        <p:sp>
          <p:nvSpPr>
            <p:cNvPr id="65" name="Rectangle 64"/>
            <p:cNvSpPr/>
            <p:nvPr userDrawn="1"/>
          </p:nvSpPr>
          <p:spPr>
            <a:xfrm>
              <a:off x="0" y="474414"/>
              <a:ext cx="711994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66" name="Rectangle 65"/>
            <p:cNvSpPr/>
            <p:nvPr userDrawn="1"/>
          </p:nvSpPr>
          <p:spPr>
            <a:xfrm>
              <a:off x="711993" y="474414"/>
              <a:ext cx="3455195" cy="61412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67" name="Rectangle 66"/>
            <p:cNvSpPr/>
            <p:nvPr userDrawn="1"/>
          </p:nvSpPr>
          <p:spPr>
            <a:xfrm>
              <a:off x="4167188" y="474414"/>
              <a:ext cx="683418" cy="61412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68" name="Rectangle 67"/>
            <p:cNvSpPr/>
            <p:nvPr userDrawn="1"/>
          </p:nvSpPr>
          <p:spPr>
            <a:xfrm>
              <a:off x="4850606" y="474414"/>
              <a:ext cx="228600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69" name="Rectangle 68"/>
            <p:cNvSpPr/>
            <p:nvPr userDrawn="1"/>
          </p:nvSpPr>
          <p:spPr>
            <a:xfrm>
              <a:off x="5079206" y="474414"/>
              <a:ext cx="80963" cy="614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70" name="Rectangle 69"/>
            <p:cNvSpPr/>
            <p:nvPr userDrawn="1"/>
          </p:nvSpPr>
          <p:spPr>
            <a:xfrm>
              <a:off x="5160169" y="474414"/>
              <a:ext cx="812006" cy="61412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71" name="Rectangle 70"/>
            <p:cNvSpPr/>
            <p:nvPr userDrawn="1"/>
          </p:nvSpPr>
          <p:spPr>
            <a:xfrm>
              <a:off x="5972175" y="474414"/>
              <a:ext cx="1936750" cy="61412"/>
            </a:xfrm>
            <a:prstGeom prst="rect">
              <a:avLst/>
            </a:prstGeom>
            <a:solidFill>
              <a:srgbClr val="3F9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</p:grpSp>
      <p:sp>
        <p:nvSpPr>
          <p:cNvPr id="26" name="TextBox 25"/>
          <p:cNvSpPr txBox="1"/>
          <p:nvPr userDrawn="1"/>
        </p:nvSpPr>
        <p:spPr>
          <a:xfrm>
            <a:off x="77510" y="3706958"/>
            <a:ext cx="414701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i="1" dirty="0" smtClean="0">
                <a:solidFill>
                  <a:schemeClr val="bg1"/>
                </a:solidFill>
              </a:rPr>
              <a:t>ITIL</a:t>
            </a:r>
            <a:r>
              <a:rPr lang="en-IN" sz="900" i="1" baseline="30000" dirty="0" smtClean="0">
                <a:solidFill>
                  <a:schemeClr val="bg1"/>
                </a:solidFill>
              </a:rPr>
              <a:t>®</a:t>
            </a:r>
            <a:r>
              <a:rPr lang="en-IN" sz="900" i="1" dirty="0" smtClean="0">
                <a:solidFill>
                  <a:schemeClr val="bg1"/>
                </a:solidFill>
              </a:rPr>
              <a:t> is a registered trade mark of AXELOS Limited</a:t>
            </a:r>
          </a:p>
          <a:p>
            <a:r>
              <a:rPr lang="en-IN" sz="900" i="1" dirty="0" smtClean="0">
                <a:solidFill>
                  <a:schemeClr val="bg1"/>
                </a:solidFill>
              </a:rPr>
              <a:t>IT Infrastructure Library is a registered trade mark of AXELOS Limited</a:t>
            </a:r>
          </a:p>
          <a:p>
            <a:r>
              <a:rPr lang="en-IN" sz="900" i="1" dirty="0" smtClean="0">
                <a:solidFill>
                  <a:schemeClr val="bg1"/>
                </a:solidFill>
              </a:rPr>
              <a:t>AXELOS</a:t>
            </a:r>
            <a:r>
              <a:rPr lang="en-IN" sz="900" i="1" baseline="30000" dirty="0" smtClean="0">
                <a:solidFill>
                  <a:schemeClr val="bg1"/>
                </a:solidFill>
              </a:rPr>
              <a:t>® </a:t>
            </a:r>
            <a:r>
              <a:rPr lang="en-IN" sz="900" i="1" dirty="0" smtClean="0">
                <a:solidFill>
                  <a:schemeClr val="bg1"/>
                </a:solidFill>
              </a:rPr>
              <a:t>is a trade mark of AXELOS Limited</a:t>
            </a:r>
            <a:endParaRPr lang="en-US" sz="900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5631091" y="3714792"/>
            <a:ext cx="2231380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sz="900" b="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Copyright 2014, Simplilearn, All rights reserved.</a:t>
            </a:r>
            <a:endParaRPr lang="en-US" sz="900" b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66226" y="47625"/>
            <a:ext cx="1347449" cy="4085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5025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161924" y="585627"/>
            <a:ext cx="1666876" cy="3401325"/>
          </a:xfrm>
          <a:prstGeom prst="rect">
            <a:avLst/>
          </a:prstGeom>
          <a:solidFill>
            <a:srgbClr val="F39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89734" y="585627"/>
            <a:ext cx="5747900" cy="3401325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ct val="100000"/>
              </a:lnSpc>
              <a:buSzPct val="80000"/>
              <a:buFont typeface="Calibri Light" panose="020F0302020204030204" pitchFamily="34" charset="0"/>
              <a:buChar char="●"/>
              <a:defRPr sz="1400" b="0">
                <a:solidFill>
                  <a:schemeClr val="tx1"/>
                </a:solidFill>
                <a:latin typeface="+mn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Text here</a:t>
            </a:r>
          </a:p>
          <a:p>
            <a:pPr lvl="0"/>
            <a:r>
              <a:rPr lang="en-US" dirty="0" smtClean="0">
                <a:latin typeface="+mj-lt"/>
              </a:rPr>
              <a:t>Text here</a:t>
            </a:r>
          </a:p>
          <a:p>
            <a:pPr lvl="0"/>
            <a:r>
              <a:rPr lang="en-US" dirty="0" smtClean="0">
                <a:latin typeface="+mj-lt"/>
              </a:rPr>
              <a:t>Text here</a:t>
            </a:r>
          </a:p>
          <a:p>
            <a:pPr lvl="0"/>
            <a:r>
              <a:rPr lang="en-US" dirty="0" smtClean="0">
                <a:latin typeface="+mj-lt"/>
              </a:rPr>
              <a:t>Text here</a:t>
            </a:r>
          </a:p>
          <a:p>
            <a:pPr lvl="0"/>
            <a:r>
              <a:rPr lang="en-US" dirty="0" smtClean="0">
                <a:latin typeface="+mj-lt"/>
              </a:rPr>
              <a:t>Text here</a:t>
            </a:r>
            <a:endParaRPr lang="en-US" dirty="0" smtClean="0"/>
          </a:p>
          <a:p>
            <a:pPr lvl="0"/>
            <a:r>
              <a:rPr lang="en-US" dirty="0" smtClean="0">
                <a:latin typeface="+mj-lt"/>
              </a:rPr>
              <a:t>Text here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-2215"/>
            <a:ext cx="711994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8" name="Rectangle 17"/>
          <p:cNvSpPr/>
          <p:nvPr userDrawn="1"/>
        </p:nvSpPr>
        <p:spPr>
          <a:xfrm>
            <a:off x="711993" y="-2215"/>
            <a:ext cx="3455195" cy="914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4167188" y="-2215"/>
            <a:ext cx="683418" cy="9144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0" name="Rectangle 19"/>
          <p:cNvSpPr/>
          <p:nvPr userDrawn="1"/>
        </p:nvSpPr>
        <p:spPr>
          <a:xfrm>
            <a:off x="4850606" y="-2215"/>
            <a:ext cx="228600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1" name="Rectangle 20"/>
          <p:cNvSpPr/>
          <p:nvPr userDrawn="1"/>
        </p:nvSpPr>
        <p:spPr>
          <a:xfrm>
            <a:off x="5079206" y="-2215"/>
            <a:ext cx="80963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2" name="Rectangle 21"/>
          <p:cNvSpPr/>
          <p:nvPr userDrawn="1"/>
        </p:nvSpPr>
        <p:spPr>
          <a:xfrm>
            <a:off x="5160169" y="-2215"/>
            <a:ext cx="812006" cy="9144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3" name="Rectangle 22"/>
          <p:cNvSpPr/>
          <p:nvPr userDrawn="1"/>
        </p:nvSpPr>
        <p:spPr>
          <a:xfrm>
            <a:off x="5972175" y="-2215"/>
            <a:ext cx="1936750" cy="9144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7733" y="2446401"/>
            <a:ext cx="1375258" cy="1375258"/>
          </a:xfrm>
          <a:prstGeom prst="rect">
            <a:avLst/>
          </a:prstGeom>
        </p:spPr>
      </p:pic>
      <p:sp>
        <p:nvSpPr>
          <p:cNvPr id="25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62618" y="717266"/>
            <a:ext cx="1449139" cy="508238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buSzPct val="80000"/>
              <a:buFont typeface="Calibri Light" panose="020F0302020204030204" pitchFamily="34" charset="0"/>
              <a:buChar char="●"/>
              <a:defRPr lang="en-US" sz="1400" dirty="0" smtClean="0"/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Text here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89225"/>
            <a:ext cx="6473952" cy="314325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1600" b="0" smtClean="0">
                <a:latin typeface="+mn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2487" y="411463"/>
            <a:ext cx="6830557" cy="18288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8926" y="97339"/>
            <a:ext cx="1101738" cy="33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345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161924" y="585627"/>
            <a:ext cx="1666876" cy="3401325"/>
          </a:xfrm>
          <a:prstGeom prst="rect">
            <a:avLst/>
          </a:prstGeom>
          <a:solidFill>
            <a:srgbClr val="F39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89734" y="585627"/>
            <a:ext cx="5747900" cy="3401325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ct val="100000"/>
              </a:lnSpc>
              <a:buSzPct val="80000"/>
              <a:buFont typeface="Calibri Light" panose="020F0302020204030204" pitchFamily="34" charset="0"/>
              <a:buChar char="●"/>
              <a:defRPr sz="1400" b="0">
                <a:solidFill>
                  <a:schemeClr val="tx1"/>
                </a:solidFill>
                <a:latin typeface="+mn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Text here</a:t>
            </a:r>
          </a:p>
          <a:p>
            <a:pPr lvl="0"/>
            <a:r>
              <a:rPr lang="en-US" dirty="0" smtClean="0">
                <a:latin typeface="+mj-lt"/>
              </a:rPr>
              <a:t>Text here</a:t>
            </a:r>
          </a:p>
          <a:p>
            <a:pPr lvl="0"/>
            <a:r>
              <a:rPr lang="en-US" dirty="0" smtClean="0">
                <a:latin typeface="+mj-lt"/>
              </a:rPr>
              <a:t>Text here</a:t>
            </a:r>
          </a:p>
          <a:p>
            <a:pPr lvl="0"/>
            <a:r>
              <a:rPr lang="en-US" dirty="0" smtClean="0">
                <a:latin typeface="+mj-lt"/>
              </a:rPr>
              <a:t>Text here</a:t>
            </a:r>
          </a:p>
          <a:p>
            <a:pPr lvl="0"/>
            <a:r>
              <a:rPr lang="en-US" dirty="0" smtClean="0">
                <a:latin typeface="+mj-lt"/>
              </a:rPr>
              <a:t>Text here</a:t>
            </a:r>
            <a:endParaRPr lang="en-US" dirty="0" smtClean="0"/>
          </a:p>
          <a:p>
            <a:pPr lvl="0"/>
            <a:r>
              <a:rPr lang="en-US" dirty="0" smtClean="0">
                <a:latin typeface="+mj-lt"/>
              </a:rPr>
              <a:t>Text here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-2215"/>
            <a:ext cx="711994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8" name="Rectangle 17"/>
          <p:cNvSpPr/>
          <p:nvPr userDrawn="1"/>
        </p:nvSpPr>
        <p:spPr>
          <a:xfrm>
            <a:off x="711993" y="-2215"/>
            <a:ext cx="3455195" cy="914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4167188" y="-2215"/>
            <a:ext cx="683418" cy="9144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0" name="Rectangle 19"/>
          <p:cNvSpPr/>
          <p:nvPr userDrawn="1"/>
        </p:nvSpPr>
        <p:spPr>
          <a:xfrm>
            <a:off x="4850606" y="-2215"/>
            <a:ext cx="228600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1" name="Rectangle 20"/>
          <p:cNvSpPr/>
          <p:nvPr userDrawn="1"/>
        </p:nvSpPr>
        <p:spPr>
          <a:xfrm>
            <a:off x="5079206" y="-2215"/>
            <a:ext cx="80963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2" name="Rectangle 21"/>
          <p:cNvSpPr/>
          <p:nvPr userDrawn="1"/>
        </p:nvSpPr>
        <p:spPr>
          <a:xfrm>
            <a:off x="5160169" y="-2215"/>
            <a:ext cx="812006" cy="9144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3" name="Rectangle 22"/>
          <p:cNvSpPr/>
          <p:nvPr userDrawn="1"/>
        </p:nvSpPr>
        <p:spPr>
          <a:xfrm>
            <a:off x="5972175" y="-2215"/>
            <a:ext cx="1936750" cy="9144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5535" y="1809751"/>
            <a:ext cx="1264764" cy="2177200"/>
          </a:xfrm>
          <a:prstGeom prst="rect">
            <a:avLst/>
          </a:prstGeom>
        </p:spPr>
      </p:pic>
      <p:sp>
        <p:nvSpPr>
          <p:cNvPr id="25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62618" y="717266"/>
            <a:ext cx="1449139" cy="508238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buSzPct val="80000"/>
              <a:buFont typeface="Calibri Light" panose="020F0302020204030204" pitchFamily="34" charset="0"/>
              <a:buChar char="●"/>
              <a:defRPr lang="en-US" sz="1400" dirty="0" smtClean="0"/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Text here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89225"/>
            <a:ext cx="6473952" cy="314325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1600" b="0" smtClean="0">
                <a:latin typeface="+mn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2487" y="411463"/>
            <a:ext cx="6830557" cy="18288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8926" y="97339"/>
            <a:ext cx="1101738" cy="33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07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_LeftAl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 Single Corner Rectangle 15"/>
          <p:cNvSpPr/>
          <p:nvPr userDrawn="1"/>
        </p:nvSpPr>
        <p:spPr>
          <a:xfrm>
            <a:off x="1003144" y="1593445"/>
            <a:ext cx="4487502" cy="320040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723076" y="1593445"/>
            <a:ext cx="280068" cy="3200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28" name="Rectangle 27"/>
          <p:cNvSpPr/>
          <p:nvPr userDrawn="1"/>
        </p:nvSpPr>
        <p:spPr>
          <a:xfrm>
            <a:off x="0" y="-2215"/>
            <a:ext cx="711994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9" name="Rectangle 28"/>
          <p:cNvSpPr/>
          <p:nvPr userDrawn="1"/>
        </p:nvSpPr>
        <p:spPr>
          <a:xfrm>
            <a:off x="711993" y="-2215"/>
            <a:ext cx="3455195" cy="914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4167188" y="-2215"/>
            <a:ext cx="683418" cy="9144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31" name="Rectangle 30"/>
          <p:cNvSpPr/>
          <p:nvPr userDrawn="1"/>
        </p:nvSpPr>
        <p:spPr>
          <a:xfrm>
            <a:off x="4850606" y="-2215"/>
            <a:ext cx="228600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32" name="Rectangle 31"/>
          <p:cNvSpPr/>
          <p:nvPr userDrawn="1"/>
        </p:nvSpPr>
        <p:spPr>
          <a:xfrm>
            <a:off x="5079206" y="-2215"/>
            <a:ext cx="80963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33" name="Rectangle 32"/>
          <p:cNvSpPr/>
          <p:nvPr userDrawn="1"/>
        </p:nvSpPr>
        <p:spPr>
          <a:xfrm>
            <a:off x="5160169" y="-2215"/>
            <a:ext cx="812006" cy="9144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34" name="Rectangle 33"/>
          <p:cNvSpPr/>
          <p:nvPr userDrawn="1"/>
        </p:nvSpPr>
        <p:spPr>
          <a:xfrm>
            <a:off x="5972175" y="-2215"/>
            <a:ext cx="1936750" cy="9144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89225"/>
            <a:ext cx="6473952" cy="314325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1600" b="0" smtClean="0">
                <a:latin typeface="+mn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2487" y="411463"/>
            <a:ext cx="6830557" cy="18288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 Placeholder 38"/>
          <p:cNvSpPr>
            <a:spLocks noGrp="1"/>
          </p:cNvSpPr>
          <p:nvPr>
            <p:ph type="body" sz="quarter" idx="16"/>
          </p:nvPr>
        </p:nvSpPr>
        <p:spPr>
          <a:xfrm>
            <a:off x="1014227" y="1616391"/>
            <a:ext cx="4395857" cy="2741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99" name="Round Single Corner Rectangle 98"/>
          <p:cNvSpPr/>
          <p:nvPr userDrawn="1"/>
        </p:nvSpPr>
        <p:spPr>
          <a:xfrm>
            <a:off x="1003144" y="2100522"/>
            <a:ext cx="4487502" cy="320040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 userDrawn="1"/>
        </p:nvSpPr>
        <p:spPr>
          <a:xfrm>
            <a:off x="723076" y="2100522"/>
            <a:ext cx="280068" cy="3200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101" name="Text Placeholder 38"/>
          <p:cNvSpPr>
            <a:spLocks noGrp="1"/>
          </p:cNvSpPr>
          <p:nvPr>
            <p:ph type="body" sz="quarter" idx="17"/>
          </p:nvPr>
        </p:nvSpPr>
        <p:spPr>
          <a:xfrm>
            <a:off x="1014227" y="2123468"/>
            <a:ext cx="4395857" cy="2741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102" name="Round Single Corner Rectangle 101"/>
          <p:cNvSpPr/>
          <p:nvPr userDrawn="1"/>
        </p:nvSpPr>
        <p:spPr>
          <a:xfrm>
            <a:off x="992061" y="2618554"/>
            <a:ext cx="4487502" cy="320040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 userDrawn="1"/>
        </p:nvSpPr>
        <p:spPr>
          <a:xfrm>
            <a:off x="711993" y="2618554"/>
            <a:ext cx="280068" cy="3200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104" name="Text Placeholder 38"/>
          <p:cNvSpPr>
            <a:spLocks noGrp="1"/>
          </p:cNvSpPr>
          <p:nvPr>
            <p:ph type="body" sz="quarter" idx="18"/>
          </p:nvPr>
        </p:nvSpPr>
        <p:spPr>
          <a:xfrm>
            <a:off x="1003144" y="2641500"/>
            <a:ext cx="4395857" cy="2741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105" name="Round Single Corner Rectangle 104"/>
          <p:cNvSpPr/>
          <p:nvPr userDrawn="1"/>
        </p:nvSpPr>
        <p:spPr>
          <a:xfrm>
            <a:off x="992061" y="3154765"/>
            <a:ext cx="4487502" cy="320040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 userDrawn="1"/>
        </p:nvSpPr>
        <p:spPr>
          <a:xfrm>
            <a:off x="711993" y="3154765"/>
            <a:ext cx="280068" cy="3200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107" name="Text Placeholder 38"/>
          <p:cNvSpPr>
            <a:spLocks noGrp="1"/>
          </p:cNvSpPr>
          <p:nvPr>
            <p:ph type="body" sz="quarter" idx="19"/>
          </p:nvPr>
        </p:nvSpPr>
        <p:spPr>
          <a:xfrm>
            <a:off x="1003144" y="3177711"/>
            <a:ext cx="4395857" cy="2741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8926" y="97339"/>
            <a:ext cx="1101738" cy="33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142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_LeftAl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 Single Corner Rectangle 15"/>
          <p:cNvSpPr/>
          <p:nvPr userDrawn="1"/>
        </p:nvSpPr>
        <p:spPr>
          <a:xfrm>
            <a:off x="2165679" y="1358231"/>
            <a:ext cx="5261816" cy="844886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630985" y="1352883"/>
            <a:ext cx="1534694" cy="85557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28" name="Rectangle 27"/>
          <p:cNvSpPr/>
          <p:nvPr userDrawn="1"/>
        </p:nvSpPr>
        <p:spPr>
          <a:xfrm>
            <a:off x="0" y="-2215"/>
            <a:ext cx="711994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9" name="Rectangle 28"/>
          <p:cNvSpPr/>
          <p:nvPr userDrawn="1"/>
        </p:nvSpPr>
        <p:spPr>
          <a:xfrm>
            <a:off x="711993" y="-2215"/>
            <a:ext cx="3455195" cy="914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4167188" y="-2215"/>
            <a:ext cx="683418" cy="9144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31" name="Rectangle 30"/>
          <p:cNvSpPr/>
          <p:nvPr userDrawn="1"/>
        </p:nvSpPr>
        <p:spPr>
          <a:xfrm>
            <a:off x="4850606" y="-2215"/>
            <a:ext cx="228600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32" name="Rectangle 31"/>
          <p:cNvSpPr/>
          <p:nvPr userDrawn="1"/>
        </p:nvSpPr>
        <p:spPr>
          <a:xfrm>
            <a:off x="5079206" y="-2215"/>
            <a:ext cx="80963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33" name="Rectangle 32"/>
          <p:cNvSpPr/>
          <p:nvPr userDrawn="1"/>
        </p:nvSpPr>
        <p:spPr>
          <a:xfrm>
            <a:off x="5160169" y="-2215"/>
            <a:ext cx="812006" cy="9144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34" name="Rectangle 33"/>
          <p:cNvSpPr/>
          <p:nvPr userDrawn="1"/>
        </p:nvSpPr>
        <p:spPr>
          <a:xfrm>
            <a:off x="5972175" y="-2215"/>
            <a:ext cx="1936750" cy="9144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89225"/>
            <a:ext cx="6473952" cy="314325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1600" b="0" smtClean="0">
                <a:latin typeface="+mn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2487" y="411463"/>
            <a:ext cx="6830557" cy="18288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 Placeholder 38"/>
          <p:cNvSpPr>
            <a:spLocks noGrp="1"/>
          </p:cNvSpPr>
          <p:nvPr>
            <p:ph type="body" sz="quarter" idx="16"/>
          </p:nvPr>
        </p:nvSpPr>
        <p:spPr>
          <a:xfrm>
            <a:off x="2165679" y="1403600"/>
            <a:ext cx="5224383" cy="7246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44" name="Round Single Corner Rectangle 43"/>
          <p:cNvSpPr/>
          <p:nvPr userDrawn="1"/>
        </p:nvSpPr>
        <p:spPr>
          <a:xfrm>
            <a:off x="2165679" y="2462462"/>
            <a:ext cx="5261816" cy="844886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 userDrawn="1"/>
        </p:nvSpPr>
        <p:spPr>
          <a:xfrm>
            <a:off x="630985" y="2457114"/>
            <a:ext cx="1534694" cy="85557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46" name="Text Placeholder 38"/>
          <p:cNvSpPr>
            <a:spLocks noGrp="1"/>
          </p:cNvSpPr>
          <p:nvPr>
            <p:ph type="body" sz="quarter" idx="17"/>
          </p:nvPr>
        </p:nvSpPr>
        <p:spPr>
          <a:xfrm>
            <a:off x="2165679" y="2507831"/>
            <a:ext cx="5224383" cy="7246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8926" y="97339"/>
            <a:ext cx="1101738" cy="33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322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215"/>
            <a:ext cx="711994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4" name="Rectangle 13"/>
          <p:cNvSpPr/>
          <p:nvPr userDrawn="1"/>
        </p:nvSpPr>
        <p:spPr>
          <a:xfrm>
            <a:off x="711993" y="-2215"/>
            <a:ext cx="3455195" cy="914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167188" y="-2215"/>
            <a:ext cx="683418" cy="9144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8" name="Rectangle 17"/>
          <p:cNvSpPr/>
          <p:nvPr userDrawn="1"/>
        </p:nvSpPr>
        <p:spPr>
          <a:xfrm>
            <a:off x="4850606" y="-2215"/>
            <a:ext cx="228600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9" name="Rectangle 18"/>
          <p:cNvSpPr/>
          <p:nvPr userDrawn="1"/>
        </p:nvSpPr>
        <p:spPr>
          <a:xfrm>
            <a:off x="5079206" y="-2215"/>
            <a:ext cx="80963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0" name="Rectangle 19"/>
          <p:cNvSpPr/>
          <p:nvPr userDrawn="1"/>
        </p:nvSpPr>
        <p:spPr>
          <a:xfrm>
            <a:off x="5160169" y="-2215"/>
            <a:ext cx="812006" cy="9144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1" name="Rectangle 20"/>
          <p:cNvSpPr/>
          <p:nvPr userDrawn="1"/>
        </p:nvSpPr>
        <p:spPr>
          <a:xfrm>
            <a:off x="5972175" y="-2215"/>
            <a:ext cx="1936750" cy="9144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89225"/>
            <a:ext cx="6473952" cy="314325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1600" b="0" smtClean="0">
                <a:latin typeface="+mn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487" y="411463"/>
            <a:ext cx="6830557" cy="18288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8926" y="97339"/>
            <a:ext cx="1101738" cy="33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19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iz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238125" y="364005"/>
            <a:ext cx="826556" cy="80757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31" name="Rectangle 30"/>
          <p:cNvSpPr/>
          <p:nvPr userDrawn="1"/>
        </p:nvSpPr>
        <p:spPr>
          <a:xfrm>
            <a:off x="238125" y="364005"/>
            <a:ext cx="7480897" cy="80757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-11342"/>
            <a:ext cx="711994" cy="316639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0" name="Rectangle 19"/>
          <p:cNvSpPr/>
          <p:nvPr userDrawn="1"/>
        </p:nvSpPr>
        <p:spPr>
          <a:xfrm>
            <a:off x="711993" y="-11342"/>
            <a:ext cx="3455195" cy="31663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1" name="Rectangle 20"/>
          <p:cNvSpPr/>
          <p:nvPr userDrawn="1"/>
        </p:nvSpPr>
        <p:spPr>
          <a:xfrm>
            <a:off x="4167188" y="-11342"/>
            <a:ext cx="683418" cy="316639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2" name="Rectangle 21"/>
          <p:cNvSpPr/>
          <p:nvPr userDrawn="1"/>
        </p:nvSpPr>
        <p:spPr>
          <a:xfrm>
            <a:off x="4850606" y="-11342"/>
            <a:ext cx="228600" cy="316639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3" name="Rectangle 22"/>
          <p:cNvSpPr/>
          <p:nvPr userDrawn="1"/>
        </p:nvSpPr>
        <p:spPr>
          <a:xfrm>
            <a:off x="5079206" y="-11342"/>
            <a:ext cx="80963" cy="316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4" name="Rectangle 23"/>
          <p:cNvSpPr/>
          <p:nvPr userDrawn="1"/>
        </p:nvSpPr>
        <p:spPr>
          <a:xfrm>
            <a:off x="5160169" y="-11342"/>
            <a:ext cx="812006" cy="316639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5" name="Rectangle 24"/>
          <p:cNvSpPr/>
          <p:nvPr userDrawn="1"/>
        </p:nvSpPr>
        <p:spPr>
          <a:xfrm>
            <a:off x="5972175" y="-11342"/>
            <a:ext cx="1936750" cy="316639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123950" y="436700"/>
            <a:ext cx="6515100" cy="66820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j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/>
              <a:t>This is a dummy text</a:t>
            </a:r>
            <a:endParaRPr lang="en-US" dirty="0"/>
          </a:p>
        </p:txBody>
      </p:sp>
      <p:cxnSp>
        <p:nvCxnSpPr>
          <p:cNvPr id="47" name="Straight Connector 46"/>
          <p:cNvCxnSpPr/>
          <p:nvPr userDrawn="1"/>
        </p:nvCxnSpPr>
        <p:spPr>
          <a:xfrm>
            <a:off x="1064681" y="364005"/>
            <a:ext cx="0" cy="80757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 userDrawn="1"/>
        </p:nvSpPr>
        <p:spPr>
          <a:xfrm>
            <a:off x="248894" y="583124"/>
            <a:ext cx="82655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dirty="0" smtClean="0"/>
              <a:t>KNOWLEDGE CHECK</a:t>
            </a:r>
            <a:endParaRPr lang="en-US" sz="900" dirty="0"/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9530" y="1721509"/>
            <a:ext cx="958182" cy="787626"/>
          </a:xfrm>
          <a:prstGeom prst="rect">
            <a:avLst/>
          </a:prstGeom>
        </p:spPr>
      </p:pic>
      <p:sp>
        <p:nvSpPr>
          <p:cNvPr id="38" name="TextBox 37"/>
          <p:cNvSpPr txBox="1"/>
          <p:nvPr userDrawn="1"/>
        </p:nvSpPr>
        <p:spPr>
          <a:xfrm>
            <a:off x="809625" y="1426577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a.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809625" y="1779712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b.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809625" y="2132847"/>
            <a:ext cx="30328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c.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809625" y="2485983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d.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123949" y="1777550"/>
            <a:ext cx="5480733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1129225" y="2128920"/>
            <a:ext cx="5476349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9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1132313" y="2480289"/>
            <a:ext cx="5473783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51" name="Text Placeholder 14"/>
          <p:cNvSpPr>
            <a:spLocks noGrp="1"/>
          </p:cNvSpPr>
          <p:nvPr>
            <p:ph type="body" sz="quarter" idx="22"/>
          </p:nvPr>
        </p:nvSpPr>
        <p:spPr>
          <a:xfrm>
            <a:off x="1130125" y="1426180"/>
            <a:ext cx="5475601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1604" y="-15672"/>
            <a:ext cx="984847" cy="2985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4901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iz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38125" y="364005"/>
            <a:ext cx="826556" cy="80757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2" name="Rectangle 1"/>
          <p:cNvSpPr/>
          <p:nvPr userDrawn="1"/>
        </p:nvSpPr>
        <p:spPr>
          <a:xfrm>
            <a:off x="238125" y="3011557"/>
            <a:ext cx="7480897" cy="298173"/>
          </a:xfrm>
          <a:prstGeom prst="rect">
            <a:avLst/>
          </a:prstGeom>
          <a:solidFill>
            <a:srgbClr val="61B4D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 userDrawn="1"/>
        </p:nvSpPr>
        <p:spPr>
          <a:xfrm>
            <a:off x="238125" y="364005"/>
            <a:ext cx="7480897" cy="80757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-11342"/>
            <a:ext cx="711994" cy="316639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0" name="Rectangle 19"/>
          <p:cNvSpPr/>
          <p:nvPr userDrawn="1"/>
        </p:nvSpPr>
        <p:spPr>
          <a:xfrm>
            <a:off x="711993" y="-11342"/>
            <a:ext cx="3455195" cy="31663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1" name="Rectangle 20"/>
          <p:cNvSpPr/>
          <p:nvPr userDrawn="1"/>
        </p:nvSpPr>
        <p:spPr>
          <a:xfrm>
            <a:off x="4167188" y="-11342"/>
            <a:ext cx="683418" cy="316639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2" name="Rectangle 21"/>
          <p:cNvSpPr/>
          <p:nvPr userDrawn="1"/>
        </p:nvSpPr>
        <p:spPr>
          <a:xfrm>
            <a:off x="4850606" y="-11342"/>
            <a:ext cx="228600" cy="316639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3" name="Rectangle 22"/>
          <p:cNvSpPr/>
          <p:nvPr userDrawn="1"/>
        </p:nvSpPr>
        <p:spPr>
          <a:xfrm>
            <a:off x="5079206" y="-11342"/>
            <a:ext cx="80963" cy="316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4" name="Rectangle 23"/>
          <p:cNvSpPr/>
          <p:nvPr userDrawn="1"/>
        </p:nvSpPr>
        <p:spPr>
          <a:xfrm>
            <a:off x="5160169" y="-11342"/>
            <a:ext cx="812006" cy="316639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5" name="Rectangle 24"/>
          <p:cNvSpPr/>
          <p:nvPr userDrawn="1"/>
        </p:nvSpPr>
        <p:spPr>
          <a:xfrm>
            <a:off x="5972175" y="-11342"/>
            <a:ext cx="1936750" cy="316639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43" name="TextBox 42"/>
          <p:cNvSpPr txBox="1"/>
          <p:nvPr userDrawn="1"/>
        </p:nvSpPr>
        <p:spPr>
          <a:xfrm>
            <a:off x="809625" y="1426577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a.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 userDrawn="1"/>
        </p:nvSpPr>
        <p:spPr>
          <a:xfrm>
            <a:off x="809625" y="1779712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b.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 userDrawn="1"/>
        </p:nvSpPr>
        <p:spPr>
          <a:xfrm>
            <a:off x="809625" y="2132847"/>
            <a:ext cx="30328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c.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 userDrawn="1"/>
        </p:nvSpPr>
        <p:spPr>
          <a:xfrm>
            <a:off x="809625" y="2485983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d.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123949" y="1777550"/>
            <a:ext cx="5480733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1129225" y="2128920"/>
            <a:ext cx="5476349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33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1132313" y="2480289"/>
            <a:ext cx="5473783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34" name="Text Placeholder 14"/>
          <p:cNvSpPr>
            <a:spLocks noGrp="1"/>
          </p:cNvSpPr>
          <p:nvPr>
            <p:ph type="body" sz="quarter" idx="22"/>
          </p:nvPr>
        </p:nvSpPr>
        <p:spPr>
          <a:xfrm>
            <a:off x="1130125" y="1426180"/>
            <a:ext cx="5475601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123950" y="436700"/>
            <a:ext cx="6515100" cy="66820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j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/>
              <a:t>This is a dummy text</a:t>
            </a:r>
            <a:endParaRPr lang="en-US" dirty="0"/>
          </a:p>
        </p:txBody>
      </p:sp>
      <p:cxnSp>
        <p:nvCxnSpPr>
          <p:cNvPr id="47" name="Straight Connector 46"/>
          <p:cNvCxnSpPr/>
          <p:nvPr userDrawn="1"/>
        </p:nvCxnSpPr>
        <p:spPr>
          <a:xfrm>
            <a:off x="1064681" y="364005"/>
            <a:ext cx="0" cy="80757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 userDrawn="1"/>
        </p:nvSpPr>
        <p:spPr>
          <a:xfrm>
            <a:off x="7186613" y="3402807"/>
            <a:ext cx="464343" cy="431007"/>
          </a:xfrm>
          <a:prstGeom prst="rect">
            <a:avLst/>
          </a:prstGeom>
          <a:solidFill>
            <a:schemeClr val="bg1"/>
          </a:solidFill>
          <a:ln>
            <a:solidFill>
              <a:srgbClr val="0395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24796" y="3412535"/>
            <a:ext cx="406704" cy="441281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238125" y="3011488"/>
            <a:ext cx="7480300" cy="298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238125" y="3309730"/>
            <a:ext cx="6848475" cy="626166"/>
          </a:xfrm>
          <a:prstGeom prst="rect">
            <a:avLst/>
          </a:prstGeom>
          <a:solidFill>
            <a:schemeClr val="bg1"/>
          </a:solidFill>
          <a:ln>
            <a:solidFill>
              <a:srgbClr val="29AA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238125" y="3309938"/>
            <a:ext cx="7480300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8" name="TextBox 37"/>
          <p:cNvSpPr txBox="1"/>
          <p:nvPr userDrawn="1"/>
        </p:nvSpPr>
        <p:spPr>
          <a:xfrm>
            <a:off x="248894" y="583124"/>
            <a:ext cx="82655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dirty="0" smtClean="0"/>
              <a:t>KNOWLEDGE CHECK</a:t>
            </a:r>
            <a:endParaRPr lang="en-US" sz="900" dirty="0"/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9530" y="1721509"/>
            <a:ext cx="958182" cy="78762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1604" y="-15672"/>
            <a:ext cx="984847" cy="2985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6624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215"/>
            <a:ext cx="711994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4" name="Rectangle 13"/>
          <p:cNvSpPr/>
          <p:nvPr userDrawn="1"/>
        </p:nvSpPr>
        <p:spPr>
          <a:xfrm>
            <a:off x="711993" y="-2215"/>
            <a:ext cx="3455195" cy="914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167188" y="-2215"/>
            <a:ext cx="683418" cy="9144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8" name="Rectangle 17"/>
          <p:cNvSpPr/>
          <p:nvPr userDrawn="1"/>
        </p:nvSpPr>
        <p:spPr>
          <a:xfrm>
            <a:off x="4850606" y="-2215"/>
            <a:ext cx="228600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9" name="Rectangle 18"/>
          <p:cNvSpPr/>
          <p:nvPr userDrawn="1"/>
        </p:nvSpPr>
        <p:spPr>
          <a:xfrm>
            <a:off x="5079206" y="-2215"/>
            <a:ext cx="80963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0" name="Rectangle 19"/>
          <p:cNvSpPr/>
          <p:nvPr userDrawn="1"/>
        </p:nvSpPr>
        <p:spPr>
          <a:xfrm>
            <a:off x="5160169" y="-2215"/>
            <a:ext cx="812006" cy="9144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1" name="Rectangle 20"/>
          <p:cNvSpPr/>
          <p:nvPr userDrawn="1"/>
        </p:nvSpPr>
        <p:spPr>
          <a:xfrm>
            <a:off x="5972175" y="-2215"/>
            <a:ext cx="1936750" cy="9144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89225"/>
            <a:ext cx="6473952" cy="314325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1600" b="0" smtClean="0">
                <a:latin typeface="+mn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487" y="411463"/>
            <a:ext cx="6830557" cy="18288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 Single Corner Rectangle 1"/>
          <p:cNvSpPr/>
          <p:nvPr userDrawn="1"/>
        </p:nvSpPr>
        <p:spPr>
          <a:xfrm>
            <a:off x="2104186" y="1149270"/>
            <a:ext cx="3544138" cy="33036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2099716" y="1147081"/>
            <a:ext cx="200026" cy="41148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3" name="Round Same Side Corner Rectangle 2"/>
          <p:cNvSpPr/>
          <p:nvPr userDrawn="1"/>
        </p:nvSpPr>
        <p:spPr>
          <a:xfrm rot="10800000">
            <a:off x="2103830" y="1481133"/>
            <a:ext cx="3544493" cy="1290641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319338" y="1189038"/>
            <a:ext cx="3328987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55031" y="1481133"/>
            <a:ext cx="3411141" cy="12144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8926" y="97339"/>
            <a:ext cx="1101738" cy="33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866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215"/>
            <a:ext cx="711994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4" name="Rectangle 13"/>
          <p:cNvSpPr/>
          <p:nvPr userDrawn="1"/>
        </p:nvSpPr>
        <p:spPr>
          <a:xfrm>
            <a:off x="711993" y="-2215"/>
            <a:ext cx="3455195" cy="914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167188" y="-2215"/>
            <a:ext cx="683418" cy="9144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8" name="Rectangle 17"/>
          <p:cNvSpPr/>
          <p:nvPr userDrawn="1"/>
        </p:nvSpPr>
        <p:spPr>
          <a:xfrm>
            <a:off x="4850606" y="-2215"/>
            <a:ext cx="228600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9" name="Rectangle 18"/>
          <p:cNvSpPr/>
          <p:nvPr userDrawn="1"/>
        </p:nvSpPr>
        <p:spPr>
          <a:xfrm>
            <a:off x="5079206" y="-2215"/>
            <a:ext cx="80963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0" name="Rectangle 19"/>
          <p:cNvSpPr/>
          <p:nvPr userDrawn="1"/>
        </p:nvSpPr>
        <p:spPr>
          <a:xfrm>
            <a:off x="5160169" y="-2215"/>
            <a:ext cx="812006" cy="9144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1" name="Rectangle 20"/>
          <p:cNvSpPr/>
          <p:nvPr userDrawn="1"/>
        </p:nvSpPr>
        <p:spPr>
          <a:xfrm>
            <a:off x="5972175" y="-2215"/>
            <a:ext cx="1936750" cy="9144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89225"/>
            <a:ext cx="6473952" cy="314325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1600" b="0" smtClean="0">
                <a:latin typeface="+mn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487" y="411463"/>
            <a:ext cx="6830557" cy="18288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 Single Corner Rectangle 23"/>
          <p:cNvSpPr/>
          <p:nvPr userDrawn="1"/>
        </p:nvSpPr>
        <p:spPr>
          <a:xfrm>
            <a:off x="294436" y="1261086"/>
            <a:ext cx="3544138" cy="33036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9" name="Round Same Side Corner Rectangle 28"/>
          <p:cNvSpPr/>
          <p:nvPr userDrawn="1"/>
        </p:nvSpPr>
        <p:spPr>
          <a:xfrm rot="10800000">
            <a:off x="294079" y="1592948"/>
            <a:ext cx="3544493" cy="1639724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9588" y="1300854"/>
            <a:ext cx="3328987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45281" y="1650098"/>
            <a:ext cx="3411141" cy="15463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2" name="Round Single Corner Rectangle 31"/>
          <p:cNvSpPr/>
          <p:nvPr userDrawn="1"/>
        </p:nvSpPr>
        <p:spPr>
          <a:xfrm>
            <a:off x="4092529" y="1264531"/>
            <a:ext cx="3544138" cy="33036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3" name="Round Same Side Corner Rectangle 32"/>
          <p:cNvSpPr/>
          <p:nvPr userDrawn="1"/>
        </p:nvSpPr>
        <p:spPr>
          <a:xfrm rot="10800000">
            <a:off x="4092172" y="1596393"/>
            <a:ext cx="3544493" cy="1639724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307681" y="1304299"/>
            <a:ext cx="3328987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143374" y="1653543"/>
            <a:ext cx="3411141" cy="15429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6" name="Rectangle 35"/>
          <p:cNvSpPr/>
          <p:nvPr userDrawn="1"/>
        </p:nvSpPr>
        <p:spPr>
          <a:xfrm>
            <a:off x="294436" y="1264531"/>
            <a:ext cx="200026" cy="328418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37" name="Rectangle 36"/>
          <p:cNvSpPr/>
          <p:nvPr userDrawn="1"/>
        </p:nvSpPr>
        <p:spPr>
          <a:xfrm>
            <a:off x="4092529" y="1267975"/>
            <a:ext cx="200026" cy="328418"/>
          </a:xfrm>
          <a:prstGeom prst="rect">
            <a:avLst/>
          </a:prstGeom>
          <a:solidFill>
            <a:srgbClr val="656E75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8926" y="97339"/>
            <a:ext cx="1101738" cy="33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2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215"/>
            <a:ext cx="711994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4" name="Rectangle 13"/>
          <p:cNvSpPr/>
          <p:nvPr userDrawn="1"/>
        </p:nvSpPr>
        <p:spPr>
          <a:xfrm>
            <a:off x="711993" y="-2215"/>
            <a:ext cx="3455195" cy="914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167188" y="-2215"/>
            <a:ext cx="683418" cy="9144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8" name="Rectangle 17"/>
          <p:cNvSpPr/>
          <p:nvPr userDrawn="1"/>
        </p:nvSpPr>
        <p:spPr>
          <a:xfrm>
            <a:off x="4850606" y="-2215"/>
            <a:ext cx="228600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9" name="Rectangle 18"/>
          <p:cNvSpPr/>
          <p:nvPr userDrawn="1"/>
        </p:nvSpPr>
        <p:spPr>
          <a:xfrm>
            <a:off x="5079206" y="-2215"/>
            <a:ext cx="80963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0" name="Rectangle 19"/>
          <p:cNvSpPr/>
          <p:nvPr userDrawn="1"/>
        </p:nvSpPr>
        <p:spPr>
          <a:xfrm>
            <a:off x="5160169" y="-2215"/>
            <a:ext cx="812006" cy="9144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1" name="Rectangle 20"/>
          <p:cNvSpPr/>
          <p:nvPr userDrawn="1"/>
        </p:nvSpPr>
        <p:spPr>
          <a:xfrm>
            <a:off x="5972175" y="-2215"/>
            <a:ext cx="1936750" cy="9144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 b="1"/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89225"/>
            <a:ext cx="6473952" cy="314325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1600" b="0" smtClean="0">
                <a:latin typeface="+mn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487" y="411463"/>
            <a:ext cx="6830557" cy="18288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 Single Corner Rectangle 1"/>
          <p:cNvSpPr/>
          <p:nvPr userDrawn="1"/>
        </p:nvSpPr>
        <p:spPr>
          <a:xfrm>
            <a:off x="294436" y="1261086"/>
            <a:ext cx="3544138" cy="33036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Round Same Side Corner Rectangle 2"/>
          <p:cNvSpPr/>
          <p:nvPr userDrawn="1"/>
        </p:nvSpPr>
        <p:spPr>
          <a:xfrm rot="10800000">
            <a:off x="294080" y="1592949"/>
            <a:ext cx="3544493" cy="1290641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09588" y="1300854"/>
            <a:ext cx="3328987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45281" y="1650099"/>
            <a:ext cx="3411141" cy="12144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4092529" y="1264531"/>
            <a:ext cx="3544138" cy="33036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Round Same Side Corner Rectangle 24"/>
          <p:cNvSpPr/>
          <p:nvPr userDrawn="1"/>
        </p:nvSpPr>
        <p:spPr>
          <a:xfrm rot="10800000">
            <a:off x="4092173" y="1596394"/>
            <a:ext cx="3544493" cy="1290641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07681" y="1304299"/>
            <a:ext cx="3328987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143374" y="1653544"/>
            <a:ext cx="3411141" cy="12144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294436" y="1264531"/>
            <a:ext cx="200026" cy="328418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29" name="Rectangle 28"/>
          <p:cNvSpPr/>
          <p:nvPr userDrawn="1"/>
        </p:nvSpPr>
        <p:spPr>
          <a:xfrm>
            <a:off x="4092529" y="1267975"/>
            <a:ext cx="200026" cy="328418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8926" y="97339"/>
            <a:ext cx="1101738" cy="33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559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_LeftAlign_WithLab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ingle Corner Rectangle 3"/>
          <p:cNvSpPr/>
          <p:nvPr userDrawn="1"/>
        </p:nvSpPr>
        <p:spPr>
          <a:xfrm>
            <a:off x="503101" y="1041476"/>
            <a:ext cx="6083429" cy="53608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503101" y="1041476"/>
            <a:ext cx="1029485" cy="53608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28" name="Rectangle 27"/>
          <p:cNvSpPr/>
          <p:nvPr userDrawn="1"/>
        </p:nvSpPr>
        <p:spPr>
          <a:xfrm>
            <a:off x="0" y="-2215"/>
            <a:ext cx="711994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9" name="Rectangle 28"/>
          <p:cNvSpPr/>
          <p:nvPr userDrawn="1"/>
        </p:nvSpPr>
        <p:spPr>
          <a:xfrm>
            <a:off x="711993" y="-2215"/>
            <a:ext cx="3455195" cy="914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4167188" y="-2215"/>
            <a:ext cx="683418" cy="9144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31" name="Rectangle 30"/>
          <p:cNvSpPr/>
          <p:nvPr userDrawn="1"/>
        </p:nvSpPr>
        <p:spPr>
          <a:xfrm>
            <a:off x="4850606" y="-2215"/>
            <a:ext cx="228600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32" name="Rectangle 31"/>
          <p:cNvSpPr/>
          <p:nvPr userDrawn="1"/>
        </p:nvSpPr>
        <p:spPr>
          <a:xfrm>
            <a:off x="5079206" y="-2215"/>
            <a:ext cx="80963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33" name="Rectangle 32"/>
          <p:cNvSpPr/>
          <p:nvPr userDrawn="1"/>
        </p:nvSpPr>
        <p:spPr>
          <a:xfrm>
            <a:off x="5160169" y="-2215"/>
            <a:ext cx="812006" cy="9144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34" name="Rectangle 33"/>
          <p:cNvSpPr/>
          <p:nvPr userDrawn="1"/>
        </p:nvSpPr>
        <p:spPr>
          <a:xfrm>
            <a:off x="5972175" y="-2215"/>
            <a:ext cx="1936750" cy="9144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89225"/>
            <a:ext cx="6473952" cy="314325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1600" b="0" smtClean="0">
                <a:latin typeface="+mn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2487" y="411463"/>
            <a:ext cx="6830557" cy="18288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2"/>
          </p:nvPr>
        </p:nvSpPr>
        <p:spPr>
          <a:xfrm>
            <a:off x="1532585" y="1094481"/>
            <a:ext cx="4937761" cy="483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38" name="Round Single Corner Rectangle 37"/>
          <p:cNvSpPr/>
          <p:nvPr userDrawn="1"/>
        </p:nvSpPr>
        <p:spPr>
          <a:xfrm>
            <a:off x="503101" y="1723416"/>
            <a:ext cx="6083429" cy="53608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 userDrawn="1"/>
        </p:nvSpPr>
        <p:spPr>
          <a:xfrm>
            <a:off x="503101" y="1723416"/>
            <a:ext cx="1029485" cy="53608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45" name="Text Placeholder 38"/>
          <p:cNvSpPr>
            <a:spLocks noGrp="1"/>
          </p:cNvSpPr>
          <p:nvPr>
            <p:ph type="body" sz="quarter" idx="13"/>
          </p:nvPr>
        </p:nvSpPr>
        <p:spPr>
          <a:xfrm>
            <a:off x="1532585" y="1776421"/>
            <a:ext cx="4937761" cy="483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49" name="Round Single Corner Rectangle 48"/>
          <p:cNvSpPr/>
          <p:nvPr userDrawn="1"/>
        </p:nvSpPr>
        <p:spPr>
          <a:xfrm>
            <a:off x="503101" y="2398910"/>
            <a:ext cx="6083429" cy="53608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 userDrawn="1"/>
        </p:nvSpPr>
        <p:spPr>
          <a:xfrm>
            <a:off x="503101" y="2398910"/>
            <a:ext cx="1029485" cy="53608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52" name="Text Placeholder 38"/>
          <p:cNvSpPr>
            <a:spLocks noGrp="1"/>
          </p:cNvSpPr>
          <p:nvPr>
            <p:ph type="body" sz="quarter" idx="14"/>
          </p:nvPr>
        </p:nvSpPr>
        <p:spPr>
          <a:xfrm>
            <a:off x="1532585" y="2451915"/>
            <a:ext cx="4937761" cy="483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53" name="Round Single Corner Rectangle 52"/>
          <p:cNvSpPr/>
          <p:nvPr userDrawn="1"/>
        </p:nvSpPr>
        <p:spPr>
          <a:xfrm>
            <a:off x="503101" y="3080850"/>
            <a:ext cx="6083429" cy="53608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 userDrawn="1"/>
        </p:nvSpPr>
        <p:spPr>
          <a:xfrm>
            <a:off x="503101" y="3080850"/>
            <a:ext cx="1029485" cy="53608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55" name="Text Placeholder 38"/>
          <p:cNvSpPr>
            <a:spLocks noGrp="1"/>
          </p:cNvSpPr>
          <p:nvPr>
            <p:ph type="body" sz="quarter" idx="15"/>
          </p:nvPr>
        </p:nvSpPr>
        <p:spPr>
          <a:xfrm>
            <a:off x="1532585" y="3133855"/>
            <a:ext cx="4937761" cy="483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8926" y="97339"/>
            <a:ext cx="1101738" cy="33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003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215"/>
            <a:ext cx="711994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4" name="Rectangle 13"/>
          <p:cNvSpPr/>
          <p:nvPr userDrawn="1"/>
        </p:nvSpPr>
        <p:spPr>
          <a:xfrm>
            <a:off x="711993" y="-2215"/>
            <a:ext cx="3455195" cy="914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167188" y="-2215"/>
            <a:ext cx="683418" cy="9144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8" name="Rectangle 17"/>
          <p:cNvSpPr/>
          <p:nvPr userDrawn="1"/>
        </p:nvSpPr>
        <p:spPr>
          <a:xfrm>
            <a:off x="4850606" y="-2215"/>
            <a:ext cx="228600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9" name="Rectangle 18"/>
          <p:cNvSpPr/>
          <p:nvPr userDrawn="1"/>
        </p:nvSpPr>
        <p:spPr>
          <a:xfrm>
            <a:off x="5079206" y="-2215"/>
            <a:ext cx="80963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0" name="Rectangle 19"/>
          <p:cNvSpPr/>
          <p:nvPr userDrawn="1"/>
        </p:nvSpPr>
        <p:spPr>
          <a:xfrm>
            <a:off x="5160169" y="-2215"/>
            <a:ext cx="812006" cy="9144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1" name="Rectangle 20"/>
          <p:cNvSpPr/>
          <p:nvPr userDrawn="1"/>
        </p:nvSpPr>
        <p:spPr>
          <a:xfrm>
            <a:off x="5972175" y="-2215"/>
            <a:ext cx="1936750" cy="9144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89225"/>
            <a:ext cx="6473952" cy="314325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1600" b="0" smtClean="0">
                <a:latin typeface="+mn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487" y="411463"/>
            <a:ext cx="6830557" cy="18288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 Single Corner Rectangle 29"/>
          <p:cNvSpPr/>
          <p:nvPr userDrawn="1"/>
        </p:nvSpPr>
        <p:spPr>
          <a:xfrm>
            <a:off x="294436" y="585234"/>
            <a:ext cx="3544138" cy="33036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1" name="Round Same Side Corner Rectangle 30"/>
          <p:cNvSpPr/>
          <p:nvPr userDrawn="1"/>
        </p:nvSpPr>
        <p:spPr>
          <a:xfrm rot="10800000">
            <a:off x="294080" y="917097"/>
            <a:ext cx="3544493" cy="1290641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09588" y="625002"/>
            <a:ext cx="3328987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45281" y="974247"/>
            <a:ext cx="3411141" cy="121444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4" name="Round Single Corner Rectangle 33"/>
          <p:cNvSpPr/>
          <p:nvPr userDrawn="1"/>
        </p:nvSpPr>
        <p:spPr>
          <a:xfrm>
            <a:off x="4092529" y="588679"/>
            <a:ext cx="3544138" cy="33036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5" name="Round Same Side Corner Rectangle 34"/>
          <p:cNvSpPr/>
          <p:nvPr userDrawn="1"/>
        </p:nvSpPr>
        <p:spPr>
          <a:xfrm rot="10800000">
            <a:off x="4092173" y="920542"/>
            <a:ext cx="3544493" cy="1290641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07681" y="628447"/>
            <a:ext cx="3328987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143374" y="977692"/>
            <a:ext cx="3411141" cy="121444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8" name="Rectangle 37"/>
          <p:cNvSpPr/>
          <p:nvPr userDrawn="1"/>
        </p:nvSpPr>
        <p:spPr>
          <a:xfrm>
            <a:off x="294436" y="588679"/>
            <a:ext cx="200026" cy="328418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39" name="Rectangle 38"/>
          <p:cNvSpPr/>
          <p:nvPr userDrawn="1"/>
        </p:nvSpPr>
        <p:spPr>
          <a:xfrm>
            <a:off x="4092529" y="592123"/>
            <a:ext cx="200026" cy="328418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40" name="Round Single Corner Rectangle 39"/>
          <p:cNvSpPr/>
          <p:nvPr userDrawn="1"/>
        </p:nvSpPr>
        <p:spPr>
          <a:xfrm>
            <a:off x="2212527" y="2357844"/>
            <a:ext cx="3544138" cy="33036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1" name="Round Same Side Corner Rectangle 40"/>
          <p:cNvSpPr/>
          <p:nvPr userDrawn="1"/>
        </p:nvSpPr>
        <p:spPr>
          <a:xfrm rot="10800000">
            <a:off x="2212171" y="2689707"/>
            <a:ext cx="3544493" cy="1290641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2427679" y="2397612"/>
            <a:ext cx="3328987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2263372" y="2746857"/>
            <a:ext cx="3411141" cy="121444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4" name="Rectangle 43"/>
          <p:cNvSpPr/>
          <p:nvPr userDrawn="1"/>
        </p:nvSpPr>
        <p:spPr>
          <a:xfrm>
            <a:off x="2212527" y="2361288"/>
            <a:ext cx="200026" cy="328418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8926" y="97339"/>
            <a:ext cx="1101738" cy="33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404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215"/>
            <a:ext cx="711994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4" name="Rectangle 13"/>
          <p:cNvSpPr/>
          <p:nvPr userDrawn="1"/>
        </p:nvSpPr>
        <p:spPr>
          <a:xfrm>
            <a:off x="711993" y="-2215"/>
            <a:ext cx="3455195" cy="914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167188" y="-2215"/>
            <a:ext cx="683418" cy="9144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8" name="Rectangle 17"/>
          <p:cNvSpPr/>
          <p:nvPr userDrawn="1"/>
        </p:nvSpPr>
        <p:spPr>
          <a:xfrm>
            <a:off x="4850606" y="-2215"/>
            <a:ext cx="228600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9" name="Rectangle 18"/>
          <p:cNvSpPr/>
          <p:nvPr userDrawn="1"/>
        </p:nvSpPr>
        <p:spPr>
          <a:xfrm>
            <a:off x="5079206" y="-2215"/>
            <a:ext cx="80963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0" name="Rectangle 19"/>
          <p:cNvSpPr/>
          <p:nvPr userDrawn="1"/>
        </p:nvSpPr>
        <p:spPr>
          <a:xfrm>
            <a:off x="5160169" y="-2215"/>
            <a:ext cx="812006" cy="9144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1" name="Rectangle 20"/>
          <p:cNvSpPr/>
          <p:nvPr userDrawn="1"/>
        </p:nvSpPr>
        <p:spPr>
          <a:xfrm>
            <a:off x="5972175" y="-2215"/>
            <a:ext cx="1936750" cy="9144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89225"/>
            <a:ext cx="6473952" cy="314325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1600" b="0" smtClean="0">
                <a:latin typeface="+mn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487" y="411463"/>
            <a:ext cx="6830557" cy="18288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 Single Corner Rectangle 29"/>
          <p:cNvSpPr/>
          <p:nvPr userDrawn="1"/>
        </p:nvSpPr>
        <p:spPr>
          <a:xfrm>
            <a:off x="294436" y="585234"/>
            <a:ext cx="3544138" cy="33036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1" name="Round Same Side Corner Rectangle 30"/>
          <p:cNvSpPr/>
          <p:nvPr userDrawn="1"/>
        </p:nvSpPr>
        <p:spPr>
          <a:xfrm rot="10800000">
            <a:off x="294080" y="917097"/>
            <a:ext cx="3544493" cy="1290641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09588" y="625002"/>
            <a:ext cx="3328987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45281" y="974247"/>
            <a:ext cx="3411141" cy="121444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4" name="Round Single Corner Rectangle 33"/>
          <p:cNvSpPr/>
          <p:nvPr userDrawn="1"/>
        </p:nvSpPr>
        <p:spPr>
          <a:xfrm>
            <a:off x="4092529" y="588679"/>
            <a:ext cx="3544138" cy="33036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5" name="Round Same Side Corner Rectangle 34"/>
          <p:cNvSpPr/>
          <p:nvPr userDrawn="1"/>
        </p:nvSpPr>
        <p:spPr>
          <a:xfrm rot="10800000">
            <a:off x="4092173" y="920542"/>
            <a:ext cx="3544493" cy="1290641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07681" y="628447"/>
            <a:ext cx="3328987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143374" y="977692"/>
            <a:ext cx="3411141" cy="121444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8" name="Rectangle 37"/>
          <p:cNvSpPr/>
          <p:nvPr userDrawn="1"/>
        </p:nvSpPr>
        <p:spPr>
          <a:xfrm>
            <a:off x="294436" y="588679"/>
            <a:ext cx="200026" cy="328418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39" name="Rectangle 38"/>
          <p:cNvSpPr/>
          <p:nvPr userDrawn="1"/>
        </p:nvSpPr>
        <p:spPr>
          <a:xfrm>
            <a:off x="4092529" y="592123"/>
            <a:ext cx="200026" cy="328418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28" name="Round Single Corner Rectangle 27"/>
          <p:cNvSpPr/>
          <p:nvPr userDrawn="1"/>
        </p:nvSpPr>
        <p:spPr>
          <a:xfrm>
            <a:off x="294436" y="2357952"/>
            <a:ext cx="3544138" cy="33036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9" name="Round Same Side Corner Rectangle 28"/>
          <p:cNvSpPr/>
          <p:nvPr userDrawn="1"/>
        </p:nvSpPr>
        <p:spPr>
          <a:xfrm rot="10800000">
            <a:off x="294080" y="2689815"/>
            <a:ext cx="3544493" cy="1290641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09588" y="2397720"/>
            <a:ext cx="3328987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45281" y="2746965"/>
            <a:ext cx="3411141" cy="121444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7" name="Round Single Corner Rectangle 46"/>
          <p:cNvSpPr/>
          <p:nvPr userDrawn="1"/>
        </p:nvSpPr>
        <p:spPr>
          <a:xfrm>
            <a:off x="4092529" y="2361397"/>
            <a:ext cx="3544138" cy="33036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8" name="Round Same Side Corner Rectangle 47"/>
          <p:cNvSpPr/>
          <p:nvPr userDrawn="1"/>
        </p:nvSpPr>
        <p:spPr>
          <a:xfrm rot="10800000">
            <a:off x="4092173" y="2693260"/>
            <a:ext cx="3544493" cy="1290641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307681" y="2401165"/>
            <a:ext cx="3328987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0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4143374" y="2750410"/>
            <a:ext cx="3411141" cy="121444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1" name="Rectangle 50"/>
          <p:cNvSpPr/>
          <p:nvPr userDrawn="1"/>
        </p:nvSpPr>
        <p:spPr>
          <a:xfrm>
            <a:off x="294436" y="2361397"/>
            <a:ext cx="200026" cy="328418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52" name="Rectangle 51"/>
          <p:cNvSpPr/>
          <p:nvPr userDrawn="1"/>
        </p:nvSpPr>
        <p:spPr>
          <a:xfrm>
            <a:off x="4092529" y="2364841"/>
            <a:ext cx="200026" cy="328418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8926" y="97339"/>
            <a:ext cx="1101738" cy="33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13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ingle Corner Rectangle 3"/>
          <p:cNvSpPr/>
          <p:nvPr userDrawn="1"/>
        </p:nvSpPr>
        <p:spPr>
          <a:xfrm>
            <a:off x="390524" y="609600"/>
            <a:ext cx="3200400" cy="320040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390524" y="609600"/>
            <a:ext cx="200026" cy="3200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990599" y="1042851"/>
            <a:ext cx="3200400" cy="320040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990599" y="1042851"/>
            <a:ext cx="200026" cy="3200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10" name="Round Single Corner Rectangle 9"/>
          <p:cNvSpPr/>
          <p:nvPr userDrawn="1"/>
        </p:nvSpPr>
        <p:spPr>
          <a:xfrm>
            <a:off x="390524" y="1476102"/>
            <a:ext cx="3200400" cy="320040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90524" y="1476102"/>
            <a:ext cx="200026" cy="3200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12" name="Round Single Corner Rectangle 11"/>
          <p:cNvSpPr/>
          <p:nvPr userDrawn="1"/>
        </p:nvSpPr>
        <p:spPr>
          <a:xfrm>
            <a:off x="990599" y="1909353"/>
            <a:ext cx="3200400" cy="320040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990599" y="1909353"/>
            <a:ext cx="200026" cy="3200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16" name="Round Single Corner Rectangle 15"/>
          <p:cNvSpPr/>
          <p:nvPr userDrawn="1"/>
        </p:nvSpPr>
        <p:spPr>
          <a:xfrm>
            <a:off x="390524" y="2342604"/>
            <a:ext cx="3200400" cy="320040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390524" y="2352675"/>
            <a:ext cx="200026" cy="3200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18" name="Round Single Corner Rectangle 17"/>
          <p:cNvSpPr/>
          <p:nvPr userDrawn="1"/>
        </p:nvSpPr>
        <p:spPr>
          <a:xfrm>
            <a:off x="990599" y="2775855"/>
            <a:ext cx="3200400" cy="320040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990599" y="2775855"/>
            <a:ext cx="200026" cy="3200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390524" y="3209106"/>
            <a:ext cx="3200400" cy="320040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390524" y="3209106"/>
            <a:ext cx="200026" cy="3200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24" name="Round Single Corner Rectangle 23"/>
          <p:cNvSpPr/>
          <p:nvPr userDrawn="1"/>
        </p:nvSpPr>
        <p:spPr>
          <a:xfrm>
            <a:off x="990599" y="3642360"/>
            <a:ext cx="3200400" cy="320040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990599" y="3642360"/>
            <a:ext cx="200026" cy="3200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28" name="Rectangle 27"/>
          <p:cNvSpPr/>
          <p:nvPr userDrawn="1"/>
        </p:nvSpPr>
        <p:spPr>
          <a:xfrm>
            <a:off x="0" y="-2215"/>
            <a:ext cx="711994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9" name="Rectangle 28"/>
          <p:cNvSpPr/>
          <p:nvPr userDrawn="1"/>
        </p:nvSpPr>
        <p:spPr>
          <a:xfrm>
            <a:off x="711993" y="-2215"/>
            <a:ext cx="3455195" cy="914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4167188" y="-2215"/>
            <a:ext cx="683418" cy="9144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31" name="Rectangle 30"/>
          <p:cNvSpPr/>
          <p:nvPr userDrawn="1"/>
        </p:nvSpPr>
        <p:spPr>
          <a:xfrm>
            <a:off x="4850606" y="-2215"/>
            <a:ext cx="228600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32" name="Rectangle 31"/>
          <p:cNvSpPr/>
          <p:nvPr userDrawn="1"/>
        </p:nvSpPr>
        <p:spPr>
          <a:xfrm>
            <a:off x="5079206" y="-2215"/>
            <a:ext cx="80963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33" name="Rectangle 32"/>
          <p:cNvSpPr/>
          <p:nvPr userDrawn="1"/>
        </p:nvSpPr>
        <p:spPr>
          <a:xfrm>
            <a:off x="5160169" y="-2215"/>
            <a:ext cx="812006" cy="9144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34" name="Rectangle 33"/>
          <p:cNvSpPr/>
          <p:nvPr userDrawn="1"/>
        </p:nvSpPr>
        <p:spPr>
          <a:xfrm>
            <a:off x="5972175" y="-2215"/>
            <a:ext cx="1936750" cy="9144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89225"/>
            <a:ext cx="6473952" cy="314325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1600" b="0" smtClean="0">
                <a:latin typeface="+mn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2487" y="411463"/>
            <a:ext cx="6830557" cy="18288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2"/>
          </p:nvPr>
        </p:nvSpPr>
        <p:spPr>
          <a:xfrm>
            <a:off x="590550" y="657225"/>
            <a:ext cx="2914650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40" name="Text Placeholder 38"/>
          <p:cNvSpPr>
            <a:spLocks noGrp="1"/>
          </p:cNvSpPr>
          <p:nvPr>
            <p:ph type="body" sz="quarter" idx="13"/>
          </p:nvPr>
        </p:nvSpPr>
        <p:spPr>
          <a:xfrm>
            <a:off x="1190625" y="1090476"/>
            <a:ext cx="2914650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41" name="Text Placeholder 38"/>
          <p:cNvSpPr>
            <a:spLocks noGrp="1"/>
          </p:cNvSpPr>
          <p:nvPr>
            <p:ph type="body" sz="quarter" idx="14"/>
          </p:nvPr>
        </p:nvSpPr>
        <p:spPr>
          <a:xfrm>
            <a:off x="590550" y="1513567"/>
            <a:ext cx="2914650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42" name="Text Placeholder 38"/>
          <p:cNvSpPr>
            <a:spLocks noGrp="1"/>
          </p:cNvSpPr>
          <p:nvPr>
            <p:ph type="body" sz="quarter" idx="15"/>
          </p:nvPr>
        </p:nvSpPr>
        <p:spPr>
          <a:xfrm>
            <a:off x="1190625" y="1947453"/>
            <a:ext cx="2914650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43" name="Text Placeholder 38"/>
          <p:cNvSpPr>
            <a:spLocks noGrp="1"/>
          </p:cNvSpPr>
          <p:nvPr>
            <p:ph type="body" sz="quarter" idx="16"/>
          </p:nvPr>
        </p:nvSpPr>
        <p:spPr>
          <a:xfrm>
            <a:off x="590550" y="2390775"/>
            <a:ext cx="2914650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46" name="Text Placeholder 38"/>
          <p:cNvSpPr>
            <a:spLocks noGrp="1"/>
          </p:cNvSpPr>
          <p:nvPr>
            <p:ph type="body" sz="quarter" idx="17"/>
          </p:nvPr>
        </p:nvSpPr>
        <p:spPr>
          <a:xfrm>
            <a:off x="1190625" y="2813955"/>
            <a:ext cx="2914650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47" name="Text Placeholder 38"/>
          <p:cNvSpPr>
            <a:spLocks noGrp="1"/>
          </p:cNvSpPr>
          <p:nvPr>
            <p:ph type="body" sz="quarter" idx="18"/>
          </p:nvPr>
        </p:nvSpPr>
        <p:spPr>
          <a:xfrm>
            <a:off x="590550" y="3237681"/>
            <a:ext cx="2914650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48" name="Text Placeholder 38"/>
          <p:cNvSpPr>
            <a:spLocks noGrp="1"/>
          </p:cNvSpPr>
          <p:nvPr>
            <p:ph type="body" sz="quarter" idx="19"/>
          </p:nvPr>
        </p:nvSpPr>
        <p:spPr>
          <a:xfrm>
            <a:off x="1190625" y="3679006"/>
            <a:ext cx="2914650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8926" y="97339"/>
            <a:ext cx="1101738" cy="33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715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215"/>
            <a:ext cx="711994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4" name="Rectangle 13"/>
          <p:cNvSpPr/>
          <p:nvPr userDrawn="1"/>
        </p:nvSpPr>
        <p:spPr>
          <a:xfrm>
            <a:off x="711993" y="-2215"/>
            <a:ext cx="3455195" cy="914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167188" y="-2215"/>
            <a:ext cx="683418" cy="9144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6" name="Rectangle 15"/>
          <p:cNvSpPr/>
          <p:nvPr userDrawn="1"/>
        </p:nvSpPr>
        <p:spPr>
          <a:xfrm>
            <a:off x="4850606" y="-2215"/>
            <a:ext cx="228600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8" name="Rectangle 17"/>
          <p:cNvSpPr/>
          <p:nvPr userDrawn="1"/>
        </p:nvSpPr>
        <p:spPr>
          <a:xfrm>
            <a:off x="5079206" y="-2215"/>
            <a:ext cx="80963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9" name="Rectangle 18"/>
          <p:cNvSpPr/>
          <p:nvPr userDrawn="1"/>
        </p:nvSpPr>
        <p:spPr>
          <a:xfrm>
            <a:off x="5160169" y="-2215"/>
            <a:ext cx="812006" cy="9144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0" name="Rectangle 19"/>
          <p:cNvSpPr/>
          <p:nvPr userDrawn="1"/>
        </p:nvSpPr>
        <p:spPr>
          <a:xfrm>
            <a:off x="5972175" y="-2215"/>
            <a:ext cx="1936750" cy="9144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964113" y="586616"/>
            <a:ext cx="2743200" cy="3369293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89225"/>
            <a:ext cx="6473952" cy="314325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1600" b="0" smtClean="0">
                <a:latin typeface="+mn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2487" y="411463"/>
            <a:ext cx="6830557" cy="18288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77533" y="586616"/>
            <a:ext cx="4673073" cy="340836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8926" y="97339"/>
            <a:ext cx="1101738" cy="33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097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g/les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215"/>
            <a:ext cx="711994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4" name="Rectangle 13"/>
          <p:cNvSpPr/>
          <p:nvPr userDrawn="1"/>
        </p:nvSpPr>
        <p:spPr>
          <a:xfrm>
            <a:off x="711993" y="-2215"/>
            <a:ext cx="3455195" cy="914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167188" y="-2215"/>
            <a:ext cx="683418" cy="9144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6" name="Rectangle 15"/>
          <p:cNvSpPr/>
          <p:nvPr userDrawn="1"/>
        </p:nvSpPr>
        <p:spPr>
          <a:xfrm>
            <a:off x="4850606" y="-2215"/>
            <a:ext cx="228600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8" name="Rectangle 17"/>
          <p:cNvSpPr/>
          <p:nvPr userDrawn="1"/>
        </p:nvSpPr>
        <p:spPr>
          <a:xfrm>
            <a:off x="5079206" y="-2215"/>
            <a:ext cx="80963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9" name="Rectangle 18"/>
          <p:cNvSpPr/>
          <p:nvPr userDrawn="1"/>
        </p:nvSpPr>
        <p:spPr>
          <a:xfrm>
            <a:off x="5160169" y="-2215"/>
            <a:ext cx="812006" cy="9144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0" name="Rectangle 19"/>
          <p:cNvSpPr/>
          <p:nvPr userDrawn="1"/>
        </p:nvSpPr>
        <p:spPr>
          <a:xfrm>
            <a:off x="5972175" y="-2215"/>
            <a:ext cx="1936750" cy="9144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89225"/>
            <a:ext cx="6473952" cy="314325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1600" b="0" smtClean="0">
                <a:latin typeface="+mn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2487" y="411463"/>
            <a:ext cx="6830557" cy="18288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604211" y="586616"/>
            <a:ext cx="5103102" cy="341479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77533" y="586616"/>
            <a:ext cx="2331581" cy="340836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8926" y="97339"/>
            <a:ext cx="1101738" cy="33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93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with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215"/>
            <a:ext cx="711994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4" name="Rectangle 13"/>
          <p:cNvSpPr/>
          <p:nvPr userDrawn="1"/>
        </p:nvSpPr>
        <p:spPr>
          <a:xfrm>
            <a:off x="711993" y="-2215"/>
            <a:ext cx="3455195" cy="914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167188" y="-2215"/>
            <a:ext cx="683418" cy="9144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6" name="Rectangle 15"/>
          <p:cNvSpPr/>
          <p:nvPr userDrawn="1"/>
        </p:nvSpPr>
        <p:spPr>
          <a:xfrm>
            <a:off x="4850606" y="-2215"/>
            <a:ext cx="228600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8" name="Rectangle 17"/>
          <p:cNvSpPr/>
          <p:nvPr userDrawn="1"/>
        </p:nvSpPr>
        <p:spPr>
          <a:xfrm>
            <a:off x="5079206" y="-2215"/>
            <a:ext cx="80963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9" name="Rectangle 18"/>
          <p:cNvSpPr/>
          <p:nvPr userDrawn="1"/>
        </p:nvSpPr>
        <p:spPr>
          <a:xfrm>
            <a:off x="5160169" y="-2215"/>
            <a:ext cx="812006" cy="9144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0" name="Rectangle 19"/>
          <p:cNvSpPr/>
          <p:nvPr userDrawn="1"/>
        </p:nvSpPr>
        <p:spPr>
          <a:xfrm>
            <a:off x="5972175" y="-2215"/>
            <a:ext cx="1936750" cy="9144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920936" y="1968020"/>
            <a:ext cx="6048427" cy="209708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77533" y="586616"/>
            <a:ext cx="7535232" cy="131175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89225"/>
            <a:ext cx="6473952" cy="314325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1600" b="0" smtClean="0">
                <a:latin typeface="+mn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2487" y="411463"/>
            <a:ext cx="6830557" cy="18288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8926" y="97339"/>
            <a:ext cx="1101738" cy="33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109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with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215"/>
            <a:ext cx="711994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4" name="Rectangle 13"/>
          <p:cNvSpPr/>
          <p:nvPr userDrawn="1"/>
        </p:nvSpPr>
        <p:spPr>
          <a:xfrm>
            <a:off x="711993" y="-2215"/>
            <a:ext cx="3455195" cy="914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167188" y="-2215"/>
            <a:ext cx="683418" cy="9144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6" name="Rectangle 15"/>
          <p:cNvSpPr/>
          <p:nvPr userDrawn="1"/>
        </p:nvSpPr>
        <p:spPr>
          <a:xfrm>
            <a:off x="4850606" y="-2215"/>
            <a:ext cx="228600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8" name="Rectangle 17"/>
          <p:cNvSpPr/>
          <p:nvPr userDrawn="1"/>
        </p:nvSpPr>
        <p:spPr>
          <a:xfrm>
            <a:off x="5079206" y="-2215"/>
            <a:ext cx="80963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9" name="Rectangle 18"/>
          <p:cNvSpPr/>
          <p:nvPr userDrawn="1"/>
        </p:nvSpPr>
        <p:spPr>
          <a:xfrm>
            <a:off x="5160169" y="-2215"/>
            <a:ext cx="812006" cy="9144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0" name="Rectangle 19"/>
          <p:cNvSpPr/>
          <p:nvPr userDrawn="1"/>
        </p:nvSpPr>
        <p:spPr>
          <a:xfrm>
            <a:off x="5972175" y="-2215"/>
            <a:ext cx="1936750" cy="9144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89225"/>
            <a:ext cx="6473952" cy="314325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1600" b="0" smtClean="0">
                <a:latin typeface="+mn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2487" y="411463"/>
            <a:ext cx="6830557" cy="18288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920936" y="1243584"/>
            <a:ext cx="6048427" cy="2821521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77533" y="586616"/>
            <a:ext cx="7535232" cy="55455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8926" y="97339"/>
            <a:ext cx="1101738" cy="33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63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7492" y="981228"/>
            <a:ext cx="5580008" cy="1833432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/>
          <p:cNvSpPr txBox="1"/>
          <p:nvPr userDrawn="1"/>
        </p:nvSpPr>
        <p:spPr>
          <a:xfrm>
            <a:off x="2091534" y="1677788"/>
            <a:ext cx="1047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Quiz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0" y="-11342"/>
            <a:ext cx="711994" cy="316639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2" name="Rectangle 21"/>
          <p:cNvSpPr/>
          <p:nvPr userDrawn="1"/>
        </p:nvSpPr>
        <p:spPr>
          <a:xfrm>
            <a:off x="711993" y="-11342"/>
            <a:ext cx="3455195" cy="31663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3" name="Rectangle 22"/>
          <p:cNvSpPr/>
          <p:nvPr userDrawn="1"/>
        </p:nvSpPr>
        <p:spPr>
          <a:xfrm>
            <a:off x="4167188" y="-11342"/>
            <a:ext cx="683418" cy="316639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4" name="Rectangle 23"/>
          <p:cNvSpPr/>
          <p:nvPr userDrawn="1"/>
        </p:nvSpPr>
        <p:spPr>
          <a:xfrm>
            <a:off x="4850606" y="-11342"/>
            <a:ext cx="228600" cy="316639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5" name="Rectangle 24"/>
          <p:cNvSpPr/>
          <p:nvPr userDrawn="1"/>
        </p:nvSpPr>
        <p:spPr>
          <a:xfrm>
            <a:off x="5079206" y="-11342"/>
            <a:ext cx="80963" cy="316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6" name="Rectangle 25"/>
          <p:cNvSpPr/>
          <p:nvPr userDrawn="1"/>
        </p:nvSpPr>
        <p:spPr>
          <a:xfrm>
            <a:off x="5160169" y="-11342"/>
            <a:ext cx="812006" cy="316639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7" name="Rectangle 26"/>
          <p:cNvSpPr/>
          <p:nvPr userDrawn="1"/>
        </p:nvSpPr>
        <p:spPr>
          <a:xfrm>
            <a:off x="5972175" y="-11342"/>
            <a:ext cx="1936750" cy="316639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1604" y="-15672"/>
            <a:ext cx="984847" cy="2985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6214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11342"/>
            <a:ext cx="711994" cy="316639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14" name="Rectangle 13"/>
          <p:cNvSpPr/>
          <p:nvPr userDrawn="1"/>
        </p:nvSpPr>
        <p:spPr>
          <a:xfrm>
            <a:off x="711993" y="-11342"/>
            <a:ext cx="3455195" cy="31663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15" name="Rectangle 14"/>
          <p:cNvSpPr/>
          <p:nvPr userDrawn="1"/>
        </p:nvSpPr>
        <p:spPr>
          <a:xfrm>
            <a:off x="4167188" y="-11342"/>
            <a:ext cx="683418" cy="316639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16" name="Rectangle 15"/>
          <p:cNvSpPr/>
          <p:nvPr userDrawn="1"/>
        </p:nvSpPr>
        <p:spPr>
          <a:xfrm>
            <a:off x="4850606" y="-11342"/>
            <a:ext cx="228600" cy="316639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17" name="Rectangle 16"/>
          <p:cNvSpPr/>
          <p:nvPr userDrawn="1"/>
        </p:nvSpPr>
        <p:spPr>
          <a:xfrm>
            <a:off x="5079206" y="-11342"/>
            <a:ext cx="80963" cy="316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19" name="Rectangle 18"/>
          <p:cNvSpPr/>
          <p:nvPr userDrawn="1"/>
        </p:nvSpPr>
        <p:spPr>
          <a:xfrm>
            <a:off x="5160169" y="-11342"/>
            <a:ext cx="812006" cy="316639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1" name="Rectangle 20"/>
          <p:cNvSpPr/>
          <p:nvPr userDrawn="1"/>
        </p:nvSpPr>
        <p:spPr>
          <a:xfrm>
            <a:off x="5972175" y="-11342"/>
            <a:ext cx="1936750" cy="316639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8" name="Rectangle 27"/>
          <p:cNvSpPr/>
          <p:nvPr userDrawn="1"/>
        </p:nvSpPr>
        <p:spPr>
          <a:xfrm>
            <a:off x="238125" y="364005"/>
            <a:ext cx="826556" cy="80757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32" name="Rectangle 31"/>
          <p:cNvSpPr/>
          <p:nvPr userDrawn="1"/>
        </p:nvSpPr>
        <p:spPr>
          <a:xfrm>
            <a:off x="238125" y="364005"/>
            <a:ext cx="7480897" cy="80757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123950" y="436700"/>
            <a:ext cx="6515100" cy="66820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j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/>
              <a:t>This is a dummy text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1064681" y="364005"/>
            <a:ext cx="0" cy="80757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 userDrawn="1"/>
        </p:nvSpPr>
        <p:spPr>
          <a:xfrm>
            <a:off x="809625" y="1426577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a.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809625" y="1779712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b.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809625" y="2132847"/>
            <a:ext cx="30328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c.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809625" y="2485983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d.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123949" y="1793591"/>
            <a:ext cx="5480733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1129225" y="2144961"/>
            <a:ext cx="5476349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1132313" y="2496330"/>
            <a:ext cx="5473783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5" name="Text Placeholder 14"/>
          <p:cNvSpPr>
            <a:spLocks noGrp="1"/>
          </p:cNvSpPr>
          <p:nvPr>
            <p:ph type="body" sz="quarter" idx="22"/>
          </p:nvPr>
        </p:nvSpPr>
        <p:spPr>
          <a:xfrm>
            <a:off x="1130125" y="1442221"/>
            <a:ext cx="5475601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391356" y="783786"/>
            <a:ext cx="569913" cy="25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  <a:lvl2pPr marL="285841" indent="0" algn="ctr">
              <a:buNone/>
              <a:defRPr/>
            </a:lvl2pPr>
            <a:lvl3pPr marL="571683" indent="0" algn="ctr">
              <a:buNone/>
              <a:defRPr/>
            </a:lvl3pPr>
            <a:lvl4pPr marL="857524" indent="0" algn="ctr">
              <a:buNone/>
              <a:defRPr/>
            </a:lvl4pPr>
            <a:lvl5pPr marL="1143365" indent="0" algn="ctr">
              <a:buNone/>
              <a:defRPr/>
            </a:lvl5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 userDrawn="1"/>
        </p:nvSpPr>
        <p:spPr>
          <a:xfrm>
            <a:off x="238124" y="429956"/>
            <a:ext cx="82655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 smtClean="0"/>
              <a:t>QUIZ</a:t>
            </a:r>
            <a:endParaRPr lang="en-US" sz="16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 userDrawn="1">
            <p:extLst/>
          </p:nvPr>
        </p:nvGraphicFramePr>
        <p:xfrm>
          <a:off x="6716243" y="1603648"/>
          <a:ext cx="1002779" cy="967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" name="Image" r:id="rId3" imgW="2539440" imgH="2450520" progId="Photoshop.Image.13">
                  <p:embed/>
                </p:oleObj>
              </mc:Choice>
              <mc:Fallback>
                <p:oleObj name="Image" r:id="rId3" imgW="2539440" imgH="24505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16243" y="1603648"/>
                        <a:ext cx="1002779" cy="9676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1604" y="-15672"/>
            <a:ext cx="984847" cy="2985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7062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 userDrawn="1"/>
        </p:nvSpPr>
        <p:spPr>
          <a:xfrm>
            <a:off x="5260477" y="3881763"/>
            <a:ext cx="26019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  <a:latin typeface="+mn-lt"/>
              </a:rPr>
              <a:t>Copyright 2012-2014,Simplilearn,All rights reserved</a:t>
            </a:r>
            <a:endParaRPr lang="en-US" sz="900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0" y="-11342"/>
            <a:ext cx="711994" cy="316639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2" name="Rectangle 21"/>
          <p:cNvSpPr/>
          <p:nvPr userDrawn="1"/>
        </p:nvSpPr>
        <p:spPr>
          <a:xfrm>
            <a:off x="711993" y="-11342"/>
            <a:ext cx="3455195" cy="31663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3" name="Rectangle 22"/>
          <p:cNvSpPr/>
          <p:nvPr userDrawn="1"/>
        </p:nvSpPr>
        <p:spPr>
          <a:xfrm>
            <a:off x="4167188" y="-11342"/>
            <a:ext cx="683418" cy="316639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4" name="Rectangle 23"/>
          <p:cNvSpPr/>
          <p:nvPr userDrawn="1"/>
        </p:nvSpPr>
        <p:spPr>
          <a:xfrm>
            <a:off x="4850606" y="-11342"/>
            <a:ext cx="228600" cy="316639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5" name="Rectangle 24"/>
          <p:cNvSpPr/>
          <p:nvPr userDrawn="1"/>
        </p:nvSpPr>
        <p:spPr>
          <a:xfrm>
            <a:off x="5079206" y="-11342"/>
            <a:ext cx="80963" cy="316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6" name="Rectangle 25"/>
          <p:cNvSpPr/>
          <p:nvPr userDrawn="1"/>
        </p:nvSpPr>
        <p:spPr>
          <a:xfrm>
            <a:off x="5160169" y="-11342"/>
            <a:ext cx="812006" cy="316639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30" name="Rectangle 29"/>
          <p:cNvSpPr/>
          <p:nvPr userDrawn="1"/>
        </p:nvSpPr>
        <p:spPr>
          <a:xfrm>
            <a:off x="5972175" y="-11342"/>
            <a:ext cx="1936750" cy="316639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32" name="Rectangle 31"/>
          <p:cNvSpPr/>
          <p:nvPr userDrawn="1"/>
        </p:nvSpPr>
        <p:spPr>
          <a:xfrm>
            <a:off x="238125" y="364005"/>
            <a:ext cx="826556" cy="80757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33" name="Rectangle 32"/>
          <p:cNvSpPr/>
          <p:nvPr userDrawn="1"/>
        </p:nvSpPr>
        <p:spPr>
          <a:xfrm>
            <a:off x="238125" y="364005"/>
            <a:ext cx="7480897" cy="80757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123950" y="436700"/>
            <a:ext cx="6515100" cy="66820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j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/>
              <a:t>This is a dummy text</a:t>
            </a:r>
            <a:endParaRPr lang="en-US" dirty="0"/>
          </a:p>
        </p:txBody>
      </p:sp>
      <p:cxnSp>
        <p:nvCxnSpPr>
          <p:cNvPr id="45" name="Straight Connector 44"/>
          <p:cNvCxnSpPr/>
          <p:nvPr userDrawn="1"/>
        </p:nvCxnSpPr>
        <p:spPr>
          <a:xfrm>
            <a:off x="1064681" y="364005"/>
            <a:ext cx="0" cy="80757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 userDrawn="1"/>
        </p:nvSpPr>
        <p:spPr>
          <a:xfrm>
            <a:off x="809625" y="1426577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a.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809625" y="1779712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b.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 userDrawn="1"/>
        </p:nvSpPr>
        <p:spPr>
          <a:xfrm>
            <a:off x="809625" y="2132847"/>
            <a:ext cx="30328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c.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 userDrawn="1"/>
        </p:nvSpPr>
        <p:spPr>
          <a:xfrm>
            <a:off x="809625" y="2485983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d.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123949" y="1793591"/>
            <a:ext cx="5480733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5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1129225" y="2144961"/>
            <a:ext cx="5476349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5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1132313" y="2496330"/>
            <a:ext cx="5473783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53" name="Text Placeholder 14"/>
          <p:cNvSpPr>
            <a:spLocks noGrp="1"/>
          </p:cNvSpPr>
          <p:nvPr>
            <p:ph type="body" sz="quarter" idx="22"/>
          </p:nvPr>
        </p:nvSpPr>
        <p:spPr>
          <a:xfrm>
            <a:off x="1130125" y="1442221"/>
            <a:ext cx="5475601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54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391356" y="783786"/>
            <a:ext cx="569913" cy="25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  <a:lvl2pPr marL="285841" indent="0" algn="ctr">
              <a:buNone/>
              <a:defRPr/>
            </a:lvl2pPr>
            <a:lvl3pPr marL="571683" indent="0" algn="ctr">
              <a:buNone/>
              <a:defRPr/>
            </a:lvl3pPr>
            <a:lvl4pPr marL="857524" indent="0" algn="ctr">
              <a:buNone/>
              <a:defRPr/>
            </a:lvl4pPr>
            <a:lvl5pPr marL="1143365" indent="0" algn="ctr">
              <a:buNone/>
              <a:defRPr/>
            </a:lvl5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5" name="TextBox 54"/>
          <p:cNvSpPr txBox="1"/>
          <p:nvPr userDrawn="1"/>
        </p:nvSpPr>
        <p:spPr>
          <a:xfrm>
            <a:off x="238124" y="429956"/>
            <a:ext cx="82655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 smtClean="0"/>
              <a:t>QUIZ</a:t>
            </a:r>
            <a:endParaRPr lang="en-US" sz="1600" dirty="0"/>
          </a:p>
        </p:txBody>
      </p:sp>
      <p:sp>
        <p:nvSpPr>
          <p:cNvPr id="58" name="Rectangle 57"/>
          <p:cNvSpPr/>
          <p:nvPr userDrawn="1"/>
        </p:nvSpPr>
        <p:spPr>
          <a:xfrm>
            <a:off x="238125" y="3011557"/>
            <a:ext cx="7480897" cy="298173"/>
          </a:xfrm>
          <a:prstGeom prst="rect">
            <a:avLst/>
          </a:prstGeom>
          <a:solidFill>
            <a:srgbClr val="61B4D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 userDrawn="1"/>
        </p:nvSpPr>
        <p:spPr>
          <a:xfrm>
            <a:off x="7186613" y="3402807"/>
            <a:ext cx="464343" cy="431007"/>
          </a:xfrm>
          <a:prstGeom prst="rect">
            <a:avLst/>
          </a:prstGeom>
          <a:solidFill>
            <a:schemeClr val="bg1"/>
          </a:solidFill>
          <a:ln>
            <a:solidFill>
              <a:srgbClr val="0395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24796" y="3412535"/>
            <a:ext cx="406704" cy="441281"/>
          </a:xfrm>
          <a:prstGeom prst="rect">
            <a:avLst/>
          </a:prstGeom>
        </p:spPr>
      </p:pic>
      <p:sp>
        <p:nvSpPr>
          <p:cNvPr id="61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238125" y="3011488"/>
            <a:ext cx="7480300" cy="298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2" name="Rectangle 61"/>
          <p:cNvSpPr/>
          <p:nvPr userDrawn="1"/>
        </p:nvSpPr>
        <p:spPr>
          <a:xfrm>
            <a:off x="238125" y="3309730"/>
            <a:ext cx="6848475" cy="626166"/>
          </a:xfrm>
          <a:prstGeom prst="rect">
            <a:avLst/>
          </a:prstGeom>
          <a:solidFill>
            <a:schemeClr val="bg1"/>
          </a:solidFill>
          <a:ln>
            <a:solidFill>
              <a:srgbClr val="29AA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3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238125" y="3309938"/>
            <a:ext cx="6848475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aphicFrame>
        <p:nvGraphicFramePr>
          <p:cNvPr id="65" name="Object 64"/>
          <p:cNvGraphicFramePr>
            <a:graphicFrameLocks noChangeAspect="1"/>
          </p:cNvGraphicFramePr>
          <p:nvPr userDrawn="1">
            <p:extLst/>
          </p:nvPr>
        </p:nvGraphicFramePr>
        <p:xfrm>
          <a:off x="6716243" y="1603648"/>
          <a:ext cx="1002779" cy="967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" name="Image" r:id="rId4" imgW="2539440" imgH="2450520" progId="Photoshop.Image.13">
                  <p:embed/>
                </p:oleObj>
              </mc:Choice>
              <mc:Fallback>
                <p:oleObj name="Image" r:id="rId4" imgW="2539440" imgH="24505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16243" y="1603648"/>
                        <a:ext cx="1002779" cy="9676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1604" y="-15672"/>
            <a:ext cx="984847" cy="2985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4553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_LeftAlign_WithLab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ingle Corner Rectangle 3"/>
          <p:cNvSpPr/>
          <p:nvPr userDrawn="1"/>
        </p:nvSpPr>
        <p:spPr>
          <a:xfrm>
            <a:off x="994611" y="1061422"/>
            <a:ext cx="6702068" cy="943842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342232" y="1054780"/>
            <a:ext cx="2137679" cy="95048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28" name="Rectangle 27"/>
          <p:cNvSpPr/>
          <p:nvPr userDrawn="1"/>
        </p:nvSpPr>
        <p:spPr>
          <a:xfrm>
            <a:off x="0" y="-2215"/>
            <a:ext cx="711994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9" name="Rectangle 28"/>
          <p:cNvSpPr/>
          <p:nvPr userDrawn="1"/>
        </p:nvSpPr>
        <p:spPr>
          <a:xfrm>
            <a:off x="711993" y="-2215"/>
            <a:ext cx="3455195" cy="914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4167188" y="-2215"/>
            <a:ext cx="683418" cy="9144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31" name="Rectangle 30"/>
          <p:cNvSpPr/>
          <p:nvPr userDrawn="1"/>
        </p:nvSpPr>
        <p:spPr>
          <a:xfrm>
            <a:off x="4850606" y="-2215"/>
            <a:ext cx="228600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32" name="Rectangle 31"/>
          <p:cNvSpPr/>
          <p:nvPr userDrawn="1"/>
        </p:nvSpPr>
        <p:spPr>
          <a:xfrm>
            <a:off x="5079206" y="-2215"/>
            <a:ext cx="80963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33" name="Rectangle 32"/>
          <p:cNvSpPr/>
          <p:nvPr userDrawn="1"/>
        </p:nvSpPr>
        <p:spPr>
          <a:xfrm>
            <a:off x="5160169" y="-2215"/>
            <a:ext cx="812006" cy="9144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34" name="Rectangle 33"/>
          <p:cNvSpPr/>
          <p:nvPr userDrawn="1"/>
        </p:nvSpPr>
        <p:spPr>
          <a:xfrm>
            <a:off x="5972175" y="-2215"/>
            <a:ext cx="1936750" cy="9144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89225"/>
            <a:ext cx="6473952" cy="314325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1600" b="0" smtClean="0">
                <a:latin typeface="+mn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2487" y="411463"/>
            <a:ext cx="6830557" cy="18288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2"/>
          </p:nvPr>
        </p:nvSpPr>
        <p:spPr>
          <a:xfrm>
            <a:off x="2529304" y="1106790"/>
            <a:ext cx="5026527" cy="8670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19" name="Round Single Corner Rectangle 18"/>
          <p:cNvSpPr/>
          <p:nvPr userDrawn="1"/>
        </p:nvSpPr>
        <p:spPr>
          <a:xfrm>
            <a:off x="909053" y="2413456"/>
            <a:ext cx="6787626" cy="953713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390522" y="2410814"/>
            <a:ext cx="2138783" cy="956355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21" name="Text Placeholder 38"/>
          <p:cNvSpPr>
            <a:spLocks noGrp="1"/>
          </p:cNvSpPr>
          <p:nvPr>
            <p:ph type="body" sz="quarter" idx="13"/>
          </p:nvPr>
        </p:nvSpPr>
        <p:spPr>
          <a:xfrm>
            <a:off x="2529304" y="2456183"/>
            <a:ext cx="5026527" cy="8670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8926" y="97339"/>
            <a:ext cx="1101738" cy="33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7739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0" y="-11342"/>
            <a:ext cx="711994" cy="316639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30" name="Rectangle 29"/>
          <p:cNvSpPr/>
          <p:nvPr userDrawn="1"/>
        </p:nvSpPr>
        <p:spPr>
          <a:xfrm>
            <a:off x="711993" y="-11342"/>
            <a:ext cx="3455195" cy="31663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31" name="Rectangle 30"/>
          <p:cNvSpPr/>
          <p:nvPr userDrawn="1"/>
        </p:nvSpPr>
        <p:spPr>
          <a:xfrm>
            <a:off x="4167188" y="-11342"/>
            <a:ext cx="683418" cy="316639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32" name="Rectangle 31"/>
          <p:cNvSpPr/>
          <p:nvPr userDrawn="1"/>
        </p:nvSpPr>
        <p:spPr>
          <a:xfrm>
            <a:off x="4850606" y="-11342"/>
            <a:ext cx="228600" cy="316639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33" name="Rectangle 32"/>
          <p:cNvSpPr/>
          <p:nvPr userDrawn="1"/>
        </p:nvSpPr>
        <p:spPr>
          <a:xfrm>
            <a:off x="5079206" y="-11342"/>
            <a:ext cx="80963" cy="316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34" name="Rectangle 33"/>
          <p:cNvSpPr/>
          <p:nvPr userDrawn="1"/>
        </p:nvSpPr>
        <p:spPr>
          <a:xfrm>
            <a:off x="5160169" y="-11342"/>
            <a:ext cx="812006" cy="316639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35" name="Rectangle 34"/>
          <p:cNvSpPr/>
          <p:nvPr userDrawn="1"/>
        </p:nvSpPr>
        <p:spPr>
          <a:xfrm>
            <a:off x="5972175" y="-11342"/>
            <a:ext cx="1936750" cy="316639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9434" y="1040860"/>
            <a:ext cx="6381581" cy="2096806"/>
          </a:xfrm>
          <a:prstGeom prst="rect">
            <a:avLst/>
          </a:prstGeom>
        </p:spPr>
      </p:pic>
      <p:sp>
        <p:nvSpPr>
          <p:cNvPr id="43" name="TextBox 42"/>
          <p:cNvSpPr txBox="1"/>
          <p:nvPr userDrawn="1"/>
        </p:nvSpPr>
        <p:spPr>
          <a:xfrm>
            <a:off x="2021298" y="1970672"/>
            <a:ext cx="318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Knowledge</a:t>
            </a:r>
            <a:r>
              <a:rPr lang="en-US" sz="3200" b="1" baseline="0" dirty="0" smtClean="0">
                <a:solidFill>
                  <a:schemeClr val="bg1"/>
                </a:solidFill>
              </a:rPr>
              <a:t> Check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1604" y="-15672"/>
            <a:ext cx="984847" cy="2985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322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38125" y="3011557"/>
            <a:ext cx="7480897" cy="298173"/>
          </a:xfrm>
          <a:prstGeom prst="rect">
            <a:avLst/>
          </a:prstGeom>
          <a:solidFill>
            <a:srgbClr val="61B4D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 userDrawn="1"/>
        </p:nvSpPr>
        <p:spPr>
          <a:xfrm>
            <a:off x="238125" y="364005"/>
            <a:ext cx="7480897" cy="80757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-11342"/>
            <a:ext cx="711994" cy="316639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0" name="Rectangle 19"/>
          <p:cNvSpPr/>
          <p:nvPr userDrawn="1"/>
        </p:nvSpPr>
        <p:spPr>
          <a:xfrm>
            <a:off x="711993" y="-11342"/>
            <a:ext cx="3455195" cy="31663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1" name="Rectangle 20"/>
          <p:cNvSpPr/>
          <p:nvPr userDrawn="1"/>
        </p:nvSpPr>
        <p:spPr>
          <a:xfrm>
            <a:off x="4167188" y="-11342"/>
            <a:ext cx="683418" cy="316639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2" name="Rectangle 21"/>
          <p:cNvSpPr/>
          <p:nvPr userDrawn="1"/>
        </p:nvSpPr>
        <p:spPr>
          <a:xfrm>
            <a:off x="4850606" y="-11342"/>
            <a:ext cx="228600" cy="316639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3" name="Rectangle 22"/>
          <p:cNvSpPr/>
          <p:nvPr userDrawn="1"/>
        </p:nvSpPr>
        <p:spPr>
          <a:xfrm>
            <a:off x="5079206" y="-11342"/>
            <a:ext cx="80963" cy="316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4" name="Rectangle 23"/>
          <p:cNvSpPr/>
          <p:nvPr userDrawn="1"/>
        </p:nvSpPr>
        <p:spPr>
          <a:xfrm>
            <a:off x="5160169" y="-11342"/>
            <a:ext cx="812006" cy="316639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5" name="Rectangle 24"/>
          <p:cNvSpPr/>
          <p:nvPr userDrawn="1"/>
        </p:nvSpPr>
        <p:spPr>
          <a:xfrm>
            <a:off x="5972175" y="-11342"/>
            <a:ext cx="1936750" cy="316639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43" name="TextBox 42"/>
          <p:cNvSpPr txBox="1"/>
          <p:nvPr userDrawn="1"/>
        </p:nvSpPr>
        <p:spPr>
          <a:xfrm>
            <a:off x="809625" y="1426577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a.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 userDrawn="1"/>
        </p:nvSpPr>
        <p:spPr>
          <a:xfrm>
            <a:off x="809625" y="1779712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b.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 userDrawn="1"/>
        </p:nvSpPr>
        <p:spPr>
          <a:xfrm>
            <a:off x="809625" y="2132847"/>
            <a:ext cx="30328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c.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 userDrawn="1"/>
        </p:nvSpPr>
        <p:spPr>
          <a:xfrm>
            <a:off x="809625" y="2485983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d.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123949" y="1777550"/>
            <a:ext cx="6595071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1129225" y="2128920"/>
            <a:ext cx="6589796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33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1132313" y="2480289"/>
            <a:ext cx="6586708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34" name="Text Placeholder 14"/>
          <p:cNvSpPr>
            <a:spLocks noGrp="1"/>
          </p:cNvSpPr>
          <p:nvPr>
            <p:ph type="body" sz="quarter" idx="22"/>
          </p:nvPr>
        </p:nvSpPr>
        <p:spPr>
          <a:xfrm>
            <a:off x="1130125" y="1426180"/>
            <a:ext cx="6588895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123950" y="436700"/>
            <a:ext cx="6515100" cy="66820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j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/>
              <a:t>This is a dummy text</a:t>
            </a:r>
            <a:endParaRPr lang="en-US" dirty="0"/>
          </a:p>
        </p:txBody>
      </p:sp>
      <p:cxnSp>
        <p:nvCxnSpPr>
          <p:cNvPr id="47" name="Straight Connector 46"/>
          <p:cNvCxnSpPr/>
          <p:nvPr userDrawn="1"/>
        </p:nvCxnSpPr>
        <p:spPr>
          <a:xfrm>
            <a:off x="1064681" y="364005"/>
            <a:ext cx="0" cy="80757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 userDrawn="1"/>
        </p:nvSpPr>
        <p:spPr>
          <a:xfrm>
            <a:off x="7186613" y="3402807"/>
            <a:ext cx="464343" cy="431007"/>
          </a:xfrm>
          <a:prstGeom prst="rect">
            <a:avLst/>
          </a:prstGeom>
          <a:solidFill>
            <a:schemeClr val="bg1"/>
          </a:solidFill>
          <a:ln>
            <a:solidFill>
              <a:srgbClr val="0395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24796" y="3412535"/>
            <a:ext cx="406704" cy="441281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238125" y="3011488"/>
            <a:ext cx="7480300" cy="298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238125" y="3309730"/>
            <a:ext cx="6848475" cy="626166"/>
          </a:xfrm>
          <a:prstGeom prst="rect">
            <a:avLst/>
          </a:prstGeom>
          <a:solidFill>
            <a:schemeClr val="bg1"/>
          </a:solidFill>
          <a:ln>
            <a:solidFill>
              <a:srgbClr val="29AA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238125" y="3309938"/>
            <a:ext cx="7480300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315217" y="429955"/>
            <a:ext cx="69019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 smtClean="0"/>
              <a:t>Quiz</a:t>
            </a:r>
            <a:endParaRPr lang="en-US" sz="16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391356" y="783786"/>
            <a:ext cx="569913" cy="25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  <a:lvl2pPr marL="285841" indent="0" algn="ctr">
              <a:buNone/>
              <a:defRPr/>
            </a:lvl2pPr>
            <a:lvl3pPr marL="571683" indent="0" algn="ctr">
              <a:buNone/>
              <a:defRPr/>
            </a:lvl3pPr>
            <a:lvl4pPr marL="857524" indent="0" algn="ctr">
              <a:buNone/>
              <a:defRPr/>
            </a:lvl4pPr>
            <a:lvl5pPr marL="1143365" indent="0" algn="ctr">
              <a:buNone/>
              <a:defRPr/>
            </a:lvl5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1604" y="-15672"/>
            <a:ext cx="984847" cy="2985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4708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iz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238125" y="364005"/>
            <a:ext cx="7480897" cy="80757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-11342"/>
            <a:ext cx="711994" cy="316639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0" name="Rectangle 19"/>
          <p:cNvSpPr/>
          <p:nvPr userDrawn="1"/>
        </p:nvSpPr>
        <p:spPr>
          <a:xfrm>
            <a:off x="711993" y="-11342"/>
            <a:ext cx="3455195" cy="31663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1" name="Rectangle 20"/>
          <p:cNvSpPr/>
          <p:nvPr userDrawn="1"/>
        </p:nvSpPr>
        <p:spPr>
          <a:xfrm>
            <a:off x="4167188" y="-11342"/>
            <a:ext cx="683418" cy="316639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2" name="Rectangle 21"/>
          <p:cNvSpPr/>
          <p:nvPr userDrawn="1"/>
        </p:nvSpPr>
        <p:spPr>
          <a:xfrm>
            <a:off x="4850606" y="-11342"/>
            <a:ext cx="228600" cy="316639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3" name="Rectangle 22"/>
          <p:cNvSpPr/>
          <p:nvPr userDrawn="1"/>
        </p:nvSpPr>
        <p:spPr>
          <a:xfrm>
            <a:off x="5079206" y="-11342"/>
            <a:ext cx="80963" cy="316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4" name="Rectangle 23"/>
          <p:cNvSpPr/>
          <p:nvPr userDrawn="1"/>
        </p:nvSpPr>
        <p:spPr>
          <a:xfrm>
            <a:off x="5160169" y="-11342"/>
            <a:ext cx="812006" cy="316639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5" name="Rectangle 24"/>
          <p:cNvSpPr/>
          <p:nvPr userDrawn="1"/>
        </p:nvSpPr>
        <p:spPr>
          <a:xfrm>
            <a:off x="5972175" y="-11342"/>
            <a:ext cx="1936750" cy="316639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43" name="TextBox 42"/>
          <p:cNvSpPr txBox="1"/>
          <p:nvPr userDrawn="1"/>
        </p:nvSpPr>
        <p:spPr>
          <a:xfrm>
            <a:off x="809625" y="1426577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a.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 userDrawn="1"/>
        </p:nvSpPr>
        <p:spPr>
          <a:xfrm>
            <a:off x="809625" y="1779712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b.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 userDrawn="1"/>
        </p:nvSpPr>
        <p:spPr>
          <a:xfrm>
            <a:off x="809625" y="2132847"/>
            <a:ext cx="30328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c.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 userDrawn="1"/>
        </p:nvSpPr>
        <p:spPr>
          <a:xfrm>
            <a:off x="809625" y="2485983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d.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123949" y="1777550"/>
            <a:ext cx="6595071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1129225" y="2128920"/>
            <a:ext cx="6589796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33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1132313" y="2480289"/>
            <a:ext cx="6586708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34" name="Text Placeholder 14"/>
          <p:cNvSpPr>
            <a:spLocks noGrp="1"/>
          </p:cNvSpPr>
          <p:nvPr>
            <p:ph type="body" sz="quarter" idx="22"/>
          </p:nvPr>
        </p:nvSpPr>
        <p:spPr>
          <a:xfrm>
            <a:off x="1130125" y="1426180"/>
            <a:ext cx="6588895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123950" y="436700"/>
            <a:ext cx="6515100" cy="66820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j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/>
              <a:t>This is a dummy text</a:t>
            </a:r>
            <a:endParaRPr lang="en-US" dirty="0"/>
          </a:p>
        </p:txBody>
      </p:sp>
      <p:cxnSp>
        <p:nvCxnSpPr>
          <p:cNvPr id="47" name="Straight Connector 46"/>
          <p:cNvCxnSpPr/>
          <p:nvPr userDrawn="1"/>
        </p:nvCxnSpPr>
        <p:spPr>
          <a:xfrm>
            <a:off x="1064681" y="364005"/>
            <a:ext cx="0" cy="80757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 userDrawn="1"/>
        </p:nvSpPr>
        <p:spPr>
          <a:xfrm>
            <a:off x="315217" y="429955"/>
            <a:ext cx="69019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 smtClean="0"/>
              <a:t>Quiz</a:t>
            </a:r>
            <a:endParaRPr lang="en-US" sz="16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391356" y="783786"/>
            <a:ext cx="569913" cy="25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  <a:lvl2pPr marL="285841" indent="0" algn="ctr">
              <a:buNone/>
              <a:defRPr/>
            </a:lvl2pPr>
            <a:lvl3pPr marL="571683" indent="0" algn="ctr">
              <a:buNone/>
              <a:defRPr/>
            </a:lvl3pPr>
            <a:lvl4pPr marL="857524" indent="0" algn="ctr">
              <a:buNone/>
              <a:defRPr/>
            </a:lvl4pPr>
            <a:lvl5pPr marL="1143365" indent="0" algn="ctr">
              <a:buNone/>
              <a:defRPr/>
            </a:lvl5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1604" y="-15672"/>
            <a:ext cx="984847" cy="2985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7698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iz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 userDrawn="1"/>
        </p:nvSpPr>
        <p:spPr>
          <a:xfrm>
            <a:off x="238125" y="3309730"/>
            <a:ext cx="6848475" cy="626166"/>
          </a:xfrm>
          <a:prstGeom prst="rect">
            <a:avLst/>
          </a:prstGeom>
          <a:solidFill>
            <a:schemeClr val="bg1"/>
          </a:solidFill>
          <a:ln>
            <a:solidFill>
              <a:srgbClr val="29AA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 userDrawn="1"/>
        </p:nvSpPr>
        <p:spPr>
          <a:xfrm>
            <a:off x="238125" y="364005"/>
            <a:ext cx="7480897" cy="80757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-11342"/>
            <a:ext cx="711994" cy="316639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0" name="Rectangle 19"/>
          <p:cNvSpPr/>
          <p:nvPr userDrawn="1"/>
        </p:nvSpPr>
        <p:spPr>
          <a:xfrm>
            <a:off x="711993" y="-11342"/>
            <a:ext cx="3455195" cy="31663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1" name="Rectangle 20"/>
          <p:cNvSpPr/>
          <p:nvPr userDrawn="1"/>
        </p:nvSpPr>
        <p:spPr>
          <a:xfrm>
            <a:off x="4167188" y="-11342"/>
            <a:ext cx="683418" cy="316639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2" name="Rectangle 21"/>
          <p:cNvSpPr/>
          <p:nvPr userDrawn="1"/>
        </p:nvSpPr>
        <p:spPr>
          <a:xfrm>
            <a:off x="4850606" y="-11342"/>
            <a:ext cx="228600" cy="316639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3" name="Rectangle 22"/>
          <p:cNvSpPr/>
          <p:nvPr userDrawn="1"/>
        </p:nvSpPr>
        <p:spPr>
          <a:xfrm>
            <a:off x="5079206" y="-11342"/>
            <a:ext cx="80963" cy="316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4" name="Rectangle 23"/>
          <p:cNvSpPr/>
          <p:nvPr userDrawn="1"/>
        </p:nvSpPr>
        <p:spPr>
          <a:xfrm>
            <a:off x="5160169" y="-11342"/>
            <a:ext cx="812006" cy="316639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5" name="Rectangle 24"/>
          <p:cNvSpPr/>
          <p:nvPr userDrawn="1"/>
        </p:nvSpPr>
        <p:spPr>
          <a:xfrm>
            <a:off x="5972175" y="-11342"/>
            <a:ext cx="1936750" cy="316639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123950" y="436700"/>
            <a:ext cx="6515100" cy="66820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j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/>
              <a:t>This is a dummy text</a:t>
            </a:r>
            <a:endParaRPr lang="en-US" dirty="0"/>
          </a:p>
        </p:txBody>
      </p:sp>
      <p:cxnSp>
        <p:nvCxnSpPr>
          <p:cNvPr id="47" name="Straight Connector 46"/>
          <p:cNvCxnSpPr/>
          <p:nvPr userDrawn="1"/>
        </p:nvCxnSpPr>
        <p:spPr>
          <a:xfrm>
            <a:off x="1064681" y="364005"/>
            <a:ext cx="0" cy="80757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 userDrawn="1"/>
        </p:nvSpPr>
        <p:spPr>
          <a:xfrm>
            <a:off x="7186613" y="3396545"/>
            <a:ext cx="464343" cy="435317"/>
          </a:xfrm>
          <a:prstGeom prst="rect">
            <a:avLst/>
          </a:prstGeom>
          <a:solidFill>
            <a:schemeClr val="bg1"/>
          </a:solidFill>
          <a:ln>
            <a:solidFill>
              <a:srgbClr val="F05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37171" y="3406761"/>
            <a:ext cx="345689" cy="441281"/>
          </a:xfrm>
          <a:prstGeom prst="rect">
            <a:avLst/>
          </a:prstGeom>
        </p:spPr>
      </p:pic>
      <p:sp>
        <p:nvSpPr>
          <p:cNvPr id="28" name="Rectangle 27"/>
          <p:cNvSpPr/>
          <p:nvPr userDrawn="1"/>
        </p:nvSpPr>
        <p:spPr>
          <a:xfrm>
            <a:off x="238125" y="3011557"/>
            <a:ext cx="7480897" cy="298173"/>
          </a:xfrm>
          <a:prstGeom prst="rect">
            <a:avLst/>
          </a:prstGeom>
          <a:solidFill>
            <a:srgbClr val="61B4D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 userDrawn="1"/>
        </p:nvSpPr>
        <p:spPr>
          <a:xfrm>
            <a:off x="809625" y="1426577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a.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>
            <a:off x="809625" y="1779712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b.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 userDrawn="1"/>
        </p:nvSpPr>
        <p:spPr>
          <a:xfrm>
            <a:off x="809625" y="2132847"/>
            <a:ext cx="30328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c.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809625" y="2485983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d.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123949" y="1777550"/>
            <a:ext cx="6595071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1129225" y="2128920"/>
            <a:ext cx="6589796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9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1132313" y="2480289"/>
            <a:ext cx="6586708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51" name="Text Placeholder 14"/>
          <p:cNvSpPr>
            <a:spLocks noGrp="1"/>
          </p:cNvSpPr>
          <p:nvPr>
            <p:ph type="body" sz="quarter" idx="22"/>
          </p:nvPr>
        </p:nvSpPr>
        <p:spPr>
          <a:xfrm>
            <a:off x="1130125" y="1426180"/>
            <a:ext cx="6588895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53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238125" y="3011488"/>
            <a:ext cx="7480300" cy="298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5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238125" y="3309938"/>
            <a:ext cx="7480300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TextBox 28"/>
          <p:cNvSpPr txBox="1"/>
          <p:nvPr userDrawn="1"/>
        </p:nvSpPr>
        <p:spPr>
          <a:xfrm>
            <a:off x="315217" y="429955"/>
            <a:ext cx="69019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 smtClean="0"/>
              <a:t>Quiz</a:t>
            </a:r>
            <a:endParaRPr lang="en-US" sz="1600" dirty="0"/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391356" y="783786"/>
            <a:ext cx="569913" cy="25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  <a:lvl2pPr marL="285841" indent="0" algn="ctr">
              <a:buNone/>
              <a:defRPr/>
            </a:lvl2pPr>
            <a:lvl3pPr marL="571683" indent="0" algn="ctr">
              <a:buNone/>
              <a:defRPr/>
            </a:lvl3pPr>
            <a:lvl4pPr marL="857524" indent="0" algn="ctr">
              <a:buNone/>
              <a:defRPr/>
            </a:lvl4pPr>
            <a:lvl5pPr marL="1143365" indent="0" algn="ctr">
              <a:buNone/>
              <a:defRPr/>
            </a:lvl5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1604" y="-15672"/>
            <a:ext cx="984847" cy="2985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5958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0"/>
            <a:ext cx="7908925" cy="525742"/>
          </a:xfrm>
          <a:prstGeom prst="rect">
            <a:avLst/>
          </a:prstGeom>
          <a:solidFill>
            <a:srgbClr val="F295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9" name="Rectangle 28"/>
          <p:cNvSpPr/>
          <p:nvPr userDrawn="1"/>
        </p:nvSpPr>
        <p:spPr>
          <a:xfrm>
            <a:off x="0" y="946209"/>
            <a:ext cx="7908924" cy="2149980"/>
          </a:xfrm>
          <a:prstGeom prst="rect">
            <a:avLst/>
          </a:prstGeom>
          <a:solidFill>
            <a:srgbClr val="FFEBE3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-142921" algn="ctr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30" name="Rectangle 29"/>
          <p:cNvSpPr/>
          <p:nvPr userDrawn="1"/>
        </p:nvSpPr>
        <p:spPr>
          <a:xfrm>
            <a:off x="-1" y="3599935"/>
            <a:ext cx="7908925" cy="687903"/>
          </a:xfrm>
          <a:prstGeom prst="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5180326" y="3714792"/>
            <a:ext cx="26821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  <a:latin typeface="+mn-lt"/>
              </a:rPr>
              <a:t>Copyright 2012-2014, Simplilearn, All rights reserved.</a:t>
            </a:r>
            <a:endParaRPr lang="en-US" sz="900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33" name="TextBox 32"/>
          <p:cNvSpPr txBox="1"/>
          <p:nvPr userDrawn="1"/>
        </p:nvSpPr>
        <p:spPr>
          <a:xfrm>
            <a:off x="39626" y="3689970"/>
            <a:ext cx="363044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i="1" dirty="0" smtClean="0">
                <a:solidFill>
                  <a:schemeClr val="bg1"/>
                </a:solidFill>
              </a:rPr>
              <a:t>ITIL</a:t>
            </a:r>
            <a:r>
              <a:rPr lang="en-IN" sz="900" i="1" baseline="30000" dirty="0" smtClean="0">
                <a:solidFill>
                  <a:schemeClr val="bg1"/>
                </a:solidFill>
              </a:rPr>
              <a:t>®</a:t>
            </a:r>
            <a:r>
              <a:rPr lang="en-IN" sz="900" i="1" dirty="0" smtClean="0">
                <a:solidFill>
                  <a:schemeClr val="bg1"/>
                </a:solidFill>
              </a:rPr>
              <a:t> is a registered trade mark of AXELOS Limited</a:t>
            </a:r>
          </a:p>
          <a:p>
            <a:r>
              <a:rPr lang="en-IN" sz="900" i="1" dirty="0" smtClean="0">
                <a:solidFill>
                  <a:schemeClr val="bg1"/>
                </a:solidFill>
              </a:rPr>
              <a:t>IT Infrastructure Library is a registered trade mark of AXELOS Limited</a:t>
            </a:r>
          </a:p>
          <a:p>
            <a:r>
              <a:rPr lang="en-IN" sz="900" i="1" dirty="0" smtClean="0">
                <a:solidFill>
                  <a:schemeClr val="bg1"/>
                </a:solidFill>
              </a:rPr>
              <a:t>AXELOS</a:t>
            </a:r>
            <a:r>
              <a:rPr lang="en-IN" sz="900" i="1" baseline="30000" dirty="0" smtClean="0">
                <a:solidFill>
                  <a:schemeClr val="bg1"/>
                </a:solidFill>
              </a:rPr>
              <a:t>® </a:t>
            </a:r>
            <a:r>
              <a:rPr lang="en-IN" sz="900" i="1" dirty="0" smtClean="0">
                <a:solidFill>
                  <a:schemeClr val="bg1"/>
                </a:solidFill>
              </a:rPr>
              <a:t>is a trade mark of AXELOS Limited</a:t>
            </a:r>
            <a:endParaRPr lang="en-US" sz="900" i="1" dirty="0">
              <a:solidFill>
                <a:schemeClr val="bg1"/>
              </a:solidFill>
            </a:endParaRPr>
          </a:p>
        </p:txBody>
      </p:sp>
      <p:sp>
        <p:nvSpPr>
          <p:cNvPr id="34" name="Oval 33"/>
          <p:cNvSpPr/>
          <p:nvPr userDrawn="1"/>
        </p:nvSpPr>
        <p:spPr>
          <a:xfrm>
            <a:off x="1741492" y="1959889"/>
            <a:ext cx="811933" cy="811933"/>
          </a:xfrm>
          <a:prstGeom prst="ellipse">
            <a:avLst/>
          </a:prstGeom>
          <a:solidFill>
            <a:srgbClr val="DD7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-142921" algn="ctr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54847" y="2153547"/>
            <a:ext cx="585222" cy="418952"/>
          </a:xfrm>
          <a:prstGeom prst="rect">
            <a:avLst/>
          </a:prstGeom>
        </p:spPr>
      </p:pic>
      <p:sp>
        <p:nvSpPr>
          <p:cNvPr id="36" name="Oval 35"/>
          <p:cNvSpPr/>
          <p:nvPr userDrawn="1"/>
        </p:nvSpPr>
        <p:spPr>
          <a:xfrm>
            <a:off x="2940641" y="1959889"/>
            <a:ext cx="811933" cy="811933"/>
          </a:xfrm>
          <a:prstGeom prst="ellipse">
            <a:avLst/>
          </a:prstGeom>
          <a:solidFill>
            <a:srgbClr val="DD7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-142921" algn="ctr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37" name="Oval 36"/>
          <p:cNvSpPr/>
          <p:nvPr userDrawn="1"/>
        </p:nvSpPr>
        <p:spPr>
          <a:xfrm>
            <a:off x="4143910" y="1959889"/>
            <a:ext cx="811933" cy="811933"/>
          </a:xfrm>
          <a:prstGeom prst="ellipse">
            <a:avLst/>
          </a:prstGeom>
          <a:solidFill>
            <a:srgbClr val="DD7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-142921" algn="ctr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39" name="Oval 38"/>
          <p:cNvSpPr/>
          <p:nvPr userDrawn="1"/>
        </p:nvSpPr>
        <p:spPr>
          <a:xfrm>
            <a:off x="5359620" y="1959889"/>
            <a:ext cx="811933" cy="811933"/>
          </a:xfrm>
          <a:prstGeom prst="ellipse">
            <a:avLst/>
          </a:prstGeom>
          <a:solidFill>
            <a:srgbClr val="DD7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-142921" algn="ctr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3" cstate="email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8370" y="2109660"/>
            <a:ext cx="356474" cy="512391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4888" y="2100867"/>
            <a:ext cx="529976" cy="529976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9309" y="2116233"/>
            <a:ext cx="612554" cy="499245"/>
          </a:xfrm>
          <a:prstGeom prst="rect">
            <a:avLst/>
          </a:prstGeom>
        </p:spPr>
      </p:pic>
      <p:sp>
        <p:nvSpPr>
          <p:cNvPr id="62" name="Text Placeholder 24"/>
          <p:cNvSpPr>
            <a:spLocks noGrp="1"/>
          </p:cNvSpPr>
          <p:nvPr>
            <p:ph type="body" sz="quarter" idx="11"/>
          </p:nvPr>
        </p:nvSpPr>
        <p:spPr>
          <a:xfrm>
            <a:off x="2654026" y="1536648"/>
            <a:ext cx="3517527" cy="1938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63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2654026" y="1224191"/>
            <a:ext cx="3517527" cy="2215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grpSp>
        <p:nvGrpSpPr>
          <p:cNvPr id="64" name="Group 63"/>
          <p:cNvGrpSpPr/>
          <p:nvPr userDrawn="1"/>
        </p:nvGrpSpPr>
        <p:grpSpPr>
          <a:xfrm>
            <a:off x="-2" y="3538050"/>
            <a:ext cx="7908925" cy="61412"/>
            <a:chOff x="0" y="474414"/>
            <a:chExt cx="7908925" cy="61412"/>
          </a:xfrm>
        </p:grpSpPr>
        <p:sp>
          <p:nvSpPr>
            <p:cNvPr id="65" name="Rectangle 64"/>
            <p:cNvSpPr/>
            <p:nvPr userDrawn="1"/>
          </p:nvSpPr>
          <p:spPr>
            <a:xfrm>
              <a:off x="0" y="474414"/>
              <a:ext cx="711994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66" name="Rectangle 65"/>
            <p:cNvSpPr/>
            <p:nvPr userDrawn="1"/>
          </p:nvSpPr>
          <p:spPr>
            <a:xfrm>
              <a:off x="711993" y="474414"/>
              <a:ext cx="3455195" cy="61412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67" name="Rectangle 66"/>
            <p:cNvSpPr/>
            <p:nvPr userDrawn="1"/>
          </p:nvSpPr>
          <p:spPr>
            <a:xfrm>
              <a:off x="4167188" y="474414"/>
              <a:ext cx="683418" cy="61412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68" name="Rectangle 67"/>
            <p:cNvSpPr/>
            <p:nvPr userDrawn="1"/>
          </p:nvSpPr>
          <p:spPr>
            <a:xfrm>
              <a:off x="4850606" y="474414"/>
              <a:ext cx="228600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69" name="Rectangle 68"/>
            <p:cNvSpPr/>
            <p:nvPr userDrawn="1"/>
          </p:nvSpPr>
          <p:spPr>
            <a:xfrm>
              <a:off x="5079206" y="474414"/>
              <a:ext cx="80963" cy="614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70" name="Rectangle 69"/>
            <p:cNvSpPr/>
            <p:nvPr userDrawn="1"/>
          </p:nvSpPr>
          <p:spPr>
            <a:xfrm>
              <a:off x="5160169" y="474414"/>
              <a:ext cx="812006" cy="61412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71" name="Rectangle 70"/>
            <p:cNvSpPr/>
            <p:nvPr userDrawn="1"/>
          </p:nvSpPr>
          <p:spPr>
            <a:xfrm>
              <a:off x="5972175" y="474414"/>
              <a:ext cx="1936750" cy="61412"/>
            </a:xfrm>
            <a:prstGeom prst="rect">
              <a:avLst/>
            </a:prstGeom>
            <a:solidFill>
              <a:srgbClr val="3F9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</p:grpSp>
      <p:pic>
        <p:nvPicPr>
          <p:cNvPr id="72" name="Picture 71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1491" y="1149686"/>
            <a:ext cx="811933" cy="63145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66226" y="47625"/>
            <a:ext cx="1347449" cy="4085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8951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 userDrawn="1"/>
        </p:nvSpPr>
        <p:spPr>
          <a:xfrm>
            <a:off x="0" y="0"/>
            <a:ext cx="7908925" cy="525742"/>
          </a:xfrm>
          <a:prstGeom prst="rect">
            <a:avLst/>
          </a:prstGeom>
          <a:solidFill>
            <a:srgbClr val="F39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38" name="Rectangle 37"/>
          <p:cNvSpPr/>
          <p:nvPr userDrawn="1"/>
        </p:nvSpPr>
        <p:spPr>
          <a:xfrm>
            <a:off x="-1" y="3599935"/>
            <a:ext cx="7908925" cy="687903"/>
          </a:xfrm>
          <a:prstGeom prst="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-2" y="3538050"/>
            <a:ext cx="7908925" cy="61412"/>
            <a:chOff x="0" y="474414"/>
            <a:chExt cx="7908925" cy="61412"/>
          </a:xfrm>
        </p:grpSpPr>
        <p:sp>
          <p:nvSpPr>
            <p:cNvPr id="51" name="Rectangle 50"/>
            <p:cNvSpPr/>
            <p:nvPr userDrawn="1"/>
          </p:nvSpPr>
          <p:spPr>
            <a:xfrm>
              <a:off x="0" y="474414"/>
              <a:ext cx="711994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52" name="Rectangle 51"/>
            <p:cNvSpPr/>
            <p:nvPr userDrawn="1"/>
          </p:nvSpPr>
          <p:spPr>
            <a:xfrm>
              <a:off x="711993" y="474414"/>
              <a:ext cx="3455195" cy="61412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53" name="Rectangle 52"/>
            <p:cNvSpPr/>
            <p:nvPr userDrawn="1"/>
          </p:nvSpPr>
          <p:spPr>
            <a:xfrm>
              <a:off x="4167188" y="474414"/>
              <a:ext cx="683418" cy="61412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54" name="Rectangle 53"/>
            <p:cNvSpPr/>
            <p:nvPr userDrawn="1"/>
          </p:nvSpPr>
          <p:spPr>
            <a:xfrm>
              <a:off x="4850606" y="474414"/>
              <a:ext cx="228600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55" name="Rectangle 54"/>
            <p:cNvSpPr/>
            <p:nvPr userDrawn="1"/>
          </p:nvSpPr>
          <p:spPr>
            <a:xfrm>
              <a:off x="5079206" y="474414"/>
              <a:ext cx="80963" cy="614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59" name="Rectangle 58"/>
            <p:cNvSpPr/>
            <p:nvPr userDrawn="1"/>
          </p:nvSpPr>
          <p:spPr>
            <a:xfrm>
              <a:off x="5160169" y="474414"/>
              <a:ext cx="812006" cy="61412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60" name="Rectangle 59"/>
            <p:cNvSpPr/>
            <p:nvPr userDrawn="1"/>
          </p:nvSpPr>
          <p:spPr>
            <a:xfrm>
              <a:off x="5972175" y="474414"/>
              <a:ext cx="1936750" cy="61412"/>
            </a:xfrm>
            <a:prstGeom prst="rect">
              <a:avLst/>
            </a:prstGeom>
            <a:solidFill>
              <a:srgbClr val="3F9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</p:grpSp>
      <p:sp>
        <p:nvSpPr>
          <p:cNvPr id="8" name="TextBox 7"/>
          <p:cNvSpPr txBox="1"/>
          <p:nvPr userDrawn="1"/>
        </p:nvSpPr>
        <p:spPr>
          <a:xfrm>
            <a:off x="3740015" y="1681915"/>
            <a:ext cx="1721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5853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619757" y="1079981"/>
            <a:ext cx="1727088" cy="1727088"/>
            <a:chOff x="1430872" y="1152875"/>
            <a:chExt cx="1727088" cy="1727088"/>
          </a:xfrm>
        </p:grpSpPr>
        <p:sp>
          <p:nvSpPr>
            <p:cNvPr id="18" name="Oval 17"/>
            <p:cNvSpPr>
              <a:spLocks noChangeAspect="1"/>
            </p:cNvSpPr>
            <p:nvPr userDrawn="1"/>
          </p:nvSpPr>
          <p:spPr>
            <a:xfrm>
              <a:off x="1430872" y="1152875"/>
              <a:ext cx="1727088" cy="1727088"/>
            </a:xfrm>
            <a:prstGeom prst="ellipse">
              <a:avLst/>
            </a:prstGeom>
            <a:solidFill>
              <a:srgbClr val="F39E8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indent="-142921" algn="ctr">
                <a:lnSpc>
                  <a:spcPct val="90000"/>
                </a:lnSpc>
                <a:spcBef>
                  <a:spcPts val="625"/>
                </a:spcBef>
                <a:buFont typeface="Arial" panose="020B0604020202020204" pitchFamily="34" charset="0"/>
                <a:buChar char="•"/>
              </a:pPr>
              <a:endParaRPr lang="en-US"/>
            </a:p>
          </p:txBody>
        </p:sp>
        <p:pic>
          <p:nvPicPr>
            <p:cNvPr id="20" name="Picture 19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57008" y="1588960"/>
              <a:ext cx="1322414" cy="860188"/>
            </a:xfrm>
            <a:prstGeom prst="rect">
              <a:avLst/>
            </a:prstGeom>
          </p:spPr>
        </p:pic>
      </p:grpSp>
      <p:sp>
        <p:nvSpPr>
          <p:cNvPr id="1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7511" y="3723990"/>
            <a:ext cx="3675063" cy="43979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50000"/>
              </a:lnSpc>
              <a:buNone/>
              <a:defRPr sz="800" i="0">
                <a:solidFill>
                  <a:schemeClr val="bg1"/>
                </a:solidFill>
              </a:defRPr>
            </a:lvl1pPr>
            <a:lvl2pPr marL="285841" indent="0" algn="l">
              <a:buNone/>
              <a:defRPr sz="800">
                <a:solidFill>
                  <a:schemeClr val="bg1"/>
                </a:solidFill>
              </a:defRPr>
            </a:lvl2pPr>
            <a:lvl3pPr marL="571683" indent="0" algn="l">
              <a:buNone/>
              <a:defRPr sz="800">
                <a:solidFill>
                  <a:schemeClr val="bg1"/>
                </a:solidFill>
              </a:defRPr>
            </a:lvl3pPr>
            <a:lvl4pPr marL="857524" indent="0" algn="l">
              <a:buNone/>
              <a:defRPr sz="800">
                <a:solidFill>
                  <a:schemeClr val="bg1"/>
                </a:solidFill>
              </a:defRPr>
            </a:lvl4pPr>
            <a:lvl5pPr marL="1143365" indent="0" algn="l">
              <a:buNone/>
              <a:defRPr sz="800">
                <a:solidFill>
                  <a:schemeClr val="bg1"/>
                </a:solidFill>
              </a:defRPr>
            </a:lvl5pPr>
          </a:lstStyle>
          <a:p>
            <a:r>
              <a:rPr lang="en-IN" sz="900" i="1" dirty="0" smtClean="0">
                <a:solidFill>
                  <a:schemeClr val="bg1"/>
                </a:solidFill>
              </a:rPr>
              <a:t>ITIL</a:t>
            </a:r>
            <a:r>
              <a:rPr lang="en-IN" sz="900" i="1" baseline="30000" dirty="0" smtClean="0">
                <a:solidFill>
                  <a:schemeClr val="bg1"/>
                </a:solidFill>
              </a:rPr>
              <a:t>®</a:t>
            </a:r>
            <a:r>
              <a:rPr lang="en-IN" sz="900" i="1" dirty="0" smtClean="0">
                <a:solidFill>
                  <a:schemeClr val="bg1"/>
                </a:solidFill>
              </a:rPr>
              <a:t> is a registered trade mark of AXELOS Limited</a:t>
            </a:r>
          </a:p>
          <a:p>
            <a:r>
              <a:rPr lang="en-IN" sz="900" i="1" dirty="0" smtClean="0">
                <a:solidFill>
                  <a:schemeClr val="bg1"/>
                </a:solidFill>
              </a:rPr>
              <a:t>IT Infrastructure Library is a registered trade mark of AXELOS Limited</a:t>
            </a:r>
          </a:p>
          <a:p>
            <a:r>
              <a:rPr lang="en-IN" sz="900" i="1" dirty="0" smtClean="0">
                <a:solidFill>
                  <a:schemeClr val="bg1"/>
                </a:solidFill>
              </a:rPr>
              <a:t>AXELOS</a:t>
            </a:r>
            <a:r>
              <a:rPr lang="en-IN" sz="900" i="1" baseline="30000" dirty="0" smtClean="0">
                <a:solidFill>
                  <a:schemeClr val="bg1"/>
                </a:solidFill>
              </a:rPr>
              <a:t>® </a:t>
            </a:r>
            <a:r>
              <a:rPr lang="en-IN" sz="900" i="1" dirty="0" smtClean="0">
                <a:solidFill>
                  <a:schemeClr val="bg1"/>
                </a:solidFill>
              </a:rPr>
              <a:t>is a trade mark of AXELOS Limited</a:t>
            </a:r>
            <a:endParaRPr lang="en-US" dirty="0"/>
          </a:p>
        </p:txBody>
      </p:sp>
      <p:sp>
        <p:nvSpPr>
          <p:cNvPr id="21" name="TextBox 20"/>
          <p:cNvSpPr txBox="1"/>
          <p:nvPr userDrawn="1"/>
        </p:nvSpPr>
        <p:spPr>
          <a:xfrm>
            <a:off x="5631091" y="3714792"/>
            <a:ext cx="2231380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sz="900" b="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Copyright 2014, Simplilearn, All rights reserved.</a:t>
            </a:r>
            <a:endParaRPr lang="en-US" sz="900" b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66226" y="47625"/>
            <a:ext cx="1347449" cy="4085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8073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0"/>
            <a:ext cx="7908925" cy="525742"/>
          </a:xfrm>
          <a:prstGeom prst="rect">
            <a:avLst/>
          </a:prstGeom>
          <a:solidFill>
            <a:srgbClr val="F39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2" name="Rectangle 21"/>
          <p:cNvSpPr/>
          <p:nvPr userDrawn="1"/>
        </p:nvSpPr>
        <p:spPr>
          <a:xfrm>
            <a:off x="-1" y="3599935"/>
            <a:ext cx="7908925" cy="687903"/>
          </a:xfrm>
          <a:prstGeom prst="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5180326" y="3714792"/>
            <a:ext cx="26821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  <a:latin typeface="+mn-lt"/>
              </a:rPr>
              <a:t>Copyright 2012-2014, Simplilearn, All rights reserved.</a:t>
            </a:r>
            <a:endParaRPr lang="en-US" sz="900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-2" y="3538050"/>
            <a:ext cx="7908925" cy="61412"/>
            <a:chOff x="0" y="474414"/>
            <a:chExt cx="7908925" cy="61412"/>
          </a:xfrm>
        </p:grpSpPr>
        <p:sp>
          <p:nvSpPr>
            <p:cNvPr id="27" name="Rectangle 26"/>
            <p:cNvSpPr/>
            <p:nvPr userDrawn="1"/>
          </p:nvSpPr>
          <p:spPr>
            <a:xfrm>
              <a:off x="0" y="474414"/>
              <a:ext cx="711994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711993" y="474414"/>
              <a:ext cx="3455195" cy="61412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4167188" y="474414"/>
              <a:ext cx="683418" cy="61412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30" name="Rectangle 29"/>
            <p:cNvSpPr/>
            <p:nvPr userDrawn="1"/>
          </p:nvSpPr>
          <p:spPr>
            <a:xfrm>
              <a:off x="4850606" y="474414"/>
              <a:ext cx="228600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5079206" y="474414"/>
              <a:ext cx="80963" cy="614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5160169" y="474414"/>
              <a:ext cx="812006" cy="61412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5972175" y="474414"/>
              <a:ext cx="1936750" cy="61412"/>
            </a:xfrm>
            <a:prstGeom prst="rect">
              <a:avLst/>
            </a:prstGeom>
            <a:solidFill>
              <a:srgbClr val="3F9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</p:grpSp>
      <p:sp>
        <p:nvSpPr>
          <p:cNvPr id="49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3768917" y="1782363"/>
            <a:ext cx="3927945" cy="50006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>
              <a:buNone/>
              <a:defRPr sz="2800" b="1">
                <a:solidFill>
                  <a:srgbClr val="626262"/>
                </a:solidFill>
                <a:latin typeface="Calibri" pitchFamily="34" charset="0"/>
                <a:cs typeface="Calibri" pitchFamily="34" charset="0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1933792" y="1156528"/>
            <a:ext cx="1727088" cy="1729343"/>
            <a:chOff x="1430872" y="1150620"/>
            <a:chExt cx="1727088" cy="1729343"/>
          </a:xfrm>
        </p:grpSpPr>
        <p:sp>
          <p:nvSpPr>
            <p:cNvPr id="53" name="Oval 52"/>
            <p:cNvSpPr>
              <a:spLocks noChangeAspect="1"/>
            </p:cNvSpPr>
            <p:nvPr userDrawn="1"/>
          </p:nvSpPr>
          <p:spPr>
            <a:xfrm>
              <a:off x="1430872" y="1152875"/>
              <a:ext cx="1727088" cy="172708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indent="-142921" algn="ctr">
                <a:lnSpc>
                  <a:spcPct val="90000"/>
                </a:lnSpc>
                <a:spcBef>
                  <a:spcPts val="625"/>
                </a:spcBef>
                <a:buFont typeface="Arial" panose="020B0604020202020204" pitchFamily="34" charset="0"/>
                <a:buChar char="•"/>
              </a:pPr>
              <a:endParaRPr lang="en-US"/>
            </a:p>
          </p:txBody>
        </p:sp>
        <p:sp>
          <p:nvSpPr>
            <p:cNvPr id="54" name="Oval 53"/>
            <p:cNvSpPr/>
            <p:nvPr userDrawn="1"/>
          </p:nvSpPr>
          <p:spPr>
            <a:xfrm>
              <a:off x="1430873" y="1150620"/>
              <a:ext cx="1712845" cy="1712845"/>
            </a:xfrm>
            <a:prstGeom prst="ellipse">
              <a:avLst/>
            </a:prstGeom>
            <a:solidFill>
              <a:srgbClr val="FBDAD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indent="-142921" algn="ctr">
                <a:lnSpc>
                  <a:spcPct val="90000"/>
                </a:lnSpc>
                <a:spcBef>
                  <a:spcPts val="625"/>
                </a:spcBef>
                <a:buFont typeface="Arial" panose="020B0604020202020204" pitchFamily="34" charset="0"/>
                <a:buChar char="•"/>
              </a:pPr>
              <a:endParaRPr lang="en-US"/>
            </a:p>
          </p:txBody>
        </p:sp>
        <p:pic>
          <p:nvPicPr>
            <p:cNvPr id="55" name="Picture 54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57008" y="1576260"/>
              <a:ext cx="1322414" cy="885589"/>
            </a:xfrm>
            <a:prstGeom prst="rect">
              <a:avLst/>
            </a:prstGeom>
          </p:spPr>
        </p:pic>
      </p:grpSp>
      <p:sp>
        <p:nvSpPr>
          <p:cNvPr id="20" name="TextBox 19"/>
          <p:cNvSpPr txBox="1"/>
          <p:nvPr userDrawn="1"/>
        </p:nvSpPr>
        <p:spPr>
          <a:xfrm>
            <a:off x="39626" y="3689970"/>
            <a:ext cx="363044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i="1" dirty="0" smtClean="0">
                <a:solidFill>
                  <a:schemeClr val="bg1"/>
                </a:solidFill>
              </a:rPr>
              <a:t>ITIL</a:t>
            </a:r>
            <a:r>
              <a:rPr lang="en-IN" sz="900" i="1" baseline="30000" dirty="0" smtClean="0">
                <a:solidFill>
                  <a:schemeClr val="bg1"/>
                </a:solidFill>
              </a:rPr>
              <a:t>®</a:t>
            </a:r>
            <a:r>
              <a:rPr lang="en-IN" sz="900" i="1" dirty="0" smtClean="0">
                <a:solidFill>
                  <a:schemeClr val="bg1"/>
                </a:solidFill>
              </a:rPr>
              <a:t> is a registered trade mark of AXELOS Limited</a:t>
            </a:r>
          </a:p>
          <a:p>
            <a:r>
              <a:rPr lang="en-IN" sz="900" i="1" dirty="0" smtClean="0">
                <a:solidFill>
                  <a:schemeClr val="bg1"/>
                </a:solidFill>
              </a:rPr>
              <a:t>IT Infrastructure Library is a registered trade mark of AXELOS Limited</a:t>
            </a:r>
          </a:p>
          <a:p>
            <a:r>
              <a:rPr lang="en-IN" sz="900" i="1" dirty="0" smtClean="0">
                <a:solidFill>
                  <a:schemeClr val="bg1"/>
                </a:solidFill>
              </a:rPr>
              <a:t>AXELOS</a:t>
            </a:r>
            <a:r>
              <a:rPr lang="en-IN" sz="900" i="1" baseline="30000" dirty="0" smtClean="0">
                <a:solidFill>
                  <a:schemeClr val="bg1"/>
                </a:solidFill>
              </a:rPr>
              <a:t>® </a:t>
            </a:r>
            <a:r>
              <a:rPr lang="en-IN" sz="900" i="1" dirty="0" smtClean="0">
                <a:solidFill>
                  <a:schemeClr val="bg1"/>
                </a:solidFill>
              </a:rPr>
              <a:t>is a trade mark of AXELOS Limited</a:t>
            </a:r>
            <a:endParaRPr lang="en-US" sz="900" i="1" dirty="0">
              <a:solidFill>
                <a:schemeClr val="bg1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66226" y="47625"/>
            <a:ext cx="1347449" cy="4085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966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_LeftAlign_WithLab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ingle Corner Rectangle 3"/>
          <p:cNvSpPr/>
          <p:nvPr userDrawn="1"/>
        </p:nvSpPr>
        <p:spPr>
          <a:xfrm>
            <a:off x="363785" y="1007947"/>
            <a:ext cx="6808853" cy="956355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363786" y="1007947"/>
            <a:ext cx="1487045" cy="956355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28" name="Rectangle 27"/>
          <p:cNvSpPr/>
          <p:nvPr userDrawn="1"/>
        </p:nvSpPr>
        <p:spPr>
          <a:xfrm>
            <a:off x="0" y="-2215"/>
            <a:ext cx="711994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9" name="Rectangle 28"/>
          <p:cNvSpPr/>
          <p:nvPr userDrawn="1"/>
        </p:nvSpPr>
        <p:spPr>
          <a:xfrm>
            <a:off x="711993" y="-2215"/>
            <a:ext cx="3455195" cy="914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4167188" y="-2215"/>
            <a:ext cx="683418" cy="9144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31" name="Rectangle 30"/>
          <p:cNvSpPr/>
          <p:nvPr userDrawn="1"/>
        </p:nvSpPr>
        <p:spPr>
          <a:xfrm>
            <a:off x="4850606" y="-2215"/>
            <a:ext cx="228600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32" name="Rectangle 31"/>
          <p:cNvSpPr/>
          <p:nvPr userDrawn="1"/>
        </p:nvSpPr>
        <p:spPr>
          <a:xfrm>
            <a:off x="5079206" y="-2215"/>
            <a:ext cx="80963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33" name="Rectangle 32"/>
          <p:cNvSpPr/>
          <p:nvPr userDrawn="1"/>
        </p:nvSpPr>
        <p:spPr>
          <a:xfrm>
            <a:off x="5160169" y="-2215"/>
            <a:ext cx="812006" cy="9144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34" name="Rectangle 33"/>
          <p:cNvSpPr/>
          <p:nvPr userDrawn="1"/>
        </p:nvSpPr>
        <p:spPr>
          <a:xfrm>
            <a:off x="5972175" y="-2215"/>
            <a:ext cx="1936750" cy="9144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89225"/>
            <a:ext cx="6473952" cy="314325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1600" b="0" smtClean="0">
                <a:latin typeface="+mn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2487" y="411463"/>
            <a:ext cx="6830557" cy="18288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2"/>
          </p:nvPr>
        </p:nvSpPr>
        <p:spPr>
          <a:xfrm>
            <a:off x="1850831" y="1060951"/>
            <a:ext cx="5069008" cy="8617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65" name="Round Single Corner Rectangle 64"/>
          <p:cNvSpPr/>
          <p:nvPr userDrawn="1"/>
        </p:nvSpPr>
        <p:spPr>
          <a:xfrm>
            <a:off x="363785" y="2045529"/>
            <a:ext cx="6808853" cy="956355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 userDrawn="1"/>
        </p:nvSpPr>
        <p:spPr>
          <a:xfrm>
            <a:off x="363786" y="2045529"/>
            <a:ext cx="1487045" cy="956355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67" name="Text Placeholder 38"/>
          <p:cNvSpPr>
            <a:spLocks noGrp="1"/>
          </p:cNvSpPr>
          <p:nvPr>
            <p:ph type="body" sz="quarter" idx="13"/>
          </p:nvPr>
        </p:nvSpPr>
        <p:spPr>
          <a:xfrm>
            <a:off x="1850831" y="2098533"/>
            <a:ext cx="5069008" cy="8617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8926" y="97339"/>
            <a:ext cx="1101738" cy="33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969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0"/>
            <a:ext cx="7908925" cy="525742"/>
          </a:xfrm>
          <a:prstGeom prst="rect">
            <a:avLst/>
          </a:prstGeom>
          <a:solidFill>
            <a:srgbClr val="F39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30" name="Rectangle 29"/>
          <p:cNvSpPr/>
          <p:nvPr userDrawn="1"/>
        </p:nvSpPr>
        <p:spPr>
          <a:xfrm>
            <a:off x="-1" y="3599935"/>
            <a:ext cx="7908925" cy="687903"/>
          </a:xfrm>
          <a:prstGeom prst="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5177120" y="3714792"/>
            <a:ext cx="26853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  <a:latin typeface="+mn-lt"/>
              </a:rPr>
              <a:t>Copyright 2012-2014,</a:t>
            </a:r>
            <a:r>
              <a:rPr lang="en-US" sz="900" baseline="0" dirty="0" smtClean="0">
                <a:solidFill>
                  <a:schemeClr val="bg1">
                    <a:lumMod val="95000"/>
                  </a:schemeClr>
                </a:solidFill>
                <a:latin typeface="+mn-lt"/>
              </a:rPr>
              <a:t> </a:t>
            </a:r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  <a:latin typeface="+mn-lt"/>
              </a:rPr>
              <a:t>Simplilearn, All rights reserved.</a:t>
            </a:r>
            <a:endParaRPr lang="en-US" sz="900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34" name="Oval 33"/>
          <p:cNvSpPr/>
          <p:nvPr userDrawn="1"/>
        </p:nvSpPr>
        <p:spPr>
          <a:xfrm>
            <a:off x="1741492" y="1959889"/>
            <a:ext cx="811933" cy="811933"/>
          </a:xfrm>
          <a:prstGeom prst="ellipse">
            <a:avLst/>
          </a:prstGeom>
          <a:solidFill>
            <a:srgbClr val="F15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54847" y="2153547"/>
            <a:ext cx="585222" cy="418952"/>
          </a:xfrm>
          <a:prstGeom prst="rect">
            <a:avLst/>
          </a:prstGeom>
        </p:spPr>
      </p:pic>
      <p:sp>
        <p:nvSpPr>
          <p:cNvPr id="36" name="Oval 35"/>
          <p:cNvSpPr/>
          <p:nvPr userDrawn="1"/>
        </p:nvSpPr>
        <p:spPr>
          <a:xfrm>
            <a:off x="2940641" y="1959889"/>
            <a:ext cx="811933" cy="811933"/>
          </a:xfrm>
          <a:prstGeom prst="ellipse">
            <a:avLst/>
          </a:prstGeom>
          <a:solidFill>
            <a:srgbClr val="F15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37" name="Oval 36"/>
          <p:cNvSpPr/>
          <p:nvPr userDrawn="1"/>
        </p:nvSpPr>
        <p:spPr>
          <a:xfrm>
            <a:off x="4143910" y="1959889"/>
            <a:ext cx="811933" cy="811933"/>
          </a:xfrm>
          <a:prstGeom prst="ellipse">
            <a:avLst/>
          </a:prstGeom>
          <a:solidFill>
            <a:srgbClr val="F15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39" name="Oval 38"/>
          <p:cNvSpPr/>
          <p:nvPr userDrawn="1"/>
        </p:nvSpPr>
        <p:spPr>
          <a:xfrm>
            <a:off x="5359620" y="1959889"/>
            <a:ext cx="811933" cy="811933"/>
          </a:xfrm>
          <a:prstGeom prst="ellipse">
            <a:avLst/>
          </a:prstGeom>
          <a:solidFill>
            <a:srgbClr val="F15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3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8370" y="2109660"/>
            <a:ext cx="356474" cy="512391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4888" y="2100867"/>
            <a:ext cx="529976" cy="529976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9309" y="2116233"/>
            <a:ext cx="612554" cy="499245"/>
          </a:xfrm>
          <a:prstGeom prst="rect">
            <a:avLst/>
          </a:prstGeom>
        </p:spPr>
      </p:pic>
      <p:sp>
        <p:nvSpPr>
          <p:cNvPr id="62" name="Text Placeholder 24"/>
          <p:cNvSpPr>
            <a:spLocks noGrp="1"/>
          </p:cNvSpPr>
          <p:nvPr>
            <p:ph type="body" sz="quarter" idx="11"/>
          </p:nvPr>
        </p:nvSpPr>
        <p:spPr>
          <a:xfrm>
            <a:off x="1793947" y="1536648"/>
            <a:ext cx="3517527" cy="1938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63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1793947" y="1224191"/>
            <a:ext cx="3517527" cy="2215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grpSp>
        <p:nvGrpSpPr>
          <p:cNvPr id="64" name="Group 63"/>
          <p:cNvGrpSpPr/>
          <p:nvPr userDrawn="1"/>
        </p:nvGrpSpPr>
        <p:grpSpPr>
          <a:xfrm>
            <a:off x="-2" y="3538050"/>
            <a:ext cx="7908925" cy="61412"/>
            <a:chOff x="0" y="474414"/>
            <a:chExt cx="7908925" cy="61412"/>
          </a:xfrm>
        </p:grpSpPr>
        <p:sp>
          <p:nvSpPr>
            <p:cNvPr id="65" name="Rectangle 64"/>
            <p:cNvSpPr/>
            <p:nvPr userDrawn="1"/>
          </p:nvSpPr>
          <p:spPr>
            <a:xfrm>
              <a:off x="0" y="474414"/>
              <a:ext cx="711994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66" name="Rectangle 65"/>
            <p:cNvSpPr/>
            <p:nvPr userDrawn="1"/>
          </p:nvSpPr>
          <p:spPr>
            <a:xfrm>
              <a:off x="711993" y="474414"/>
              <a:ext cx="3455195" cy="61412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67" name="Rectangle 66"/>
            <p:cNvSpPr/>
            <p:nvPr userDrawn="1"/>
          </p:nvSpPr>
          <p:spPr>
            <a:xfrm>
              <a:off x="4167188" y="474414"/>
              <a:ext cx="683418" cy="61412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68" name="Rectangle 67"/>
            <p:cNvSpPr/>
            <p:nvPr userDrawn="1"/>
          </p:nvSpPr>
          <p:spPr>
            <a:xfrm>
              <a:off x="4850606" y="474414"/>
              <a:ext cx="228600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69" name="Rectangle 68"/>
            <p:cNvSpPr/>
            <p:nvPr userDrawn="1"/>
          </p:nvSpPr>
          <p:spPr>
            <a:xfrm>
              <a:off x="5079206" y="474414"/>
              <a:ext cx="80963" cy="614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70" name="Rectangle 69"/>
            <p:cNvSpPr/>
            <p:nvPr userDrawn="1"/>
          </p:nvSpPr>
          <p:spPr>
            <a:xfrm>
              <a:off x="5160169" y="474414"/>
              <a:ext cx="812006" cy="61412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71" name="Rectangle 70"/>
            <p:cNvSpPr/>
            <p:nvPr userDrawn="1"/>
          </p:nvSpPr>
          <p:spPr>
            <a:xfrm>
              <a:off x="5972175" y="474414"/>
              <a:ext cx="1936750" cy="61412"/>
            </a:xfrm>
            <a:prstGeom prst="rect">
              <a:avLst/>
            </a:prstGeom>
            <a:solidFill>
              <a:srgbClr val="3F9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7511" y="3723990"/>
            <a:ext cx="3675063" cy="43979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50000"/>
              </a:lnSpc>
              <a:buNone/>
              <a:defRPr sz="800">
                <a:solidFill>
                  <a:schemeClr val="bg1"/>
                </a:solidFill>
              </a:defRPr>
            </a:lvl1pPr>
            <a:lvl2pPr marL="285841" indent="0" algn="l">
              <a:buNone/>
              <a:defRPr sz="800">
                <a:solidFill>
                  <a:schemeClr val="bg1"/>
                </a:solidFill>
              </a:defRPr>
            </a:lvl2pPr>
            <a:lvl3pPr marL="571683" indent="0" algn="l">
              <a:buNone/>
              <a:defRPr sz="800">
                <a:solidFill>
                  <a:schemeClr val="bg1"/>
                </a:solidFill>
              </a:defRPr>
            </a:lvl3pPr>
            <a:lvl4pPr marL="857524" indent="0" algn="l">
              <a:buNone/>
              <a:defRPr sz="800">
                <a:solidFill>
                  <a:schemeClr val="bg1"/>
                </a:solidFill>
              </a:defRPr>
            </a:lvl4pPr>
            <a:lvl5pPr marL="1143365" indent="0" algn="l">
              <a:buNone/>
              <a:defRPr sz="800">
                <a:solidFill>
                  <a:schemeClr val="bg1"/>
                </a:solidFill>
              </a:defRPr>
            </a:lvl5pPr>
          </a:lstStyle>
          <a:p>
            <a:r>
              <a:rPr lang="en-IN" sz="900" i="1" dirty="0" smtClean="0">
                <a:solidFill>
                  <a:schemeClr val="bg1"/>
                </a:solidFill>
              </a:rPr>
              <a:t>ITIL</a:t>
            </a:r>
            <a:r>
              <a:rPr lang="en-IN" sz="900" i="1" baseline="30000" dirty="0" smtClean="0">
                <a:solidFill>
                  <a:schemeClr val="bg1"/>
                </a:solidFill>
              </a:rPr>
              <a:t>®</a:t>
            </a:r>
            <a:r>
              <a:rPr lang="en-IN" sz="900" i="1" dirty="0" smtClean="0">
                <a:solidFill>
                  <a:schemeClr val="bg1"/>
                </a:solidFill>
              </a:rPr>
              <a:t> is a registered trade mark of AXELOS Limited</a:t>
            </a:r>
          </a:p>
          <a:p>
            <a:r>
              <a:rPr lang="en-IN" sz="900" i="1" dirty="0" smtClean="0">
                <a:solidFill>
                  <a:schemeClr val="bg1"/>
                </a:solidFill>
              </a:rPr>
              <a:t>IT Infrastructure Library is a registered trade mark of AXELOS Limited</a:t>
            </a:r>
          </a:p>
          <a:p>
            <a:r>
              <a:rPr lang="en-IN" sz="900" i="1" dirty="0" smtClean="0">
                <a:solidFill>
                  <a:schemeClr val="bg1"/>
                </a:solidFill>
              </a:rPr>
              <a:t>AXELOS</a:t>
            </a:r>
            <a:r>
              <a:rPr lang="en-IN" sz="900" i="1" baseline="30000" dirty="0" smtClean="0">
                <a:solidFill>
                  <a:schemeClr val="bg1"/>
                </a:solidFill>
              </a:rPr>
              <a:t>® </a:t>
            </a:r>
            <a:r>
              <a:rPr lang="en-IN" sz="900" i="1" dirty="0" smtClean="0">
                <a:solidFill>
                  <a:schemeClr val="bg1"/>
                </a:solidFill>
              </a:rPr>
              <a:t>is a trade mark of AXELOS Limited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66226" y="47625"/>
            <a:ext cx="1347449" cy="4085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3092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949975"/>
            <a:ext cx="711994" cy="10089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8" name="Rectangle 7"/>
          <p:cNvSpPr/>
          <p:nvPr userDrawn="1"/>
        </p:nvSpPr>
        <p:spPr>
          <a:xfrm>
            <a:off x="711993" y="949975"/>
            <a:ext cx="3455195" cy="10089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10" name="Rectangle 9"/>
          <p:cNvSpPr/>
          <p:nvPr userDrawn="1"/>
        </p:nvSpPr>
        <p:spPr>
          <a:xfrm>
            <a:off x="4167188" y="949975"/>
            <a:ext cx="683418" cy="10089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11" name="Rectangle 10"/>
          <p:cNvSpPr/>
          <p:nvPr userDrawn="1"/>
        </p:nvSpPr>
        <p:spPr>
          <a:xfrm>
            <a:off x="4850606" y="949975"/>
            <a:ext cx="228600" cy="10089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12" name="Rectangle 11"/>
          <p:cNvSpPr/>
          <p:nvPr userDrawn="1"/>
        </p:nvSpPr>
        <p:spPr>
          <a:xfrm>
            <a:off x="5079206" y="949975"/>
            <a:ext cx="80963" cy="100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13" name="Rectangle 12"/>
          <p:cNvSpPr/>
          <p:nvPr userDrawn="1"/>
        </p:nvSpPr>
        <p:spPr>
          <a:xfrm>
            <a:off x="5160169" y="949975"/>
            <a:ext cx="812006" cy="10089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14" name="Rectangle 13"/>
          <p:cNvSpPr/>
          <p:nvPr userDrawn="1"/>
        </p:nvSpPr>
        <p:spPr>
          <a:xfrm>
            <a:off x="5972175" y="949975"/>
            <a:ext cx="1936750" cy="10089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11"/>
          </p:nvPr>
        </p:nvSpPr>
        <p:spPr>
          <a:xfrm>
            <a:off x="1886504" y="2069171"/>
            <a:ext cx="3359150" cy="500062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6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1886504" y="1500053"/>
            <a:ext cx="3359150" cy="50006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6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12"/>
          </p:nvPr>
        </p:nvSpPr>
        <p:spPr>
          <a:xfrm>
            <a:off x="501900" y="2882738"/>
            <a:ext cx="3399633" cy="386799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000">
                <a:solidFill>
                  <a:schemeClr val="tx1"/>
                </a:solidFill>
                <a:latin typeface="+mn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01900" y="3295651"/>
            <a:ext cx="3399633" cy="438149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501900" y="1500054"/>
            <a:ext cx="604837" cy="500062"/>
          </a:xfrm>
          <a:prstGeom prst="rect">
            <a:avLst/>
          </a:prstGeom>
          <a:solidFill>
            <a:srgbClr val="58B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800" dirty="0">
                <a:solidFill>
                  <a:schemeClr val="lt1"/>
                </a:solidFill>
              </a:defRPr>
            </a:lvl1pPr>
          </a:lstStyle>
          <a:p>
            <a:pPr marL="0" lvl="0" algn="ctr" defTabSz="585399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1171785" y="1500053"/>
            <a:ext cx="604837" cy="500063"/>
          </a:xfrm>
          <a:prstGeom prst="rect">
            <a:avLst/>
          </a:prstGeom>
          <a:solidFill>
            <a:srgbClr val="EF7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152" dirty="0"/>
            </a:lvl1pPr>
          </a:lstStyle>
          <a:p>
            <a:pPr marL="0" lvl="0" algn="ctr" defTabSz="585399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01900" y="2069171"/>
            <a:ext cx="604837" cy="500062"/>
          </a:xfrm>
          <a:prstGeom prst="rect">
            <a:avLst/>
          </a:prstGeom>
          <a:solidFill>
            <a:srgbClr val="50AB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152" dirty="0"/>
            </a:lvl1pPr>
          </a:lstStyle>
          <a:p>
            <a:pPr marL="0" lvl="0" algn="ctr" defTabSz="585399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6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1171785" y="2069171"/>
            <a:ext cx="604837" cy="500063"/>
          </a:xfrm>
          <a:prstGeom prst="rect">
            <a:avLst/>
          </a:prstGeom>
          <a:solidFill>
            <a:srgbClr val="F296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152" dirty="0"/>
            </a:lvl1pPr>
          </a:lstStyle>
          <a:p>
            <a:pPr marL="0" lvl="0" algn="ctr" defTabSz="585399"/>
            <a:r>
              <a:rPr lang="en-US" dirty="0" smtClean="0"/>
              <a:t>V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140" y="326067"/>
            <a:ext cx="1594893" cy="48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66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1050864"/>
            <a:ext cx="7908925" cy="2962335"/>
          </a:xfrm>
          <a:prstGeom prst="rect">
            <a:avLst/>
          </a:prstGeom>
          <a:solidFill>
            <a:srgbClr val="E5E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0" y="949975"/>
            <a:ext cx="711994" cy="10089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30" name="Rectangle 29"/>
          <p:cNvSpPr/>
          <p:nvPr userDrawn="1"/>
        </p:nvSpPr>
        <p:spPr>
          <a:xfrm>
            <a:off x="711993" y="949975"/>
            <a:ext cx="3455195" cy="10089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32" name="Rectangle 31"/>
          <p:cNvSpPr/>
          <p:nvPr userDrawn="1"/>
        </p:nvSpPr>
        <p:spPr>
          <a:xfrm>
            <a:off x="4167188" y="949975"/>
            <a:ext cx="683418" cy="10089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33" name="Rectangle 32"/>
          <p:cNvSpPr/>
          <p:nvPr userDrawn="1"/>
        </p:nvSpPr>
        <p:spPr>
          <a:xfrm>
            <a:off x="4850606" y="949975"/>
            <a:ext cx="228600" cy="10089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34" name="Rectangle 33"/>
          <p:cNvSpPr/>
          <p:nvPr userDrawn="1"/>
        </p:nvSpPr>
        <p:spPr>
          <a:xfrm>
            <a:off x="5079206" y="949975"/>
            <a:ext cx="80963" cy="100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35" name="Rectangle 34"/>
          <p:cNvSpPr/>
          <p:nvPr userDrawn="1"/>
        </p:nvSpPr>
        <p:spPr>
          <a:xfrm>
            <a:off x="5160169" y="949975"/>
            <a:ext cx="812006" cy="10089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36" name="Rectangle 35"/>
          <p:cNvSpPr/>
          <p:nvPr userDrawn="1"/>
        </p:nvSpPr>
        <p:spPr>
          <a:xfrm>
            <a:off x="5972175" y="949975"/>
            <a:ext cx="1936750" cy="10089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19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956" y="1974820"/>
            <a:ext cx="5372100" cy="923925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720" dirty="0"/>
            </a:lvl1pPr>
          </a:lstStyle>
          <a:p>
            <a:pPr marL="0" lvl="0" algn="ctr" defTabSz="585399"/>
            <a:endParaRPr lang="en-US" sz="20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140" y="326067"/>
            <a:ext cx="1594893" cy="48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62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2" y="2127003"/>
            <a:ext cx="5829302" cy="96012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</a:pPr>
            <a:endParaRPr lang="en-US" sz="20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2" y="1156988"/>
            <a:ext cx="7908925" cy="61412"/>
            <a:chOff x="0" y="474414"/>
            <a:chExt cx="7908925" cy="61412"/>
          </a:xfrm>
        </p:grpSpPr>
        <p:sp>
          <p:nvSpPr>
            <p:cNvPr id="26" name="Rectangle 25"/>
            <p:cNvSpPr/>
            <p:nvPr userDrawn="1"/>
          </p:nvSpPr>
          <p:spPr>
            <a:xfrm>
              <a:off x="0" y="474414"/>
              <a:ext cx="711994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711993" y="474414"/>
              <a:ext cx="3455195" cy="61412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4167188" y="474414"/>
              <a:ext cx="683418" cy="61412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4850606" y="474414"/>
              <a:ext cx="228600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5079206" y="474414"/>
              <a:ext cx="80963" cy="614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5160169" y="474414"/>
              <a:ext cx="812006" cy="61412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5972175" y="474414"/>
              <a:ext cx="1936750" cy="61412"/>
            </a:xfrm>
            <a:prstGeom prst="rect">
              <a:avLst/>
            </a:prstGeom>
            <a:solidFill>
              <a:srgbClr val="3F9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</p:grpSp>
      <p:sp>
        <p:nvSpPr>
          <p:cNvPr id="1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61248" y="2107636"/>
            <a:ext cx="5568052" cy="979487"/>
          </a:xfrm>
          <a:prstGeom prst="rect">
            <a:avLst/>
          </a:prstGeom>
        </p:spPr>
        <p:txBody>
          <a:bodyPr anchor="ctr"/>
          <a:lstStyle>
            <a:lvl1pPr marL="0" marR="0" indent="0" algn="l" defTabSz="571683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0" marR="0" lvl="0" indent="0" algn="l" defTabSz="571683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140" y="326067"/>
            <a:ext cx="1594893" cy="48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370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-2215"/>
            <a:ext cx="711994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2" name="Rectangle 21"/>
          <p:cNvSpPr/>
          <p:nvPr userDrawn="1"/>
        </p:nvSpPr>
        <p:spPr>
          <a:xfrm>
            <a:off x="711993" y="-2215"/>
            <a:ext cx="3455195" cy="914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4167188" y="-2215"/>
            <a:ext cx="683418" cy="9144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4" name="Rectangle 23"/>
          <p:cNvSpPr/>
          <p:nvPr userDrawn="1"/>
        </p:nvSpPr>
        <p:spPr>
          <a:xfrm>
            <a:off x="4850606" y="-2215"/>
            <a:ext cx="228600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5" name="Rectangle 24"/>
          <p:cNvSpPr/>
          <p:nvPr userDrawn="1"/>
        </p:nvSpPr>
        <p:spPr>
          <a:xfrm>
            <a:off x="5079206" y="-2215"/>
            <a:ext cx="80963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6" name="Rectangle 25"/>
          <p:cNvSpPr/>
          <p:nvPr userDrawn="1"/>
        </p:nvSpPr>
        <p:spPr>
          <a:xfrm>
            <a:off x="5160169" y="-2215"/>
            <a:ext cx="812006" cy="9144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7" name="Rectangle 26"/>
          <p:cNvSpPr/>
          <p:nvPr userDrawn="1"/>
        </p:nvSpPr>
        <p:spPr>
          <a:xfrm>
            <a:off x="5972175" y="-2215"/>
            <a:ext cx="1936750" cy="9144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77533" y="586616"/>
            <a:ext cx="7555110" cy="340836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89225"/>
            <a:ext cx="6473952" cy="314325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1600" b="0" smtClean="0">
                <a:latin typeface="+mn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487" y="411463"/>
            <a:ext cx="6830557" cy="18288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8926" y="97339"/>
            <a:ext cx="1101738" cy="33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514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4021" y="4144819"/>
            <a:ext cx="7907565" cy="137095"/>
          </a:xfrm>
          <a:prstGeom prst="rect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5852160" y="4110981"/>
            <a:ext cx="1978106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sz="800" b="0" kern="1200" dirty="0" smtClean="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Copyright 2014, Simplilearn, All rights reserved.</a:t>
            </a:r>
            <a:endParaRPr lang="en-US" sz="800" b="0" kern="1200" dirty="0">
              <a:solidFill>
                <a:schemeClr val="bg2">
                  <a:lumMod val="50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2"/>
          <p:cNvSpPr>
            <a:spLocks noGrp="1"/>
          </p:cNvSpPr>
          <p:nvPr userDrawn="1"/>
        </p:nvSpPr>
        <p:spPr>
          <a:xfrm>
            <a:off x="0" y="4057904"/>
            <a:ext cx="575044" cy="2282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585399" rtl="0" eaLnBrk="1" latinLnBrk="0" hangingPunct="1">
              <a:defRPr sz="900" kern="120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2926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853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780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707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24A6C9-6CE9-4945-93D4-91E4A7F47F6F}" type="slidenum">
              <a:rPr lang="en-US" sz="1400" b="0" smtClean="0"/>
              <a:pPr/>
              <a:t>‹#›</a:t>
            </a:fld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1748944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8" r:id="rId2"/>
    <p:sldLayoutId id="2147483697" r:id="rId3"/>
    <p:sldLayoutId id="2147483699" r:id="rId4"/>
    <p:sldLayoutId id="2147483687" r:id="rId5"/>
    <p:sldLayoutId id="2147483661" r:id="rId6"/>
    <p:sldLayoutId id="2147483662" r:id="rId7"/>
    <p:sldLayoutId id="2147483689" r:id="rId8"/>
    <p:sldLayoutId id="2147483672" r:id="rId9"/>
    <p:sldLayoutId id="2147483670" r:id="rId10"/>
    <p:sldLayoutId id="2147483674" r:id="rId11"/>
    <p:sldLayoutId id="2147483696" r:id="rId12"/>
    <p:sldLayoutId id="2147483700" r:id="rId13"/>
    <p:sldLayoutId id="2147483663" r:id="rId14"/>
    <p:sldLayoutId id="2147483690" r:id="rId15"/>
    <p:sldLayoutId id="2147483691" r:id="rId16"/>
    <p:sldLayoutId id="2147483681" r:id="rId17"/>
    <p:sldLayoutId id="2147483682" r:id="rId18"/>
    <p:sldLayoutId id="2147483683" r:id="rId19"/>
    <p:sldLayoutId id="2147483684" r:id="rId20"/>
    <p:sldLayoutId id="2147483685" r:id="rId21"/>
    <p:sldLayoutId id="2147483680" r:id="rId22"/>
    <p:sldLayoutId id="2147483671" r:id="rId23"/>
    <p:sldLayoutId id="2147483677" r:id="rId24"/>
    <p:sldLayoutId id="2147483675" r:id="rId25"/>
    <p:sldLayoutId id="2147483676" r:id="rId26"/>
    <p:sldLayoutId id="2147483692" r:id="rId27"/>
    <p:sldLayoutId id="2147483693" r:id="rId28"/>
    <p:sldLayoutId id="2147483694" r:id="rId29"/>
    <p:sldLayoutId id="2147483665" r:id="rId30"/>
    <p:sldLayoutId id="2147483668" r:id="rId31"/>
    <p:sldLayoutId id="2147483686" r:id="rId32"/>
    <p:sldLayoutId id="2147483673" r:id="rId33"/>
    <p:sldLayoutId id="2147483678" r:id="rId34"/>
    <p:sldLayoutId id="2147483695" r:id="rId35"/>
    <p:sldLayoutId id="2147483679" r:id="rId3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571683" rtl="0" eaLnBrk="1" latinLnBrk="0" hangingPunct="1">
        <a:lnSpc>
          <a:spcPct val="90000"/>
        </a:lnSpc>
        <a:spcBef>
          <a:spcPct val="0"/>
        </a:spcBef>
        <a:buNone/>
        <a:defRPr sz="27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2921" indent="-142921" algn="l" defTabSz="571683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1" kern="1200">
          <a:solidFill>
            <a:schemeClr val="tx1"/>
          </a:solidFill>
          <a:latin typeface="+mn-lt"/>
          <a:ea typeface="+mn-ea"/>
          <a:cs typeface="+mn-cs"/>
        </a:defRPr>
      </a:lvl1pPr>
      <a:lvl2pPr marL="428762" indent="-142921" algn="l" defTabSz="57168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14604" indent="-142921" algn="l" defTabSz="57168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3pPr>
      <a:lvl4pPr marL="1000445" indent="-142921" algn="l" defTabSz="57168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286286" indent="-142921" algn="l" defTabSz="57168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572128" indent="-142921" algn="l" defTabSz="57168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969" indent="-142921" algn="l" defTabSz="57168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811" indent="-142921" algn="l" defTabSz="57168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9652" indent="-142921" algn="l" defTabSz="57168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1683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841" algn="l" defTabSz="571683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683" algn="l" defTabSz="571683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524" algn="l" defTabSz="571683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3366" algn="l" defTabSz="571683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9207" algn="l" defTabSz="571683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5049" algn="l" defTabSz="571683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890" algn="l" defTabSz="571683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6732" algn="l" defTabSz="571683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793947" y="1439699"/>
            <a:ext cx="3915477" cy="387798"/>
          </a:xfrm>
        </p:spPr>
        <p:txBody>
          <a:bodyPr/>
          <a:lstStyle/>
          <a:p>
            <a:r>
              <a:rPr lang="en-US" dirty="0" smtClean="0"/>
              <a:t>Unit 1—Introduction to Service Management Lifecycle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793947" y="1113392"/>
            <a:ext cx="3597355" cy="443198"/>
          </a:xfrm>
        </p:spPr>
        <p:txBody>
          <a:bodyPr/>
          <a:lstStyle/>
          <a:p>
            <a:r>
              <a:rPr lang="en-US" dirty="0" smtClean="0"/>
              <a:t>ITIL</a:t>
            </a:r>
            <a:r>
              <a:rPr lang="en-US" baseline="30000" dirty="0" smtClean="0"/>
              <a:t>® </a:t>
            </a:r>
            <a:r>
              <a:rPr lang="en-US" dirty="0" smtClean="0"/>
              <a:t>2011 Foundation Certification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75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1" y="89225"/>
            <a:ext cx="6473952" cy="31432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1600" dirty="0" smtClean="0">
                <a:latin typeface="Calibri (headings)"/>
              </a:rPr>
              <a:t>Service </a:t>
            </a:r>
            <a:r>
              <a:rPr lang="en-US" sz="1600" dirty="0">
                <a:latin typeface="Calibri (headings)"/>
              </a:rPr>
              <a:t>Management </a:t>
            </a:r>
            <a:r>
              <a:rPr lang="en-US" sz="1600" dirty="0" smtClean="0">
                <a:latin typeface="Calibri (headings)"/>
              </a:rPr>
              <a:t>Practice  </a:t>
            </a:r>
            <a:endParaRPr lang="en-US" sz="1600" dirty="0">
              <a:latin typeface="Calibri (headings)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1689" y="1142999"/>
            <a:ext cx="4805547" cy="2980363"/>
          </a:xfrm>
          <a:prstGeom prst="rect">
            <a:avLst/>
          </a:prstGeom>
        </p:spPr>
      </p:pic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113512" y="3754031"/>
            <a:ext cx="26990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900" dirty="0" smtClean="0">
                <a:latin typeface="Calibri" pitchFamily="34" charset="0"/>
              </a:rPr>
              <a:t>© Crown Copyright 2011. Reproduced under </a:t>
            </a:r>
            <a:r>
              <a:rPr lang="en-US" sz="900" dirty="0" err="1" smtClean="0">
                <a:latin typeface="Calibri" pitchFamily="34" charset="0"/>
              </a:rPr>
              <a:t>licence</a:t>
            </a:r>
            <a:r>
              <a:rPr lang="en-US" sz="900" dirty="0" smtClean="0">
                <a:latin typeface="Calibri" pitchFamily="34" charset="0"/>
              </a:rPr>
              <a:t> </a:t>
            </a:r>
            <a:br>
              <a:rPr lang="en-US" sz="900" dirty="0" smtClean="0">
                <a:latin typeface="Calibri" pitchFamily="34" charset="0"/>
              </a:rPr>
            </a:br>
            <a:r>
              <a:rPr lang="en-US" sz="900" dirty="0" smtClean="0">
                <a:latin typeface="Calibri" pitchFamily="34" charset="0"/>
              </a:rPr>
              <a:t>from AXELOS</a:t>
            </a:r>
            <a:r>
              <a:rPr lang="en-GB" sz="900" dirty="0" smtClean="0">
                <a:latin typeface="Calibri" pitchFamily="34" charset="0"/>
              </a:rPr>
              <a:t>. </a:t>
            </a:r>
            <a:endParaRPr lang="en-GB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186577" y="573865"/>
            <a:ext cx="75563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/>
              <a:t>The image shows the various sources, enablers, drivers and scenarios of service management practice.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9662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1" y="89225"/>
            <a:ext cx="6473952" cy="31432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1600" dirty="0" smtClean="0">
                <a:latin typeface="Calibri (headings)"/>
              </a:rPr>
              <a:t>Challenges in Service Management</a:t>
            </a:r>
            <a:endParaRPr lang="en-US" sz="1600" dirty="0">
              <a:latin typeface="Calibri (headings)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77533" y="586616"/>
            <a:ext cx="7555110" cy="350960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dirty="0" smtClean="0">
                <a:cs typeface="Arial" pitchFamily="34" charset="0"/>
              </a:rPr>
              <a:t>Following are the challenges in service management: </a:t>
            </a:r>
          </a:p>
          <a:p>
            <a:pPr marL="228600" indent="-228600">
              <a:lnSpc>
                <a:spcPct val="150000"/>
              </a:lnSpc>
              <a:buNone/>
            </a:pPr>
            <a:endParaRPr lang="en-GB" dirty="0" smtClean="0"/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pPr marL="0" indent="0">
              <a:lnSpc>
                <a:spcPct val="150000"/>
              </a:lnSpc>
              <a:buNone/>
            </a:pPr>
            <a:endParaRPr lang="en-GB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92995" y="1111270"/>
            <a:ext cx="4087368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SzPct val="80000"/>
              <a:buFont typeface="Georgia" panose="02040502050405020303" pitchFamily="18" charset="0"/>
              <a:buChar char="●"/>
              <a:defRPr/>
            </a:pPr>
            <a:r>
              <a:rPr lang="en-US" sz="1400" dirty="0" smtClean="0">
                <a:cs typeface="Arial" pitchFamily="34" charset="0"/>
              </a:rPr>
              <a:t>The </a:t>
            </a:r>
            <a:r>
              <a:rPr lang="en-US" sz="1400" dirty="0">
                <a:cs typeface="Arial" pitchFamily="34" charset="0"/>
              </a:rPr>
              <a:t>n</a:t>
            </a:r>
            <a:r>
              <a:rPr lang="en-US" sz="1400" dirty="0" smtClean="0">
                <a:cs typeface="Arial" pitchFamily="34" charset="0"/>
              </a:rPr>
              <a:t>ature of output is intangible.</a:t>
            </a:r>
          </a:p>
          <a:p>
            <a:pPr marL="228600" indent="-228600">
              <a:lnSpc>
                <a:spcPct val="150000"/>
              </a:lnSpc>
              <a:buSzPct val="80000"/>
              <a:buFont typeface="Georgia" panose="02040502050405020303" pitchFamily="18" charset="0"/>
              <a:buChar char="●"/>
              <a:defRPr/>
            </a:pPr>
            <a:r>
              <a:rPr lang="en-US" sz="1400" dirty="0" smtClean="0">
                <a:cs typeface="Arial" pitchFamily="34" charset="0"/>
              </a:rPr>
              <a:t>The output is hard </a:t>
            </a:r>
            <a:r>
              <a:rPr lang="en-US" sz="1400" dirty="0">
                <a:cs typeface="Arial" pitchFamily="34" charset="0"/>
              </a:rPr>
              <a:t>to </a:t>
            </a:r>
            <a:r>
              <a:rPr lang="en-US" sz="1400" dirty="0" smtClean="0">
                <a:cs typeface="Arial" pitchFamily="34" charset="0"/>
              </a:rPr>
              <a:t>control, measure </a:t>
            </a:r>
            <a:r>
              <a:rPr lang="en-US" sz="1400" dirty="0">
                <a:cs typeface="Arial" pitchFamily="34" charset="0"/>
              </a:rPr>
              <a:t>and </a:t>
            </a:r>
            <a:r>
              <a:rPr lang="en-US" sz="1400" dirty="0" smtClean="0">
                <a:cs typeface="Arial" pitchFamily="34" charset="0"/>
              </a:rPr>
              <a:t>validate.</a:t>
            </a:r>
            <a:endParaRPr lang="en-US" sz="1400" dirty="0">
              <a:cs typeface="Arial" pitchFamily="34" charset="0"/>
            </a:endParaRPr>
          </a:p>
          <a:p>
            <a:pPr marL="228600" indent="-228600">
              <a:lnSpc>
                <a:spcPct val="150000"/>
              </a:lnSpc>
              <a:buSzPct val="80000"/>
              <a:buFont typeface="Georgia" panose="02040502050405020303" pitchFamily="18" charset="0"/>
              <a:buChar char="●"/>
              <a:defRPr/>
            </a:pPr>
            <a:r>
              <a:rPr lang="en-US" sz="1400" dirty="0" smtClean="0">
                <a:cs typeface="Arial" pitchFamily="34" charset="0"/>
              </a:rPr>
              <a:t>Demand is associated with customers’ assets. </a:t>
            </a:r>
          </a:p>
          <a:p>
            <a:pPr marL="228600" indent="-228600">
              <a:lnSpc>
                <a:spcPct val="150000"/>
              </a:lnSpc>
              <a:buSzPct val="80000"/>
              <a:buFont typeface="Georgia" panose="02040502050405020303" pitchFamily="18" charset="0"/>
              <a:buChar char="●"/>
              <a:defRPr/>
            </a:pPr>
            <a:r>
              <a:rPr lang="en-US" sz="1400" dirty="0" smtClean="0">
                <a:cs typeface="Arial" pitchFamily="34" charset="0"/>
              </a:rPr>
              <a:t>There is </a:t>
            </a:r>
            <a:r>
              <a:rPr lang="en-US" sz="1400" dirty="0" smtClean="0"/>
              <a:t>hardly </a:t>
            </a:r>
            <a:r>
              <a:rPr lang="en-US" sz="1400" dirty="0"/>
              <a:t>any buffer between the creation of the service and its </a:t>
            </a:r>
            <a:r>
              <a:rPr lang="en-US" sz="1400" dirty="0" smtClean="0"/>
              <a:t>consumption. </a:t>
            </a:r>
          </a:p>
          <a:p>
            <a:pPr marL="228600" indent="-228600">
              <a:lnSpc>
                <a:spcPct val="150000"/>
              </a:lnSpc>
              <a:buSzPct val="80000"/>
              <a:buFont typeface="Georgia" panose="02040502050405020303" pitchFamily="18" charset="0"/>
              <a:buChar char="●"/>
              <a:defRPr/>
            </a:pPr>
            <a:r>
              <a:rPr lang="en-US" sz="1400" dirty="0" smtClean="0">
                <a:cs typeface="Arial" pitchFamily="34" charset="0"/>
              </a:rPr>
              <a:t>Service capacity and output are perishable by nature.</a:t>
            </a:r>
            <a:endParaRPr lang="en-US" sz="1400" dirty="0">
              <a:cs typeface="Arial" pitchFamily="34" charset="0"/>
            </a:endParaRPr>
          </a:p>
          <a:p>
            <a:pPr marL="228600" indent="-228600">
              <a:lnSpc>
                <a:spcPct val="150000"/>
              </a:lnSpc>
              <a:buSzPct val="80000"/>
              <a:buFont typeface="Georgia" panose="02040502050405020303" pitchFamily="18" charset="0"/>
              <a:buChar char="●"/>
            </a:pPr>
            <a:endParaRPr lang="en-GB" sz="1400" dirty="0">
              <a:cs typeface="Arial" pitchFamily="34" charset="0"/>
            </a:endParaRPr>
          </a:p>
          <a:p>
            <a:pPr lvl="0"/>
            <a:endParaRPr lang="en-GB" sz="1400" dirty="0">
              <a:latin typeface="Calibri" panose="020F0502020204030204" pitchFamily="34" charset="0"/>
              <a:cs typeface="Arial" pitchFamily="34" charset="0"/>
            </a:endParaRPr>
          </a:p>
          <a:p>
            <a:endParaRPr lang="en-US" sz="1400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5329" y="1258214"/>
            <a:ext cx="2679889" cy="190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85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Calibri (headings)"/>
              </a:rPr>
              <a:t>Benefits of IT Service Management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Quality service provision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The service quality is cost-effective 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Services satisfy customer, user and business demands 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 smtClean="0"/>
              <a:t>Centralised</a:t>
            </a:r>
            <a:r>
              <a:rPr lang="en-US" dirty="0" smtClean="0"/>
              <a:t> and integrated processes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3349" y="611757"/>
            <a:ext cx="7075295" cy="681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cs typeface="Arial" pitchFamily="34" charset="0"/>
              </a:rPr>
              <a:t>Following </a:t>
            </a:r>
            <a:r>
              <a:rPr lang="en-US" sz="1400" dirty="0">
                <a:cs typeface="Arial" pitchFamily="34" charset="0"/>
              </a:rPr>
              <a:t>are the benefits of IT </a:t>
            </a:r>
            <a:r>
              <a:rPr lang="en-US" sz="1400" dirty="0" smtClean="0">
                <a:cs typeface="Arial" pitchFamily="34" charset="0"/>
              </a:rPr>
              <a:t>Service Management:</a:t>
            </a:r>
            <a:endParaRPr lang="en-US" sz="1400" dirty="0"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84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1" y="89225"/>
            <a:ext cx="6473952" cy="31432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1600" dirty="0" smtClean="0">
                <a:latin typeface="Calibri (headings)"/>
              </a:rPr>
              <a:t>Stakeholders in Service Management</a:t>
            </a:r>
            <a:endParaRPr lang="en-US" sz="1600" dirty="0">
              <a:solidFill>
                <a:srgbClr val="FF0000"/>
              </a:solidFill>
              <a:latin typeface="Calibri (headings)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77533" y="586616"/>
            <a:ext cx="7555110" cy="350960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/>
              <a:t>Stakeholders are those entities who are interested in the outcome of a service or a project. Following are the stakeholders in service management:</a:t>
            </a:r>
          </a:p>
          <a:p>
            <a:pPr marL="0" indent="0">
              <a:lnSpc>
                <a:spcPct val="150000"/>
              </a:lnSpc>
              <a:buNone/>
            </a:pPr>
            <a:endParaRPr lang="en-GB" dirty="0" smtClean="0"/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pPr marL="0" indent="0">
              <a:lnSpc>
                <a:spcPct val="150000"/>
              </a:lnSpc>
              <a:buNone/>
            </a:pPr>
            <a:endParaRPr lang="en-GB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GB" sz="1000" i="1" dirty="0" smtClean="0"/>
              <a:t/>
            </a:r>
            <a:br>
              <a:rPr lang="en-GB" sz="1000" i="1" dirty="0" smtClean="0"/>
            </a:br>
            <a:endParaRPr lang="en-GB" sz="1000" i="1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7248" y="2174138"/>
            <a:ext cx="1071349" cy="10713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263" y="1335215"/>
            <a:ext cx="615171" cy="623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1" y="2260171"/>
            <a:ext cx="694756" cy="610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518" y="3174570"/>
            <a:ext cx="1051611" cy="59854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/>
          <p:cNvSpPr txBox="1"/>
          <p:nvPr/>
        </p:nvSpPr>
        <p:spPr>
          <a:xfrm>
            <a:off x="-130197" y="1973004"/>
            <a:ext cx="1801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 smtClean="0"/>
              <a:t>Organisation</a:t>
            </a:r>
            <a:endParaRPr lang="en-US" sz="1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4128" y="2894703"/>
            <a:ext cx="1796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Internal stakeholders </a:t>
            </a:r>
            <a:endParaRPr lang="en-US" sz="1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4128" y="3799162"/>
            <a:ext cx="1801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External stakeholders </a:t>
            </a:r>
            <a:endParaRPr lang="en-US" sz="12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794576" y="1365195"/>
            <a:ext cx="5938065" cy="838923"/>
          </a:xfrm>
          <a:prstGeom prst="roundRect">
            <a:avLst>
              <a:gd name="adj" fmla="val 3553"/>
            </a:avLst>
          </a:prstGeom>
          <a:noFill/>
          <a:ln>
            <a:solidFill>
              <a:srgbClr val="F27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GB" sz="12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1200" dirty="0" smtClean="0">
                <a:solidFill>
                  <a:schemeClr val="tx1"/>
                </a:solidFill>
              </a:rPr>
              <a:t>Organisation </a:t>
            </a:r>
            <a:r>
              <a:rPr lang="en-GB" sz="1200" dirty="0">
                <a:solidFill>
                  <a:schemeClr val="tx1"/>
                </a:solidFill>
              </a:rPr>
              <a:t>refers to a legal entity, a company or an institution that comprises resources, people and </a:t>
            </a:r>
            <a:r>
              <a:rPr lang="en-GB" sz="1200" dirty="0" smtClean="0">
                <a:solidFill>
                  <a:schemeClr val="tx1"/>
                </a:solidFill>
              </a:rPr>
              <a:t>budgets. </a:t>
            </a:r>
            <a:r>
              <a:rPr lang="en-GB" sz="1200" dirty="0">
                <a:solidFill>
                  <a:schemeClr val="tx1"/>
                </a:solidFill>
              </a:rPr>
              <a:t>An example of temporary organisation is project and that of a permanent organisation is business. </a:t>
            </a:r>
            <a:endParaRPr lang="en-US" sz="12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1200" dirty="0" smtClean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794576" y="2267243"/>
            <a:ext cx="5934456" cy="841248"/>
          </a:xfrm>
          <a:prstGeom prst="roundRect">
            <a:avLst>
              <a:gd name="adj" fmla="val 3553"/>
            </a:avLst>
          </a:prstGeom>
          <a:noFill/>
          <a:ln>
            <a:solidFill>
              <a:srgbClr val="F27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>
              <a:lnSpc>
                <a:spcPct val="150000"/>
              </a:lnSpc>
              <a:defRPr/>
            </a:pPr>
            <a:r>
              <a:rPr lang="en-GB" sz="1200" dirty="0">
                <a:solidFill>
                  <a:schemeClr val="tx1"/>
                </a:solidFill>
              </a:rPr>
              <a:t>Internal stakeholders are the groups, teams and functions that deliver services within a service provider organisation.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1794576" y="3181731"/>
            <a:ext cx="5934456" cy="841248"/>
          </a:xfrm>
          <a:prstGeom prst="roundRect">
            <a:avLst>
              <a:gd name="adj" fmla="val 3553"/>
            </a:avLst>
          </a:prstGeom>
          <a:noFill/>
          <a:ln>
            <a:solidFill>
              <a:srgbClr val="F27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>
              <a:lnSpc>
                <a:spcPct val="150000"/>
              </a:lnSpc>
              <a:defRPr/>
            </a:pPr>
            <a:r>
              <a:rPr lang="en-GB" sz="1200" dirty="0" smtClean="0">
                <a:solidFill>
                  <a:schemeClr val="tx1"/>
                </a:solidFill>
              </a:rPr>
              <a:t>They are customers buying </a:t>
            </a:r>
            <a:r>
              <a:rPr lang="en-GB" sz="1200" dirty="0">
                <a:solidFill>
                  <a:schemeClr val="tx1"/>
                </a:solidFill>
              </a:rPr>
              <a:t>goods </a:t>
            </a:r>
            <a:r>
              <a:rPr lang="en-GB" sz="1200" dirty="0" smtClean="0">
                <a:solidFill>
                  <a:schemeClr val="tx1"/>
                </a:solidFill>
              </a:rPr>
              <a:t>or services, </a:t>
            </a:r>
            <a:r>
              <a:rPr lang="en-GB" sz="1200" dirty="0">
                <a:solidFill>
                  <a:schemeClr val="tx1"/>
                </a:solidFill>
              </a:rPr>
              <a:t>end users </a:t>
            </a:r>
            <a:r>
              <a:rPr lang="en-GB" sz="1200" dirty="0" smtClean="0">
                <a:solidFill>
                  <a:schemeClr val="tx1"/>
                </a:solidFill>
              </a:rPr>
              <a:t>of services, and third </a:t>
            </a:r>
            <a:r>
              <a:rPr lang="en-GB" sz="1200" dirty="0">
                <a:solidFill>
                  <a:schemeClr val="tx1"/>
                </a:solidFill>
              </a:rPr>
              <a:t>parties such as suppliers who provide the goods or hardware and network service for </a:t>
            </a:r>
            <a:r>
              <a:rPr lang="en-GB" sz="1200" dirty="0" smtClean="0">
                <a:solidFill>
                  <a:schemeClr val="tx1"/>
                </a:solidFill>
              </a:rPr>
              <a:t>IT service delivery.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78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Calibri (headings)"/>
              </a:rPr>
              <a:t>Internal and External Customers </a:t>
            </a:r>
            <a:endParaRPr lang="en-US" dirty="0">
              <a:latin typeface="Calibri (headings)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Internal customers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98451" y="1621528"/>
            <a:ext cx="3540124" cy="1246457"/>
          </a:xfrm>
        </p:spPr>
        <p:txBody>
          <a:bodyPr/>
          <a:lstStyle/>
          <a:p>
            <a:pPr marL="228600" indent="-228600">
              <a:lnSpc>
                <a:spcPct val="100000"/>
              </a:lnSpc>
              <a:buSzPct val="80000"/>
              <a:buFont typeface="Calibri" panose="020F0502020204030204" pitchFamily="34" charset="0"/>
              <a:buChar char="●"/>
            </a:pPr>
            <a:r>
              <a:rPr lang="en-GB" dirty="0" smtClean="0"/>
              <a:t>They work </a:t>
            </a:r>
            <a:r>
              <a:rPr lang="en-GB" dirty="0"/>
              <a:t>in the same organisation as the IT service </a:t>
            </a:r>
            <a:r>
              <a:rPr lang="en-GB" dirty="0" smtClean="0"/>
              <a:t>provider. </a:t>
            </a:r>
          </a:p>
          <a:p>
            <a:pPr marL="228600" indent="-228600">
              <a:lnSpc>
                <a:spcPct val="100000"/>
              </a:lnSpc>
              <a:buSzPct val="80000"/>
              <a:buFont typeface="Calibri" panose="020F0502020204030204" pitchFamily="34" charset="0"/>
              <a:buChar char="●"/>
            </a:pPr>
            <a:r>
              <a:rPr lang="en-GB" dirty="0" smtClean="0"/>
              <a:t>Example: The </a:t>
            </a:r>
            <a:r>
              <a:rPr lang="en-GB" dirty="0"/>
              <a:t>marketing department in an IT company is its internal customer because it uses IT </a:t>
            </a:r>
            <a:r>
              <a:rPr lang="en-GB" dirty="0" smtClean="0"/>
              <a:t>services.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External customers 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095750" y="1592055"/>
            <a:ext cx="3540918" cy="1275929"/>
          </a:xfrm>
        </p:spPr>
        <p:txBody>
          <a:bodyPr/>
          <a:lstStyle/>
          <a:p>
            <a:pPr marL="228600" indent="-228600">
              <a:lnSpc>
                <a:spcPct val="100000"/>
              </a:lnSpc>
              <a:buSzPct val="80000"/>
              <a:buFont typeface="Georgia" panose="02040502050405020303" pitchFamily="18" charset="0"/>
              <a:buChar char="●"/>
            </a:pPr>
            <a:r>
              <a:rPr lang="en-GB" dirty="0" smtClean="0"/>
              <a:t>Purchase services from the </a:t>
            </a:r>
            <a:r>
              <a:rPr lang="en-GB" dirty="0"/>
              <a:t>service provider </a:t>
            </a:r>
            <a:r>
              <a:rPr lang="en-GB" dirty="0" smtClean="0"/>
              <a:t>under a legal contract, and are not employed by the organisation. </a:t>
            </a:r>
          </a:p>
          <a:p>
            <a:pPr marL="228600" indent="-228600">
              <a:lnSpc>
                <a:spcPct val="100000"/>
              </a:lnSpc>
              <a:buSzPct val="80000"/>
              <a:buFont typeface="Georgia" panose="02040502050405020303" pitchFamily="18" charset="0"/>
              <a:buChar char="●"/>
            </a:pPr>
            <a:r>
              <a:rPr lang="en-GB" dirty="0" smtClean="0"/>
              <a:t>Example: An </a:t>
            </a:r>
            <a:r>
              <a:rPr lang="en-GB" dirty="0"/>
              <a:t>online book seller getting IT services from an IT service </a:t>
            </a:r>
            <a:r>
              <a:rPr lang="en-GB" dirty="0" smtClean="0"/>
              <a:t>provider is an external customer.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7985" y="609600"/>
            <a:ext cx="72560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/>
              <a:t>For any </a:t>
            </a:r>
            <a:r>
              <a:rPr lang="en-US" sz="1400" dirty="0" err="1" smtClean="0"/>
              <a:t>organisation</a:t>
            </a:r>
            <a:r>
              <a:rPr lang="en-US" sz="1400" dirty="0" smtClean="0"/>
              <a:t>, there are two types of customers as mentioned below: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9775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latin typeface="Calibri (headings)"/>
              </a:rPr>
              <a:t>Internal and External Services </a:t>
            </a:r>
            <a:endParaRPr lang="en-US" dirty="0">
              <a:latin typeface="Calibri (headings)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2165680" y="1375259"/>
            <a:ext cx="5213688" cy="804671"/>
          </a:xfrm>
        </p:spPr>
        <p:txBody>
          <a:bodyPr anchor="ctr"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dirty="0" smtClean="0"/>
              <a:t>These </a:t>
            </a:r>
            <a:r>
              <a:rPr lang="en-GB" dirty="0"/>
              <a:t>are </a:t>
            </a:r>
            <a:r>
              <a:rPr lang="en-GB" dirty="0" smtClean="0"/>
              <a:t>services delivered </a:t>
            </a:r>
            <a:r>
              <a:rPr lang="en-GB" dirty="0"/>
              <a:t>to business units </a:t>
            </a:r>
            <a:r>
              <a:rPr lang="en-GB" dirty="0" smtClean="0"/>
              <a:t>within </a:t>
            </a:r>
            <a:r>
              <a:rPr lang="en-GB" dirty="0"/>
              <a:t>the same </a:t>
            </a:r>
            <a:r>
              <a:rPr lang="en-GB" dirty="0" smtClean="0"/>
              <a:t>organisation. 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29107" y="1614726"/>
            <a:ext cx="1536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Internal service 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17985" y="609600"/>
            <a:ext cx="7256065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400" dirty="0"/>
              <a:t>Internal and external services are defined below:</a:t>
            </a:r>
            <a:r>
              <a:rPr lang="en-GB" sz="1400" b="1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9107" y="2722496"/>
            <a:ext cx="1536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External service </a:t>
            </a:r>
            <a:endParaRPr lang="en-US" sz="1400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2165680" y="2487017"/>
            <a:ext cx="5213688" cy="804823"/>
          </a:xfrm>
        </p:spPr>
        <p:txBody>
          <a:bodyPr anchor="ctr"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dirty="0" smtClean="0"/>
              <a:t>These </a:t>
            </a:r>
            <a:r>
              <a:rPr lang="en-GB" dirty="0"/>
              <a:t>are </a:t>
            </a:r>
            <a:r>
              <a:rPr lang="en-GB" dirty="0" smtClean="0"/>
              <a:t>services </a:t>
            </a:r>
            <a:r>
              <a:rPr lang="en-GB" dirty="0"/>
              <a:t>delivered to an external </a:t>
            </a:r>
            <a:r>
              <a:rPr lang="en-GB" dirty="0" smtClean="0"/>
              <a:t>organisation.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564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Calibri (headings)"/>
              </a:rPr>
              <a:t>Internal and External Services (contd.) </a:t>
            </a:r>
            <a:endParaRPr lang="en-US" dirty="0">
              <a:latin typeface="Calibri (headings)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77533" y="586616"/>
            <a:ext cx="3556766" cy="3408362"/>
          </a:xfrm>
        </p:spPr>
        <p:txBody>
          <a:bodyPr/>
          <a:lstStyle/>
          <a:p>
            <a:pPr marL="0" indent="0" defTabSz="9144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GB" dirty="0" smtClean="0"/>
              <a:t>The image shows that the IT department provides services to business units which belong to the same organisation. Such services are known as internal services. </a:t>
            </a:r>
            <a:r>
              <a:rPr lang="en-GB" dirty="0"/>
              <a:t>For example, the </a:t>
            </a:r>
            <a:r>
              <a:rPr lang="en-US" dirty="0"/>
              <a:t>sales department is an internal customer using the CRM services provided by the IT department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GB" dirty="0" smtClean="0"/>
          </a:p>
          <a:p>
            <a:pPr marL="0" indent="0" defTabSz="9144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GB" dirty="0" smtClean="0"/>
              <a:t>The </a:t>
            </a:r>
            <a:r>
              <a:rPr lang="en-GB" dirty="0"/>
              <a:t>same IT department </a:t>
            </a:r>
            <a:r>
              <a:rPr lang="en-GB" dirty="0" smtClean="0"/>
              <a:t>provides services </a:t>
            </a:r>
            <a:r>
              <a:rPr lang="en-GB" dirty="0"/>
              <a:t>to the customers who are external to the organisation. These services are </a:t>
            </a:r>
            <a:r>
              <a:rPr lang="en-GB" dirty="0" smtClean="0"/>
              <a:t>called external </a:t>
            </a:r>
            <a:r>
              <a:rPr lang="en-GB" dirty="0"/>
              <a:t>services.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4034" y="633680"/>
            <a:ext cx="3690702" cy="3294181"/>
          </a:xfrm>
          <a:prstGeom prst="rect">
            <a:avLst/>
          </a:prstGeom>
        </p:spPr>
      </p:pic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4106642" y="3919442"/>
            <a:ext cx="331835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900" dirty="0" smtClean="0">
                <a:latin typeface="Calibri" pitchFamily="34" charset="0"/>
              </a:rPr>
              <a:t>© Crown Copyright 2011. Reproduced under </a:t>
            </a:r>
            <a:r>
              <a:rPr lang="en-US" sz="900" dirty="0" err="1" smtClean="0">
                <a:latin typeface="Calibri" pitchFamily="34" charset="0"/>
              </a:rPr>
              <a:t>licence</a:t>
            </a:r>
            <a:r>
              <a:rPr lang="en-US" sz="900" dirty="0" smtClean="0">
                <a:latin typeface="Calibri" pitchFamily="34" charset="0"/>
              </a:rPr>
              <a:t> from AXELOS</a:t>
            </a:r>
            <a:r>
              <a:rPr lang="en-GB" sz="900" dirty="0" smtClean="0">
                <a:latin typeface="Calibri" pitchFamily="34" charset="0"/>
              </a:rPr>
              <a:t>. 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53404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Given below are the facts related to internal and external services: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Calibri (headings)"/>
              </a:rPr>
              <a:t>Internal and External Services (contd.)</a:t>
            </a:r>
            <a:endParaRPr lang="en-US" dirty="0">
              <a:latin typeface="Calibri (headings)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7789" y="3382147"/>
            <a:ext cx="7444854" cy="705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400" dirty="0"/>
              <a:t>Linking the internal services to the external services helps in measuring the outcomes and the ROI or Return on Investment.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78210" y="2200773"/>
            <a:ext cx="2403742" cy="738664"/>
          </a:xfrm>
          <a:prstGeom prst="rect">
            <a:avLst/>
          </a:prstGeom>
          <a:noFill/>
          <a:ln w="12700">
            <a:solidFill>
              <a:srgbClr val="F69E66"/>
            </a:solidFill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400" dirty="0" smtClean="0"/>
              <a:t>Supports </a:t>
            </a:r>
            <a:r>
              <a:rPr lang="en-GB" sz="1400" dirty="0"/>
              <a:t>activities within an </a:t>
            </a:r>
            <a:r>
              <a:rPr lang="en-GB" sz="1400" dirty="0" smtClean="0"/>
              <a:t>organisation. 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483707" y="2200773"/>
            <a:ext cx="2404872" cy="738664"/>
          </a:xfrm>
          <a:prstGeom prst="rect">
            <a:avLst/>
          </a:prstGeom>
          <a:noFill/>
          <a:ln w="12700">
            <a:solidFill>
              <a:srgbClr val="F69E66"/>
            </a:solidFill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400" dirty="0" smtClean="0"/>
              <a:t>These </a:t>
            </a:r>
            <a:r>
              <a:rPr lang="en-GB" sz="1400" dirty="0"/>
              <a:t>services result in business outcomes.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180043" y="1923774"/>
            <a:ext cx="1389010" cy="276999"/>
          </a:xfrm>
          <a:prstGeom prst="rect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Internal service </a:t>
            </a:r>
            <a:endParaRPr 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7134" y="1320055"/>
            <a:ext cx="836977" cy="4983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5243" y="1246942"/>
            <a:ext cx="1265937" cy="5947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483707" y="1923774"/>
            <a:ext cx="1389010" cy="276999"/>
          </a:xfrm>
          <a:prstGeom prst="rect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External service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4653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Calibri (headings)"/>
              </a:rPr>
              <a:t>Process </a:t>
            </a:r>
            <a:endParaRPr lang="en-US" dirty="0">
              <a:latin typeface="Calibri (headings)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08013" y="527113"/>
            <a:ext cx="7434847" cy="680919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Pct val="80000"/>
              <a:buNone/>
            </a:pPr>
            <a:r>
              <a:rPr lang="en-GB" sz="1200" kern="0" dirty="0" smtClean="0">
                <a:cs typeface="Arial" pitchFamily="34" charset="0"/>
              </a:rPr>
              <a:t>A process is a </a:t>
            </a:r>
            <a:r>
              <a:rPr lang="en-GB" sz="1200" kern="0" dirty="0">
                <a:cs typeface="Arial" pitchFamily="34" charset="0"/>
              </a:rPr>
              <a:t>set of activities designed to accomplish a specific objective. </a:t>
            </a:r>
            <a:r>
              <a:rPr lang="en-GB" sz="1200" kern="0" dirty="0" smtClean="0">
                <a:cs typeface="Arial" pitchFamily="34" charset="0"/>
              </a:rPr>
              <a:t>It takes </a:t>
            </a:r>
            <a:r>
              <a:rPr lang="en-GB" sz="1200" kern="0" dirty="0">
                <a:cs typeface="Arial" pitchFamily="34" charset="0"/>
              </a:rPr>
              <a:t>defined inputs and turns them into defined outputs. A process may include roles, responsibilities, tools and management controls required to deliver the outputs.</a:t>
            </a:r>
          </a:p>
          <a:p>
            <a:pPr marL="0" indent="0">
              <a:buSzPct val="80000"/>
              <a:buNone/>
            </a:pPr>
            <a:endParaRPr lang="en-US" sz="1100" dirty="0"/>
          </a:p>
        </p:txBody>
      </p:sp>
      <p:grpSp>
        <p:nvGrpSpPr>
          <p:cNvPr id="153" name="Group 152"/>
          <p:cNvGrpSpPr/>
          <p:nvPr/>
        </p:nvGrpSpPr>
        <p:grpSpPr>
          <a:xfrm>
            <a:off x="312759" y="977767"/>
            <a:ext cx="7141700" cy="3128148"/>
            <a:chOff x="634628" y="963137"/>
            <a:chExt cx="7141700" cy="3128148"/>
          </a:xfrm>
        </p:grpSpPr>
        <p:sp>
          <p:nvSpPr>
            <p:cNvPr id="81" name="Snip Single Corner Rectangle 80"/>
            <p:cNvSpPr/>
            <p:nvPr/>
          </p:nvSpPr>
          <p:spPr bwMode="auto">
            <a:xfrm>
              <a:off x="2282614" y="1177979"/>
              <a:ext cx="3876784" cy="865181"/>
            </a:xfrm>
            <a:prstGeom prst="snip1Rect">
              <a:avLst/>
            </a:prstGeom>
            <a:solidFill>
              <a:srgbClr val="61B4DF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/>
                </a:solidFill>
                <a:latin typeface="Trebuchet MS" pitchFamily="34" charset="0"/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2344522" y="1255629"/>
              <a:ext cx="1166774" cy="353719"/>
            </a:xfrm>
            <a:prstGeom prst="ellipse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Process owner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3583906" y="1255629"/>
              <a:ext cx="1166774" cy="353719"/>
            </a:xfrm>
            <a:prstGeom prst="ellipse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Process policy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4871652" y="1255628"/>
              <a:ext cx="1166774" cy="353719"/>
            </a:xfrm>
            <a:prstGeom prst="ellipse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Process objectives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2804803" y="1627906"/>
              <a:ext cx="1410852" cy="353719"/>
            </a:xfrm>
            <a:prstGeom prst="ellipse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Process documentation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4288265" y="1627906"/>
              <a:ext cx="1166774" cy="353719"/>
            </a:xfrm>
            <a:prstGeom prst="ellipse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Process feedback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6" name="Snip Single Corner Rectangle 85"/>
            <p:cNvSpPr/>
            <p:nvPr/>
          </p:nvSpPr>
          <p:spPr bwMode="auto">
            <a:xfrm>
              <a:off x="2282614" y="2237659"/>
              <a:ext cx="3876784" cy="1076127"/>
            </a:xfrm>
            <a:prstGeom prst="snip1Rect">
              <a:avLst/>
            </a:prstGeom>
            <a:solidFill>
              <a:srgbClr val="61B4DF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/>
                </a:solidFill>
                <a:latin typeface="Trebuchet MS" pitchFamily="34" charset="0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2380827" y="2337061"/>
              <a:ext cx="1166774" cy="353719"/>
            </a:xfrm>
            <a:prstGeom prst="ellipse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Process activities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3620211" y="2337061"/>
              <a:ext cx="1166774" cy="353719"/>
            </a:xfrm>
            <a:prstGeom prst="ellipse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Process metrics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4835347" y="2337060"/>
              <a:ext cx="1239384" cy="353720"/>
            </a:xfrm>
            <a:prstGeom prst="ellipse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Process improvements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3704878" y="2812128"/>
              <a:ext cx="1166774" cy="353719"/>
            </a:xfrm>
            <a:prstGeom prst="ellipse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Process roles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4944262" y="2812128"/>
              <a:ext cx="1166774" cy="353719"/>
            </a:xfrm>
            <a:prstGeom prst="ellipse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Process work instructions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8" name="Snip Single Corner Rectangle 97"/>
            <p:cNvSpPr/>
            <p:nvPr/>
          </p:nvSpPr>
          <p:spPr bwMode="auto">
            <a:xfrm>
              <a:off x="2277263" y="3500970"/>
              <a:ext cx="3876784" cy="590315"/>
            </a:xfrm>
            <a:prstGeom prst="snip1Rect">
              <a:avLst/>
            </a:prstGeom>
            <a:solidFill>
              <a:srgbClr val="61B4DF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/>
                </a:solidFill>
                <a:latin typeface="Trebuchet MS" pitchFamily="34" charset="0"/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2538104" y="3658893"/>
              <a:ext cx="1166774" cy="353719"/>
            </a:xfrm>
            <a:prstGeom prst="ellipse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Process resources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0" name="Oval 99"/>
            <p:cNvSpPr/>
            <p:nvPr/>
          </p:nvSpPr>
          <p:spPr>
            <a:xfrm>
              <a:off x="4573152" y="3658893"/>
              <a:ext cx="1166774" cy="353719"/>
            </a:xfrm>
            <a:prstGeom prst="ellipse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Process capabilities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0" name="Oval 109"/>
            <p:cNvSpPr/>
            <p:nvPr/>
          </p:nvSpPr>
          <p:spPr>
            <a:xfrm>
              <a:off x="2417132" y="2812128"/>
              <a:ext cx="1166774" cy="353719"/>
            </a:xfrm>
            <a:prstGeom prst="ellipse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Process procedures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847210" y="2483931"/>
              <a:ext cx="1127352" cy="583581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Process inputs 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Straight Arrow Connector 121"/>
            <p:cNvCxnSpPr/>
            <p:nvPr/>
          </p:nvCxnSpPr>
          <p:spPr>
            <a:xfrm>
              <a:off x="4198247" y="2028531"/>
              <a:ext cx="1" cy="216442"/>
            </a:xfrm>
            <a:prstGeom prst="straightConnector1">
              <a:avLst/>
            </a:prstGeom>
            <a:ln>
              <a:solidFill>
                <a:srgbClr val="61B4DF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Rectangle 127"/>
            <p:cNvSpPr/>
            <p:nvPr/>
          </p:nvSpPr>
          <p:spPr>
            <a:xfrm>
              <a:off x="6389286" y="2473379"/>
              <a:ext cx="1127352" cy="583581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Process outputs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30" name="Straight Arrow Connector 129"/>
            <p:cNvCxnSpPr/>
            <p:nvPr/>
          </p:nvCxnSpPr>
          <p:spPr>
            <a:xfrm>
              <a:off x="1974562" y="2775721"/>
              <a:ext cx="259690" cy="0"/>
            </a:xfrm>
            <a:prstGeom prst="straightConnector1">
              <a:avLst/>
            </a:prstGeom>
            <a:ln>
              <a:solidFill>
                <a:srgbClr val="61B4D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4215655" y="3294639"/>
              <a:ext cx="1" cy="216442"/>
            </a:xfrm>
            <a:prstGeom prst="straightConnector1">
              <a:avLst/>
            </a:prstGeom>
            <a:ln>
              <a:solidFill>
                <a:srgbClr val="61B4DF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4875309" y="963137"/>
              <a:ext cx="11631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Process control</a:t>
              </a:r>
              <a:endParaRPr lang="en-US" sz="10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944262" y="2031138"/>
              <a:ext cx="8806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Process</a:t>
              </a:r>
              <a:endParaRPr lang="en-US" sz="10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4944262" y="3284268"/>
              <a:ext cx="10710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Process enablers</a:t>
              </a:r>
              <a:endParaRPr lang="en-US" sz="1000" dirty="0"/>
            </a:p>
          </p:txBody>
        </p:sp>
        <p:cxnSp>
          <p:nvCxnSpPr>
            <p:cNvPr id="146" name="Elbow Connector 145"/>
            <p:cNvCxnSpPr/>
            <p:nvPr/>
          </p:nvCxnSpPr>
          <p:spPr>
            <a:xfrm>
              <a:off x="1062940" y="1872691"/>
              <a:ext cx="1171312" cy="464369"/>
            </a:xfrm>
            <a:prstGeom prst="bentConnector3">
              <a:avLst>
                <a:gd name="adj1" fmla="val -587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Elbow Connector 150"/>
            <p:cNvCxnSpPr/>
            <p:nvPr/>
          </p:nvCxnSpPr>
          <p:spPr>
            <a:xfrm rot="16200000" flipV="1">
              <a:off x="6197385" y="1584842"/>
              <a:ext cx="862809" cy="79356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/>
            <p:cNvSpPr txBox="1"/>
            <p:nvPr/>
          </p:nvSpPr>
          <p:spPr>
            <a:xfrm>
              <a:off x="634628" y="1629284"/>
              <a:ext cx="10710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Triggers</a:t>
              </a:r>
              <a:endParaRPr lang="en-US" sz="10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6129596" y="2765169"/>
              <a:ext cx="259690" cy="0"/>
            </a:xfrm>
            <a:prstGeom prst="straightConnector1">
              <a:avLst/>
            </a:prstGeom>
            <a:ln>
              <a:solidFill>
                <a:srgbClr val="61B4D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7516638" y="2765169"/>
              <a:ext cx="259690" cy="0"/>
            </a:xfrm>
            <a:prstGeom prst="straightConnector1">
              <a:avLst/>
            </a:prstGeom>
            <a:ln>
              <a:solidFill>
                <a:srgbClr val="61B4D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140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77532" y="586616"/>
            <a:ext cx="7535873" cy="45594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Following are the common characteristics of all processes: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" y="89225"/>
            <a:ext cx="6473952" cy="314325"/>
          </a:xfrm>
        </p:spPr>
        <p:txBody>
          <a:bodyPr/>
          <a:lstStyle/>
          <a:p>
            <a:r>
              <a:rPr lang="en-US" dirty="0" smtClean="0">
                <a:latin typeface="Calibri (headings)"/>
              </a:rPr>
              <a:t>Process Characteristics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869" y="2864005"/>
            <a:ext cx="913406" cy="925268"/>
          </a:xfrm>
          <a:prstGeom prst="rect">
            <a:avLst/>
          </a:prstGeom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09574" y="1015645"/>
            <a:ext cx="497291" cy="81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60869" y="2077760"/>
            <a:ext cx="856546" cy="62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11"/>
          <p:cNvSpPr/>
          <p:nvPr/>
        </p:nvSpPr>
        <p:spPr>
          <a:xfrm>
            <a:off x="1755362" y="1225622"/>
            <a:ext cx="5881883" cy="398352"/>
          </a:xfrm>
          <a:prstGeom prst="roundRect">
            <a:avLst>
              <a:gd name="adj" fmla="val 3553"/>
            </a:avLst>
          </a:prstGeom>
          <a:noFill/>
          <a:ln>
            <a:solidFill>
              <a:srgbClr val="F27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The cost, quality and other variables of a </a:t>
            </a:r>
            <a:r>
              <a:rPr lang="en-US" sz="1400" dirty="0">
                <a:solidFill>
                  <a:schemeClr val="tx1"/>
                </a:solidFill>
              </a:rPr>
              <a:t>process can be measured. 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755363" y="2081526"/>
            <a:ext cx="5881883" cy="402336"/>
          </a:xfrm>
          <a:prstGeom prst="roundRect">
            <a:avLst>
              <a:gd name="adj" fmla="val 3553"/>
            </a:avLst>
          </a:prstGeom>
          <a:noFill/>
          <a:ln>
            <a:solidFill>
              <a:srgbClr val="F27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</a:rPr>
              <a:t>A process leads to a specific result for stakeholders and customers.  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755363" y="3027737"/>
            <a:ext cx="5881883" cy="402336"/>
          </a:xfrm>
          <a:prstGeom prst="roundRect">
            <a:avLst>
              <a:gd name="adj" fmla="val 3553"/>
            </a:avLst>
          </a:prstGeom>
          <a:noFill/>
          <a:ln>
            <a:solidFill>
              <a:srgbClr val="F27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</a:rPr>
              <a:t>A process responds to triggers or events. </a:t>
            </a:r>
          </a:p>
        </p:txBody>
      </p:sp>
    </p:spTree>
    <p:extLst>
      <p:ext uri="{BB962C8B-B14F-4D97-AF65-F5344CB8AC3E}">
        <p14:creationId xmlns:p14="http://schemas.microsoft.com/office/powerpoint/2010/main" val="108917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600" dirty="0" smtClean="0"/>
              <a:t>Introduction </a:t>
            </a:r>
            <a:r>
              <a:rPr lang="en-US" sz="1600" dirty="0"/>
              <a:t>to Service Management </a:t>
            </a:r>
            <a:r>
              <a:rPr lang="en-US" sz="1600" dirty="0" smtClean="0"/>
              <a:t>Lifecycle</a:t>
            </a:r>
          </a:p>
          <a:p>
            <a:pPr>
              <a:lnSpc>
                <a:spcPct val="100000"/>
              </a:lnSpc>
            </a:pPr>
            <a:r>
              <a:rPr lang="en-US" sz="1400" dirty="0" smtClean="0"/>
              <a:t>Lesson 1—Principles of IT Service Management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4430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 defTabSz="91440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GB" dirty="0" smtClean="0"/>
              <a:t>Functions</a:t>
            </a:r>
            <a:r>
              <a:rPr lang="en-GB" b="1" dirty="0" smtClean="0"/>
              <a:t> </a:t>
            </a:r>
            <a:r>
              <a:rPr lang="en-GB" dirty="0" smtClean="0"/>
              <a:t>consist of </a:t>
            </a:r>
            <a:r>
              <a:rPr lang="en-GB" dirty="0"/>
              <a:t>a team of people and the tools they need to carry out one or more processes or activities</a:t>
            </a:r>
            <a:r>
              <a:rPr lang="en-GB" dirty="0" smtClean="0"/>
              <a:t>. They are the </a:t>
            </a:r>
            <a:r>
              <a:rPr lang="en-GB" dirty="0"/>
              <a:t>units of an organisation, which specialise in performing certain types of work. </a:t>
            </a:r>
            <a:r>
              <a:rPr lang="en-GB" dirty="0" smtClean="0"/>
              <a:t>Functions </a:t>
            </a:r>
            <a:r>
              <a:rPr lang="en-GB" dirty="0"/>
              <a:t>are responsible for specific outcomes. </a:t>
            </a:r>
          </a:p>
          <a:p>
            <a:pPr marL="0" indent="0">
              <a:lnSpc>
                <a:spcPct val="150000"/>
              </a:lnSpc>
              <a:buSzPct val="80000"/>
              <a:buNone/>
            </a:pPr>
            <a:r>
              <a:rPr lang="en-US" kern="0" dirty="0" smtClean="0">
                <a:cs typeface="Arial" pitchFamily="34" charset="0"/>
              </a:rPr>
              <a:t>The functions related to service management are: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Calibri (headings)"/>
              </a:rPr>
              <a:t>Functions Related to Service Management </a:t>
            </a:r>
            <a:endParaRPr lang="en-US" dirty="0">
              <a:latin typeface="Calibri (headings)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18328447"/>
              </p:ext>
            </p:extLst>
          </p:nvPr>
        </p:nvGraphicFramePr>
        <p:xfrm>
          <a:off x="234683" y="2187244"/>
          <a:ext cx="7439559" cy="1382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1535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 defTabSz="91440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GB" dirty="0" smtClean="0"/>
              <a:t>Following are the facts related to the various functions associated with service management: </a:t>
            </a:r>
            <a:endParaRPr lang="en-GB" dirty="0"/>
          </a:p>
          <a:p>
            <a:pPr marL="228600" indent="-228600">
              <a:lnSpc>
                <a:spcPct val="150000"/>
              </a:lnSpc>
              <a:buSzPct val="80000"/>
              <a:buFont typeface="Georgia" panose="02040502050405020303" pitchFamily="18" charset="0"/>
              <a:buChar char="●"/>
            </a:pPr>
            <a:r>
              <a:rPr lang="en-US" kern="0" dirty="0" smtClean="0">
                <a:cs typeface="Arial" pitchFamily="34" charset="0"/>
              </a:rPr>
              <a:t>Service desk: It </a:t>
            </a:r>
            <a:r>
              <a:rPr lang="en-US" dirty="0" smtClean="0"/>
              <a:t>is </a:t>
            </a:r>
            <a:r>
              <a:rPr lang="en-US" dirty="0"/>
              <a:t>the single point of contact where </a:t>
            </a:r>
            <a:r>
              <a:rPr lang="en-US" dirty="0" smtClean="0"/>
              <a:t>the business sends operational requests and customers make support or service requests. </a:t>
            </a:r>
            <a:endParaRPr lang="en-US" kern="0" dirty="0" smtClean="0">
              <a:cs typeface="Arial" pitchFamily="34" charset="0"/>
            </a:endParaRPr>
          </a:p>
          <a:p>
            <a:pPr marL="228600" indent="-228600">
              <a:lnSpc>
                <a:spcPct val="150000"/>
              </a:lnSpc>
              <a:buSzPct val="80000"/>
              <a:buFont typeface="Georgia" panose="02040502050405020303" pitchFamily="18" charset="0"/>
              <a:buChar char="●"/>
            </a:pPr>
            <a:r>
              <a:rPr lang="en-US" kern="0" dirty="0" smtClean="0">
                <a:cs typeface="Arial" pitchFamily="34" charset="0"/>
              </a:rPr>
              <a:t>IT operations management: </a:t>
            </a:r>
            <a:r>
              <a:rPr lang="en-US" dirty="0" smtClean="0"/>
              <a:t>It includes activities related to IT </a:t>
            </a:r>
            <a:r>
              <a:rPr lang="en-US" dirty="0"/>
              <a:t>service </a:t>
            </a:r>
            <a:r>
              <a:rPr lang="en-US" dirty="0" smtClean="0"/>
              <a:t>delivery and the </a:t>
            </a:r>
            <a:r>
              <a:rPr lang="en-US" dirty="0"/>
              <a:t>control and maintenance of IT infrastructure. </a:t>
            </a:r>
            <a:r>
              <a:rPr lang="en-US" dirty="0" smtClean="0"/>
              <a:t>It comprises the following:</a:t>
            </a:r>
          </a:p>
          <a:p>
            <a:pPr marL="460375" indent="-233363">
              <a:lnSpc>
                <a:spcPct val="150000"/>
              </a:lnSpc>
              <a:buSzPct val="80000"/>
              <a:buFont typeface="Courier New" panose="02070309020205020404" pitchFamily="49" charset="0"/>
              <a:buChar char="o"/>
            </a:pPr>
            <a:r>
              <a:rPr lang="en-US" dirty="0" smtClean="0"/>
              <a:t>Operations control: It includes job </a:t>
            </a:r>
            <a:r>
              <a:rPr lang="en-US" dirty="0"/>
              <a:t>scheduling, </a:t>
            </a:r>
            <a:r>
              <a:rPr lang="en-US" dirty="0" smtClean="0"/>
              <a:t>backup and restore procedures and processing </a:t>
            </a:r>
            <a:r>
              <a:rPr lang="en-US" dirty="0"/>
              <a:t>of console </a:t>
            </a:r>
            <a:r>
              <a:rPr lang="en-US" dirty="0" smtClean="0"/>
              <a:t>management. </a:t>
            </a:r>
          </a:p>
          <a:p>
            <a:pPr marL="460375" indent="-233363">
              <a:lnSpc>
                <a:spcPct val="150000"/>
              </a:lnSpc>
              <a:buSzPct val="80000"/>
              <a:buFont typeface="Courier New" panose="02070309020205020404" pitchFamily="49" charset="0"/>
              <a:buChar char="o"/>
            </a:pPr>
            <a:r>
              <a:rPr lang="en-US" dirty="0" smtClean="0"/>
              <a:t>Facility management: It is related to managing </a:t>
            </a:r>
            <a:r>
              <a:rPr lang="en-US" dirty="0"/>
              <a:t>the physical IT </a:t>
            </a:r>
            <a:r>
              <a:rPr lang="en-US" dirty="0" smtClean="0"/>
              <a:t>environment such as network </a:t>
            </a:r>
            <a:r>
              <a:rPr lang="en-US" dirty="0"/>
              <a:t>rooms, data </a:t>
            </a:r>
            <a:r>
              <a:rPr lang="en-US" dirty="0" err="1" smtClean="0"/>
              <a:t>centre</a:t>
            </a:r>
            <a:r>
              <a:rPr lang="en-US" dirty="0" smtClean="0"/>
              <a:t> rooms and </a:t>
            </a:r>
            <a:r>
              <a:rPr lang="en-US" dirty="0"/>
              <a:t>power </a:t>
            </a:r>
            <a:r>
              <a:rPr lang="en-US" dirty="0" smtClean="0"/>
              <a:t>supply. </a:t>
            </a:r>
            <a:endParaRPr lang="en-US" dirty="0"/>
          </a:p>
          <a:p>
            <a:pPr marL="228600" indent="-228600">
              <a:lnSpc>
                <a:spcPct val="150000"/>
              </a:lnSpc>
              <a:buSzPct val="80000"/>
              <a:buFont typeface="Georgia" panose="02040502050405020303" pitchFamily="18" charset="0"/>
              <a:buChar char="●"/>
            </a:pPr>
            <a:endParaRPr lang="en-US" kern="0" dirty="0" smtClean="0">
              <a:cs typeface="Arial" pitchFamily="34" charset="0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Calibri (headings)"/>
              </a:rPr>
              <a:t>Functions Related to Service Management (contd.) </a:t>
            </a:r>
            <a:endParaRPr lang="en-US" dirty="0"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96599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 defTabSz="91440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Following are the facts related to the other functions in service management:</a:t>
            </a:r>
          </a:p>
          <a:p>
            <a:pPr marL="228600" indent="-228600">
              <a:lnSpc>
                <a:spcPct val="150000"/>
              </a:lnSpc>
              <a:buSzPct val="80000"/>
              <a:buFont typeface="Georgia" panose="02040502050405020303" pitchFamily="18" charset="0"/>
              <a:buChar char="●"/>
            </a:pPr>
            <a:r>
              <a:rPr lang="en-US" kern="0" dirty="0">
                <a:cs typeface="Arial" pitchFamily="34" charset="0"/>
              </a:rPr>
              <a:t>T</a:t>
            </a:r>
            <a:r>
              <a:rPr lang="en-US" kern="0" dirty="0" smtClean="0">
                <a:cs typeface="Arial" pitchFamily="34" charset="0"/>
              </a:rPr>
              <a:t>echnical management: It </a:t>
            </a:r>
            <a:r>
              <a:rPr lang="en-US" dirty="0" smtClean="0"/>
              <a:t>designs </a:t>
            </a:r>
            <a:r>
              <a:rPr lang="en-US" dirty="0"/>
              <a:t>cost-effective technological </a:t>
            </a:r>
            <a:r>
              <a:rPr lang="en-US" dirty="0" smtClean="0"/>
              <a:t>infrastructure to support </a:t>
            </a:r>
            <a:r>
              <a:rPr lang="en-US" dirty="0"/>
              <a:t>business processes. </a:t>
            </a:r>
            <a:r>
              <a:rPr lang="en-US" dirty="0" smtClean="0"/>
              <a:t>This team is </a:t>
            </a:r>
            <a:r>
              <a:rPr lang="en-US" dirty="0"/>
              <a:t>involved in </a:t>
            </a:r>
            <a:r>
              <a:rPr lang="en-US" dirty="0" smtClean="0"/>
              <a:t>testing </a:t>
            </a:r>
            <a:r>
              <a:rPr lang="en-US" dirty="0"/>
              <a:t>and optimizing IT </a:t>
            </a:r>
            <a:r>
              <a:rPr lang="en-US" dirty="0" smtClean="0"/>
              <a:t>services, and </a:t>
            </a:r>
            <a:r>
              <a:rPr lang="en-US" dirty="0"/>
              <a:t>provides resources </a:t>
            </a:r>
            <a:r>
              <a:rPr lang="en-US" dirty="0" smtClean="0"/>
              <a:t>to support </a:t>
            </a:r>
            <a:r>
              <a:rPr lang="en-US" dirty="0"/>
              <a:t>the ITSM lifecycle.  </a:t>
            </a:r>
          </a:p>
          <a:p>
            <a:pPr marL="228600" indent="-228600">
              <a:lnSpc>
                <a:spcPct val="150000"/>
              </a:lnSpc>
              <a:buSzPct val="80000"/>
              <a:buFont typeface="Georgia" panose="02040502050405020303" pitchFamily="18" charset="0"/>
              <a:buChar char="●"/>
            </a:pPr>
            <a:r>
              <a:rPr lang="en-US" kern="0" dirty="0" smtClean="0">
                <a:cs typeface="Arial" pitchFamily="34" charset="0"/>
              </a:rPr>
              <a:t>Application management: It </a:t>
            </a:r>
            <a:r>
              <a:rPr lang="en-US" dirty="0" smtClean="0"/>
              <a:t>helps </a:t>
            </a:r>
            <a:r>
              <a:rPr lang="en-US" dirty="0"/>
              <a:t>to manage applications for their </a:t>
            </a:r>
            <a:r>
              <a:rPr lang="en-US" dirty="0" smtClean="0"/>
              <a:t>lifecycle and provides resources </a:t>
            </a:r>
            <a:r>
              <a:rPr lang="en-US" dirty="0"/>
              <a:t>for the ITSM lifecycle. </a:t>
            </a:r>
            <a:r>
              <a:rPr lang="en-US" dirty="0" smtClean="0"/>
              <a:t>This team plays </a:t>
            </a:r>
            <a:r>
              <a:rPr lang="en-US" dirty="0"/>
              <a:t>a key role in designing, testing and improving applications. </a:t>
            </a:r>
          </a:p>
          <a:p>
            <a:pPr marL="228600" indent="-228600">
              <a:lnSpc>
                <a:spcPct val="150000"/>
              </a:lnSpc>
              <a:buSzPct val="80000"/>
              <a:buFont typeface="Georgia" panose="02040502050405020303" pitchFamily="18" charset="0"/>
              <a:buChar char="●"/>
            </a:pPr>
            <a:endParaRPr lang="en-US" dirty="0"/>
          </a:p>
          <a:p>
            <a:pPr marL="228600" indent="-228600" defTabSz="91440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 </a:t>
            </a:r>
            <a:endParaRPr lang="en-US" dirty="0"/>
          </a:p>
          <a:p>
            <a:pPr marL="228600" indent="-228600">
              <a:lnSpc>
                <a:spcPct val="150000"/>
              </a:lnSpc>
              <a:buSzPct val="80000"/>
              <a:buFont typeface="Georgia" panose="02040502050405020303" pitchFamily="18" charset="0"/>
              <a:buChar char="●"/>
            </a:pPr>
            <a:endParaRPr lang="en-US" kern="0" dirty="0" smtClean="0">
              <a:cs typeface="Arial" pitchFamily="34" charset="0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Calibri (headings)"/>
              </a:rPr>
              <a:t>Functions Related to Service Management (contd.) </a:t>
            </a:r>
            <a:endParaRPr lang="en-US" dirty="0"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4437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Calibri (headings)"/>
              </a:rPr>
              <a:t>Functions Related to Service Management (contd.) </a:t>
            </a:r>
            <a:endParaRPr lang="en-US" dirty="0">
              <a:latin typeface="Calibri (headings)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177534" y="586617"/>
            <a:ext cx="7514184" cy="47697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kern="0" dirty="0" smtClean="0">
                <a:cs typeface="Arial" pitchFamily="34" charset="0"/>
              </a:rPr>
              <a:t>The image shows the functions related to service management, as defined by </a:t>
            </a:r>
            <a:r>
              <a:rPr lang="en-GB" dirty="0" smtClean="0"/>
              <a:t>ITIL</a:t>
            </a:r>
            <a:r>
              <a:rPr lang="en-US" b="1" baseline="30000" dirty="0"/>
              <a:t>®</a:t>
            </a:r>
            <a:r>
              <a:rPr lang="en-US" dirty="0"/>
              <a:t> </a:t>
            </a:r>
            <a:r>
              <a:rPr lang="en-GB" dirty="0" smtClean="0"/>
              <a:t>2011</a:t>
            </a:r>
            <a:r>
              <a:rPr lang="en-US" kern="0" dirty="0" smtClean="0">
                <a:cs typeface="Arial" pitchFamily="34" charset="0"/>
              </a:rPr>
              <a:t>.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5961" y="977076"/>
            <a:ext cx="4577003" cy="2914850"/>
          </a:xfrm>
          <a:prstGeom prst="rect">
            <a:avLst/>
          </a:prstGeom>
        </p:spPr>
      </p:pic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2450963" y="3884850"/>
            <a:ext cx="328862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900" dirty="0" smtClean="0">
                <a:latin typeface="Calibri" pitchFamily="34" charset="0"/>
              </a:rPr>
              <a:t>© Crown Copyright 2011. Reproduced under </a:t>
            </a:r>
            <a:r>
              <a:rPr lang="en-US" sz="900" dirty="0" err="1" smtClean="0">
                <a:latin typeface="Calibri" pitchFamily="34" charset="0"/>
              </a:rPr>
              <a:t>licence</a:t>
            </a:r>
            <a:r>
              <a:rPr lang="en-US" sz="900" dirty="0" smtClean="0">
                <a:latin typeface="Calibri" pitchFamily="34" charset="0"/>
              </a:rPr>
              <a:t> from AXELOS</a:t>
            </a:r>
            <a:r>
              <a:rPr lang="en-GB" sz="900" dirty="0" smtClean="0">
                <a:latin typeface="Calibri" pitchFamily="34" charset="0"/>
              </a:rPr>
              <a:t>. 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17108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Calibri (headings)"/>
              </a:rPr>
              <a:t>How Processes and Functions Operate</a:t>
            </a:r>
            <a:endParaRPr lang="en-US" dirty="0">
              <a:latin typeface="Calibri (headings)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77533" y="586616"/>
            <a:ext cx="7515534" cy="97548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/>
              <a:t>A process-oriented organisation </a:t>
            </a:r>
            <a:r>
              <a:rPr lang="en-GB" dirty="0" smtClean="0"/>
              <a:t>aligns </a:t>
            </a:r>
            <a:r>
              <a:rPr lang="en-GB" dirty="0"/>
              <a:t>processes across functions. </a:t>
            </a:r>
            <a:r>
              <a:rPr lang="en-GB" dirty="0" smtClean="0"/>
              <a:t>This helps the functions to run effectively, resulting in customer satisfaction. In the image, the functions </a:t>
            </a:r>
            <a:r>
              <a:rPr lang="en-GB" dirty="0"/>
              <a:t>like operations, </a:t>
            </a:r>
            <a:r>
              <a:rPr lang="en-GB" dirty="0" smtClean="0"/>
              <a:t>development, etc., and </a:t>
            </a:r>
            <a:r>
              <a:rPr lang="en-GB" dirty="0"/>
              <a:t>their sub-functions follow a single process which is indicated by a dotted line. </a:t>
            </a:r>
            <a:br>
              <a:rPr lang="en-GB" dirty="0"/>
            </a:br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0838" y="1562100"/>
            <a:ext cx="5047248" cy="257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98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/>
              <a:t>Two </a:t>
            </a:r>
            <a:r>
              <a:rPr lang="en-GB" dirty="0" smtClean="0"/>
              <a:t>key </a:t>
            </a:r>
            <a:r>
              <a:rPr lang="en-GB" dirty="0"/>
              <a:t>roles in service management are </a:t>
            </a:r>
            <a:r>
              <a:rPr lang="en-GB" dirty="0" smtClean="0"/>
              <a:t>the Service Owner </a:t>
            </a:r>
            <a:r>
              <a:rPr lang="en-GB" dirty="0"/>
              <a:t>and </a:t>
            </a:r>
            <a:r>
              <a:rPr lang="en-GB" dirty="0" smtClean="0"/>
              <a:t>the Process Owner</a:t>
            </a:r>
            <a:r>
              <a:rPr lang="en-GB" dirty="0"/>
              <a:t>. </a:t>
            </a:r>
            <a:endParaRPr lang="en-GB" dirty="0" smtClean="0"/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pPr marL="0" indent="0">
              <a:lnSpc>
                <a:spcPct val="150000"/>
              </a:lnSpc>
              <a:buNone/>
            </a:pPr>
            <a:endParaRPr lang="en-GB" sz="1000" i="1" dirty="0" smtClean="0"/>
          </a:p>
          <a:p>
            <a:pPr marL="0" indent="0">
              <a:lnSpc>
                <a:spcPct val="150000"/>
              </a:lnSpc>
              <a:buNone/>
            </a:pPr>
            <a:endParaRPr lang="en-GB" sz="1000" i="1" dirty="0"/>
          </a:p>
          <a:p>
            <a:pPr marL="0" indent="0">
              <a:lnSpc>
                <a:spcPct val="150000"/>
              </a:lnSpc>
              <a:buNone/>
            </a:pPr>
            <a:endParaRPr lang="en-GB" sz="1000" i="1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Calibri (headings)"/>
              </a:rPr>
              <a:t>Roles in Service Management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6269" y="2073702"/>
            <a:ext cx="160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Service Owner</a:t>
            </a:r>
            <a:endParaRPr lang="en-US" sz="1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788978" y="1041709"/>
            <a:ext cx="6332220" cy="2953269"/>
            <a:chOff x="723900" y="1082072"/>
            <a:chExt cx="6332220" cy="2953269"/>
          </a:xfrm>
        </p:grpSpPr>
        <p:grpSp>
          <p:nvGrpSpPr>
            <p:cNvPr id="13" name="Group 12"/>
            <p:cNvGrpSpPr/>
            <p:nvPr/>
          </p:nvGrpSpPr>
          <p:grpSpPr>
            <a:xfrm>
              <a:off x="723900" y="1082072"/>
              <a:ext cx="6332220" cy="1708160"/>
              <a:chOff x="723900" y="1120140"/>
              <a:chExt cx="6332220" cy="1708160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03085" y="1188717"/>
                <a:ext cx="1370787" cy="857272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2497682" y="1120140"/>
                <a:ext cx="4558438" cy="170816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1400" dirty="0"/>
                  <a:t>Service Owner is the person who is accountable for the delivery of a specific IT service, They are responsible for continual improvement and management of change affecting services under their care.</a:t>
                </a:r>
                <a:r>
                  <a:rPr lang="en-US" sz="1400" dirty="0"/>
                  <a:t>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400" dirty="0" smtClean="0"/>
                  <a:t> </a:t>
                </a:r>
                <a:endParaRPr lang="en-US" sz="1400" dirty="0"/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723900" y="1120140"/>
                <a:ext cx="6332220" cy="1390297"/>
              </a:xfrm>
              <a:prstGeom prst="rect">
                <a:avLst/>
              </a:prstGeom>
              <a:noFill/>
              <a:ln>
                <a:solidFill>
                  <a:srgbClr val="F69E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23900" y="2642147"/>
              <a:ext cx="6332220" cy="1393194"/>
              <a:chOff x="723900" y="2582491"/>
              <a:chExt cx="6332220" cy="139319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886613" y="3587182"/>
                <a:ext cx="16037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Process Owner</a:t>
                </a:r>
                <a:endParaRPr lang="en-US" sz="1400" dirty="0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723900" y="2582491"/>
                <a:ext cx="6332220" cy="1393194"/>
                <a:chOff x="723900" y="2582491"/>
                <a:chExt cx="6332220" cy="1393194"/>
              </a:xfrm>
            </p:grpSpPr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56532" y="2582491"/>
                  <a:ext cx="1104502" cy="1118846"/>
                </a:xfrm>
                <a:prstGeom prst="rect">
                  <a:avLst/>
                </a:prstGeom>
              </p:spPr>
            </p:pic>
            <p:sp>
              <p:nvSpPr>
                <p:cNvPr id="16" name="Rectangle 15"/>
                <p:cNvSpPr/>
                <p:nvPr/>
              </p:nvSpPr>
              <p:spPr>
                <a:xfrm>
                  <a:off x="723900" y="2585797"/>
                  <a:ext cx="6332220" cy="1389888"/>
                </a:xfrm>
                <a:prstGeom prst="rect">
                  <a:avLst/>
                </a:prstGeom>
                <a:noFill/>
                <a:ln>
                  <a:solidFill>
                    <a:srgbClr val="F69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2493666" y="2587818"/>
                  <a:ext cx="4558438" cy="116955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GB" sz="1400" dirty="0"/>
                    <a:t>The Process Owner is responsible for ensuring that a process is being performed as agreed and documented. </a:t>
                  </a:r>
                  <a:endParaRPr lang="en-US" sz="1400" dirty="0"/>
                </a:p>
                <a:p>
                  <a:r>
                    <a:rPr lang="en-US" sz="1400" dirty="0"/>
                    <a:t> </a:t>
                  </a:r>
                </a:p>
                <a:p>
                  <a:pPr algn="ctr"/>
                  <a:r>
                    <a:rPr lang="en-US" sz="1400" dirty="0" smtClean="0"/>
                    <a:t> </a:t>
                  </a:r>
                  <a:endParaRPr lang="en-US" sz="14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7373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 smtClean="0"/>
              <a:t>Following are the responsibilities of the Service Owner: </a:t>
            </a:r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pPr marL="0" indent="0">
              <a:lnSpc>
                <a:spcPct val="150000"/>
              </a:lnSpc>
              <a:buNone/>
            </a:pPr>
            <a:endParaRPr lang="en-GB" sz="1000" i="1" dirty="0" smtClean="0"/>
          </a:p>
          <a:p>
            <a:pPr marL="0" indent="0">
              <a:lnSpc>
                <a:spcPct val="150000"/>
              </a:lnSpc>
              <a:buNone/>
            </a:pPr>
            <a:endParaRPr lang="en-GB" sz="1000" i="1" dirty="0"/>
          </a:p>
          <a:p>
            <a:pPr marL="0" indent="0">
              <a:lnSpc>
                <a:spcPct val="150000"/>
              </a:lnSpc>
              <a:buNone/>
            </a:pPr>
            <a:endParaRPr lang="en-GB" sz="1000" i="1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Calibri (headings)"/>
              </a:rPr>
              <a:t>Roles in Service Management (contd.)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5815" y="1607431"/>
            <a:ext cx="2185416" cy="136673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0138" y="1101878"/>
            <a:ext cx="408539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SzPct val="80000"/>
              <a:buFont typeface="Georgia" panose="02040502050405020303" pitchFamily="18" charset="0"/>
              <a:buChar char="●"/>
            </a:pPr>
            <a:r>
              <a:rPr lang="en-US" sz="1400" dirty="0"/>
              <a:t>Handles service enquiries and issues.</a:t>
            </a:r>
          </a:p>
          <a:p>
            <a:pPr marL="228600" indent="-228600">
              <a:lnSpc>
                <a:spcPct val="150000"/>
              </a:lnSpc>
              <a:buSzPct val="80000"/>
              <a:buFont typeface="Georgia" panose="02040502050405020303" pitchFamily="18" charset="0"/>
              <a:buChar char="●"/>
            </a:pPr>
            <a:r>
              <a:rPr lang="en-GB" sz="1400" dirty="0"/>
              <a:t>Identifies opportunities for service requirements.</a:t>
            </a:r>
          </a:p>
          <a:p>
            <a:pPr marL="228600" indent="-228600">
              <a:lnSpc>
                <a:spcPct val="150000"/>
              </a:lnSpc>
              <a:buSzPct val="80000"/>
              <a:buFont typeface="Georgia" panose="02040502050405020303" pitchFamily="18" charset="0"/>
              <a:buChar char="●"/>
            </a:pPr>
            <a:r>
              <a:rPr lang="en-GB" sz="1400" dirty="0"/>
              <a:t>Maintains liaison with the process owners.</a:t>
            </a:r>
          </a:p>
          <a:p>
            <a:pPr marL="228600" indent="-228600">
              <a:lnSpc>
                <a:spcPct val="150000"/>
              </a:lnSpc>
              <a:buSzPct val="80000"/>
              <a:buFont typeface="Georgia" panose="02040502050405020303" pitchFamily="18" charset="0"/>
              <a:buChar char="●"/>
            </a:pPr>
            <a:r>
              <a:rPr lang="en-GB" sz="1400" dirty="0"/>
              <a:t>Solicits the reports, statistics and other data required for analysis.</a:t>
            </a:r>
          </a:p>
          <a:p>
            <a:pPr marL="228600" indent="-228600">
              <a:lnSpc>
                <a:spcPct val="150000"/>
              </a:lnSpc>
              <a:buSzPct val="80000"/>
              <a:buFont typeface="Georgia" panose="02040502050405020303" pitchFamily="18" charset="0"/>
              <a:buChar char="●"/>
            </a:pPr>
            <a:r>
              <a:rPr lang="en-GB" sz="1400" dirty="0"/>
              <a:t>Ensures effective service monitoring and performance</a:t>
            </a:r>
            <a:r>
              <a:rPr lang="en-GB" sz="1400" dirty="0" smtClean="0"/>
              <a:t>.</a:t>
            </a:r>
            <a:endParaRPr lang="en-GB" sz="1400" dirty="0">
              <a:cs typeface="Arial" pitchFamily="34" charset="0"/>
            </a:endParaRPr>
          </a:p>
          <a:p>
            <a:pPr marL="228600" lvl="0" indent="-228600">
              <a:lnSpc>
                <a:spcPct val="150000"/>
              </a:lnSpc>
            </a:pPr>
            <a:endParaRPr lang="en-GB" sz="1400" dirty="0">
              <a:cs typeface="Arial" pitchFamily="34" charset="0"/>
            </a:endParaRPr>
          </a:p>
          <a:p>
            <a:pPr marL="228600" indent="-228600"/>
            <a:endParaRPr lang="en-US" sz="1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07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 smtClean="0"/>
              <a:t>Following are the main responsibilities of the Process Owner: </a:t>
            </a:r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pPr marL="0" indent="0">
              <a:lnSpc>
                <a:spcPct val="150000"/>
              </a:lnSpc>
              <a:buNone/>
            </a:pPr>
            <a:endParaRPr lang="en-GB" sz="1000" i="1" dirty="0" smtClean="0"/>
          </a:p>
          <a:p>
            <a:pPr marL="0" indent="0">
              <a:lnSpc>
                <a:spcPct val="150000"/>
              </a:lnSpc>
              <a:buNone/>
            </a:pPr>
            <a:endParaRPr lang="en-GB" sz="1000" i="1" dirty="0"/>
          </a:p>
          <a:p>
            <a:pPr marL="0" indent="0">
              <a:lnSpc>
                <a:spcPct val="150000"/>
              </a:lnSpc>
              <a:buNone/>
            </a:pPr>
            <a:endParaRPr lang="en-GB" sz="1000" i="1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Calibri (headings)"/>
              </a:rPr>
              <a:t>Roles in Service Management (contd.)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8197" y="1324565"/>
            <a:ext cx="2102302" cy="21296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0138" y="1101878"/>
            <a:ext cx="4085390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lnSpc>
                <a:spcPct val="150000"/>
              </a:lnSpc>
              <a:buSzPct val="80000"/>
              <a:buFont typeface="Georgia" panose="02040502050405020303" pitchFamily="18" charset="0"/>
              <a:buChar char="●"/>
            </a:pPr>
            <a:r>
              <a:rPr lang="en-GB" sz="1400" dirty="0"/>
              <a:t>Documents and publishes the process.</a:t>
            </a:r>
            <a:endParaRPr lang="en-US" sz="1400" dirty="0"/>
          </a:p>
          <a:p>
            <a:pPr marL="228600" lvl="0" indent="-228600">
              <a:lnSpc>
                <a:spcPct val="150000"/>
              </a:lnSpc>
              <a:buSzPct val="80000"/>
              <a:buFont typeface="Georgia" panose="02040502050405020303" pitchFamily="18" charset="0"/>
              <a:buChar char="●"/>
            </a:pPr>
            <a:r>
              <a:rPr lang="en-GB" sz="1400" dirty="0"/>
              <a:t>Defines the </a:t>
            </a:r>
            <a:r>
              <a:rPr lang="en-GB" sz="1400" dirty="0" smtClean="0"/>
              <a:t>Key Performance Indicators or </a:t>
            </a:r>
            <a:r>
              <a:rPr lang="en-GB" sz="1400" dirty="0"/>
              <a:t>KPIs.</a:t>
            </a:r>
            <a:endParaRPr lang="en-US" sz="1400" dirty="0"/>
          </a:p>
          <a:p>
            <a:pPr marL="228600" lvl="0" indent="-228600">
              <a:lnSpc>
                <a:spcPct val="150000"/>
              </a:lnSpc>
              <a:buSzPct val="80000"/>
              <a:buFont typeface="Georgia" panose="02040502050405020303" pitchFamily="18" charset="0"/>
              <a:buChar char="●"/>
            </a:pPr>
            <a:r>
              <a:rPr lang="en-GB" sz="1400" dirty="0"/>
              <a:t>Engages in process design and takes responsibility for it.</a:t>
            </a:r>
            <a:endParaRPr lang="en-US" sz="1400" dirty="0"/>
          </a:p>
          <a:p>
            <a:pPr marL="228600" lvl="0" indent="-228600">
              <a:lnSpc>
                <a:spcPct val="150000"/>
              </a:lnSpc>
              <a:buSzPct val="80000"/>
              <a:buFont typeface="Georgia" panose="02040502050405020303" pitchFamily="18" charset="0"/>
              <a:buChar char="●"/>
            </a:pPr>
            <a:r>
              <a:rPr lang="en-GB" sz="1400" dirty="0"/>
              <a:t>Reviews any proposed enhancement to the process.</a:t>
            </a:r>
            <a:r>
              <a:rPr lang="en-US" sz="1400" dirty="0"/>
              <a:t>	</a:t>
            </a:r>
          </a:p>
          <a:p>
            <a:pPr marL="228600" lvl="0" indent="-228600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</a:pPr>
            <a:r>
              <a:rPr lang="en-GB" sz="1400" dirty="0"/>
              <a:t>Addresses any issue related to the way the process runs.</a:t>
            </a:r>
            <a:endParaRPr lang="en-US" sz="1400" dirty="0"/>
          </a:p>
          <a:p>
            <a:pPr marL="228600" lvl="0" indent="-228600">
              <a:lnSpc>
                <a:spcPct val="150000"/>
              </a:lnSpc>
            </a:pPr>
            <a:endParaRPr lang="en-GB" sz="1400" dirty="0">
              <a:cs typeface="Arial" pitchFamily="34" charset="0"/>
            </a:endParaRPr>
          </a:p>
          <a:p>
            <a:pPr marL="228600" indent="-228600"/>
            <a:endParaRPr lang="en-US" sz="1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89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 smtClean="0"/>
              <a:t>Following are other responsibilities of the Process Owner: </a:t>
            </a:r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pPr marL="0" indent="0">
              <a:lnSpc>
                <a:spcPct val="150000"/>
              </a:lnSpc>
              <a:buNone/>
            </a:pPr>
            <a:endParaRPr lang="en-GB" sz="1000" i="1" dirty="0" smtClean="0"/>
          </a:p>
          <a:p>
            <a:pPr marL="0" indent="0">
              <a:lnSpc>
                <a:spcPct val="150000"/>
              </a:lnSpc>
              <a:buNone/>
            </a:pPr>
            <a:endParaRPr lang="en-GB" sz="1000" i="1" dirty="0"/>
          </a:p>
          <a:p>
            <a:pPr marL="0" indent="0">
              <a:lnSpc>
                <a:spcPct val="150000"/>
              </a:lnSpc>
              <a:buNone/>
            </a:pPr>
            <a:endParaRPr lang="en-GB" sz="1000" i="1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Calibri (headings)"/>
              </a:rPr>
              <a:t>Roles in Service Management (contd.)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8197" y="1324565"/>
            <a:ext cx="2102302" cy="21296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0138" y="1101878"/>
            <a:ext cx="4085390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</a:pPr>
            <a:r>
              <a:rPr lang="en-GB" sz="1400" dirty="0"/>
              <a:t>Ensures that the staff has the required training in the process and are aware of their roles in it.</a:t>
            </a:r>
            <a:endParaRPr lang="en-US" sz="1400" dirty="0"/>
          </a:p>
          <a:p>
            <a:pPr marL="228600" lvl="0" indent="-228600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</a:pPr>
            <a:r>
              <a:rPr lang="en-GB" sz="1400" dirty="0"/>
              <a:t>Ensures that processes, roles, responsibilities and documents are regularly reviewed and audited.</a:t>
            </a:r>
            <a:endParaRPr lang="en-US" sz="1400" dirty="0"/>
          </a:p>
          <a:p>
            <a:pPr marL="228600" lvl="0" indent="-228600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</a:pPr>
            <a:r>
              <a:rPr lang="en-GB" sz="1400" dirty="0"/>
              <a:t>Interfaces with the line management and ensures that the process receives the needed staff resources.</a:t>
            </a:r>
            <a:endParaRPr lang="en-GB" sz="1400" dirty="0">
              <a:cs typeface="Arial" pitchFamily="34" charset="0"/>
            </a:endParaRPr>
          </a:p>
          <a:p>
            <a:pPr marL="228600" indent="-228600"/>
            <a:endParaRPr lang="en-US" sz="1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55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latin typeface="Calibri (headings)"/>
              </a:rPr>
              <a:t>RACI Model </a:t>
            </a:r>
            <a:endParaRPr lang="en-US" dirty="0">
              <a:latin typeface="Calibri (headings)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GB" dirty="0"/>
              <a:t>Includes the people or person responsible for carrying out various tasks.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GB" dirty="0"/>
              <a:t>Includes one person </a:t>
            </a:r>
            <a:r>
              <a:rPr lang="en-GB" dirty="0" smtClean="0"/>
              <a:t>taking ownership and being accountable </a:t>
            </a:r>
            <a:r>
              <a:rPr lang="en-GB" dirty="0"/>
              <a:t>for various activities. 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GB" dirty="0"/>
              <a:t>Comprises the people whose opinions are sought after </a:t>
            </a:r>
            <a:r>
              <a:rPr lang="en-US" dirty="0"/>
              <a:t>designing, implementing or improving an activity</a:t>
            </a:r>
            <a:r>
              <a:rPr lang="en-GB" dirty="0"/>
              <a:t>. 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GB" dirty="0"/>
              <a:t>Includes the people who are informed while executing or improving an activity.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9087" y="1094386"/>
            <a:ext cx="106949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 smtClean="0"/>
              <a:t>Responsible 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79087" y="1797604"/>
            <a:ext cx="109899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 smtClean="0"/>
              <a:t>Accountable 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08348" y="2473098"/>
            <a:ext cx="109899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 smtClean="0"/>
              <a:t>Consulted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30294" y="3151648"/>
            <a:ext cx="101828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 smtClean="0"/>
              <a:t>Informed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43764" y="597796"/>
            <a:ext cx="6577780" cy="592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400" dirty="0"/>
              <a:t>The RACI model is used to identify the following roles and responsibilities in a </a:t>
            </a:r>
            <a:r>
              <a:rPr lang="en-GB" sz="1400" dirty="0" smtClean="0"/>
              <a:t>process:  </a:t>
            </a:r>
            <a:endParaRPr lang="en-US" sz="1400" dirty="0"/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8056" y="3719901"/>
            <a:ext cx="6847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There can be only one person accountable but multiple people responsible for an activity.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2229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989734" y="589003"/>
            <a:ext cx="5747900" cy="3401325"/>
          </a:xfrm>
        </p:spPr>
        <p:txBody>
          <a:bodyPr/>
          <a:lstStyle/>
          <a:p>
            <a:pPr>
              <a:lnSpc>
                <a:spcPct val="150000"/>
              </a:lnSpc>
              <a:buFont typeface="Calibri" panose="020F0502020204030204" pitchFamily="34" charset="0"/>
              <a:buChar char="●"/>
            </a:pPr>
            <a:r>
              <a:rPr lang="en-US" dirty="0"/>
              <a:t>Explain the </a:t>
            </a:r>
            <a:r>
              <a:rPr lang="en-US" dirty="0" smtClean="0"/>
              <a:t>best </a:t>
            </a:r>
            <a:r>
              <a:rPr lang="en-US" dirty="0"/>
              <a:t>practices </a:t>
            </a:r>
            <a:r>
              <a:rPr lang="en-US" dirty="0" smtClean="0"/>
              <a:t>in IT Service Management </a:t>
            </a:r>
          </a:p>
          <a:p>
            <a:pPr>
              <a:lnSpc>
                <a:spcPct val="150000"/>
              </a:lnSpc>
              <a:buFont typeface="Calibri" panose="020F0502020204030204" pitchFamily="34" charset="0"/>
              <a:buChar char="●"/>
            </a:pPr>
            <a:r>
              <a:rPr lang="en-US" dirty="0" smtClean="0"/>
              <a:t>Identify the stakeholders in service management </a:t>
            </a:r>
            <a:endParaRPr lang="en-US" dirty="0"/>
          </a:p>
          <a:p>
            <a:pPr>
              <a:lnSpc>
                <a:spcPct val="150000"/>
              </a:lnSpc>
              <a:buFont typeface="Calibri" panose="020F0502020204030204" pitchFamily="34" charset="0"/>
              <a:buChar char="●"/>
            </a:pPr>
            <a:r>
              <a:rPr lang="en-US" dirty="0" smtClean="0"/>
              <a:t>Describe </a:t>
            </a:r>
            <a:r>
              <a:rPr lang="en-US" dirty="0"/>
              <a:t>service management roles and responsibilities </a:t>
            </a:r>
          </a:p>
          <a:p>
            <a:pPr>
              <a:lnSpc>
                <a:spcPct val="150000"/>
              </a:lnSpc>
              <a:buFont typeface="Calibri" panose="020F0502020204030204" pitchFamily="34" charset="0"/>
              <a:buChar char="●"/>
            </a:pPr>
            <a:r>
              <a:rPr lang="en-US" dirty="0" smtClean="0"/>
              <a:t>Explain the types of service providers 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●"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1400" dirty="0">
                <a:latin typeface="Calibri" panose="020F0502020204030204" pitchFamily="34" charset="0"/>
              </a:rPr>
              <a:t>After completing this </a:t>
            </a:r>
            <a:r>
              <a:rPr lang="en-US" sz="1400" dirty="0" smtClean="0">
                <a:latin typeface="Calibri" panose="020F0502020204030204" pitchFamily="34" charset="0"/>
              </a:rPr>
              <a:t>lesson, </a:t>
            </a:r>
            <a:r>
              <a:rPr lang="en-US" sz="1400" dirty="0">
                <a:latin typeface="Calibri" panose="020F0502020204030204" pitchFamily="34" charset="0"/>
              </a:rPr>
              <a:t>you will be able to: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-1" y="93334"/>
            <a:ext cx="7908925" cy="345758"/>
          </a:xfrm>
          <a:prstGeom prst="rect">
            <a:avLst/>
          </a:prstGeom>
        </p:spPr>
        <p:txBody>
          <a:bodyPr/>
          <a:lstStyle>
            <a:lvl1pPr marL="142921" indent="-142921" algn="l" defTabSz="571683" rtl="0" eaLnBrk="1" latinLnBrk="0" hangingPunct="1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Char char="•"/>
              <a:defRPr sz="17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28762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4604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0445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6286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72128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7969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3811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9652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smtClean="0">
                <a:latin typeface="Calibri (headings)"/>
              </a:rPr>
              <a:t>Objectives</a:t>
            </a:r>
            <a:endParaRPr lang="en-US" sz="1600" dirty="0"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64685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Calibri (headings)"/>
              </a:rPr>
              <a:t>RACI Model (contd.) </a:t>
            </a:r>
            <a:endParaRPr lang="en-US" dirty="0">
              <a:latin typeface="Calibri (headings)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67126" y="1367932"/>
          <a:ext cx="7374673" cy="2665827"/>
        </p:xfrm>
        <a:graphic>
          <a:graphicData uri="http://schemas.openxmlformats.org/drawingml/2006/table">
            <a:tbl>
              <a:tblPr firstRow="1" bandRow="1" bandCol="1">
                <a:tableStyleId>{9D7B26C5-4107-4FEC-AEDC-1716B250A1EF}</a:tableStyleId>
              </a:tblPr>
              <a:tblGrid>
                <a:gridCol w="3028882"/>
                <a:gridCol w="695034"/>
                <a:gridCol w="709667"/>
                <a:gridCol w="782827"/>
                <a:gridCol w="592608"/>
                <a:gridCol w="782828"/>
                <a:gridCol w="782827"/>
              </a:tblGrid>
              <a:tr h="453139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Activities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AAE3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Service Owner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AAE3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Process Owner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AAE3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Security Manager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AAE3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IT Head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AAE3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Chief Architect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AAE3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Process Manager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AAE3">
                        <a:alpha val="75000"/>
                      </a:srgbClr>
                    </a:solidFill>
                  </a:tcPr>
                </a:tc>
              </a:tr>
              <a:tr h="368963">
                <a:tc>
                  <a:txBody>
                    <a:bodyPr/>
                    <a:lstStyle/>
                    <a:p>
                      <a:pPr marL="0" marR="0" lvl="0" indent="0" algn="l" defTabSz="5716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Georgia" panose="02040502050405020303" pitchFamily="18" charset="0"/>
                        <a:buNone/>
                        <a:tabLst/>
                        <a:defRPr/>
                      </a:pPr>
                      <a:r>
                        <a:rPr kumimoji="0" lang="en-GB" sz="1200" u="none" strike="noStrike" cap="none" normalizeH="0" baseline="0" noProof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Create a framework for defining IT services </a:t>
                      </a:r>
                      <a:endParaRPr lang="en-GB" sz="1200" noProof="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u="none" strike="noStrike" cap="none" normalizeH="0" baseline="0" noProof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</a:t>
                      </a:r>
                      <a:endParaRPr kumimoji="0" lang="en-GB" sz="12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u="none" strike="noStrike" cap="none" normalizeH="0" baseline="0" noProof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</a:t>
                      </a:r>
                      <a:endParaRPr kumimoji="0" lang="en-GB" sz="12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u="none" strike="noStrike" cap="none" normalizeH="0" baseline="0" noProof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</a:t>
                      </a:r>
                      <a:endParaRPr kumimoji="0" lang="en-GB" sz="12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u="none" strike="noStrike" cap="none" normalizeH="0" baseline="0" noProof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A/R</a:t>
                      </a:r>
                      <a:endParaRPr kumimoji="0" lang="en-GB" sz="12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u="none" strike="noStrike" cap="none" normalizeH="0" baseline="0" noProof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</a:t>
                      </a:r>
                      <a:endParaRPr kumimoji="0" lang="en-GB" sz="12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u="none" strike="noStrike" cap="none" normalizeH="0" baseline="0" noProof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</a:t>
                      </a:r>
                      <a:endParaRPr kumimoji="0" lang="en-GB" sz="12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9752">
                <a:tc>
                  <a:txBody>
                    <a:bodyPr/>
                    <a:lstStyle/>
                    <a:p>
                      <a:pPr marL="0" marR="0" lvl="0" indent="0" algn="l" defTabSz="5716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Georgia" panose="02040502050405020303" pitchFamily="18" charset="0"/>
                        <a:buNone/>
                        <a:tabLst/>
                        <a:defRPr/>
                      </a:pPr>
                      <a:r>
                        <a:rPr kumimoji="0" lang="en-GB" sz="1200" u="none" strike="noStrike" cap="none" normalizeH="0" baseline="0" noProof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Build an IT service catalogue</a:t>
                      </a:r>
                      <a:endParaRPr lang="en-GB" sz="1200" noProof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u="none" strike="noStrike" cap="none" normalizeH="0" baseline="0" noProof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</a:t>
                      </a:r>
                      <a:endParaRPr kumimoji="0" lang="en-GB" sz="12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u="none" strike="noStrike" cap="none" normalizeH="0" baseline="0" noProof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A/R</a:t>
                      </a:r>
                      <a:endParaRPr kumimoji="0" lang="en-GB" sz="12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u="none" strike="noStrike" cap="none" normalizeH="0" baseline="0" noProof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</a:t>
                      </a:r>
                      <a:endParaRPr kumimoji="0" lang="en-GB" sz="12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u="none" strike="noStrike" cap="none" normalizeH="0" baseline="0" noProof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</a:t>
                      </a:r>
                      <a:endParaRPr kumimoji="0" lang="en-GB" sz="12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u="none" strike="noStrike" cap="none" normalizeH="0" baseline="0" noProof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</a:t>
                      </a:r>
                      <a:endParaRPr kumimoji="0" lang="en-GB" sz="12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u="none" strike="noStrike" cap="none" normalizeH="0" baseline="0" noProof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</a:t>
                      </a:r>
                      <a:endParaRPr kumimoji="0" lang="en-GB" sz="12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2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Georgia" panose="02040502050405020303" pitchFamily="18" charset="0"/>
                        <a:buNone/>
                        <a:tabLst/>
                        <a:defRPr/>
                      </a:pPr>
                      <a:r>
                        <a:rPr kumimoji="0" lang="en-GB" sz="1200" u="none" strike="noStrike" cap="none" normalizeH="0" baseline="0" noProof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Define SLA for critical IT services </a:t>
                      </a:r>
                      <a:endParaRPr kumimoji="0" lang="en-GB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A</a:t>
                      </a:r>
                      <a:endParaRPr kumimoji="0" lang="en-GB" sz="12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u="none" strike="noStrike" cap="none" normalizeH="0" baseline="0" noProof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R</a:t>
                      </a:r>
                      <a:endParaRPr kumimoji="0" lang="en-GB" sz="12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u="none" strike="noStrike" cap="none" normalizeH="0" baseline="0" noProof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</a:t>
                      </a:r>
                      <a:endParaRPr kumimoji="0" lang="en-GB" sz="12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u="none" strike="noStrike" cap="none" normalizeH="0" baseline="0" noProof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R</a:t>
                      </a:r>
                      <a:endParaRPr kumimoji="0" lang="en-GB" sz="12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u="none" strike="noStrike" cap="none" normalizeH="0" baseline="0" noProof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</a:t>
                      </a:r>
                      <a:endParaRPr kumimoji="0" lang="en-GB" sz="12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u="none" strike="noStrike" cap="none" normalizeH="0" baseline="0" noProof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</a:t>
                      </a:r>
                      <a:endParaRPr kumimoji="0" lang="en-GB" sz="12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23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Georgia" panose="02040502050405020303" pitchFamily="18" charset="0"/>
                        <a:buNone/>
                        <a:tabLst/>
                        <a:defRPr/>
                      </a:pPr>
                      <a:r>
                        <a:rPr kumimoji="0" lang="en-GB" sz="1200" u="none" strike="noStrike" cap="none" normalizeH="0" baseline="0" noProof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Monitor and report SL performance</a:t>
                      </a:r>
                      <a:endParaRPr kumimoji="0" lang="en-GB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u="none" strike="noStrike" cap="none" normalizeH="0" baseline="0" noProof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</a:t>
                      </a:r>
                      <a:endParaRPr kumimoji="0" lang="en-GB" sz="12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u="none" strike="noStrike" cap="none" normalizeH="0" baseline="0" noProof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A/R</a:t>
                      </a:r>
                      <a:endParaRPr kumimoji="0" lang="en-GB" sz="12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u="none" strike="noStrike" cap="none" normalizeH="0" baseline="0" noProof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</a:t>
                      </a:r>
                      <a:endParaRPr kumimoji="0" lang="en-GB" sz="12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u="none" strike="noStrike" cap="none" normalizeH="0" baseline="0" noProof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</a:t>
                      </a:r>
                      <a:endParaRPr kumimoji="0" lang="en-GB" sz="12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u="none" strike="noStrike" cap="none" normalizeH="0" baseline="0" noProof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</a:t>
                      </a:r>
                      <a:endParaRPr kumimoji="0" lang="en-GB" sz="12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u="none" strike="noStrike" cap="none" normalizeH="0" baseline="0" noProof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R</a:t>
                      </a:r>
                      <a:endParaRPr kumimoji="0" lang="en-GB" sz="12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2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Georgia" panose="02040502050405020303" pitchFamily="18" charset="0"/>
                        <a:buNone/>
                        <a:tabLst/>
                        <a:defRPr/>
                      </a:pPr>
                      <a:r>
                        <a:rPr kumimoji="0" lang="en-GB" sz="1200" u="none" strike="noStrike" cap="none" normalizeH="0" baseline="0" noProof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Review SLAs, OLAs and UCs</a:t>
                      </a:r>
                      <a:endParaRPr kumimoji="0" lang="en-GB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u="none" strike="noStrike" cap="none" normalizeH="0" baseline="0" noProof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A</a:t>
                      </a:r>
                      <a:endParaRPr kumimoji="0" lang="en-GB" sz="12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u="none" strike="noStrike" cap="none" normalizeH="0" baseline="0" noProof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R</a:t>
                      </a:r>
                      <a:endParaRPr kumimoji="0" lang="en-GB" sz="12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u="none" strike="noStrike" cap="none" normalizeH="0" baseline="0" noProof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</a:t>
                      </a:r>
                      <a:endParaRPr kumimoji="0" lang="en-GB" sz="12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u="none" strike="noStrike" cap="none" normalizeH="0" baseline="0" noProof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R</a:t>
                      </a:r>
                      <a:endParaRPr kumimoji="0" lang="en-GB" sz="12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u="none" strike="noStrike" cap="none" normalizeH="0" baseline="0" noProof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</a:t>
                      </a:r>
                      <a:endParaRPr kumimoji="0" lang="en-GB" sz="12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u="none" strike="noStrike" cap="none" normalizeH="0" baseline="0" noProof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R</a:t>
                      </a:r>
                      <a:endParaRPr kumimoji="0" lang="en-GB" sz="12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9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Georgia" panose="02040502050405020303" pitchFamily="18" charset="0"/>
                        <a:buNone/>
                        <a:tabLst/>
                        <a:defRPr/>
                      </a:pPr>
                      <a:r>
                        <a:rPr kumimoji="0" lang="en-GB" sz="120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Review and update IT service </a:t>
                      </a:r>
                      <a:r>
                        <a:rPr kumimoji="0" lang="en-GB" sz="1200" u="none" strike="noStrike" cap="none" normalizeH="0" baseline="0" noProof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catalogue</a:t>
                      </a:r>
                      <a:endParaRPr kumimoji="0" lang="en-GB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u="none" strike="noStrike" cap="none" normalizeH="0" baseline="0" noProof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</a:t>
                      </a:r>
                      <a:endParaRPr kumimoji="0" lang="en-GB" sz="12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u="none" strike="noStrike" cap="none" normalizeH="0" baseline="0" noProof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A/R</a:t>
                      </a:r>
                      <a:endParaRPr kumimoji="0" lang="en-GB" sz="12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u="none" strike="noStrike" cap="none" normalizeH="0" baseline="0" noProof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</a:t>
                      </a:r>
                      <a:endParaRPr kumimoji="0" lang="en-GB" sz="12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u="none" strike="noStrike" cap="none" normalizeH="0" baseline="0" noProof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</a:t>
                      </a:r>
                      <a:endParaRPr kumimoji="0" lang="en-GB" sz="12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u="none" strike="noStrike" cap="none" normalizeH="0" baseline="0" noProof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</a:t>
                      </a:r>
                      <a:endParaRPr kumimoji="0" lang="en-GB" sz="12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u="none" strike="noStrike" cap="none" normalizeH="0" baseline="0" noProof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</a:t>
                      </a:r>
                      <a:endParaRPr kumimoji="0" lang="en-GB" sz="12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27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Georgia" panose="02040502050405020303" pitchFamily="18" charset="0"/>
                        <a:buNone/>
                        <a:tabLst/>
                        <a:defRPr/>
                      </a:pPr>
                      <a:r>
                        <a:rPr kumimoji="0" lang="en-GB" sz="1200" u="none" strike="noStrike" cap="none" normalizeH="0" baseline="0" noProof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Create a service improvement plan </a:t>
                      </a:r>
                      <a:endParaRPr kumimoji="0" lang="en-GB" sz="12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Georgia" panose="02040502050405020303" pitchFamily="18" charset="0"/>
                        <a:buChar char="●"/>
                        <a:tabLst/>
                        <a:defRPr/>
                      </a:pPr>
                      <a:endParaRPr kumimoji="0" lang="en-GB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u="none" strike="noStrike" cap="none" normalizeH="0" baseline="0" noProof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</a:t>
                      </a:r>
                      <a:endParaRPr kumimoji="0" lang="en-GB" sz="12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u="none" strike="noStrike" cap="none" normalizeH="0" baseline="0" noProof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A/R</a:t>
                      </a:r>
                      <a:endParaRPr kumimoji="0" lang="en-GB" sz="12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u="none" strike="noStrike" cap="none" normalizeH="0" baseline="0" noProof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</a:t>
                      </a:r>
                      <a:endParaRPr kumimoji="0" lang="en-GB" sz="12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u="none" strike="noStrike" cap="none" normalizeH="0" baseline="0" noProof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</a:t>
                      </a:r>
                      <a:endParaRPr kumimoji="0" lang="en-GB" sz="12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u="none" strike="noStrike" cap="none" normalizeH="0" baseline="0" noProof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</a:t>
                      </a:r>
                      <a:endParaRPr kumimoji="0" lang="en-GB" sz="12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u="none" strike="noStrike" cap="none" normalizeH="0" baseline="0" noProof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R</a:t>
                      </a:r>
                      <a:endParaRPr kumimoji="0" lang="en-GB" sz="12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99103" y="582207"/>
            <a:ext cx="7396316" cy="705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/>
              <a:t>The table shows the RACI model based on the roles and responsibilities related to activities in a process.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3609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/>
              <a:t>According to ITIL</a:t>
            </a:r>
            <a:r>
              <a:rPr lang="en-US" b="1" baseline="30000" dirty="0"/>
              <a:t>®</a:t>
            </a:r>
            <a:r>
              <a:rPr lang="en-GB" dirty="0"/>
              <a:t>, an IT service provider is an organisation supplying IT services to one or more internal or external customers. </a:t>
            </a:r>
            <a:r>
              <a:rPr lang="en-GB" dirty="0" smtClean="0"/>
              <a:t>ITIL</a:t>
            </a:r>
            <a:r>
              <a:rPr lang="en-US" b="1" baseline="30000" dirty="0" smtClean="0"/>
              <a:t>®</a:t>
            </a:r>
            <a:r>
              <a:rPr lang="en-GB" dirty="0" smtClean="0"/>
              <a:t> </a:t>
            </a:r>
            <a:r>
              <a:rPr lang="en-GB" dirty="0"/>
              <a:t>defines </a:t>
            </a:r>
            <a:r>
              <a:rPr lang="en-GB" dirty="0" smtClean="0"/>
              <a:t>three types </a:t>
            </a:r>
            <a:r>
              <a:rPr lang="en-GB" dirty="0"/>
              <a:t>of service </a:t>
            </a:r>
            <a:r>
              <a:rPr lang="en-GB" dirty="0" smtClean="0"/>
              <a:t>providers: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Calibri (headings)"/>
              </a:rPr>
              <a:t>Types of Service Providers </a:t>
            </a:r>
            <a:endParaRPr lang="en-US" dirty="0">
              <a:latin typeface="Calibri (headings)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907" y="1294789"/>
            <a:ext cx="7555110" cy="2700189"/>
            <a:chOff x="632555" y="1814145"/>
            <a:chExt cx="6643814" cy="1545892"/>
          </a:xfrm>
        </p:grpSpPr>
        <p:sp>
          <p:nvSpPr>
            <p:cNvPr id="7" name="Freeform 6"/>
            <p:cNvSpPr/>
            <p:nvPr/>
          </p:nvSpPr>
          <p:spPr>
            <a:xfrm>
              <a:off x="2075439" y="2369498"/>
              <a:ext cx="5200930" cy="428887"/>
            </a:xfrm>
            <a:custGeom>
              <a:avLst/>
              <a:gdLst>
                <a:gd name="connsiteX0" fmla="*/ 0 w 5272616"/>
                <a:gd name="connsiteY0" fmla="*/ 81698 h 816981"/>
                <a:gd name="connsiteX1" fmla="*/ 81698 w 5272616"/>
                <a:gd name="connsiteY1" fmla="*/ 0 h 816981"/>
                <a:gd name="connsiteX2" fmla="*/ 5190918 w 5272616"/>
                <a:gd name="connsiteY2" fmla="*/ 0 h 816981"/>
                <a:gd name="connsiteX3" fmla="*/ 5272616 w 5272616"/>
                <a:gd name="connsiteY3" fmla="*/ 81698 h 816981"/>
                <a:gd name="connsiteX4" fmla="*/ 5272616 w 5272616"/>
                <a:gd name="connsiteY4" fmla="*/ 735283 h 816981"/>
                <a:gd name="connsiteX5" fmla="*/ 5190918 w 5272616"/>
                <a:gd name="connsiteY5" fmla="*/ 816981 h 816981"/>
                <a:gd name="connsiteX6" fmla="*/ 81698 w 5272616"/>
                <a:gd name="connsiteY6" fmla="*/ 816981 h 816981"/>
                <a:gd name="connsiteX7" fmla="*/ 0 w 5272616"/>
                <a:gd name="connsiteY7" fmla="*/ 735283 h 816981"/>
                <a:gd name="connsiteX8" fmla="*/ 0 w 5272616"/>
                <a:gd name="connsiteY8" fmla="*/ 81698 h 816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72616" h="816981">
                  <a:moveTo>
                    <a:pt x="0" y="81698"/>
                  </a:moveTo>
                  <a:cubicBezTo>
                    <a:pt x="0" y="36577"/>
                    <a:pt x="36577" y="0"/>
                    <a:pt x="81698" y="0"/>
                  </a:cubicBezTo>
                  <a:lnTo>
                    <a:pt x="5190918" y="0"/>
                  </a:lnTo>
                  <a:cubicBezTo>
                    <a:pt x="5236039" y="0"/>
                    <a:pt x="5272616" y="36577"/>
                    <a:pt x="5272616" y="81698"/>
                  </a:cubicBezTo>
                  <a:lnTo>
                    <a:pt x="5272616" y="735283"/>
                  </a:lnTo>
                  <a:cubicBezTo>
                    <a:pt x="5272616" y="780404"/>
                    <a:pt x="5236039" y="816981"/>
                    <a:pt x="5190918" y="816981"/>
                  </a:cubicBezTo>
                  <a:lnTo>
                    <a:pt x="81698" y="816981"/>
                  </a:lnTo>
                  <a:cubicBezTo>
                    <a:pt x="36577" y="816981"/>
                    <a:pt x="0" y="780404"/>
                    <a:pt x="0" y="735283"/>
                  </a:cubicBezTo>
                  <a:lnTo>
                    <a:pt x="0" y="81698"/>
                  </a:lnTo>
                  <a:close/>
                </a:path>
              </a:pathLst>
            </a:custGeom>
            <a:noFill/>
            <a:ln>
              <a:solidFill>
                <a:srgbClr val="F69E66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0960" rIns="60960" bIns="60960" numCol="1" spcCol="1270" anchor="ctr" anchorCtr="0">
              <a:noAutofit/>
            </a:bodyPr>
            <a:lstStyle/>
            <a:p>
              <a:pPr marL="464149" lvl="1" indent="-171450">
                <a:buSzPct val="80000"/>
                <a:buFont typeface="Calibri" panose="020F0502020204030204" pitchFamily="34" charset="0"/>
                <a:buChar char="●"/>
              </a:pPr>
              <a:endParaRPr lang="en-US" sz="1200" dirty="0" smtClean="0">
                <a:solidFill>
                  <a:schemeClr val="tx1"/>
                </a:solidFill>
              </a:endParaRPr>
            </a:p>
            <a:p>
              <a:pPr marL="464149" lvl="1" indent="-171450">
                <a:buSzPct val="80000"/>
                <a:buFont typeface="Calibri" panose="020F0502020204030204" pitchFamily="34" charset="0"/>
                <a:buChar char="●"/>
              </a:pPr>
              <a:r>
                <a:rPr lang="en-US" sz="1200" dirty="0" smtClean="0">
                  <a:solidFill>
                    <a:schemeClr val="tx1"/>
                  </a:solidFill>
                </a:rPr>
                <a:t>Refers to an internal service provider </a:t>
              </a:r>
              <a:r>
                <a:rPr lang="en-GB" sz="1200" dirty="0">
                  <a:solidFill>
                    <a:schemeClr val="tx1"/>
                  </a:solidFill>
                </a:rPr>
                <a:t>that offers shared IT services to more than a single business </a:t>
              </a:r>
              <a:r>
                <a:rPr lang="en-GB" sz="1200" dirty="0" smtClean="0">
                  <a:solidFill>
                    <a:schemeClr val="tx1"/>
                  </a:solidFill>
                </a:rPr>
                <a:t>unit.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</a:p>
            <a:p>
              <a:pPr marL="464149" lvl="1" indent="-171450">
                <a:buSzPct val="80000"/>
                <a:buFont typeface="Calibri" panose="020F0502020204030204" pitchFamily="34" charset="0"/>
                <a:buChar char="●"/>
              </a:pPr>
              <a:r>
                <a:rPr lang="en-US" sz="1200" dirty="0" smtClean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Example: </a:t>
              </a:r>
              <a:r>
                <a:rPr lang="en-GB" sz="1200" dirty="0" smtClean="0">
                  <a:solidFill>
                    <a:schemeClr val="tx1"/>
                  </a:solidFill>
                </a:rPr>
                <a:t>A telecom company’s IT services team offering services to the mobile and landline phone units of the same company 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pPr marL="464149" lvl="1" indent="-171450">
                <a:buSzPct val="80000"/>
                <a:buFont typeface="Calibri" panose="020F0502020204030204" pitchFamily="34" charset="0"/>
                <a:buChar char="●"/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32555" y="1814145"/>
              <a:ext cx="6316811" cy="1545892"/>
              <a:chOff x="632555" y="1814145"/>
              <a:chExt cx="6316811" cy="1545892"/>
            </a:xfrm>
          </p:grpSpPr>
          <p:sp>
            <p:nvSpPr>
              <p:cNvPr id="9" name="Freeform 8"/>
              <p:cNvSpPr/>
              <p:nvPr/>
            </p:nvSpPr>
            <p:spPr>
              <a:xfrm>
                <a:off x="1748436" y="1825112"/>
                <a:ext cx="5200928" cy="428887"/>
              </a:xfrm>
              <a:custGeom>
                <a:avLst/>
                <a:gdLst>
                  <a:gd name="connsiteX0" fmla="*/ 0 w 5272616"/>
                  <a:gd name="connsiteY0" fmla="*/ 81698 h 816981"/>
                  <a:gd name="connsiteX1" fmla="*/ 81698 w 5272616"/>
                  <a:gd name="connsiteY1" fmla="*/ 0 h 816981"/>
                  <a:gd name="connsiteX2" fmla="*/ 5190918 w 5272616"/>
                  <a:gd name="connsiteY2" fmla="*/ 0 h 816981"/>
                  <a:gd name="connsiteX3" fmla="*/ 5272616 w 5272616"/>
                  <a:gd name="connsiteY3" fmla="*/ 81698 h 816981"/>
                  <a:gd name="connsiteX4" fmla="*/ 5272616 w 5272616"/>
                  <a:gd name="connsiteY4" fmla="*/ 735283 h 816981"/>
                  <a:gd name="connsiteX5" fmla="*/ 5190918 w 5272616"/>
                  <a:gd name="connsiteY5" fmla="*/ 816981 h 816981"/>
                  <a:gd name="connsiteX6" fmla="*/ 81698 w 5272616"/>
                  <a:gd name="connsiteY6" fmla="*/ 816981 h 816981"/>
                  <a:gd name="connsiteX7" fmla="*/ 0 w 5272616"/>
                  <a:gd name="connsiteY7" fmla="*/ 735283 h 816981"/>
                  <a:gd name="connsiteX8" fmla="*/ 0 w 5272616"/>
                  <a:gd name="connsiteY8" fmla="*/ 81698 h 816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272616" h="816981">
                    <a:moveTo>
                      <a:pt x="0" y="81698"/>
                    </a:moveTo>
                    <a:cubicBezTo>
                      <a:pt x="0" y="36577"/>
                      <a:pt x="36577" y="0"/>
                      <a:pt x="81698" y="0"/>
                    </a:cubicBezTo>
                    <a:lnTo>
                      <a:pt x="5190918" y="0"/>
                    </a:lnTo>
                    <a:cubicBezTo>
                      <a:pt x="5236039" y="0"/>
                      <a:pt x="5272616" y="36577"/>
                      <a:pt x="5272616" y="81698"/>
                    </a:cubicBezTo>
                    <a:lnTo>
                      <a:pt x="5272616" y="735283"/>
                    </a:lnTo>
                    <a:cubicBezTo>
                      <a:pt x="5272616" y="780404"/>
                      <a:pt x="5236039" y="816981"/>
                      <a:pt x="5190918" y="816981"/>
                    </a:cubicBezTo>
                    <a:lnTo>
                      <a:pt x="81698" y="816981"/>
                    </a:lnTo>
                    <a:cubicBezTo>
                      <a:pt x="36577" y="816981"/>
                      <a:pt x="0" y="780404"/>
                      <a:pt x="0" y="735283"/>
                    </a:cubicBezTo>
                    <a:lnTo>
                      <a:pt x="0" y="81698"/>
                    </a:lnTo>
                    <a:close/>
                  </a:path>
                </a:pathLst>
              </a:custGeom>
              <a:noFill/>
              <a:ln>
                <a:solidFill>
                  <a:srgbClr val="F69E66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60960" rIns="60960" bIns="60960" numCol="1" spcCol="1270" anchor="ctr" anchorCtr="0">
                <a:noAutofit/>
              </a:bodyPr>
              <a:lstStyle/>
              <a:p>
                <a:pPr marL="464149" lvl="1" indent="-171450">
                  <a:buSzPct val="80000"/>
                  <a:buFont typeface="Calibri" panose="020F0502020204030204" pitchFamily="34" charset="0"/>
                  <a:buChar char="●"/>
                </a:pPr>
                <a:endParaRPr lang="en-US" sz="1200" dirty="0" smtClean="0">
                  <a:solidFill>
                    <a:schemeClr val="tx1"/>
                  </a:solidFill>
                </a:endParaRPr>
              </a:p>
              <a:p>
                <a:pPr marL="464149" lvl="1" indent="-171450">
                  <a:buSzPct val="80000"/>
                  <a:buFont typeface="Calibri" panose="020F0502020204030204" pitchFamily="34" charset="0"/>
                  <a:buChar char="●"/>
                </a:pPr>
                <a:endParaRPr lang="en-US" sz="1200" dirty="0" smtClean="0">
                  <a:solidFill>
                    <a:schemeClr val="tx1"/>
                  </a:solidFill>
                </a:endParaRPr>
              </a:p>
              <a:p>
                <a:pPr marL="464149" lvl="1" indent="-171450">
                  <a:buSzPct val="80000"/>
                  <a:buFont typeface="Calibri" panose="020F0502020204030204" pitchFamily="34" charset="0"/>
                  <a:buChar char="●"/>
                </a:pPr>
                <a:r>
                  <a:rPr lang="en-US" sz="1200" dirty="0" smtClean="0">
                    <a:solidFill>
                      <a:schemeClr val="tx1"/>
                    </a:solidFill>
                  </a:rPr>
                  <a:t>Refers to </a:t>
                </a:r>
                <a:r>
                  <a:rPr lang="en-GB" sz="1200" dirty="0">
                    <a:solidFill>
                      <a:schemeClr val="tx1"/>
                    </a:solidFill>
                  </a:rPr>
                  <a:t>a service provider embedded within a business unit. 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pPr marL="464149" lvl="1" indent="-171450">
                  <a:buSzPct val="80000"/>
                  <a:buFont typeface="Calibri" panose="020F0502020204030204" pitchFamily="34" charset="0"/>
                  <a:buChar char="●"/>
                </a:pPr>
                <a:r>
                  <a:rPr lang="en-US" sz="1200" dirty="0" smtClean="0">
                    <a:solidFill>
                      <a:schemeClr val="tx1"/>
                    </a:solidFill>
                  </a:rPr>
                  <a:t>Example: </a:t>
                </a:r>
                <a:r>
                  <a:rPr lang="en-GB" sz="1200" dirty="0">
                    <a:solidFill>
                      <a:schemeClr val="tx1"/>
                    </a:solidFill>
                  </a:rPr>
                  <a:t>An IT organisation within each business unit </a:t>
                </a:r>
                <a:br>
                  <a:rPr lang="en-GB" sz="1200" dirty="0">
                    <a:solidFill>
                      <a:schemeClr val="tx1"/>
                    </a:solidFill>
                  </a:rPr>
                </a:br>
                <a:endParaRPr lang="en-US" sz="1200" dirty="0">
                  <a:solidFill>
                    <a:schemeClr val="tx1"/>
                  </a:solidFill>
                </a:endParaRPr>
              </a:p>
              <a:p>
                <a:pPr marL="464149" lvl="1" indent="-171450">
                  <a:buSzPct val="80000"/>
                  <a:buFont typeface="Calibri" panose="020F0502020204030204" pitchFamily="34" charset="0"/>
                  <a:buChar char="●"/>
                </a:pP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632555" y="1814145"/>
                <a:ext cx="1170380" cy="447734"/>
              </a:xfrm>
              <a:prstGeom prst="roundRect">
                <a:avLst>
                  <a:gd name="adj" fmla="val 10000"/>
                </a:avLst>
              </a:prstGeom>
              <a:solidFill>
                <a:srgbClr val="9CDAEB"/>
              </a:solidFill>
              <a:ln>
                <a:solidFill>
                  <a:srgbClr val="5B5B5B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tIns="91440" bIns="91440" anchor="ctr" anchorCtr="0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Type I or internal 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959559" y="2358532"/>
                <a:ext cx="1170380" cy="447734"/>
              </a:xfrm>
              <a:prstGeom prst="roundRect">
                <a:avLst>
                  <a:gd name="adj" fmla="val 10000"/>
                </a:avLst>
              </a:prstGeom>
              <a:solidFill>
                <a:srgbClr val="9CDAEB"/>
              </a:solidFill>
              <a:ln>
                <a:solidFill>
                  <a:srgbClr val="5B5B5B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tIns="91440" bIns="91440" anchor="ctr" anchorCtr="0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Type II or shared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1748436" y="2923270"/>
                <a:ext cx="5200930" cy="428887"/>
              </a:xfrm>
              <a:custGeom>
                <a:avLst/>
                <a:gdLst>
                  <a:gd name="connsiteX0" fmla="*/ 0 w 5272616"/>
                  <a:gd name="connsiteY0" fmla="*/ 81698 h 816981"/>
                  <a:gd name="connsiteX1" fmla="*/ 81698 w 5272616"/>
                  <a:gd name="connsiteY1" fmla="*/ 0 h 816981"/>
                  <a:gd name="connsiteX2" fmla="*/ 5190918 w 5272616"/>
                  <a:gd name="connsiteY2" fmla="*/ 0 h 816981"/>
                  <a:gd name="connsiteX3" fmla="*/ 5272616 w 5272616"/>
                  <a:gd name="connsiteY3" fmla="*/ 81698 h 816981"/>
                  <a:gd name="connsiteX4" fmla="*/ 5272616 w 5272616"/>
                  <a:gd name="connsiteY4" fmla="*/ 735283 h 816981"/>
                  <a:gd name="connsiteX5" fmla="*/ 5190918 w 5272616"/>
                  <a:gd name="connsiteY5" fmla="*/ 816981 h 816981"/>
                  <a:gd name="connsiteX6" fmla="*/ 81698 w 5272616"/>
                  <a:gd name="connsiteY6" fmla="*/ 816981 h 816981"/>
                  <a:gd name="connsiteX7" fmla="*/ 0 w 5272616"/>
                  <a:gd name="connsiteY7" fmla="*/ 735283 h 816981"/>
                  <a:gd name="connsiteX8" fmla="*/ 0 w 5272616"/>
                  <a:gd name="connsiteY8" fmla="*/ 81698 h 816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272616" h="816981">
                    <a:moveTo>
                      <a:pt x="0" y="81698"/>
                    </a:moveTo>
                    <a:cubicBezTo>
                      <a:pt x="0" y="36577"/>
                      <a:pt x="36577" y="0"/>
                      <a:pt x="81698" y="0"/>
                    </a:cubicBezTo>
                    <a:lnTo>
                      <a:pt x="5190918" y="0"/>
                    </a:lnTo>
                    <a:cubicBezTo>
                      <a:pt x="5236039" y="0"/>
                      <a:pt x="5272616" y="36577"/>
                      <a:pt x="5272616" y="81698"/>
                    </a:cubicBezTo>
                    <a:lnTo>
                      <a:pt x="5272616" y="735283"/>
                    </a:lnTo>
                    <a:cubicBezTo>
                      <a:pt x="5272616" y="780404"/>
                      <a:pt x="5236039" y="816981"/>
                      <a:pt x="5190918" y="816981"/>
                    </a:cubicBezTo>
                    <a:lnTo>
                      <a:pt x="81698" y="816981"/>
                    </a:lnTo>
                    <a:cubicBezTo>
                      <a:pt x="36577" y="816981"/>
                      <a:pt x="0" y="780404"/>
                      <a:pt x="0" y="735283"/>
                    </a:cubicBezTo>
                    <a:lnTo>
                      <a:pt x="0" y="81698"/>
                    </a:lnTo>
                    <a:close/>
                  </a:path>
                </a:pathLst>
              </a:custGeom>
              <a:noFill/>
              <a:ln>
                <a:solidFill>
                  <a:srgbClr val="F69E66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60960" rIns="60960" bIns="60960" numCol="1" spcCol="1270" anchor="ctr" anchorCtr="0">
                <a:noAutofit/>
              </a:bodyPr>
              <a:lstStyle/>
              <a:p>
                <a:pPr marL="464149" lvl="1" indent="-171450">
                  <a:buSzPct val="80000"/>
                  <a:buFont typeface="Calibri" panose="020F0502020204030204" pitchFamily="34" charset="0"/>
                  <a:buChar char="●"/>
                </a:pPr>
                <a:r>
                  <a:rPr lang="en-US" sz="1200" dirty="0" smtClean="0">
                    <a:solidFill>
                      <a:schemeClr val="tx1"/>
                    </a:solidFill>
                  </a:rPr>
                  <a:t>Refers to an external service provider that offers IT services to external customers. 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pPr marL="464149" lvl="1" indent="-171450">
                  <a:buSzPct val="80000"/>
                  <a:buFont typeface="Calibri" panose="020F0502020204030204" pitchFamily="34" charset="0"/>
                  <a:buChar char="●"/>
                </a:pPr>
                <a:r>
                  <a:rPr lang="en-US" sz="1200" dirty="0" smtClean="0">
                    <a:solidFill>
                      <a:schemeClr val="tx1"/>
                    </a:solidFill>
                  </a:rPr>
                  <a:t>Example: An IT service provider in India, which offers outsourcing services to a global bank 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632556" y="2912303"/>
                <a:ext cx="1170380" cy="447734"/>
              </a:xfrm>
              <a:prstGeom prst="roundRect">
                <a:avLst>
                  <a:gd name="adj" fmla="val 10000"/>
                </a:avLst>
              </a:prstGeom>
              <a:solidFill>
                <a:srgbClr val="9CDAEB"/>
              </a:solidFill>
              <a:ln>
                <a:solidFill>
                  <a:srgbClr val="5B5B5B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tIns="91440" bIns="91440" anchor="ctr" anchorCtr="0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Type III  or external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442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latin typeface="Calibri (headings)"/>
              </a:rPr>
              <a:t>Supplier </a:t>
            </a:r>
            <a:r>
              <a:rPr lang="en-US" dirty="0">
                <a:latin typeface="Calibri (headings)"/>
              </a:rPr>
              <a:t>and </a:t>
            </a:r>
            <a:r>
              <a:rPr lang="en-US" dirty="0" smtClean="0">
                <a:latin typeface="Calibri (headings)"/>
              </a:rPr>
              <a:t>Legal </a:t>
            </a:r>
            <a:r>
              <a:rPr lang="en-US" dirty="0">
                <a:latin typeface="Calibri (headings)"/>
              </a:rPr>
              <a:t>Agreements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877568" y="1114425"/>
            <a:ext cx="5276698" cy="861796"/>
          </a:xfrm>
        </p:spPr>
        <p:txBody>
          <a:bodyPr/>
          <a:lstStyle/>
          <a:p>
            <a:pPr lvl="0">
              <a:buSzPct val="80000"/>
            </a:pPr>
            <a:r>
              <a:rPr lang="en-GB" dirty="0"/>
              <a:t>Third party responsible for supplying goods or services required to deliver IT services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. </a:t>
            </a:r>
            <a:r>
              <a:rPr lang="en-GB" dirty="0"/>
              <a:t>Commodity software and hardware vendors, outsourcing organisations and telecom and network providers are suppliers. 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877568" y="2269641"/>
            <a:ext cx="5276698" cy="861796"/>
          </a:xfrm>
        </p:spPr>
        <p:txBody>
          <a:bodyPr anchor="ctr"/>
          <a:lstStyle/>
          <a:p>
            <a:pPr lvl="0">
              <a:buSzPct val="80000"/>
            </a:pPr>
            <a:r>
              <a:rPr lang="en-GB" dirty="0"/>
              <a:t>It is a legal agreement </a:t>
            </a:r>
            <a:r>
              <a:rPr lang="en-US" dirty="0"/>
              <a:t>between the service provider and the supplier.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847" y="575187"/>
            <a:ext cx="67768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Following are </a:t>
            </a:r>
            <a:r>
              <a:rPr lang="en-US" sz="1400" dirty="0" smtClean="0"/>
              <a:t>the three </a:t>
            </a:r>
            <a:r>
              <a:rPr lang="en-US" sz="1400" dirty="0"/>
              <a:t>key terms associated with IT Service Management: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0832" y="1384796"/>
            <a:ext cx="1486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Supplier 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90832" y="2296875"/>
            <a:ext cx="1486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Underpinning contract</a:t>
            </a:r>
          </a:p>
        </p:txBody>
      </p:sp>
      <p:sp>
        <p:nvSpPr>
          <p:cNvPr id="11" name="Round Single Corner Rectangle 10"/>
          <p:cNvSpPr/>
          <p:nvPr/>
        </p:nvSpPr>
        <p:spPr>
          <a:xfrm>
            <a:off x="368887" y="3084977"/>
            <a:ext cx="6808853" cy="956355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8888" y="3084977"/>
            <a:ext cx="1487045" cy="956355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13" name="Text Placeholder 38"/>
          <p:cNvSpPr txBox="1">
            <a:spLocks/>
          </p:cNvSpPr>
          <p:nvPr/>
        </p:nvSpPr>
        <p:spPr>
          <a:xfrm>
            <a:off x="1855932" y="3137981"/>
            <a:ext cx="5298333" cy="861796"/>
          </a:xfrm>
          <a:prstGeom prst="rect">
            <a:avLst/>
          </a:prstGeom>
        </p:spPr>
        <p:txBody>
          <a:bodyPr anchor="ctr"/>
          <a:lstStyle>
            <a:lvl1pPr marL="0" indent="0" algn="l" defTabSz="571683" rtl="0" eaLnBrk="1" latinLnBrk="0" hangingPunct="1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28762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4604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0445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6286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72128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7969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3811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9652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80000"/>
            </a:pPr>
            <a:r>
              <a:rPr lang="en-GB" dirty="0"/>
              <a:t>The </a:t>
            </a:r>
            <a:r>
              <a:rPr lang="en-GB" dirty="0" smtClean="0"/>
              <a:t>agreement </a:t>
            </a:r>
            <a:r>
              <a:rPr lang="en-GB" dirty="0"/>
              <a:t>between the business organisation and the </a:t>
            </a:r>
            <a:r>
              <a:rPr lang="en-GB" dirty="0" smtClean="0"/>
              <a:t>IT service </a:t>
            </a:r>
            <a:r>
              <a:rPr lang="en-GB" dirty="0"/>
              <a:t>provider is called Service Level Agreement.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9147" y="3314588"/>
            <a:ext cx="1486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Service Level Agreement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9867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Who </a:t>
            </a:r>
            <a:r>
              <a:rPr lang="en-US" dirty="0">
                <a:latin typeface="+mn-lt"/>
              </a:rPr>
              <a:t>defines the key performance indicators in service management?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1123949" y="1806810"/>
            <a:ext cx="5480733" cy="277148"/>
          </a:xfrm>
        </p:spPr>
        <p:txBody>
          <a:bodyPr/>
          <a:lstStyle/>
          <a:p>
            <a:r>
              <a:rPr lang="en-US" dirty="0"/>
              <a:t>Service provider 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129225" y="2158180"/>
            <a:ext cx="5476349" cy="277148"/>
          </a:xfrm>
        </p:spPr>
        <p:txBody>
          <a:bodyPr/>
          <a:lstStyle/>
          <a:p>
            <a:r>
              <a:rPr lang="en-US" dirty="0"/>
              <a:t>Internal stakeholder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1132313" y="2509549"/>
            <a:ext cx="5473783" cy="277148"/>
          </a:xfrm>
        </p:spPr>
        <p:txBody>
          <a:bodyPr/>
          <a:lstStyle/>
          <a:p>
            <a:r>
              <a:rPr lang="en-US" dirty="0"/>
              <a:t>Process Owner 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1130125" y="1455440"/>
            <a:ext cx="5475601" cy="277148"/>
          </a:xfrm>
        </p:spPr>
        <p:txBody>
          <a:bodyPr/>
          <a:lstStyle/>
          <a:p>
            <a:r>
              <a:rPr lang="en-US" dirty="0"/>
              <a:t>Service Owner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49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1123949" y="1806810"/>
            <a:ext cx="5480733" cy="277148"/>
          </a:xfrm>
        </p:spPr>
        <p:txBody>
          <a:bodyPr/>
          <a:lstStyle/>
          <a:p>
            <a:r>
              <a:rPr lang="en-US" dirty="0"/>
              <a:t>Service provider </a:t>
            </a:r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1129225" y="2158180"/>
            <a:ext cx="5476349" cy="277148"/>
          </a:xfrm>
        </p:spPr>
        <p:txBody>
          <a:bodyPr/>
          <a:lstStyle/>
          <a:p>
            <a:r>
              <a:rPr lang="en-US" dirty="0"/>
              <a:t>Internal stakeholder</a:t>
            </a:r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1132313" y="2509549"/>
            <a:ext cx="5473783" cy="277148"/>
          </a:xfrm>
        </p:spPr>
        <p:txBody>
          <a:bodyPr/>
          <a:lstStyle/>
          <a:p>
            <a:r>
              <a:rPr lang="en-US" dirty="0"/>
              <a:t>Process Owner </a:t>
            </a:r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1130125" y="1455440"/>
            <a:ext cx="5475601" cy="277148"/>
          </a:xfrm>
        </p:spPr>
        <p:txBody>
          <a:bodyPr/>
          <a:lstStyle/>
          <a:p>
            <a:r>
              <a:rPr lang="en-US" dirty="0"/>
              <a:t>Service Owner 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>
                <a:latin typeface="+mn-lt"/>
              </a:rPr>
              <a:t>Who defines the key performance indicators in service management?</a:t>
            </a:r>
          </a:p>
          <a:p>
            <a:endParaRPr lang="en-US" dirty="0">
              <a:latin typeface="+mn-lt"/>
            </a:endParaRPr>
          </a:p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pPr marL="0" lvl="1" indent="0">
              <a:spcBef>
                <a:spcPts val="625"/>
              </a:spcBef>
              <a:buNone/>
            </a:pPr>
            <a:r>
              <a:rPr lang="en-US" sz="1400" dirty="0"/>
              <a:t>Answer: d. </a:t>
            </a:r>
          </a:p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b="1" dirty="0"/>
              <a:t>Explanation: </a:t>
            </a:r>
            <a:r>
              <a:rPr lang="en-US" dirty="0"/>
              <a:t>The Process Owner defines the key performance indicators in service </a:t>
            </a:r>
            <a:br>
              <a:rPr lang="en-US" dirty="0"/>
            </a:br>
            <a:r>
              <a:rPr lang="en-US" dirty="0"/>
              <a:t>management.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48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buFont typeface="Calibri" panose="020F0502020204030204" pitchFamily="34" charset="0"/>
              <a:buChar char="●"/>
            </a:pPr>
            <a:r>
              <a:rPr lang="en-US" dirty="0" smtClean="0"/>
              <a:t>Best practices are successful innovations that have been accepted and followed by </a:t>
            </a:r>
            <a:r>
              <a:rPr lang="en-US" dirty="0" err="1" smtClean="0"/>
              <a:t>organisations</a:t>
            </a:r>
            <a:r>
              <a:rPr lang="en-US" dirty="0" smtClean="0"/>
              <a:t>. </a:t>
            </a:r>
          </a:p>
          <a:p>
            <a:pPr>
              <a:lnSpc>
                <a:spcPct val="150000"/>
              </a:lnSpc>
              <a:buFont typeface="Calibri" panose="020F0502020204030204" pitchFamily="34" charset="0"/>
              <a:buChar char="●"/>
            </a:pPr>
            <a:r>
              <a:rPr lang="en-US" dirty="0" smtClean="0"/>
              <a:t>Service management helps to </a:t>
            </a:r>
            <a:r>
              <a:rPr lang="en-GB" dirty="0" smtClean="0"/>
              <a:t>transform </a:t>
            </a:r>
            <a:r>
              <a:rPr lang="en-GB" dirty="0"/>
              <a:t>IT resources into valuable IT services. </a:t>
            </a:r>
            <a:endParaRPr lang="en-US" dirty="0"/>
          </a:p>
          <a:p>
            <a:pPr>
              <a:lnSpc>
                <a:spcPct val="150000"/>
              </a:lnSpc>
              <a:buFont typeface="Calibri" panose="020F0502020204030204" pitchFamily="34" charset="0"/>
              <a:buChar char="●"/>
            </a:pPr>
            <a:r>
              <a:rPr lang="en-GB" dirty="0"/>
              <a:t>Stakeholders are </a:t>
            </a:r>
            <a:r>
              <a:rPr lang="en-GB" dirty="0" smtClean="0"/>
              <a:t>interested </a:t>
            </a:r>
            <a:r>
              <a:rPr lang="en-GB" dirty="0"/>
              <a:t>in the target, resources, activities and outcome of a service or a </a:t>
            </a:r>
            <a:r>
              <a:rPr lang="en-GB" dirty="0" smtClean="0"/>
              <a:t>project. </a:t>
            </a:r>
          </a:p>
          <a:p>
            <a:pPr>
              <a:lnSpc>
                <a:spcPct val="150000"/>
              </a:lnSpc>
              <a:buFont typeface="Calibri" panose="020F0502020204030204" pitchFamily="34" charset="0"/>
              <a:buChar char="●"/>
            </a:pPr>
            <a:r>
              <a:rPr lang="en-GB" dirty="0" smtClean="0"/>
              <a:t>The Service Owner is responsible </a:t>
            </a:r>
            <a:r>
              <a:rPr lang="en-GB" dirty="0"/>
              <a:t>for </a:t>
            </a:r>
            <a:r>
              <a:rPr lang="en-GB" dirty="0" smtClean="0"/>
              <a:t>providing a </a:t>
            </a:r>
            <a:r>
              <a:rPr lang="en-GB" dirty="0"/>
              <a:t>specific service within an </a:t>
            </a:r>
            <a:r>
              <a:rPr lang="en-GB" dirty="0" smtClean="0"/>
              <a:t>organisation.</a:t>
            </a:r>
            <a:r>
              <a:rPr lang="en-GB" dirty="0"/>
              <a:t> </a:t>
            </a:r>
            <a:r>
              <a:rPr lang="en-GB" dirty="0" smtClean="0"/>
              <a:t>The Process Owner ensures that </a:t>
            </a:r>
            <a:r>
              <a:rPr lang="en-GB" dirty="0"/>
              <a:t>a process is </a:t>
            </a:r>
            <a:r>
              <a:rPr lang="en-GB" dirty="0" smtClean="0"/>
              <a:t>performed as decided </a:t>
            </a:r>
            <a:r>
              <a:rPr lang="en-GB" dirty="0"/>
              <a:t>and </a:t>
            </a:r>
            <a:r>
              <a:rPr lang="en-GB" dirty="0" smtClean="0"/>
              <a:t>documented.  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1" y="89225"/>
            <a:ext cx="6473952" cy="31432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sz="1600" b="0" dirty="0" smtClean="0">
                <a:latin typeface="Calibri (headings)"/>
              </a:rPr>
              <a:t>Summary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Here is a quick recap of what we have </a:t>
            </a:r>
            <a:r>
              <a:rPr lang="en-US" dirty="0" smtClean="0"/>
              <a:t>learnt </a:t>
            </a:r>
            <a:r>
              <a:rPr lang="en-US" dirty="0"/>
              <a:t>in this </a:t>
            </a:r>
            <a:r>
              <a:rPr lang="en-US" dirty="0" smtClean="0"/>
              <a:t>lesson: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24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 smtClean="0"/>
              <a:t>Introduction </a:t>
            </a:r>
            <a:r>
              <a:rPr lang="en-US" sz="1600" dirty="0"/>
              <a:t>to Service Management Lifecycle</a:t>
            </a: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en-US" sz="1400" dirty="0" smtClean="0"/>
              <a:t>Lesson 2—The Service Lifecycle 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9130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989734" y="589003"/>
            <a:ext cx="5747900" cy="3401325"/>
          </a:xfrm>
        </p:spPr>
        <p:txBody>
          <a:bodyPr/>
          <a:lstStyle/>
          <a:p>
            <a:pPr>
              <a:lnSpc>
                <a:spcPct val="150000"/>
              </a:lnSpc>
              <a:buFont typeface="Calibri" panose="020F0502020204030204" pitchFamily="34" charset="0"/>
              <a:buChar char="●"/>
            </a:pPr>
            <a:r>
              <a:rPr lang="en-US" dirty="0" smtClean="0"/>
              <a:t>Identify the components or phases of service management lifecycle </a:t>
            </a:r>
            <a:endParaRPr lang="en-US" dirty="0"/>
          </a:p>
          <a:p>
            <a:pPr>
              <a:lnSpc>
                <a:spcPct val="150000"/>
              </a:lnSpc>
              <a:buFont typeface="Calibri" panose="020F0502020204030204" pitchFamily="34" charset="0"/>
              <a:buChar char="●"/>
            </a:pPr>
            <a:r>
              <a:rPr lang="en-US" dirty="0" smtClean="0"/>
              <a:t>Explain the relationship between governance and ITSM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●"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1400" dirty="0">
                <a:latin typeface="Calibri" panose="020F0502020204030204" pitchFamily="34" charset="0"/>
              </a:rPr>
              <a:t>After completing this </a:t>
            </a:r>
            <a:r>
              <a:rPr lang="en-US" sz="1400" dirty="0" smtClean="0">
                <a:latin typeface="Calibri" panose="020F0502020204030204" pitchFamily="34" charset="0"/>
              </a:rPr>
              <a:t>lesson, </a:t>
            </a:r>
            <a:r>
              <a:rPr lang="en-US" sz="1400" dirty="0">
                <a:latin typeface="Calibri" panose="020F0502020204030204" pitchFamily="34" charset="0"/>
              </a:rPr>
              <a:t>you will be able to: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-1" y="93334"/>
            <a:ext cx="7908925" cy="345758"/>
          </a:xfrm>
          <a:prstGeom prst="rect">
            <a:avLst/>
          </a:prstGeom>
        </p:spPr>
        <p:txBody>
          <a:bodyPr/>
          <a:lstStyle>
            <a:lvl1pPr marL="142921" indent="-142921" algn="l" defTabSz="571683" rtl="0" eaLnBrk="1" latinLnBrk="0" hangingPunct="1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Char char="•"/>
              <a:defRPr sz="17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28762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4604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0445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6286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72128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7969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3811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9652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latin typeface="Calibri (headings)"/>
              </a:rPr>
              <a:t>Objectives</a:t>
            </a:r>
            <a:endParaRPr lang="en-US" sz="1600" dirty="0"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429009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77533" y="634826"/>
            <a:ext cx="2975318" cy="3360152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/>
              <a:t>Following </a:t>
            </a:r>
            <a:r>
              <a:rPr lang="en-US" dirty="0"/>
              <a:t>are the components </a:t>
            </a:r>
            <a:r>
              <a:rPr lang="en-US" dirty="0" smtClean="0"/>
              <a:t>or phases of </a:t>
            </a:r>
            <a:r>
              <a:rPr lang="en-US" dirty="0"/>
              <a:t>service management </a:t>
            </a:r>
            <a:r>
              <a:rPr lang="en-US" dirty="0" smtClean="0"/>
              <a:t>lifecycle.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Calibri (headings)"/>
              </a:rPr>
              <a:t>Components of Service Management Lifecycle </a:t>
            </a:r>
            <a:endParaRPr lang="en-US" dirty="0">
              <a:latin typeface="Calibri (headings)"/>
            </a:endParaRP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3045320" y="3932091"/>
            <a:ext cx="328565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900" dirty="0" smtClean="0">
                <a:latin typeface="Calibri" pitchFamily="34" charset="0"/>
              </a:rPr>
              <a:t>© Crown Copyright 2011. Reproduced under </a:t>
            </a:r>
            <a:r>
              <a:rPr lang="en-US" sz="900" dirty="0" err="1" smtClean="0">
                <a:latin typeface="Calibri" pitchFamily="34" charset="0"/>
              </a:rPr>
              <a:t>licence</a:t>
            </a:r>
            <a:r>
              <a:rPr lang="en-US" sz="900" dirty="0" smtClean="0">
                <a:latin typeface="Calibri" pitchFamily="34" charset="0"/>
              </a:rPr>
              <a:t> from AXELOS</a:t>
            </a:r>
            <a:r>
              <a:rPr lang="en-GB" sz="900" dirty="0" smtClean="0">
                <a:latin typeface="Calibri" pitchFamily="34" charset="0"/>
              </a:rPr>
              <a:t>. </a:t>
            </a:r>
            <a:endParaRPr lang="en-GB" sz="900" dirty="0"/>
          </a:p>
        </p:txBody>
      </p:sp>
      <p:grpSp>
        <p:nvGrpSpPr>
          <p:cNvPr id="6" name="Group 5"/>
          <p:cNvGrpSpPr/>
          <p:nvPr/>
        </p:nvGrpSpPr>
        <p:grpSpPr>
          <a:xfrm>
            <a:off x="1320056" y="654945"/>
            <a:ext cx="6490456" cy="3292267"/>
            <a:chOff x="701613" y="550154"/>
            <a:chExt cx="6490456" cy="3292267"/>
          </a:xfrm>
        </p:grpSpPr>
        <p:sp>
          <p:nvSpPr>
            <p:cNvPr id="7" name="Rounded Rectangle 6"/>
            <p:cNvSpPr/>
            <p:nvPr/>
          </p:nvSpPr>
          <p:spPr>
            <a:xfrm>
              <a:off x="5220193" y="550154"/>
              <a:ext cx="1239375" cy="211557"/>
            </a:xfrm>
            <a:prstGeom prst="roundRect">
              <a:avLst>
                <a:gd name="adj" fmla="val 11787"/>
              </a:avLst>
            </a:prstGeom>
            <a:solidFill>
              <a:srgbClr val="FF76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Application Management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220193" y="803943"/>
              <a:ext cx="1239375" cy="211557"/>
            </a:xfrm>
            <a:prstGeom prst="roundRect">
              <a:avLst>
                <a:gd name="adj" fmla="val 11787"/>
              </a:avLst>
            </a:prstGeom>
            <a:solidFill>
              <a:srgbClr val="FF76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IT Operations Management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220193" y="1057732"/>
              <a:ext cx="1239375" cy="211557"/>
            </a:xfrm>
            <a:prstGeom prst="roundRect">
              <a:avLst>
                <a:gd name="adj" fmla="val 11787"/>
              </a:avLst>
            </a:prstGeom>
            <a:solidFill>
              <a:srgbClr val="FF76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Technical </a:t>
              </a:r>
              <a:r>
                <a:rPr lang="en-US" sz="7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Management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220193" y="1311521"/>
              <a:ext cx="1239375" cy="211557"/>
            </a:xfrm>
            <a:prstGeom prst="roundRect">
              <a:avLst>
                <a:gd name="adj" fmla="val 11787"/>
              </a:avLst>
            </a:prstGeom>
            <a:solidFill>
              <a:srgbClr val="FF76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Service </a:t>
              </a:r>
              <a:r>
                <a:rPr lang="en-US" sz="7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Management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220193" y="1565310"/>
              <a:ext cx="1239375" cy="211557"/>
            </a:xfrm>
            <a:prstGeom prst="roundRect">
              <a:avLst>
                <a:gd name="adj" fmla="val 11787"/>
              </a:avLst>
            </a:prstGeom>
            <a:solidFill>
              <a:srgbClr val="FFB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Access </a:t>
              </a:r>
              <a:r>
                <a:rPr lang="en-US" sz="7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Management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20193" y="1819099"/>
              <a:ext cx="1239375" cy="211557"/>
            </a:xfrm>
            <a:prstGeom prst="roundRect">
              <a:avLst>
                <a:gd name="adj" fmla="val 11787"/>
              </a:avLst>
            </a:prstGeom>
            <a:solidFill>
              <a:srgbClr val="FFB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Problem </a:t>
              </a:r>
              <a:r>
                <a:rPr lang="en-US" sz="7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Management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220193" y="2072888"/>
              <a:ext cx="1239375" cy="211557"/>
            </a:xfrm>
            <a:prstGeom prst="roundRect">
              <a:avLst>
                <a:gd name="adj" fmla="val 11787"/>
              </a:avLst>
            </a:prstGeom>
            <a:solidFill>
              <a:srgbClr val="FFB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Incident </a:t>
              </a:r>
              <a:r>
                <a:rPr lang="en-US" sz="7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Management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220193" y="2326676"/>
              <a:ext cx="1239375" cy="211557"/>
            </a:xfrm>
            <a:prstGeom prst="roundRect">
              <a:avLst>
                <a:gd name="adj" fmla="val 11787"/>
              </a:avLst>
            </a:prstGeom>
            <a:solidFill>
              <a:srgbClr val="FFB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Request Fulfilment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220193" y="2580468"/>
              <a:ext cx="1239375" cy="211557"/>
            </a:xfrm>
            <a:prstGeom prst="roundRect">
              <a:avLst>
                <a:gd name="adj" fmla="val 11787"/>
              </a:avLst>
            </a:prstGeom>
            <a:solidFill>
              <a:srgbClr val="FFB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Event Management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923512" y="1057732"/>
              <a:ext cx="1251769" cy="211557"/>
            </a:xfrm>
            <a:prstGeom prst="roundRect">
              <a:avLst>
                <a:gd name="adj" fmla="val 11787"/>
              </a:avLst>
            </a:prstGeom>
            <a:solidFill>
              <a:srgbClr val="FFB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Change Evaluation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923512" y="1311521"/>
              <a:ext cx="1251769" cy="211557"/>
            </a:xfrm>
            <a:prstGeom prst="roundRect">
              <a:avLst>
                <a:gd name="adj" fmla="val 11787"/>
              </a:avLst>
            </a:prstGeom>
            <a:solidFill>
              <a:srgbClr val="FFB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Service Validation and Testing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923512" y="1565310"/>
              <a:ext cx="1251769" cy="211557"/>
            </a:xfrm>
            <a:prstGeom prst="roundRect">
              <a:avLst>
                <a:gd name="adj" fmla="val 11787"/>
              </a:avLst>
            </a:prstGeom>
            <a:solidFill>
              <a:srgbClr val="FFB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Knowledge </a:t>
              </a:r>
              <a:r>
                <a:rPr lang="en-US" sz="7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Management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923512" y="1819099"/>
              <a:ext cx="1251769" cy="211557"/>
            </a:xfrm>
            <a:prstGeom prst="roundRect">
              <a:avLst>
                <a:gd name="adj" fmla="val 11787"/>
              </a:avLst>
            </a:prstGeom>
            <a:solidFill>
              <a:srgbClr val="FFB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Release and Deployment Management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923512" y="2072888"/>
              <a:ext cx="1251769" cy="211557"/>
            </a:xfrm>
            <a:prstGeom prst="roundRect">
              <a:avLst>
                <a:gd name="adj" fmla="val 11787"/>
              </a:avLst>
            </a:prstGeom>
            <a:solidFill>
              <a:srgbClr val="FFB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Service Asset and Configuration management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923512" y="2326677"/>
              <a:ext cx="1251769" cy="211557"/>
            </a:xfrm>
            <a:prstGeom prst="roundRect">
              <a:avLst>
                <a:gd name="adj" fmla="val 11787"/>
              </a:avLst>
            </a:prstGeom>
            <a:solidFill>
              <a:srgbClr val="FFB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Change Management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923511" y="2580468"/>
              <a:ext cx="1251769" cy="211557"/>
            </a:xfrm>
            <a:prstGeom prst="roundRect">
              <a:avLst>
                <a:gd name="adj" fmla="val 11787"/>
              </a:avLst>
            </a:prstGeom>
            <a:solidFill>
              <a:srgbClr val="FFB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Transition Planning and Support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631741" y="1057732"/>
              <a:ext cx="1251769" cy="211557"/>
            </a:xfrm>
            <a:prstGeom prst="roundRect">
              <a:avLst>
                <a:gd name="adj" fmla="val 11787"/>
              </a:avLst>
            </a:prstGeom>
            <a:solidFill>
              <a:srgbClr val="FFB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Supplier Management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631741" y="1311521"/>
              <a:ext cx="1251769" cy="211557"/>
            </a:xfrm>
            <a:prstGeom prst="roundRect">
              <a:avLst>
                <a:gd name="adj" fmla="val 11787"/>
              </a:avLst>
            </a:prstGeom>
            <a:solidFill>
              <a:srgbClr val="FFB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Information Security Management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631741" y="1565310"/>
              <a:ext cx="1251769" cy="211557"/>
            </a:xfrm>
            <a:prstGeom prst="roundRect">
              <a:avLst>
                <a:gd name="adj" fmla="val 11787"/>
              </a:avLst>
            </a:prstGeom>
            <a:solidFill>
              <a:srgbClr val="FFB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IT Service Continuity Management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631741" y="1819099"/>
              <a:ext cx="1251769" cy="211557"/>
            </a:xfrm>
            <a:prstGeom prst="roundRect">
              <a:avLst>
                <a:gd name="adj" fmla="val 11787"/>
              </a:avLst>
            </a:prstGeom>
            <a:solidFill>
              <a:srgbClr val="FFB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Availability Management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631741" y="2072888"/>
              <a:ext cx="1251769" cy="211557"/>
            </a:xfrm>
            <a:prstGeom prst="roundRect">
              <a:avLst>
                <a:gd name="adj" fmla="val 11787"/>
              </a:avLst>
            </a:prstGeom>
            <a:solidFill>
              <a:srgbClr val="FFB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Capacity Management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631741" y="2326677"/>
              <a:ext cx="1251769" cy="211557"/>
            </a:xfrm>
            <a:prstGeom prst="roundRect">
              <a:avLst>
                <a:gd name="adj" fmla="val 11787"/>
              </a:avLst>
            </a:prstGeom>
            <a:solidFill>
              <a:srgbClr val="FFB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Service Catalogue Management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631739" y="2580468"/>
              <a:ext cx="1251769" cy="211557"/>
            </a:xfrm>
            <a:prstGeom prst="roundRect">
              <a:avLst>
                <a:gd name="adj" fmla="val 11787"/>
              </a:avLst>
            </a:prstGeom>
            <a:solidFill>
              <a:srgbClr val="FFB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Service Level Management 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631739" y="803943"/>
              <a:ext cx="1251769" cy="211557"/>
            </a:xfrm>
            <a:prstGeom prst="roundRect">
              <a:avLst>
                <a:gd name="adj" fmla="val 11787"/>
              </a:avLst>
            </a:prstGeom>
            <a:solidFill>
              <a:srgbClr val="FFB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Design Coordination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1343191" y="1552812"/>
              <a:ext cx="1251769" cy="211557"/>
            </a:xfrm>
            <a:prstGeom prst="roundRect">
              <a:avLst>
                <a:gd name="adj" fmla="val 11787"/>
              </a:avLst>
            </a:prstGeom>
            <a:solidFill>
              <a:srgbClr val="FFB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Strategy</a:t>
              </a:r>
              <a:r>
                <a:rPr lang="en-US" sz="7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Management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343191" y="1809726"/>
              <a:ext cx="1251769" cy="211557"/>
            </a:xfrm>
            <a:prstGeom prst="roundRect">
              <a:avLst>
                <a:gd name="adj" fmla="val 11787"/>
              </a:avLst>
            </a:prstGeom>
            <a:solidFill>
              <a:srgbClr val="FFB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Business Relationship Management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1343191" y="2066640"/>
              <a:ext cx="1251769" cy="211557"/>
            </a:xfrm>
            <a:prstGeom prst="roundRect">
              <a:avLst>
                <a:gd name="adj" fmla="val 11787"/>
              </a:avLst>
            </a:prstGeom>
            <a:solidFill>
              <a:srgbClr val="FFB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IT Financial Management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343191" y="2323554"/>
              <a:ext cx="1251769" cy="211557"/>
            </a:xfrm>
            <a:prstGeom prst="roundRect">
              <a:avLst>
                <a:gd name="adj" fmla="val 11787"/>
              </a:avLst>
            </a:prstGeom>
            <a:solidFill>
              <a:srgbClr val="FFB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Service Portfolio Management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343190" y="2580468"/>
              <a:ext cx="1251769" cy="211557"/>
            </a:xfrm>
            <a:prstGeom prst="roundRect">
              <a:avLst>
                <a:gd name="adj" fmla="val 11787"/>
              </a:avLst>
            </a:prstGeom>
            <a:solidFill>
              <a:srgbClr val="FFB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Demand Management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8" name="Chevron 37"/>
            <p:cNvSpPr/>
            <p:nvPr/>
          </p:nvSpPr>
          <p:spPr>
            <a:xfrm>
              <a:off x="1349904" y="2833173"/>
              <a:ext cx="1342860" cy="244987"/>
            </a:xfrm>
            <a:prstGeom prst="chevron">
              <a:avLst>
                <a:gd name="adj" fmla="val 44123"/>
              </a:avLst>
            </a:prstGeom>
            <a:solidFill>
              <a:srgbClr val="85D4E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Service Strategy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9" name="Chevron 38"/>
            <p:cNvSpPr/>
            <p:nvPr/>
          </p:nvSpPr>
          <p:spPr>
            <a:xfrm>
              <a:off x="2632153" y="2833173"/>
              <a:ext cx="1342860" cy="244987"/>
            </a:xfrm>
            <a:prstGeom prst="chevron">
              <a:avLst>
                <a:gd name="adj" fmla="val 44123"/>
              </a:avLst>
            </a:prstGeom>
            <a:solidFill>
              <a:srgbClr val="85D4E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Service Design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0" name="Chevron 39"/>
            <p:cNvSpPr/>
            <p:nvPr/>
          </p:nvSpPr>
          <p:spPr>
            <a:xfrm>
              <a:off x="3914403" y="2833173"/>
              <a:ext cx="1342860" cy="244987"/>
            </a:xfrm>
            <a:prstGeom prst="chevron">
              <a:avLst>
                <a:gd name="adj" fmla="val 44123"/>
              </a:avLst>
            </a:prstGeom>
            <a:solidFill>
              <a:srgbClr val="85D4E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Service Transition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1" name="Chevron 40"/>
            <p:cNvSpPr/>
            <p:nvPr/>
          </p:nvSpPr>
          <p:spPr>
            <a:xfrm>
              <a:off x="5196652" y="2833173"/>
              <a:ext cx="1342860" cy="244987"/>
            </a:xfrm>
            <a:prstGeom prst="chevron">
              <a:avLst>
                <a:gd name="adj" fmla="val 44123"/>
              </a:avLst>
            </a:prstGeom>
            <a:solidFill>
              <a:srgbClr val="85D4E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Service Operation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2" name="Chevron 41"/>
            <p:cNvSpPr/>
            <p:nvPr/>
          </p:nvSpPr>
          <p:spPr>
            <a:xfrm flipH="1">
              <a:off x="1343189" y="3118608"/>
              <a:ext cx="5203037" cy="222715"/>
            </a:xfrm>
            <a:prstGeom prst="chevron">
              <a:avLst>
                <a:gd name="adj" fmla="val 44123"/>
              </a:avLst>
            </a:prstGeom>
            <a:solidFill>
              <a:srgbClr val="64BAE3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Continual Service Improvement</a:t>
              </a:r>
              <a:endParaRPr lang="en-US" sz="7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1655623" y="3386953"/>
              <a:ext cx="4578167" cy="192325"/>
            </a:xfrm>
            <a:prstGeom prst="roundRect">
              <a:avLst>
                <a:gd name="adj" fmla="val 11787"/>
              </a:avLst>
            </a:prstGeom>
            <a:solidFill>
              <a:srgbClr val="FFB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7 Steps Improvement Process, Deming Cycle, CSI model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1969074" y="3630864"/>
              <a:ext cx="1251769" cy="211557"/>
            </a:xfrm>
            <a:prstGeom prst="roundRect">
              <a:avLst>
                <a:gd name="adj" fmla="val 11787"/>
              </a:avLst>
            </a:prstGeom>
            <a:solidFill>
              <a:srgbClr val="FFB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Service Reporting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4688713" y="3630864"/>
              <a:ext cx="1251769" cy="211557"/>
            </a:xfrm>
            <a:prstGeom prst="roundRect">
              <a:avLst>
                <a:gd name="adj" fmla="val 11787"/>
              </a:avLst>
            </a:prstGeom>
            <a:solidFill>
              <a:srgbClr val="FFB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Service Measurement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6" name="Curved Left Arrow 45"/>
            <p:cNvSpPr/>
            <p:nvPr/>
          </p:nvSpPr>
          <p:spPr>
            <a:xfrm flipH="1" flipV="1">
              <a:off x="701613" y="2901587"/>
              <a:ext cx="625885" cy="381919"/>
            </a:xfrm>
            <a:prstGeom prst="curvedLeftArrow">
              <a:avLst/>
            </a:prstGeom>
            <a:solidFill>
              <a:srgbClr val="F398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7" name="Curved Left Arrow 46"/>
            <p:cNvSpPr/>
            <p:nvPr/>
          </p:nvSpPr>
          <p:spPr>
            <a:xfrm>
              <a:off x="6566184" y="2901588"/>
              <a:ext cx="625885" cy="439735"/>
            </a:xfrm>
            <a:prstGeom prst="curvedLeftArrow">
              <a:avLst/>
            </a:prstGeom>
            <a:solidFill>
              <a:srgbClr val="5AA2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287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Below are the facts related to the components or phases of service management lifecycle: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>
              <a:latin typeface="Calibri (headings)"/>
            </a:endParaRPr>
          </a:p>
          <a:p>
            <a:r>
              <a:rPr lang="en-US" dirty="0" smtClean="0">
                <a:latin typeface="Calibri (headings)"/>
              </a:rPr>
              <a:t>Components </a:t>
            </a:r>
            <a:r>
              <a:rPr lang="en-US" dirty="0">
                <a:latin typeface="Calibri (headings)"/>
              </a:rPr>
              <a:t>of Service Management </a:t>
            </a:r>
            <a:r>
              <a:rPr lang="en-US" dirty="0" smtClean="0">
                <a:latin typeface="Calibri (headings)"/>
              </a:rPr>
              <a:t>Lifecycle (contd.) </a:t>
            </a:r>
            <a:endParaRPr lang="en-US" dirty="0">
              <a:latin typeface="Calibri (headings)"/>
            </a:endParaRPr>
          </a:p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77533" y="1046072"/>
            <a:ext cx="7555110" cy="2700189"/>
            <a:chOff x="632555" y="1814145"/>
            <a:chExt cx="6643814" cy="1545892"/>
          </a:xfrm>
        </p:grpSpPr>
        <p:sp>
          <p:nvSpPr>
            <p:cNvPr id="17" name="Freeform 16"/>
            <p:cNvSpPr/>
            <p:nvPr/>
          </p:nvSpPr>
          <p:spPr>
            <a:xfrm>
              <a:off x="2075439" y="2369498"/>
              <a:ext cx="5200930" cy="428887"/>
            </a:xfrm>
            <a:custGeom>
              <a:avLst/>
              <a:gdLst>
                <a:gd name="connsiteX0" fmla="*/ 0 w 5272616"/>
                <a:gd name="connsiteY0" fmla="*/ 81698 h 816981"/>
                <a:gd name="connsiteX1" fmla="*/ 81698 w 5272616"/>
                <a:gd name="connsiteY1" fmla="*/ 0 h 816981"/>
                <a:gd name="connsiteX2" fmla="*/ 5190918 w 5272616"/>
                <a:gd name="connsiteY2" fmla="*/ 0 h 816981"/>
                <a:gd name="connsiteX3" fmla="*/ 5272616 w 5272616"/>
                <a:gd name="connsiteY3" fmla="*/ 81698 h 816981"/>
                <a:gd name="connsiteX4" fmla="*/ 5272616 w 5272616"/>
                <a:gd name="connsiteY4" fmla="*/ 735283 h 816981"/>
                <a:gd name="connsiteX5" fmla="*/ 5190918 w 5272616"/>
                <a:gd name="connsiteY5" fmla="*/ 816981 h 816981"/>
                <a:gd name="connsiteX6" fmla="*/ 81698 w 5272616"/>
                <a:gd name="connsiteY6" fmla="*/ 816981 h 816981"/>
                <a:gd name="connsiteX7" fmla="*/ 0 w 5272616"/>
                <a:gd name="connsiteY7" fmla="*/ 735283 h 816981"/>
                <a:gd name="connsiteX8" fmla="*/ 0 w 5272616"/>
                <a:gd name="connsiteY8" fmla="*/ 81698 h 816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72616" h="816981">
                  <a:moveTo>
                    <a:pt x="0" y="81698"/>
                  </a:moveTo>
                  <a:cubicBezTo>
                    <a:pt x="0" y="36577"/>
                    <a:pt x="36577" y="0"/>
                    <a:pt x="81698" y="0"/>
                  </a:cubicBezTo>
                  <a:lnTo>
                    <a:pt x="5190918" y="0"/>
                  </a:lnTo>
                  <a:cubicBezTo>
                    <a:pt x="5236039" y="0"/>
                    <a:pt x="5272616" y="36577"/>
                    <a:pt x="5272616" y="81698"/>
                  </a:cubicBezTo>
                  <a:lnTo>
                    <a:pt x="5272616" y="735283"/>
                  </a:lnTo>
                  <a:cubicBezTo>
                    <a:pt x="5272616" y="780404"/>
                    <a:pt x="5236039" y="816981"/>
                    <a:pt x="5190918" y="816981"/>
                  </a:cubicBezTo>
                  <a:lnTo>
                    <a:pt x="81698" y="816981"/>
                  </a:lnTo>
                  <a:cubicBezTo>
                    <a:pt x="36577" y="816981"/>
                    <a:pt x="0" y="780404"/>
                    <a:pt x="0" y="735283"/>
                  </a:cubicBezTo>
                  <a:lnTo>
                    <a:pt x="0" y="81698"/>
                  </a:lnTo>
                  <a:close/>
                </a:path>
              </a:pathLst>
            </a:custGeom>
            <a:noFill/>
            <a:ln>
              <a:solidFill>
                <a:srgbClr val="F69E66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0960" rIns="60960" bIns="60960" numCol="1" spcCol="1270" anchor="ctr" anchorCtr="0">
              <a:noAutofit/>
            </a:bodyPr>
            <a:lstStyle/>
            <a:p>
              <a:pPr marL="464149" lvl="1" indent="-171450">
                <a:buSzPct val="80000"/>
                <a:buFont typeface="Calibri" panose="020F0502020204030204" pitchFamily="34" charset="0"/>
                <a:buChar char="●"/>
              </a:pPr>
              <a:endParaRPr lang="en-US" sz="1200" dirty="0" smtClean="0">
                <a:solidFill>
                  <a:schemeClr val="tx1"/>
                </a:solidFill>
              </a:endParaRPr>
            </a:p>
            <a:p>
              <a:pPr marL="464149" lvl="1" indent="-171450">
                <a:buSzPct val="80000"/>
                <a:buFont typeface="Calibri" panose="020F0502020204030204" pitchFamily="34" charset="0"/>
                <a:buChar char="●"/>
              </a:pPr>
              <a:r>
                <a:rPr lang="en-US" sz="1200" dirty="0" smtClean="0">
                  <a:solidFill>
                    <a:schemeClr val="tx1"/>
                  </a:solidFill>
                </a:rPr>
                <a:t>In this phase, specific design related decisions are taken. </a:t>
              </a:r>
            </a:p>
            <a:p>
              <a:pPr marL="464149" lvl="1" indent="-171450">
                <a:buSzPct val="80000"/>
                <a:buFont typeface="Calibri" panose="020F0502020204030204" pitchFamily="34" charset="0"/>
                <a:buChar char="●"/>
              </a:pPr>
              <a:r>
                <a:rPr lang="en-GB" sz="1200" dirty="0" smtClean="0">
                  <a:solidFill>
                    <a:schemeClr val="tx1"/>
                  </a:solidFill>
                </a:rPr>
                <a:t>Questions</a:t>
              </a:r>
              <a:r>
                <a:rPr lang="en-GB" sz="1200" dirty="0">
                  <a:solidFill>
                    <a:schemeClr val="tx1"/>
                  </a:solidFill>
                </a:rPr>
                <a:t>, such as what is the user base, will the services be offered 24/7 or will they be provided during a certain time period, are </a:t>
              </a:r>
              <a:r>
                <a:rPr lang="en-GB" sz="1200" dirty="0" smtClean="0">
                  <a:solidFill>
                    <a:schemeClr val="tx1"/>
                  </a:solidFill>
                </a:rPr>
                <a:t>addressed.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</a:p>
            <a:p>
              <a:pPr marL="464149" lvl="1" indent="-171450">
                <a:buSzPct val="80000"/>
                <a:buFont typeface="Calibri" panose="020F0502020204030204" pitchFamily="34" charset="0"/>
                <a:buChar char="●"/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632555" y="1814145"/>
              <a:ext cx="6316811" cy="1545892"/>
              <a:chOff x="632555" y="1814145"/>
              <a:chExt cx="6316811" cy="1545892"/>
            </a:xfrm>
          </p:grpSpPr>
          <p:sp>
            <p:nvSpPr>
              <p:cNvPr id="19" name="Freeform 18"/>
              <p:cNvSpPr/>
              <p:nvPr/>
            </p:nvSpPr>
            <p:spPr>
              <a:xfrm>
                <a:off x="1748436" y="1825112"/>
                <a:ext cx="5200928" cy="428887"/>
              </a:xfrm>
              <a:custGeom>
                <a:avLst/>
                <a:gdLst>
                  <a:gd name="connsiteX0" fmla="*/ 0 w 5272616"/>
                  <a:gd name="connsiteY0" fmla="*/ 81698 h 816981"/>
                  <a:gd name="connsiteX1" fmla="*/ 81698 w 5272616"/>
                  <a:gd name="connsiteY1" fmla="*/ 0 h 816981"/>
                  <a:gd name="connsiteX2" fmla="*/ 5190918 w 5272616"/>
                  <a:gd name="connsiteY2" fmla="*/ 0 h 816981"/>
                  <a:gd name="connsiteX3" fmla="*/ 5272616 w 5272616"/>
                  <a:gd name="connsiteY3" fmla="*/ 81698 h 816981"/>
                  <a:gd name="connsiteX4" fmla="*/ 5272616 w 5272616"/>
                  <a:gd name="connsiteY4" fmla="*/ 735283 h 816981"/>
                  <a:gd name="connsiteX5" fmla="*/ 5190918 w 5272616"/>
                  <a:gd name="connsiteY5" fmla="*/ 816981 h 816981"/>
                  <a:gd name="connsiteX6" fmla="*/ 81698 w 5272616"/>
                  <a:gd name="connsiteY6" fmla="*/ 816981 h 816981"/>
                  <a:gd name="connsiteX7" fmla="*/ 0 w 5272616"/>
                  <a:gd name="connsiteY7" fmla="*/ 735283 h 816981"/>
                  <a:gd name="connsiteX8" fmla="*/ 0 w 5272616"/>
                  <a:gd name="connsiteY8" fmla="*/ 81698 h 816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272616" h="816981">
                    <a:moveTo>
                      <a:pt x="0" y="81698"/>
                    </a:moveTo>
                    <a:cubicBezTo>
                      <a:pt x="0" y="36577"/>
                      <a:pt x="36577" y="0"/>
                      <a:pt x="81698" y="0"/>
                    </a:cubicBezTo>
                    <a:lnTo>
                      <a:pt x="5190918" y="0"/>
                    </a:lnTo>
                    <a:cubicBezTo>
                      <a:pt x="5236039" y="0"/>
                      <a:pt x="5272616" y="36577"/>
                      <a:pt x="5272616" y="81698"/>
                    </a:cubicBezTo>
                    <a:lnTo>
                      <a:pt x="5272616" y="735283"/>
                    </a:lnTo>
                    <a:cubicBezTo>
                      <a:pt x="5272616" y="780404"/>
                      <a:pt x="5236039" y="816981"/>
                      <a:pt x="5190918" y="816981"/>
                    </a:cubicBezTo>
                    <a:lnTo>
                      <a:pt x="81698" y="816981"/>
                    </a:lnTo>
                    <a:cubicBezTo>
                      <a:pt x="36577" y="816981"/>
                      <a:pt x="0" y="780404"/>
                      <a:pt x="0" y="735283"/>
                    </a:cubicBezTo>
                    <a:lnTo>
                      <a:pt x="0" y="81698"/>
                    </a:lnTo>
                    <a:close/>
                  </a:path>
                </a:pathLst>
              </a:custGeom>
              <a:noFill/>
              <a:ln>
                <a:solidFill>
                  <a:srgbClr val="F69E66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60960" rIns="60960" bIns="60960" numCol="1" spcCol="1270" anchor="ctr" anchorCtr="0">
                <a:noAutofit/>
              </a:bodyPr>
              <a:lstStyle/>
              <a:p>
                <a:pPr marL="464149" lvl="1" indent="-171450">
                  <a:buSzPct val="80000"/>
                  <a:buFont typeface="Calibri" panose="020F0502020204030204" pitchFamily="34" charset="0"/>
                  <a:buChar char="●"/>
                </a:pPr>
                <a:endParaRPr lang="en-US" sz="1200" dirty="0" smtClean="0">
                  <a:solidFill>
                    <a:schemeClr val="tx1"/>
                  </a:solidFill>
                </a:endParaRPr>
              </a:p>
              <a:p>
                <a:pPr marL="464149" lvl="1" indent="-171450">
                  <a:buSzPct val="80000"/>
                  <a:buFont typeface="Calibri" panose="020F0502020204030204" pitchFamily="34" charset="0"/>
                  <a:buChar char="●"/>
                </a:pPr>
                <a:r>
                  <a:rPr lang="en-GB" sz="1200" dirty="0" smtClean="0">
                    <a:solidFill>
                      <a:schemeClr val="tx1"/>
                    </a:solidFill>
                  </a:rPr>
                  <a:t>The organisation decides to come up with certain services to have a competitive advantage in the market. </a:t>
                </a:r>
              </a:p>
              <a:p>
                <a:pPr marL="464149" lvl="1" indent="-171450">
                  <a:buSzPct val="80000"/>
                  <a:buFont typeface="Calibri" panose="020F0502020204030204" pitchFamily="34" charset="0"/>
                  <a:buChar char="●"/>
                </a:pPr>
                <a:r>
                  <a:rPr lang="en-GB" sz="1200" dirty="0" smtClean="0">
                    <a:solidFill>
                      <a:schemeClr val="tx1"/>
                    </a:solidFill>
                  </a:rPr>
                  <a:t>Questions </a:t>
                </a:r>
                <a:r>
                  <a:rPr lang="en-GB" sz="1200" dirty="0">
                    <a:solidFill>
                      <a:schemeClr val="tx1"/>
                    </a:solidFill>
                  </a:rPr>
                  <a:t>like what service to provide and why will someone pay for the services are addressed</a:t>
                </a:r>
                <a:r>
                  <a:rPr lang="en-GB" sz="1200" dirty="0" smtClean="0">
                    <a:solidFill>
                      <a:schemeClr val="tx1"/>
                    </a:solidFill>
                  </a:rPr>
                  <a:t>.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pPr marL="464149" lvl="1" indent="-171450">
                  <a:buSzPct val="80000"/>
                  <a:buFont typeface="Calibri" panose="020F0502020204030204" pitchFamily="34" charset="0"/>
                  <a:buChar char="●"/>
                </a:pP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632555" y="1814145"/>
                <a:ext cx="1170380" cy="447734"/>
              </a:xfrm>
              <a:prstGeom prst="roundRect">
                <a:avLst>
                  <a:gd name="adj" fmla="val 10000"/>
                </a:avLst>
              </a:prstGeom>
              <a:solidFill>
                <a:srgbClr val="9CDAEB"/>
              </a:solidFill>
              <a:ln>
                <a:solidFill>
                  <a:srgbClr val="5B5B5B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tIns="91440" bIns="91440" anchor="ctr" anchorCtr="0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Service strategy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959559" y="2358532"/>
                <a:ext cx="1170380" cy="447734"/>
              </a:xfrm>
              <a:prstGeom prst="roundRect">
                <a:avLst>
                  <a:gd name="adj" fmla="val 10000"/>
                </a:avLst>
              </a:prstGeom>
              <a:solidFill>
                <a:srgbClr val="9CDAEB"/>
              </a:solidFill>
              <a:ln>
                <a:solidFill>
                  <a:srgbClr val="5B5B5B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tIns="91440" bIns="91440" anchor="ctr" anchorCtr="0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Service design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1748436" y="2923270"/>
                <a:ext cx="5200930" cy="428887"/>
              </a:xfrm>
              <a:custGeom>
                <a:avLst/>
                <a:gdLst>
                  <a:gd name="connsiteX0" fmla="*/ 0 w 5272616"/>
                  <a:gd name="connsiteY0" fmla="*/ 81698 h 816981"/>
                  <a:gd name="connsiteX1" fmla="*/ 81698 w 5272616"/>
                  <a:gd name="connsiteY1" fmla="*/ 0 h 816981"/>
                  <a:gd name="connsiteX2" fmla="*/ 5190918 w 5272616"/>
                  <a:gd name="connsiteY2" fmla="*/ 0 h 816981"/>
                  <a:gd name="connsiteX3" fmla="*/ 5272616 w 5272616"/>
                  <a:gd name="connsiteY3" fmla="*/ 81698 h 816981"/>
                  <a:gd name="connsiteX4" fmla="*/ 5272616 w 5272616"/>
                  <a:gd name="connsiteY4" fmla="*/ 735283 h 816981"/>
                  <a:gd name="connsiteX5" fmla="*/ 5190918 w 5272616"/>
                  <a:gd name="connsiteY5" fmla="*/ 816981 h 816981"/>
                  <a:gd name="connsiteX6" fmla="*/ 81698 w 5272616"/>
                  <a:gd name="connsiteY6" fmla="*/ 816981 h 816981"/>
                  <a:gd name="connsiteX7" fmla="*/ 0 w 5272616"/>
                  <a:gd name="connsiteY7" fmla="*/ 735283 h 816981"/>
                  <a:gd name="connsiteX8" fmla="*/ 0 w 5272616"/>
                  <a:gd name="connsiteY8" fmla="*/ 81698 h 816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272616" h="816981">
                    <a:moveTo>
                      <a:pt x="0" y="81698"/>
                    </a:moveTo>
                    <a:cubicBezTo>
                      <a:pt x="0" y="36577"/>
                      <a:pt x="36577" y="0"/>
                      <a:pt x="81698" y="0"/>
                    </a:cubicBezTo>
                    <a:lnTo>
                      <a:pt x="5190918" y="0"/>
                    </a:lnTo>
                    <a:cubicBezTo>
                      <a:pt x="5236039" y="0"/>
                      <a:pt x="5272616" y="36577"/>
                      <a:pt x="5272616" y="81698"/>
                    </a:cubicBezTo>
                    <a:lnTo>
                      <a:pt x="5272616" y="735283"/>
                    </a:lnTo>
                    <a:cubicBezTo>
                      <a:pt x="5272616" y="780404"/>
                      <a:pt x="5236039" y="816981"/>
                      <a:pt x="5190918" y="816981"/>
                    </a:cubicBezTo>
                    <a:lnTo>
                      <a:pt x="81698" y="816981"/>
                    </a:lnTo>
                    <a:cubicBezTo>
                      <a:pt x="36577" y="816981"/>
                      <a:pt x="0" y="780404"/>
                      <a:pt x="0" y="735283"/>
                    </a:cubicBezTo>
                    <a:lnTo>
                      <a:pt x="0" y="81698"/>
                    </a:lnTo>
                    <a:close/>
                  </a:path>
                </a:pathLst>
              </a:custGeom>
              <a:noFill/>
              <a:ln>
                <a:solidFill>
                  <a:srgbClr val="F69E66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60960" rIns="60960" bIns="60960" numCol="1" spcCol="1270" anchor="ctr" anchorCtr="0">
                <a:noAutofit/>
              </a:bodyPr>
              <a:lstStyle/>
              <a:p>
                <a:pPr marL="464149" lvl="1" indent="-171450">
                  <a:buSzPct val="80000"/>
                  <a:buFont typeface="Calibri" panose="020F0502020204030204" pitchFamily="34" charset="0"/>
                  <a:buChar char="●"/>
                </a:pPr>
                <a:r>
                  <a:rPr lang="en-US" sz="1200" dirty="0" smtClean="0">
                    <a:solidFill>
                      <a:schemeClr val="tx1"/>
                    </a:solidFill>
                  </a:rPr>
                  <a:t>Once all service design related decisions are taken, the focus shifts to the service transition stage. </a:t>
                </a:r>
              </a:p>
              <a:p>
                <a:pPr marL="464149" lvl="1" indent="-171450">
                  <a:buSzPct val="80000"/>
                  <a:buFont typeface="Calibri" panose="020F0502020204030204" pitchFamily="34" charset="0"/>
                  <a:buChar char="●"/>
                </a:pPr>
                <a:r>
                  <a:rPr lang="en-US" sz="1200" dirty="0" smtClean="0">
                    <a:solidFill>
                      <a:schemeClr val="tx1"/>
                    </a:solidFill>
                  </a:rPr>
                  <a:t> This is the stage of making the services available to the target user base. 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632556" y="2912303"/>
                <a:ext cx="1170380" cy="447734"/>
              </a:xfrm>
              <a:prstGeom prst="roundRect">
                <a:avLst>
                  <a:gd name="adj" fmla="val 10000"/>
                </a:avLst>
              </a:prstGeom>
              <a:solidFill>
                <a:srgbClr val="9CDAEB"/>
              </a:solidFill>
              <a:ln>
                <a:solidFill>
                  <a:srgbClr val="5B5B5B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tIns="91440" bIns="91440" anchor="ctr" anchorCtr="0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Service transition  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077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1" y="89225"/>
            <a:ext cx="6473952" cy="31432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1600" b="0" dirty="0" smtClean="0">
                <a:latin typeface="Calibri (headings)"/>
              </a:rPr>
              <a:t>IT Service Management</a:t>
            </a:r>
            <a:r>
              <a:rPr lang="en-US" sz="1600" b="0" dirty="0" smtClean="0">
                <a:latin typeface="Calibri" panose="020F0502020204030204" pitchFamily="34" charset="0"/>
              </a:rPr>
              <a:t>—</a:t>
            </a:r>
            <a:r>
              <a:rPr lang="en-US" sz="1600" dirty="0">
                <a:latin typeface="Calibri (headings)"/>
              </a:rPr>
              <a:t>Best </a:t>
            </a:r>
            <a:r>
              <a:rPr lang="en-US" sz="1600" dirty="0" smtClean="0">
                <a:latin typeface="Calibri (headings)"/>
              </a:rPr>
              <a:t>Practices  </a:t>
            </a:r>
            <a:endParaRPr lang="en-US" sz="1600" b="0" dirty="0">
              <a:latin typeface="Calibri (headings)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dirty="0"/>
              <a:t>IT Service Management is the implementation and management of quality IT services that meet the needs of a business. </a:t>
            </a:r>
            <a:r>
              <a:rPr lang="en-US" dirty="0" smtClean="0"/>
              <a:t>It includes best practices followed by many </a:t>
            </a:r>
            <a:r>
              <a:rPr lang="en-US" dirty="0" err="1" smtClean="0"/>
              <a:t>organisations</a:t>
            </a:r>
            <a:r>
              <a:rPr lang="en-US" dirty="0" smtClean="0"/>
              <a:t>. The sources of best practices are: </a:t>
            </a:r>
          </a:p>
          <a:p>
            <a:pPr marL="0" indent="0">
              <a:lnSpc>
                <a:spcPct val="150000"/>
              </a:lnSpc>
              <a:buNone/>
              <a:defRPr/>
            </a:pPr>
            <a:endParaRPr lang="en-GB" dirty="0" smtClean="0"/>
          </a:p>
          <a:p>
            <a:pPr>
              <a:buSzPct val="80000"/>
              <a:defRPr/>
            </a:pPr>
            <a:endParaRPr lang="en-US" sz="1400" dirty="0"/>
          </a:p>
          <a:p>
            <a:pPr marL="457200" indent="-457200">
              <a:buFont typeface="Georgia" pitchFamily="18" charset="0"/>
              <a:buChar char="●"/>
              <a:defRPr/>
            </a:pPr>
            <a:endParaRPr lang="en-US" sz="1400" dirty="0"/>
          </a:p>
          <a:p>
            <a:pPr marL="457200" indent="-457200">
              <a:buFont typeface="Georgia" pitchFamily="18" charset="0"/>
              <a:buChar char="●"/>
              <a:defRPr/>
            </a:pPr>
            <a:endParaRPr lang="en-US" sz="1400" dirty="0"/>
          </a:p>
          <a:p>
            <a:pPr>
              <a:defRPr/>
            </a:pPr>
            <a:endParaRPr lang="en-US" sz="1400" dirty="0"/>
          </a:p>
          <a:p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370009" y="1620380"/>
            <a:ext cx="408539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</a:pPr>
            <a:r>
              <a:rPr lang="en-GB" sz="1400" dirty="0" smtClean="0"/>
              <a:t>Existing </a:t>
            </a:r>
            <a:r>
              <a:rPr lang="en-GB" sz="1400" dirty="0"/>
              <a:t>public standards </a:t>
            </a:r>
            <a:r>
              <a:rPr lang="en-GB" sz="1400" dirty="0" smtClean="0"/>
              <a:t>published </a:t>
            </a:r>
            <a:r>
              <a:rPr lang="en-GB" sz="1400" dirty="0"/>
              <a:t>by the International Standards Organisation or ISO;</a:t>
            </a:r>
            <a:endParaRPr lang="en-US" sz="1400" dirty="0"/>
          </a:p>
          <a:p>
            <a:pPr marL="228600" lvl="0" indent="-228600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</a:pPr>
            <a:r>
              <a:rPr lang="en-GB" sz="1400" dirty="0"/>
              <a:t>Industry practices that are shared among industry practitioners; </a:t>
            </a:r>
            <a:endParaRPr lang="en-US" sz="1400" dirty="0"/>
          </a:p>
          <a:p>
            <a:pPr marL="228600" lvl="0" indent="-228600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</a:pPr>
            <a:r>
              <a:rPr lang="en-GB" sz="1400" dirty="0"/>
              <a:t>Academic research; and </a:t>
            </a:r>
            <a:endParaRPr lang="en-US" sz="1400" dirty="0"/>
          </a:p>
          <a:p>
            <a:pPr marL="228600" lvl="0" indent="-228600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</a:pPr>
            <a:r>
              <a:rPr lang="en-GB" sz="1400" dirty="0"/>
              <a:t>Internal experiences or an organisation’s </a:t>
            </a:r>
            <a:r>
              <a:rPr lang="en-GB" sz="1400" dirty="0" smtClean="0"/>
              <a:t>past experiences </a:t>
            </a:r>
            <a:r>
              <a:rPr lang="en-GB" sz="1400" dirty="0"/>
              <a:t>in providing similar services.</a:t>
            </a:r>
            <a:endParaRPr lang="en-US" sz="1400" dirty="0"/>
          </a:p>
          <a:p>
            <a:pPr marL="228600" indent="-228600">
              <a:lnSpc>
                <a:spcPct val="150000"/>
              </a:lnSpc>
              <a:buSzPct val="80000"/>
              <a:buFont typeface="Georgia" panose="02040502050405020303" pitchFamily="18" charset="0"/>
              <a:buChar char="●"/>
            </a:pPr>
            <a:endParaRPr lang="en-GB" sz="1400" dirty="0">
              <a:cs typeface="Arial" pitchFamily="34" charset="0"/>
            </a:endParaRPr>
          </a:p>
          <a:p>
            <a:pPr lvl="0"/>
            <a:endParaRPr lang="en-GB" sz="1400" dirty="0">
              <a:latin typeface="Calibri" panose="020F0502020204030204" pitchFamily="34" charset="0"/>
              <a:cs typeface="Arial" pitchFamily="34" charset="0"/>
            </a:endParaRPr>
          </a:p>
          <a:p>
            <a:endParaRPr lang="en-US" sz="1400" dirty="0">
              <a:latin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7938" y="2122846"/>
            <a:ext cx="2187554" cy="141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2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Below are the facts related to some more components or phases of service management lifecycle: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>
              <a:latin typeface="Calibri (headings)"/>
            </a:endParaRPr>
          </a:p>
          <a:p>
            <a:r>
              <a:rPr lang="en-US" dirty="0" smtClean="0">
                <a:latin typeface="Calibri (headings)"/>
              </a:rPr>
              <a:t>Components </a:t>
            </a:r>
            <a:r>
              <a:rPr lang="en-US" dirty="0">
                <a:latin typeface="Calibri (headings)"/>
              </a:rPr>
              <a:t>of Service Management </a:t>
            </a:r>
            <a:r>
              <a:rPr lang="en-US" dirty="0" smtClean="0">
                <a:latin typeface="Calibri (headings)"/>
              </a:rPr>
              <a:t>Lifecycle (contd.) </a:t>
            </a:r>
            <a:endParaRPr lang="en-US" dirty="0">
              <a:latin typeface="Calibri (headings)"/>
            </a:endParaRPr>
          </a:p>
          <a:p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77533" y="1307291"/>
            <a:ext cx="7555110" cy="1732925"/>
            <a:chOff x="177533" y="1046072"/>
            <a:chExt cx="7555110" cy="1732925"/>
          </a:xfrm>
        </p:grpSpPr>
        <p:sp>
          <p:nvSpPr>
            <p:cNvPr id="17" name="Freeform 16"/>
            <p:cNvSpPr/>
            <p:nvPr/>
          </p:nvSpPr>
          <p:spPr>
            <a:xfrm>
              <a:off x="1818330" y="2016100"/>
              <a:ext cx="5914313" cy="749131"/>
            </a:xfrm>
            <a:custGeom>
              <a:avLst/>
              <a:gdLst>
                <a:gd name="connsiteX0" fmla="*/ 0 w 5272616"/>
                <a:gd name="connsiteY0" fmla="*/ 81698 h 816981"/>
                <a:gd name="connsiteX1" fmla="*/ 81698 w 5272616"/>
                <a:gd name="connsiteY1" fmla="*/ 0 h 816981"/>
                <a:gd name="connsiteX2" fmla="*/ 5190918 w 5272616"/>
                <a:gd name="connsiteY2" fmla="*/ 0 h 816981"/>
                <a:gd name="connsiteX3" fmla="*/ 5272616 w 5272616"/>
                <a:gd name="connsiteY3" fmla="*/ 81698 h 816981"/>
                <a:gd name="connsiteX4" fmla="*/ 5272616 w 5272616"/>
                <a:gd name="connsiteY4" fmla="*/ 735283 h 816981"/>
                <a:gd name="connsiteX5" fmla="*/ 5190918 w 5272616"/>
                <a:gd name="connsiteY5" fmla="*/ 816981 h 816981"/>
                <a:gd name="connsiteX6" fmla="*/ 81698 w 5272616"/>
                <a:gd name="connsiteY6" fmla="*/ 816981 h 816981"/>
                <a:gd name="connsiteX7" fmla="*/ 0 w 5272616"/>
                <a:gd name="connsiteY7" fmla="*/ 735283 h 816981"/>
                <a:gd name="connsiteX8" fmla="*/ 0 w 5272616"/>
                <a:gd name="connsiteY8" fmla="*/ 81698 h 816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72616" h="816981">
                  <a:moveTo>
                    <a:pt x="0" y="81698"/>
                  </a:moveTo>
                  <a:cubicBezTo>
                    <a:pt x="0" y="36577"/>
                    <a:pt x="36577" y="0"/>
                    <a:pt x="81698" y="0"/>
                  </a:cubicBezTo>
                  <a:lnTo>
                    <a:pt x="5190918" y="0"/>
                  </a:lnTo>
                  <a:cubicBezTo>
                    <a:pt x="5236039" y="0"/>
                    <a:pt x="5272616" y="36577"/>
                    <a:pt x="5272616" y="81698"/>
                  </a:cubicBezTo>
                  <a:lnTo>
                    <a:pt x="5272616" y="735283"/>
                  </a:lnTo>
                  <a:cubicBezTo>
                    <a:pt x="5272616" y="780404"/>
                    <a:pt x="5236039" y="816981"/>
                    <a:pt x="5190918" y="816981"/>
                  </a:cubicBezTo>
                  <a:lnTo>
                    <a:pt x="81698" y="816981"/>
                  </a:lnTo>
                  <a:cubicBezTo>
                    <a:pt x="36577" y="816981"/>
                    <a:pt x="0" y="780404"/>
                    <a:pt x="0" y="735283"/>
                  </a:cubicBezTo>
                  <a:lnTo>
                    <a:pt x="0" y="81698"/>
                  </a:lnTo>
                  <a:close/>
                </a:path>
              </a:pathLst>
            </a:custGeom>
            <a:noFill/>
            <a:ln>
              <a:solidFill>
                <a:srgbClr val="F69E66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0960" rIns="60960" bIns="60960" numCol="1" spcCol="1270" anchor="ctr" anchorCtr="0">
              <a:noAutofit/>
            </a:bodyPr>
            <a:lstStyle/>
            <a:p>
              <a:pPr marL="464149" lvl="1" indent="-171450">
                <a:buSzPct val="80000"/>
                <a:buFont typeface="Calibri" panose="020F0502020204030204" pitchFamily="34" charset="0"/>
                <a:buChar char="●"/>
              </a:pPr>
              <a:endParaRPr lang="en-US" sz="1200" dirty="0" smtClean="0">
                <a:solidFill>
                  <a:schemeClr val="tx1"/>
                </a:solidFill>
              </a:endParaRPr>
            </a:p>
            <a:p>
              <a:pPr marL="464149" lvl="1" indent="-171450">
                <a:buSzPct val="80000"/>
                <a:buFont typeface="Calibri" panose="020F0502020204030204" pitchFamily="34" charset="0"/>
                <a:buChar char="●"/>
              </a:pPr>
              <a:r>
                <a:rPr lang="en-US" sz="1200" dirty="0" smtClean="0">
                  <a:solidFill>
                    <a:schemeClr val="tx1"/>
                  </a:solidFill>
                </a:rPr>
                <a:t>This </a:t>
              </a:r>
              <a:r>
                <a:rPr lang="en-GB" sz="1200" dirty="0" smtClean="0">
                  <a:solidFill>
                    <a:schemeClr val="tx1"/>
                  </a:solidFill>
                </a:rPr>
                <a:t>phase </a:t>
              </a:r>
              <a:r>
                <a:rPr lang="en-GB" sz="1200" dirty="0">
                  <a:solidFill>
                    <a:schemeClr val="tx1"/>
                  </a:solidFill>
                </a:rPr>
                <a:t>is common to all the </a:t>
              </a:r>
              <a:r>
                <a:rPr lang="en-GB" sz="1200" dirty="0" smtClean="0">
                  <a:solidFill>
                    <a:schemeClr val="tx1"/>
                  </a:solidFill>
                </a:rPr>
                <a:t>phases of service management lifecycle. </a:t>
              </a:r>
            </a:p>
            <a:p>
              <a:pPr marL="464149" lvl="1" indent="-171450">
                <a:buSzPct val="80000"/>
                <a:buFont typeface="Calibri" panose="020F0502020204030204" pitchFamily="34" charset="0"/>
                <a:buChar char="●"/>
              </a:pPr>
              <a:r>
                <a:rPr lang="en-GB" sz="1200" dirty="0" smtClean="0">
                  <a:solidFill>
                    <a:schemeClr val="tx1"/>
                  </a:solidFill>
                </a:rPr>
                <a:t> It includes regular monitoring of service </a:t>
              </a:r>
              <a:r>
                <a:rPr lang="en-US" sz="1200" dirty="0" smtClean="0">
                  <a:solidFill>
                    <a:schemeClr val="tx1"/>
                  </a:solidFill>
                </a:rPr>
                <a:t>for improvement of service quality. </a:t>
              </a:r>
            </a:p>
            <a:p>
              <a:pPr marL="464149" lvl="1" indent="-171450">
                <a:buSzPct val="80000"/>
                <a:buFont typeface="Calibri" panose="020F0502020204030204" pitchFamily="34" charset="0"/>
                <a:buChar char="●"/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1446473" y="1065228"/>
              <a:ext cx="5914311" cy="749131"/>
            </a:xfrm>
            <a:custGeom>
              <a:avLst/>
              <a:gdLst>
                <a:gd name="connsiteX0" fmla="*/ 0 w 5272616"/>
                <a:gd name="connsiteY0" fmla="*/ 81698 h 816981"/>
                <a:gd name="connsiteX1" fmla="*/ 81698 w 5272616"/>
                <a:gd name="connsiteY1" fmla="*/ 0 h 816981"/>
                <a:gd name="connsiteX2" fmla="*/ 5190918 w 5272616"/>
                <a:gd name="connsiteY2" fmla="*/ 0 h 816981"/>
                <a:gd name="connsiteX3" fmla="*/ 5272616 w 5272616"/>
                <a:gd name="connsiteY3" fmla="*/ 81698 h 816981"/>
                <a:gd name="connsiteX4" fmla="*/ 5272616 w 5272616"/>
                <a:gd name="connsiteY4" fmla="*/ 735283 h 816981"/>
                <a:gd name="connsiteX5" fmla="*/ 5190918 w 5272616"/>
                <a:gd name="connsiteY5" fmla="*/ 816981 h 816981"/>
                <a:gd name="connsiteX6" fmla="*/ 81698 w 5272616"/>
                <a:gd name="connsiteY6" fmla="*/ 816981 h 816981"/>
                <a:gd name="connsiteX7" fmla="*/ 0 w 5272616"/>
                <a:gd name="connsiteY7" fmla="*/ 735283 h 816981"/>
                <a:gd name="connsiteX8" fmla="*/ 0 w 5272616"/>
                <a:gd name="connsiteY8" fmla="*/ 81698 h 816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72616" h="816981">
                  <a:moveTo>
                    <a:pt x="0" y="81698"/>
                  </a:moveTo>
                  <a:cubicBezTo>
                    <a:pt x="0" y="36577"/>
                    <a:pt x="36577" y="0"/>
                    <a:pt x="81698" y="0"/>
                  </a:cubicBezTo>
                  <a:lnTo>
                    <a:pt x="5190918" y="0"/>
                  </a:lnTo>
                  <a:cubicBezTo>
                    <a:pt x="5236039" y="0"/>
                    <a:pt x="5272616" y="36577"/>
                    <a:pt x="5272616" y="81698"/>
                  </a:cubicBezTo>
                  <a:lnTo>
                    <a:pt x="5272616" y="735283"/>
                  </a:lnTo>
                  <a:cubicBezTo>
                    <a:pt x="5272616" y="780404"/>
                    <a:pt x="5236039" y="816981"/>
                    <a:pt x="5190918" y="816981"/>
                  </a:cubicBezTo>
                  <a:lnTo>
                    <a:pt x="81698" y="816981"/>
                  </a:lnTo>
                  <a:cubicBezTo>
                    <a:pt x="36577" y="816981"/>
                    <a:pt x="0" y="780404"/>
                    <a:pt x="0" y="735283"/>
                  </a:cubicBezTo>
                  <a:lnTo>
                    <a:pt x="0" y="81698"/>
                  </a:lnTo>
                  <a:close/>
                </a:path>
              </a:pathLst>
            </a:custGeom>
            <a:noFill/>
            <a:ln>
              <a:solidFill>
                <a:srgbClr val="F69E66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0960" rIns="60960" bIns="60960" numCol="1" spcCol="1270" anchor="ctr" anchorCtr="0">
              <a:noAutofit/>
            </a:bodyPr>
            <a:lstStyle/>
            <a:p>
              <a:pPr marL="464149" lvl="1" indent="-171450">
                <a:buSzPct val="80000"/>
                <a:buFont typeface="Calibri" panose="020F0502020204030204" pitchFamily="34" charset="0"/>
                <a:buChar char="●"/>
              </a:pPr>
              <a:endParaRPr lang="en-US" sz="1200" dirty="0" smtClean="0">
                <a:solidFill>
                  <a:schemeClr val="tx1"/>
                </a:solidFill>
              </a:endParaRPr>
            </a:p>
            <a:p>
              <a:pPr marL="464149" lvl="1" indent="-171450">
                <a:buSzPct val="80000"/>
                <a:buFont typeface="Calibri" panose="020F0502020204030204" pitchFamily="34" charset="0"/>
                <a:buChar char="●"/>
              </a:pPr>
              <a:r>
                <a:rPr lang="en-US" sz="1200" dirty="0" smtClean="0">
                  <a:solidFill>
                    <a:schemeClr val="tx1"/>
                  </a:solidFill>
                </a:rPr>
                <a:t>When users </a:t>
              </a:r>
              <a:r>
                <a:rPr lang="en-GB" sz="1200" dirty="0" smtClean="0">
                  <a:solidFill>
                    <a:schemeClr val="tx1"/>
                  </a:solidFill>
                </a:rPr>
                <a:t>encounter </a:t>
              </a:r>
              <a:r>
                <a:rPr lang="en-GB" sz="1200" dirty="0">
                  <a:solidFill>
                    <a:schemeClr val="tx1"/>
                  </a:solidFill>
                </a:rPr>
                <a:t>any problem while accessing the </a:t>
              </a:r>
              <a:r>
                <a:rPr lang="en-GB" sz="1200" dirty="0" smtClean="0">
                  <a:solidFill>
                    <a:schemeClr val="tx1"/>
                  </a:solidFill>
                </a:rPr>
                <a:t>service, </a:t>
              </a:r>
              <a:r>
                <a:rPr lang="en-GB" sz="1200" dirty="0">
                  <a:solidFill>
                    <a:schemeClr val="tx1"/>
                  </a:solidFill>
                </a:rPr>
                <a:t>service operation takes care of resolving their </a:t>
              </a:r>
              <a:r>
                <a:rPr lang="en-GB" sz="1200" dirty="0" smtClean="0">
                  <a:solidFill>
                    <a:schemeClr val="tx1"/>
                  </a:solidFill>
                </a:rPr>
                <a:t>problems. </a:t>
              </a:r>
            </a:p>
            <a:p>
              <a:pPr marL="464149" lvl="1" indent="-171450">
                <a:buSzPct val="80000"/>
                <a:buFont typeface="Calibri" panose="020F0502020204030204" pitchFamily="34" charset="0"/>
                <a:buChar char="●"/>
              </a:pPr>
              <a:r>
                <a:rPr lang="en-GB" sz="1200" dirty="0" smtClean="0">
                  <a:solidFill>
                    <a:schemeClr val="tx1"/>
                  </a:solidFill>
                </a:rPr>
                <a:t>The </a:t>
              </a:r>
              <a:r>
                <a:rPr lang="en-GB" sz="1200" dirty="0">
                  <a:solidFill>
                    <a:schemeClr val="tx1"/>
                  </a:solidFill>
                </a:rPr>
                <a:t>aim of service operation is to ensure that a service runs uninterrupted</a:t>
              </a:r>
              <a:r>
                <a:rPr lang="en-GB" sz="1200" dirty="0" smtClean="0">
                  <a:solidFill>
                    <a:schemeClr val="tx1"/>
                  </a:solidFill>
                </a:rPr>
                <a:t>.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464149" lvl="1" indent="-171450">
                <a:buSzPct val="80000"/>
                <a:buFont typeface="Calibri" panose="020F0502020204030204" pitchFamily="34" charset="0"/>
                <a:buChar char="●"/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77533" y="1046072"/>
              <a:ext cx="1330915" cy="782051"/>
            </a:xfrm>
            <a:prstGeom prst="roundRect">
              <a:avLst>
                <a:gd name="adj" fmla="val 10000"/>
              </a:avLst>
            </a:prstGeom>
            <a:solidFill>
              <a:srgbClr val="9CDAEB"/>
            </a:solidFill>
            <a:ln>
              <a:solidFill>
                <a:srgbClr val="5B5B5B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tIns="91440" bIns="91440" anchor="ctr" anchorCtr="0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Service operation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49390" y="1996946"/>
              <a:ext cx="1330915" cy="782051"/>
            </a:xfrm>
            <a:prstGeom prst="roundRect">
              <a:avLst>
                <a:gd name="adj" fmla="val 10000"/>
              </a:avLst>
            </a:prstGeom>
            <a:solidFill>
              <a:srgbClr val="9CDAEB"/>
            </a:solidFill>
            <a:ln>
              <a:solidFill>
                <a:srgbClr val="5B5B5B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tIns="91440" bIns="91440" anchor="ctr" anchorCtr="0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Continual service improvement 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45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The image below demonstrates the interactions in the service lifecycle.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Calibri (headings)"/>
              </a:rPr>
              <a:t>Interactions in the Service Lifecycle </a:t>
            </a:r>
            <a:endParaRPr lang="en-US" dirty="0">
              <a:latin typeface="Calibri (headings)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0950" y="1139060"/>
            <a:ext cx="5307025" cy="2752240"/>
          </a:xfrm>
          <a:prstGeom prst="rect">
            <a:avLst/>
          </a:prstGeom>
        </p:spPr>
      </p:pic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2734981" y="3920870"/>
            <a:ext cx="328752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900" dirty="0" smtClean="0">
                <a:latin typeface="Calibri" pitchFamily="34" charset="0"/>
              </a:rPr>
              <a:t>© Crown Copyright 2011. Reproduced under </a:t>
            </a:r>
            <a:r>
              <a:rPr lang="en-US" sz="900" dirty="0" err="1" smtClean="0">
                <a:latin typeface="Calibri" pitchFamily="34" charset="0"/>
              </a:rPr>
              <a:t>licence</a:t>
            </a:r>
            <a:r>
              <a:rPr lang="en-US" sz="900" dirty="0" smtClean="0">
                <a:latin typeface="Calibri" pitchFamily="34" charset="0"/>
              </a:rPr>
              <a:t> from AXELOS</a:t>
            </a:r>
            <a:r>
              <a:rPr lang="en-GB" sz="900" dirty="0" smtClean="0">
                <a:latin typeface="Calibri" pitchFamily="34" charset="0"/>
              </a:rPr>
              <a:t>. 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54579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The image below shows the relationship between governance and IT </a:t>
            </a:r>
            <a:r>
              <a:rPr lang="en-US" dirty="0"/>
              <a:t>Service Management</a:t>
            </a:r>
            <a:r>
              <a:rPr lang="en-US" dirty="0" smtClean="0"/>
              <a:t>.  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Calibri (headings)"/>
              </a:rPr>
              <a:t>Relationship between Governance and ITSM</a:t>
            </a:r>
            <a:endParaRPr lang="en-US" dirty="0">
              <a:latin typeface="Calibri (headings)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013752" y="1119226"/>
            <a:ext cx="5881421" cy="2920478"/>
            <a:chOff x="1031443" y="1119226"/>
            <a:chExt cx="5881421" cy="2920478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2604986" y="1683067"/>
              <a:ext cx="289" cy="251780"/>
            </a:xfrm>
            <a:prstGeom prst="straightConnector1">
              <a:avLst/>
            </a:prstGeom>
            <a:ln w="9525">
              <a:solidFill>
                <a:srgbClr val="2E2D2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427002" y="1683067"/>
              <a:ext cx="1981" cy="251781"/>
            </a:xfrm>
            <a:prstGeom prst="straightConnector1">
              <a:avLst/>
            </a:prstGeom>
            <a:ln w="9525">
              <a:solidFill>
                <a:srgbClr val="2E2D2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lowchart: Process 5"/>
            <p:cNvSpPr/>
            <p:nvPr/>
          </p:nvSpPr>
          <p:spPr>
            <a:xfrm>
              <a:off x="1923898" y="1119226"/>
              <a:ext cx="4301086" cy="680313"/>
            </a:xfrm>
            <a:prstGeom prst="flowChartProcess">
              <a:avLst/>
            </a:prstGeom>
            <a:solidFill>
              <a:srgbClr val="F69E66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Corporate governance </a:t>
              </a:r>
            </a:p>
            <a:p>
              <a:pPr>
                <a:defRPr/>
              </a:pPr>
              <a:r>
                <a:rPr lang="en-GB" sz="1000" dirty="0">
                  <a:solidFill>
                    <a:schemeClr val="tx1"/>
                  </a:solidFill>
                </a:rPr>
                <a:t>Ensures the provision strategy and business plans. Establishes the corporate policies and enables strategic direction, objectives, critical  success factors and key result areas.</a:t>
              </a:r>
            </a:p>
          </p:txBody>
        </p:sp>
        <p:sp>
          <p:nvSpPr>
            <p:cNvPr id="7" name="Flowchart: Process 6"/>
            <p:cNvSpPr/>
            <p:nvPr/>
          </p:nvSpPr>
          <p:spPr>
            <a:xfrm>
              <a:off x="1031443" y="1922091"/>
              <a:ext cx="2593193" cy="936014"/>
            </a:xfrm>
            <a:prstGeom prst="flowChartProcess">
              <a:avLst/>
            </a:prstGeom>
            <a:solidFill>
              <a:srgbClr val="F69E66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Corporate compliance</a:t>
              </a:r>
            </a:p>
            <a:p>
              <a:pPr>
                <a:defRPr/>
              </a:pPr>
              <a:r>
                <a:rPr lang="en-GB" sz="1000" dirty="0">
                  <a:solidFill>
                    <a:schemeClr val="tx1"/>
                  </a:solidFill>
                </a:rPr>
                <a:t>Assures adherence to legal, industrial and regulatory requirements.</a:t>
              </a:r>
            </a:p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Flowchart: Process 7"/>
            <p:cNvSpPr/>
            <p:nvPr/>
          </p:nvSpPr>
          <p:spPr>
            <a:xfrm>
              <a:off x="1031443" y="3104469"/>
              <a:ext cx="2591992" cy="935235"/>
            </a:xfrm>
            <a:prstGeom prst="flowChartProcess">
              <a:avLst/>
            </a:prstGeom>
            <a:solidFill>
              <a:srgbClr val="F69E66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IT compliance</a:t>
              </a:r>
            </a:p>
            <a:p>
              <a:pPr>
                <a:defRPr/>
              </a:pPr>
              <a:r>
                <a:rPr lang="en-GB" sz="1000" dirty="0">
                  <a:solidFill>
                    <a:schemeClr val="tx1"/>
                  </a:solidFill>
                </a:rPr>
                <a:t>Assures the design and operability of IT policies, processes and key controls.</a:t>
              </a:r>
            </a:p>
          </p:txBody>
        </p:sp>
        <p:sp>
          <p:nvSpPr>
            <p:cNvPr id="9" name="Flowchart: Process 8"/>
            <p:cNvSpPr/>
            <p:nvPr/>
          </p:nvSpPr>
          <p:spPr>
            <a:xfrm>
              <a:off x="4316095" y="3080936"/>
              <a:ext cx="2596769" cy="935235"/>
            </a:xfrm>
            <a:prstGeom prst="flowChartProcess">
              <a:avLst/>
            </a:prstGeom>
            <a:solidFill>
              <a:srgbClr val="F69E66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/>
              </a:r>
              <a:br>
                <a:rPr lang="en-US" sz="1400" dirty="0" smtClean="0">
                  <a:solidFill>
                    <a:schemeClr val="tx1"/>
                  </a:solidFill>
                </a:rPr>
              </a:br>
              <a:r>
                <a:rPr lang="en-US" sz="1400" dirty="0" smtClean="0">
                  <a:solidFill>
                    <a:schemeClr val="tx1"/>
                  </a:solidFill>
                </a:rPr>
                <a:t>IT Service Management</a:t>
              </a:r>
            </a:p>
            <a:p>
              <a:pPr>
                <a:defRPr/>
              </a:pPr>
              <a:r>
                <a:rPr lang="en-GB" sz="1000" dirty="0">
                  <a:solidFill>
                    <a:schemeClr val="tx1"/>
                  </a:solidFill>
                </a:rPr>
                <a:t>Establishes, enables and executes the IT strategy. Establishes operations to assure high-quality compliant IT service provisioning. Ensures effective key result areas.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Flowchart: Process 9"/>
            <p:cNvSpPr/>
            <p:nvPr/>
          </p:nvSpPr>
          <p:spPr>
            <a:xfrm>
              <a:off x="4300653" y="1927572"/>
              <a:ext cx="2593193" cy="930533"/>
            </a:xfrm>
            <a:prstGeom prst="flowChartProcess">
              <a:avLst/>
            </a:prstGeom>
            <a:solidFill>
              <a:srgbClr val="F69E66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IT governance</a:t>
              </a:r>
            </a:p>
            <a:p>
              <a:pPr>
                <a:defRPr/>
              </a:pPr>
              <a:r>
                <a:rPr lang="en-GB" sz="1000" dirty="0">
                  <a:solidFill>
                    <a:schemeClr val="tx1"/>
                  </a:solidFill>
                </a:rPr>
                <a:t>Establishes IT policy, standards and principles. Assures alignment of IT strategy to corporate business </a:t>
              </a:r>
              <a:r>
                <a:rPr lang="en-GB" sz="1000" dirty="0" smtClean="0">
                  <a:solidFill>
                    <a:schemeClr val="tx1"/>
                  </a:solidFill>
                </a:rPr>
                <a:t>strategy.</a:t>
              </a:r>
              <a:endParaRPr lang="en-GB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>
              <a:off x="2607210" y="2848256"/>
              <a:ext cx="141" cy="256213"/>
            </a:xfrm>
            <a:prstGeom prst="straightConnector1">
              <a:avLst/>
            </a:prstGeom>
            <a:ln w="9525">
              <a:solidFill>
                <a:srgbClr val="2E2D2E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9" idx="1"/>
            </p:cNvCxnSpPr>
            <p:nvPr/>
          </p:nvCxnSpPr>
          <p:spPr>
            <a:xfrm flipH="1">
              <a:off x="3611684" y="3584287"/>
              <a:ext cx="704411" cy="2637"/>
            </a:xfrm>
            <a:prstGeom prst="straightConnector1">
              <a:avLst/>
            </a:prstGeom>
            <a:ln w="9525">
              <a:solidFill>
                <a:srgbClr val="2E2D2E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5427002" y="2862688"/>
              <a:ext cx="1998" cy="232680"/>
            </a:xfrm>
            <a:prstGeom prst="straightConnector1">
              <a:avLst/>
            </a:prstGeom>
            <a:ln w="9525">
              <a:solidFill>
                <a:srgbClr val="2E2D2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250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buFont typeface="Calibri" panose="020F0502020204030204" pitchFamily="34" charset="0"/>
              <a:buChar char="●"/>
            </a:pPr>
            <a:r>
              <a:rPr lang="en-US" dirty="0" smtClean="0"/>
              <a:t>The five components of service management lifecycle are service strategy, service design, service transition, service operation and continual service improvement. 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Continual </a:t>
            </a:r>
            <a:r>
              <a:rPr lang="en-GB" dirty="0"/>
              <a:t>service improvement identifies opportunities for </a:t>
            </a:r>
            <a:r>
              <a:rPr lang="en-GB" dirty="0" smtClean="0"/>
              <a:t>improving the failures </a:t>
            </a:r>
            <a:r>
              <a:rPr lang="en-GB" dirty="0"/>
              <a:t>within any </a:t>
            </a:r>
            <a:r>
              <a:rPr lang="en-GB" dirty="0" smtClean="0"/>
              <a:t>stage of the service lifecycle.</a:t>
            </a:r>
          </a:p>
          <a:p>
            <a:pPr>
              <a:lnSpc>
                <a:spcPct val="150000"/>
              </a:lnSpc>
            </a:pPr>
            <a:r>
              <a:rPr lang="en-GB" dirty="0"/>
              <a:t>Corporate </a:t>
            </a:r>
            <a:r>
              <a:rPr lang="en-GB" dirty="0" smtClean="0"/>
              <a:t>governance deals with setting up corporate </a:t>
            </a:r>
            <a:r>
              <a:rPr lang="en-GB" dirty="0"/>
              <a:t>policies, strategic directions, </a:t>
            </a:r>
            <a:r>
              <a:rPr lang="en-GB" dirty="0" smtClean="0"/>
              <a:t>etc., and identifying </a:t>
            </a:r>
            <a:r>
              <a:rPr lang="en-GB" dirty="0"/>
              <a:t>critical success factors </a:t>
            </a:r>
            <a:r>
              <a:rPr lang="en-GB" dirty="0" smtClean="0"/>
              <a:t>for </a:t>
            </a:r>
            <a:r>
              <a:rPr lang="en-GB" dirty="0"/>
              <a:t>an organisation. </a:t>
            </a:r>
            <a:endParaRPr lang="en-GB" dirty="0" smtClean="0"/>
          </a:p>
          <a:p>
            <a:pPr>
              <a:lnSpc>
                <a:spcPct val="150000"/>
              </a:lnSpc>
            </a:pPr>
            <a:r>
              <a:rPr lang="en-GB" dirty="0"/>
              <a:t>IT </a:t>
            </a:r>
            <a:r>
              <a:rPr lang="en-GB" dirty="0" smtClean="0"/>
              <a:t>Service Management helps to implement quality IT </a:t>
            </a:r>
            <a:r>
              <a:rPr lang="en-GB" dirty="0"/>
              <a:t>services that meet the needs of </a:t>
            </a:r>
            <a:r>
              <a:rPr lang="en-GB" dirty="0" smtClean="0"/>
              <a:t>a business. 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1" y="89225"/>
            <a:ext cx="6473952" cy="31432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sz="1600" b="0" dirty="0" smtClean="0">
                <a:latin typeface="Calibri (headings)"/>
              </a:rPr>
              <a:t>Summary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Here is a quick recap of what we have </a:t>
            </a:r>
            <a:r>
              <a:rPr lang="en-US" dirty="0" smtClean="0"/>
              <a:t>learnt </a:t>
            </a:r>
            <a:r>
              <a:rPr lang="en-US" dirty="0"/>
              <a:t>in this </a:t>
            </a:r>
            <a:r>
              <a:rPr lang="en-US" dirty="0" smtClean="0"/>
              <a:t>lesson: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51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043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>
                <a:cs typeface="Arial" pitchFamily="34" charset="0"/>
              </a:rPr>
              <a:t>Defining the requirements for a new service or process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>
                <a:cs typeface="Arial" pitchFamily="34" charset="0"/>
              </a:rPr>
              <a:t>Analysing the business impact of an incident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cs typeface="Arial" pitchFamily="34" charset="0"/>
              </a:rPr>
              <a:t>Creating a balanced scorecard to show the </a:t>
            </a:r>
            <a:r>
              <a:rPr lang="en-GB" dirty="0" smtClean="0">
                <a:cs typeface="Arial" pitchFamily="34" charset="0"/>
              </a:rPr>
              <a:t>status </a:t>
            </a:r>
            <a:r>
              <a:rPr lang="en-GB" dirty="0">
                <a:cs typeface="Arial" pitchFamily="34" charset="0"/>
              </a:rPr>
              <a:t>of service management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GB" dirty="0">
                <a:cs typeface="Arial" pitchFamily="34" charset="0"/>
              </a:rPr>
              <a:t>Documenting the roles and relationships of stakeholders in a process 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What is the RACI model used for?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27"/>
          </p:nvPr>
        </p:nvSpPr>
        <p:spPr>
          <a:xfrm>
            <a:off x="391356" y="783786"/>
            <a:ext cx="569913" cy="254000"/>
          </a:xfrm>
        </p:spPr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80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>
                <a:cs typeface="Arial" pitchFamily="34" charset="0"/>
              </a:rPr>
              <a:t>Defining the requirements for a new service or process</a:t>
            </a:r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>
                <a:cs typeface="Arial" pitchFamily="34" charset="0"/>
              </a:rPr>
              <a:t>Analysing the business impact of an incident</a:t>
            </a:r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cs typeface="Arial" pitchFamily="34" charset="0"/>
              </a:rPr>
              <a:t>Creating a balanced scorecard to show the status of service management</a:t>
            </a:r>
          </a:p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GB" dirty="0">
                <a:cs typeface="Arial" pitchFamily="34" charset="0"/>
              </a:rPr>
              <a:t>Documenting the roles and relationships of stakeholders in a process </a:t>
            </a:r>
          </a:p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Answer: a.  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</a:rPr>
              <a:t>Explanation: </a:t>
            </a:r>
            <a:r>
              <a:rPr lang="en-US" dirty="0">
                <a:latin typeface="Calibri" panose="020F0502020204030204" pitchFamily="34" charset="0"/>
              </a:rPr>
              <a:t>RACI model identifies which stakeholders are responsible, accountable, consulted and informed about a process. </a:t>
            </a:r>
          </a:p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What is the RACI model used for?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7"/>
          </p:nvPr>
        </p:nvSpPr>
        <p:spPr>
          <a:xfrm>
            <a:off x="391356" y="783786"/>
            <a:ext cx="569913" cy="254000"/>
          </a:xfrm>
        </p:spPr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43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>
                <a:cs typeface="Arial" pitchFamily="34" charset="0"/>
              </a:rPr>
              <a:t>Carrying out the activities related to service operations </a:t>
            </a:r>
          </a:p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>
                <a:cs typeface="Arial" pitchFamily="34" charset="0"/>
              </a:rPr>
              <a:t>Producing a balanced scorecard to show the overall status of services</a:t>
            </a:r>
          </a:p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cs typeface="Arial" pitchFamily="34" charset="0"/>
              </a:rPr>
              <a:t>Recommending improvements</a:t>
            </a:r>
          </a:p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GB" dirty="0">
                <a:cs typeface="Arial" pitchFamily="34" charset="0"/>
              </a:rPr>
              <a:t>Designing and documenting a service</a:t>
            </a:r>
          </a:p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The Service Owner is responsible for _____________. 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24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>
                <a:cs typeface="Arial" pitchFamily="34" charset="0"/>
              </a:rPr>
              <a:t>Carrying out the activities related to service operations </a:t>
            </a:r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>
                <a:cs typeface="Arial" pitchFamily="34" charset="0"/>
              </a:rPr>
              <a:t>Producing a balanced scorecard to show the overall status of services</a:t>
            </a:r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cs typeface="Arial" pitchFamily="34" charset="0"/>
              </a:rPr>
              <a:t>Recommending improvements</a:t>
            </a:r>
          </a:p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GB" dirty="0">
                <a:cs typeface="Arial" pitchFamily="34" charset="0"/>
              </a:rPr>
              <a:t>Designing and documenting a service</a:t>
            </a:r>
          </a:p>
          <a:p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Answer: d.  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</a:rPr>
              <a:t>Explanation: </a:t>
            </a:r>
            <a:r>
              <a:rPr lang="en-GB" dirty="0">
                <a:latin typeface="Calibri" panose="020F0502020204030204" pitchFamily="34" charset="0"/>
                <a:cs typeface="Arial" pitchFamily="34" charset="0"/>
              </a:rPr>
              <a:t>The Service Owner recommends service improvements. </a:t>
            </a:r>
            <a:endParaRPr lang="en-US" dirty="0"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1123950" y="436700"/>
            <a:ext cx="6515100" cy="668200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The Service Owner is responsible for _____________. 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68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cs typeface="Arial" pitchFamily="34" charset="0"/>
              </a:rPr>
              <a:t>Only one person can be accountable for an activity</a:t>
            </a:r>
          </a:p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cs typeface="Arial" pitchFamily="34" charset="0"/>
              </a:rPr>
              <a:t>Multiple people can be responsible and accountable for an activity</a:t>
            </a:r>
          </a:p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1132313" y="2480288"/>
            <a:ext cx="5473783" cy="471067"/>
          </a:xfrm>
        </p:spPr>
        <p:txBody>
          <a:bodyPr/>
          <a:lstStyle/>
          <a:p>
            <a:pPr>
              <a:defRPr/>
            </a:pPr>
            <a:r>
              <a:rPr lang="en-GB" dirty="0">
                <a:solidFill>
                  <a:schemeClr val="tx1"/>
                </a:solidFill>
                <a:cs typeface="Arial" pitchFamily="34" charset="0"/>
              </a:rPr>
              <a:t>Multiple people are accountable but one who takes the ownership is responsible</a:t>
            </a:r>
          </a:p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latin typeface="Calibri" panose="020F0502020204030204" pitchFamily="34" charset="0"/>
                <a:cs typeface="Arial" pitchFamily="34" charset="0"/>
              </a:rPr>
              <a:t>Only one person can be responsible for an activity</a:t>
            </a:r>
          </a:p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Which of the following statements is correct?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759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-1" y="93334"/>
            <a:ext cx="7908925" cy="34575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1600" dirty="0" smtClean="0">
                <a:latin typeface="Calibri (headings)"/>
              </a:rPr>
              <a:t>Public and Proprietary Practices</a:t>
            </a:r>
            <a:endParaRPr lang="en-US" sz="1600" dirty="0">
              <a:latin typeface="Calibri (headings)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354425" y="1198743"/>
          <a:ext cx="7200074" cy="2296160"/>
        </p:xfrm>
        <a:graphic>
          <a:graphicData uri="http://schemas.openxmlformats.org/drawingml/2006/table">
            <a:tbl>
              <a:tblPr firstRow="1" bandRow="1" bandCol="1">
                <a:tableStyleId>{9D7B26C5-4107-4FEC-AEDC-1716B250A1EF}</a:tableStyleId>
              </a:tblPr>
              <a:tblGrid>
                <a:gridCol w="3435795"/>
                <a:gridCol w="3764279"/>
              </a:tblGrid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Public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practices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AAE3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Proprietary practices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AAE3">
                        <a:alpha val="75000"/>
                      </a:srgbClr>
                    </a:solidFill>
                  </a:tcPr>
                </a:tc>
              </a:tr>
              <a:tr h="353567">
                <a:tc>
                  <a:txBody>
                    <a:bodyPr/>
                    <a:lstStyle/>
                    <a:p>
                      <a:pPr marL="0" marR="0" indent="0" algn="l" defTabSz="5716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Georgia" panose="02040502050405020303" pitchFamily="18" charset="0"/>
                        <a:buNone/>
                        <a:tabLst/>
                        <a:defRPr/>
                      </a:pPr>
                      <a:r>
                        <a:rPr lang="en-GB" sz="1400" noProof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Widely</a:t>
                      </a:r>
                      <a:r>
                        <a:rPr lang="en-GB" sz="1400" baseline="0" noProof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distributed through</a:t>
                      </a:r>
                      <a:r>
                        <a:rPr lang="en-GB" sz="1400" noProof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public training and certification.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SzPct val="80000"/>
                        <a:buFont typeface="Calibri" panose="020F0502020204030204" pitchFamily="34" charset="0"/>
                        <a:buNone/>
                      </a:pPr>
                      <a:r>
                        <a:rPr lang="en-GB" sz="1400" baseline="0" noProof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Deeply embedded in organisations.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5716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Georgia" panose="02040502050405020303" pitchFamily="18" charset="0"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Applied across various technologies and businesses. </a:t>
                      </a:r>
                      <a:endParaRPr lang="en-GB" sz="1400" noProof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Calibri" panose="020F0502020204030204" pitchFamily="34" charset="0"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Highly customised to serve specific business needs.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Georgia" panose="02040502050405020303" pitchFamily="18" charset="0"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Available for free.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716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Pct val="80000"/>
                        <a:buFont typeface="Calibri" panose="020F0502020204030204" pitchFamily="34" charset="0"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Owners expect compensation.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Georgia" panose="02040502050405020303" pitchFamily="18" charset="0"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Organisations can hire people with the knowledge of such practices.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716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Calibri" panose="020F0502020204030204" pitchFamily="34" charset="0"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The evolution of such practices depends on the owner and cannot be guaranteed.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05392" y="573110"/>
            <a:ext cx="720572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/>
              <a:t>The table provides a comparison between public and </a:t>
            </a:r>
            <a:r>
              <a:rPr lang="en-US" sz="1400" smtClean="0"/>
              <a:t>proprietary practices.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5531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cs typeface="Arial" pitchFamily="34" charset="0"/>
              </a:rPr>
              <a:t>Only one person can be accountable for an activity</a:t>
            </a:r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cs typeface="Arial" pitchFamily="34" charset="0"/>
              </a:rPr>
              <a:t>Multiple people can be responsible and accountable for an activity</a:t>
            </a:r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1132313" y="2480289"/>
            <a:ext cx="5473783" cy="404160"/>
          </a:xfrm>
        </p:spPr>
        <p:txBody>
          <a:bodyPr/>
          <a:lstStyle/>
          <a:p>
            <a:pPr>
              <a:defRPr/>
            </a:pPr>
            <a:r>
              <a:rPr lang="en-GB" dirty="0">
                <a:solidFill>
                  <a:schemeClr val="tx1"/>
                </a:solidFill>
                <a:cs typeface="Arial" pitchFamily="34" charset="0"/>
              </a:rPr>
              <a:t>Multiple people </a:t>
            </a:r>
            <a:r>
              <a:rPr lang="en-GB" dirty="0" smtClean="0">
                <a:solidFill>
                  <a:schemeClr val="tx1"/>
                </a:solidFill>
                <a:cs typeface="Arial" pitchFamily="34" charset="0"/>
              </a:rPr>
              <a:t>are accountable but one who takes the ownership is responsible</a:t>
            </a:r>
          </a:p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latin typeface="Calibri" panose="020F0502020204030204" pitchFamily="34" charset="0"/>
                <a:cs typeface="Arial" pitchFamily="34" charset="0"/>
              </a:rPr>
              <a:t>Only one person can be responsible for an activity</a:t>
            </a:r>
          </a:p>
          <a:p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Answer: b.  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</a:rPr>
              <a:t>Explanation: </a:t>
            </a:r>
            <a:r>
              <a:rPr lang="en-GB" dirty="0">
                <a:latin typeface="Calibri" panose="020F0502020204030204" pitchFamily="34" charset="0"/>
                <a:cs typeface="Arial" pitchFamily="34" charset="0"/>
              </a:rPr>
              <a:t>According to the RACI model, </a:t>
            </a:r>
            <a:r>
              <a:rPr lang="en-US" dirty="0"/>
              <a:t>only one person accountable but multiple people responsible for an activity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Which of the following statements is correct?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9515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Arial" pitchFamily="34" charset="0"/>
              </a:rPr>
              <a:t>Functions are self-contained units with capabilities and resources</a:t>
            </a:r>
          </a:p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>
                <a:cs typeface="Arial" pitchFamily="34" charset="0"/>
              </a:rPr>
              <a:t>Functions rely on processes for cross-functional coordination and control</a:t>
            </a:r>
          </a:p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cs typeface="Arial" pitchFamily="34" charset="0"/>
              </a:rPr>
              <a:t>Functions </a:t>
            </a:r>
            <a:r>
              <a:rPr lang="en-GB" dirty="0" smtClean="0">
                <a:cs typeface="Arial" pitchFamily="34" charset="0"/>
              </a:rPr>
              <a:t>are costlier to implement compared to processes</a:t>
            </a:r>
            <a:endParaRPr lang="en-GB" dirty="0"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GB" dirty="0">
                <a:cs typeface="Arial" panose="020B0604020202020204" pitchFamily="34" charset="0"/>
              </a:rPr>
              <a:t>Functions provide structure and stability to organisations</a:t>
            </a:r>
          </a:p>
          <a:p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Which of the following statements about functions is incorrect?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06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Arial" pitchFamily="34" charset="0"/>
              </a:rPr>
              <a:t>Which of the following statements about functions </a:t>
            </a:r>
            <a:r>
              <a:rPr lang="en-GB" dirty="0" smtClean="0">
                <a:latin typeface="Calibri" panose="020F0502020204030204" pitchFamily="34" charset="0"/>
                <a:cs typeface="Arial" pitchFamily="34" charset="0"/>
              </a:rPr>
              <a:t>is incorrect</a:t>
            </a:r>
            <a:r>
              <a:rPr lang="en-GB" dirty="0">
                <a:latin typeface="Calibri" panose="020F0502020204030204" pitchFamily="34" charset="0"/>
                <a:cs typeface="Arial" pitchFamily="34" charset="0"/>
              </a:rPr>
              <a:t>?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Arial" pitchFamily="34" charset="0"/>
              </a:rPr>
              <a:t>Functions are self-contained units with capabilities and resources</a:t>
            </a:r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>
                <a:cs typeface="Arial" pitchFamily="34" charset="0"/>
              </a:rPr>
              <a:t>Functions rely on processes for cross-functional coordination and control</a:t>
            </a:r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cs typeface="Arial" pitchFamily="34" charset="0"/>
              </a:rPr>
              <a:t>Functions are costlier to implement compared to processes</a:t>
            </a:r>
          </a:p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GB" dirty="0">
                <a:cs typeface="Arial" panose="020B0604020202020204" pitchFamily="34" charset="0"/>
              </a:rPr>
              <a:t>Functions provide structure and stability to organisations</a:t>
            </a:r>
          </a:p>
          <a:p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Answer: d. 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</a:rPr>
              <a:t>Explanation: </a:t>
            </a:r>
            <a:r>
              <a:rPr lang="en-GB" dirty="0">
                <a:latin typeface="Calibri" panose="020F0502020204030204" pitchFamily="34" charset="0"/>
                <a:cs typeface="Arial" pitchFamily="34" charset="0"/>
              </a:rPr>
              <a:t>Functions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include a group of people or tools that help to execute processes. These are not costlier to implement compared to processes. </a:t>
            </a:r>
            <a:endParaRPr lang="en-US" dirty="0"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1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 dirty="0" smtClean="0">
              <a:cs typeface="Arial" pitchFamily="34" charset="0"/>
            </a:endParaRPr>
          </a:p>
          <a:p>
            <a:r>
              <a:rPr lang="en-GB" dirty="0" smtClean="0">
                <a:latin typeface="Calibri" panose="020F0502020204030204" pitchFamily="34" charset="0"/>
                <a:cs typeface="Arial" pitchFamily="34" charset="0"/>
              </a:rPr>
              <a:t>Which </a:t>
            </a:r>
            <a:r>
              <a:rPr lang="en-GB" dirty="0">
                <a:latin typeface="Calibri" panose="020F0502020204030204" pitchFamily="34" charset="0"/>
                <a:cs typeface="Arial" pitchFamily="34" charset="0"/>
              </a:rPr>
              <a:t>of the following is not the characteristic of a process?</a:t>
            </a:r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>
                <a:cs typeface="Arial" pitchFamily="34" charset="0"/>
              </a:rPr>
              <a:t>It is timely</a:t>
            </a:r>
          </a:p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>
                <a:cs typeface="Arial" pitchFamily="34" charset="0"/>
              </a:rPr>
              <a:t>It delivers a specific result</a:t>
            </a:r>
          </a:p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Arial" pitchFamily="34" charset="0"/>
              </a:rPr>
              <a:t>It responds to a specific event</a:t>
            </a:r>
          </a:p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GB" dirty="0">
                <a:cs typeface="Arial" pitchFamily="34" charset="0"/>
              </a:rPr>
              <a:t>It is measurable</a:t>
            </a:r>
          </a:p>
          <a:p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16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 dirty="0" smtClean="0">
              <a:cs typeface="Arial" pitchFamily="34" charset="0"/>
            </a:endParaRPr>
          </a:p>
          <a:p>
            <a:r>
              <a:rPr lang="en-GB" dirty="0" smtClean="0">
                <a:latin typeface="Calibri" panose="020F0502020204030204" pitchFamily="34" charset="0"/>
                <a:cs typeface="Arial" pitchFamily="34" charset="0"/>
              </a:rPr>
              <a:t>Which </a:t>
            </a:r>
            <a:r>
              <a:rPr lang="en-GB" dirty="0">
                <a:latin typeface="Calibri" panose="020F0502020204030204" pitchFamily="34" charset="0"/>
                <a:cs typeface="Arial" pitchFamily="34" charset="0"/>
              </a:rPr>
              <a:t>of the following is not the characteristic of a process?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>
                <a:cs typeface="Arial" pitchFamily="34" charset="0"/>
              </a:rPr>
              <a:t>It is timely</a:t>
            </a:r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>
                <a:cs typeface="Arial" pitchFamily="34" charset="0"/>
              </a:rPr>
              <a:t>It delivers a specific result</a:t>
            </a:r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Arial" pitchFamily="34" charset="0"/>
              </a:rPr>
              <a:t>It responds to a specific event</a:t>
            </a:r>
          </a:p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GB" dirty="0">
                <a:cs typeface="Arial" pitchFamily="34" charset="0"/>
              </a:rPr>
              <a:t>It is measurable</a:t>
            </a:r>
          </a:p>
          <a:p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Answer: b. 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</a:rPr>
              <a:t>Explanation: </a:t>
            </a:r>
            <a:r>
              <a:rPr lang="en-GB" dirty="0">
                <a:latin typeface="Calibri" panose="020F0502020204030204" pitchFamily="34" charset="0"/>
                <a:cs typeface="Arial" pitchFamily="34" charset="0"/>
              </a:rPr>
              <a:t>A process can be measured. It is result-oriented and responds to specific events. However, it may not be timely.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82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sz="900" i="1" dirty="0"/>
              <a:t>ITIL</a:t>
            </a:r>
            <a:r>
              <a:rPr lang="en-IN" sz="900" i="1" baseline="30000" dirty="0"/>
              <a:t>®</a:t>
            </a:r>
            <a:r>
              <a:rPr lang="en-IN" sz="900" i="1" dirty="0"/>
              <a:t> is a registered trade mark of AXELOS Limited</a:t>
            </a:r>
          </a:p>
          <a:p>
            <a:r>
              <a:rPr lang="en-IN" sz="900" i="1" dirty="0"/>
              <a:t>IT Infrastructure Library </a:t>
            </a:r>
            <a:r>
              <a:rPr lang="en-IN" sz="900" i="1" dirty="0" smtClean="0"/>
              <a:t>is </a:t>
            </a:r>
            <a:r>
              <a:rPr lang="en-IN" sz="900" i="1" dirty="0"/>
              <a:t>a registered trade mark of AXELOS Limited</a:t>
            </a:r>
          </a:p>
          <a:p>
            <a:r>
              <a:rPr lang="en-IN" sz="900" i="1" dirty="0" smtClean="0"/>
              <a:t>AXELOS</a:t>
            </a:r>
            <a:r>
              <a:rPr lang="en-IN" sz="900" i="1" baseline="30000" dirty="0" smtClean="0"/>
              <a:t>® </a:t>
            </a:r>
            <a:r>
              <a:rPr lang="en-IN" sz="900" i="1" dirty="0" smtClean="0"/>
              <a:t>is </a:t>
            </a:r>
            <a:r>
              <a:rPr lang="en-IN" sz="900" i="1" dirty="0"/>
              <a:t>a trade mark of AXELOS Limited</a:t>
            </a:r>
            <a:endParaRPr lang="en-US" sz="900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0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+mn-lt"/>
              </a:rPr>
              <a:t>Which </a:t>
            </a:r>
            <a:r>
              <a:rPr lang="en-US" dirty="0">
                <a:latin typeface="+mn-lt"/>
              </a:rPr>
              <a:t>of the following is true for public practices? 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The evolution of public practices depends on the owner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Public practices are </a:t>
            </a:r>
            <a:r>
              <a:rPr lang="en-US" dirty="0" err="1"/>
              <a:t>customised</a:t>
            </a:r>
            <a:r>
              <a:rPr lang="en-US" dirty="0"/>
              <a:t> to suit business requirements 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Public practices are applied across multiple businesses and technologies  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Public practices need you to pay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91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The evolution of public practices depends on the owner</a:t>
            </a:r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Public practices are </a:t>
            </a:r>
            <a:r>
              <a:rPr lang="en-US" dirty="0" err="1"/>
              <a:t>customised</a:t>
            </a:r>
            <a:r>
              <a:rPr lang="en-US" dirty="0"/>
              <a:t> to suit business requirements </a:t>
            </a:r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Public practices are applied across multiple businesses and technologies  </a:t>
            </a:r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Public practices need you to pay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>
                <a:latin typeface="+mn-lt"/>
              </a:rPr>
              <a:t>Which </a:t>
            </a:r>
            <a:r>
              <a:rPr lang="en-US" dirty="0">
                <a:latin typeface="+mn-lt"/>
              </a:rPr>
              <a:t>of the following is true for public practices? </a:t>
            </a:r>
          </a:p>
          <a:p>
            <a:endParaRPr lang="en-US" dirty="0">
              <a:latin typeface="+mn-lt"/>
            </a:endParaRPr>
          </a:p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pPr marL="0" lvl="1" indent="0">
              <a:spcBef>
                <a:spcPts val="625"/>
              </a:spcBef>
              <a:buNone/>
            </a:pPr>
            <a:r>
              <a:rPr lang="en-US" sz="1400" dirty="0"/>
              <a:t>Answer: d. </a:t>
            </a:r>
          </a:p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b="1" dirty="0"/>
              <a:t>Explanation</a:t>
            </a:r>
            <a:r>
              <a:rPr lang="en-US" b="1" dirty="0" smtClean="0"/>
              <a:t>: </a:t>
            </a:r>
            <a:r>
              <a:rPr lang="en-US" dirty="0"/>
              <a:t>Public practices are applied across various </a:t>
            </a:r>
            <a:r>
              <a:rPr lang="en-US" dirty="0" err="1"/>
              <a:t>organisations</a:t>
            </a:r>
            <a:r>
              <a:rPr lang="en-US" dirty="0"/>
              <a:t> and technologies.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1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31561" y="568923"/>
            <a:ext cx="7499333" cy="451579"/>
          </a:xfrm>
        </p:spPr>
        <p:txBody>
          <a:bodyPr/>
          <a:lstStyle/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dirty="0" smtClean="0"/>
              <a:t>Service is a means </a:t>
            </a:r>
            <a:r>
              <a:rPr lang="en-GB" dirty="0"/>
              <a:t>of delivering value to customers by facilitating outcomes </a:t>
            </a:r>
            <a:r>
              <a:rPr lang="en-GB" dirty="0" smtClean="0"/>
              <a:t>the customers want </a:t>
            </a:r>
            <a:r>
              <a:rPr lang="en-GB" dirty="0"/>
              <a:t>to achieve, without the ownership of specific costs or risks.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>
                <a:latin typeface="Calibri (headings)"/>
              </a:rPr>
              <a:t>Service</a:t>
            </a:r>
            <a:r>
              <a:rPr lang="en-GB" dirty="0" smtClean="0">
                <a:latin typeface="Calibri" panose="020F0502020204030204" pitchFamily="34" charset="0"/>
              </a:rPr>
              <a:t>—</a:t>
            </a:r>
            <a:r>
              <a:rPr lang="en-GB" dirty="0" smtClean="0">
                <a:latin typeface="Calibri (headings)"/>
              </a:rPr>
              <a:t>Introduction</a:t>
            </a:r>
            <a:endParaRPr lang="en-US" dirty="0">
              <a:latin typeface="Calibri (headings)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073918" y="1100967"/>
            <a:ext cx="5761089" cy="3050906"/>
            <a:chOff x="1091148" y="976854"/>
            <a:chExt cx="5917300" cy="3076235"/>
          </a:xfrm>
        </p:grpSpPr>
        <p:grpSp>
          <p:nvGrpSpPr>
            <p:cNvPr id="12" name="Group 11"/>
            <p:cNvGrpSpPr/>
            <p:nvPr/>
          </p:nvGrpSpPr>
          <p:grpSpPr>
            <a:xfrm>
              <a:off x="2156142" y="1572526"/>
              <a:ext cx="471791" cy="1855968"/>
              <a:chOff x="1866315" y="2306472"/>
              <a:chExt cx="428901" cy="1166884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866315" y="2306472"/>
                <a:ext cx="0" cy="1166884"/>
              </a:xfrm>
              <a:prstGeom prst="line">
                <a:avLst/>
              </a:prstGeom>
              <a:ln>
                <a:solidFill>
                  <a:srgbClr val="29AAE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1866315" y="3473356"/>
                <a:ext cx="428901" cy="0"/>
              </a:xfrm>
              <a:prstGeom prst="straightConnector1">
                <a:avLst/>
              </a:prstGeom>
              <a:ln>
                <a:solidFill>
                  <a:srgbClr val="29AAE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866315" y="2306472"/>
                <a:ext cx="414494" cy="0"/>
              </a:xfrm>
              <a:prstGeom prst="line">
                <a:avLst/>
              </a:prstGeom>
              <a:ln>
                <a:solidFill>
                  <a:srgbClr val="29AAE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Straight Connector 36"/>
            <p:cNvCxnSpPr/>
            <p:nvPr/>
          </p:nvCxnSpPr>
          <p:spPr>
            <a:xfrm>
              <a:off x="5358771" y="3169121"/>
              <a:ext cx="1136" cy="271724"/>
            </a:xfrm>
            <a:prstGeom prst="line">
              <a:avLst/>
            </a:prstGeom>
            <a:ln>
              <a:solidFill>
                <a:srgbClr val="29AA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4485127" y="1600200"/>
              <a:ext cx="886973" cy="1252"/>
            </a:xfrm>
            <a:prstGeom prst="straightConnector1">
              <a:avLst/>
            </a:prstGeom>
            <a:ln>
              <a:solidFill>
                <a:srgbClr val="29AAE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479273" y="3429469"/>
              <a:ext cx="890845" cy="0"/>
            </a:xfrm>
            <a:prstGeom prst="line">
              <a:avLst/>
            </a:prstGeom>
            <a:ln>
              <a:solidFill>
                <a:srgbClr val="29AA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88292" y="1313886"/>
              <a:ext cx="1127330" cy="695795"/>
            </a:xfrm>
            <a:prstGeom prst="rect">
              <a:avLst/>
            </a:prstGeom>
            <a:ln>
              <a:noFill/>
            </a:ln>
          </p:spPr>
        </p:pic>
        <p:sp>
          <p:nvSpPr>
            <p:cNvPr id="9" name="Rectangle 8"/>
            <p:cNvSpPr/>
            <p:nvPr/>
          </p:nvSpPr>
          <p:spPr>
            <a:xfrm>
              <a:off x="2612089" y="1232415"/>
              <a:ext cx="1875122" cy="859975"/>
            </a:xfrm>
            <a:prstGeom prst="rect">
              <a:avLst/>
            </a:prstGeom>
            <a:noFill/>
            <a:ln w="6350">
              <a:solidFill>
                <a:srgbClr val="29AA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56679" y="3021611"/>
              <a:ext cx="1146422" cy="682810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2627935" y="2983736"/>
              <a:ext cx="1848044" cy="754695"/>
            </a:xfrm>
            <a:prstGeom prst="rect">
              <a:avLst/>
            </a:prstGeom>
            <a:noFill/>
            <a:ln w="6350">
              <a:solidFill>
                <a:srgbClr val="29AA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093353" y="3776090"/>
              <a:ext cx="27670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Service provider</a:t>
              </a:r>
              <a:r>
                <a:rPr lang="en-US" sz="1200" dirty="0" smtClean="0">
                  <a:latin typeface="Calibri" panose="020F0502020204030204" pitchFamily="34" charset="0"/>
                </a:rPr>
                <a:t>—</a:t>
              </a:r>
              <a:r>
                <a:rPr lang="en-US" sz="1200" dirty="0" smtClean="0"/>
                <a:t>Database solutions</a:t>
              </a:r>
              <a:endParaRPr 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317236" y="976854"/>
              <a:ext cx="2464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Customer</a:t>
              </a:r>
              <a:r>
                <a:rPr lang="en-US" sz="1200" dirty="0" smtClean="0">
                  <a:latin typeface="Calibri" panose="020F0502020204030204" pitchFamily="34" charset="0"/>
                </a:rPr>
                <a:t>—</a:t>
              </a:r>
              <a:r>
                <a:rPr lang="en-US" sz="1200" dirty="0" smtClean="0"/>
                <a:t>Online bookstore</a:t>
              </a:r>
              <a:endParaRPr lang="en-US" sz="1200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619195" y="1899997"/>
              <a:ext cx="2389253" cy="1271982"/>
              <a:chOff x="4204082" y="2277945"/>
              <a:chExt cx="2226724" cy="993688"/>
            </a:xfrm>
          </p:grpSpPr>
          <p:sp>
            <p:nvSpPr>
              <p:cNvPr id="8" name="Freeform 7"/>
              <p:cNvSpPr/>
              <p:nvPr/>
            </p:nvSpPr>
            <p:spPr>
              <a:xfrm>
                <a:off x="4204082" y="2277945"/>
                <a:ext cx="2226724" cy="261779"/>
              </a:xfrm>
              <a:custGeom>
                <a:avLst/>
                <a:gdLst>
                  <a:gd name="connsiteX0" fmla="*/ 0 w 2226724"/>
                  <a:gd name="connsiteY0" fmla="*/ 0 h 460800"/>
                  <a:gd name="connsiteX1" fmla="*/ 2226724 w 2226724"/>
                  <a:gd name="connsiteY1" fmla="*/ 0 h 460800"/>
                  <a:gd name="connsiteX2" fmla="*/ 2226724 w 2226724"/>
                  <a:gd name="connsiteY2" fmla="*/ 460800 h 460800"/>
                  <a:gd name="connsiteX3" fmla="*/ 0 w 2226724"/>
                  <a:gd name="connsiteY3" fmla="*/ 460800 h 460800"/>
                  <a:gd name="connsiteX4" fmla="*/ 0 w 2226724"/>
                  <a:gd name="connsiteY4" fmla="*/ 0 h 460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6724" h="460800">
                    <a:moveTo>
                      <a:pt x="0" y="0"/>
                    </a:moveTo>
                    <a:lnTo>
                      <a:pt x="2226724" y="0"/>
                    </a:lnTo>
                    <a:lnTo>
                      <a:pt x="2226724" y="460800"/>
                    </a:lnTo>
                    <a:lnTo>
                      <a:pt x="0" y="4608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CDAEB"/>
              </a:solidFill>
              <a:ln>
                <a:solidFill>
                  <a:srgbClr val="29AAE3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5344" tIns="48768" rIns="85344" bIns="48768" numCol="1" spcCol="1270" anchor="ctr" anchorCtr="0">
                <a:noAutofit/>
              </a:bodyPr>
              <a:lstStyle/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kern="1200" dirty="0" smtClean="0">
                    <a:solidFill>
                      <a:schemeClr val="tx1"/>
                    </a:solidFill>
                  </a:rPr>
                  <a:t>Value added by service provider</a:t>
                </a:r>
                <a:endParaRPr lang="en-US" sz="1200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4204082" y="2546953"/>
                <a:ext cx="2226724" cy="724680"/>
              </a:xfrm>
              <a:custGeom>
                <a:avLst/>
                <a:gdLst>
                  <a:gd name="connsiteX0" fmla="*/ 0 w 2226724"/>
                  <a:gd name="connsiteY0" fmla="*/ 0 h 724680"/>
                  <a:gd name="connsiteX1" fmla="*/ 2226724 w 2226724"/>
                  <a:gd name="connsiteY1" fmla="*/ 0 h 724680"/>
                  <a:gd name="connsiteX2" fmla="*/ 2226724 w 2226724"/>
                  <a:gd name="connsiteY2" fmla="*/ 724680 h 724680"/>
                  <a:gd name="connsiteX3" fmla="*/ 0 w 2226724"/>
                  <a:gd name="connsiteY3" fmla="*/ 724680 h 724680"/>
                  <a:gd name="connsiteX4" fmla="*/ 0 w 2226724"/>
                  <a:gd name="connsiteY4" fmla="*/ 0 h 72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6724" h="724680">
                    <a:moveTo>
                      <a:pt x="0" y="0"/>
                    </a:moveTo>
                    <a:lnTo>
                      <a:pt x="2226724" y="0"/>
                    </a:lnTo>
                    <a:lnTo>
                      <a:pt x="2226724" y="724680"/>
                    </a:lnTo>
                    <a:lnTo>
                      <a:pt x="0" y="7246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D9D9">
                  <a:alpha val="89804"/>
                </a:srgbClr>
              </a:solidFill>
              <a:ln>
                <a:solidFill>
                  <a:srgbClr val="29AAE3"/>
                </a:solidFill>
              </a:ln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4008" tIns="64008" rIns="85344" bIns="96012" numCol="1" spcCol="1270" anchor="t" anchorCtr="0">
                <a:noAutofit/>
              </a:bodyPr>
              <a:lstStyle/>
              <a:p>
                <a:pPr marL="228600" lvl="1" indent="-228600" algn="l" defTabSz="533400">
                  <a:lnSpc>
                    <a:spcPct val="150000"/>
                  </a:lnSpc>
                  <a:spcBef>
                    <a:spcPct val="0"/>
                  </a:spcBef>
                  <a:buChar char="••"/>
                </a:pPr>
                <a:r>
                  <a:rPr lang="en-US" sz="1200" kern="1200" dirty="0" smtClean="0"/>
                  <a:t>Performs tasks</a:t>
                </a:r>
                <a:endParaRPr lang="en-US" sz="1200" kern="1200" dirty="0"/>
              </a:p>
              <a:p>
                <a:pPr marL="228600" lvl="1" indent="-228600" algn="l" defTabSz="533400">
                  <a:lnSpc>
                    <a:spcPct val="150000"/>
                  </a:lnSpc>
                  <a:spcBef>
                    <a:spcPct val="0"/>
                  </a:spcBef>
                  <a:buChar char="••"/>
                </a:pPr>
                <a:r>
                  <a:rPr lang="en-US" sz="1200" kern="1200" dirty="0" smtClean="0"/>
                  <a:t>Manages risks and constraints </a:t>
                </a:r>
              </a:p>
              <a:p>
                <a:pPr marL="228600" lvl="1" indent="-228600" algn="l" defTabSz="533400">
                  <a:lnSpc>
                    <a:spcPct val="150000"/>
                  </a:lnSpc>
                  <a:spcBef>
                    <a:spcPct val="0"/>
                  </a:spcBef>
                  <a:buChar char="••"/>
                </a:pPr>
                <a:r>
                  <a:rPr lang="en-US" sz="1200" kern="1200" dirty="0" smtClean="0"/>
                  <a:t>Optimises costs</a:t>
                </a:r>
                <a:endParaRPr lang="en-US" sz="1200" kern="1200" dirty="0"/>
              </a:p>
            </p:txBody>
          </p:sp>
        </p:grpSp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4026214" y="3110826"/>
              <a:ext cx="348677" cy="54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1091148" y="1926657"/>
              <a:ext cx="1388957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9AAE3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Transfers the responsibility to manage risks and costs </a:t>
              </a:r>
              <a:endParaRPr lang="en-US" sz="1200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5368131" y="1597004"/>
              <a:ext cx="1987" cy="302993"/>
            </a:xfrm>
            <a:prstGeom prst="line">
              <a:avLst/>
            </a:prstGeom>
            <a:ln>
              <a:solidFill>
                <a:srgbClr val="29AA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68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1" y="89225"/>
            <a:ext cx="6473952" cy="31432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1600" dirty="0" smtClean="0">
                <a:latin typeface="Calibri (headings)"/>
              </a:rPr>
              <a:t>Service </a:t>
            </a:r>
            <a:r>
              <a:rPr lang="en-US" sz="1600" dirty="0">
                <a:latin typeface="Calibri (headings)"/>
              </a:rPr>
              <a:t>Management  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77533" y="586616"/>
            <a:ext cx="7555110" cy="68972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/>
              <a:t>Service management is </a:t>
            </a:r>
            <a:r>
              <a:rPr lang="en-GB" dirty="0" smtClean="0"/>
              <a:t>the effective, </a:t>
            </a:r>
            <a:r>
              <a:rPr lang="en-GB" dirty="0"/>
              <a:t>process-driven management of transforming IT resources into valuable IT services. </a:t>
            </a:r>
            <a:endParaRPr lang="en-GB" dirty="0" smtClean="0"/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1167682" y="1762638"/>
            <a:ext cx="579287" cy="4096"/>
          </a:xfrm>
          <a:prstGeom prst="line">
            <a:avLst/>
          </a:prstGeom>
          <a:ln w="6350">
            <a:solidFill>
              <a:srgbClr val="F27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1746969" y="1761893"/>
            <a:ext cx="2532" cy="509268"/>
          </a:xfrm>
          <a:prstGeom prst="straightConnector1">
            <a:avLst/>
          </a:prstGeom>
          <a:ln w="6350">
            <a:solidFill>
              <a:srgbClr val="F27F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2" idx="3"/>
          </p:cNvCxnSpPr>
          <p:nvPr/>
        </p:nvCxnSpPr>
        <p:spPr>
          <a:xfrm flipH="1" flipV="1">
            <a:off x="1173011" y="3008540"/>
            <a:ext cx="571970" cy="1360"/>
          </a:xfrm>
          <a:prstGeom prst="line">
            <a:avLst/>
          </a:prstGeom>
          <a:ln w="6350">
            <a:solidFill>
              <a:srgbClr val="F27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746969" y="2576199"/>
            <a:ext cx="732" cy="432341"/>
          </a:xfrm>
          <a:prstGeom prst="straightConnector1">
            <a:avLst/>
          </a:prstGeom>
          <a:ln w="6350">
            <a:solidFill>
              <a:srgbClr val="F27F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2460592" y="2424358"/>
            <a:ext cx="509397" cy="1837"/>
          </a:xfrm>
          <a:prstGeom prst="straightConnector1">
            <a:avLst/>
          </a:prstGeom>
          <a:ln w="6350">
            <a:solidFill>
              <a:srgbClr val="F27F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4029305" y="2422309"/>
            <a:ext cx="485774" cy="407"/>
          </a:xfrm>
          <a:prstGeom prst="straightConnector1">
            <a:avLst/>
          </a:prstGeom>
          <a:ln w="6350">
            <a:solidFill>
              <a:srgbClr val="F27F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884788" y="2422309"/>
            <a:ext cx="485774" cy="3501"/>
          </a:xfrm>
          <a:prstGeom prst="straightConnector1">
            <a:avLst/>
          </a:prstGeom>
          <a:ln w="6350">
            <a:solidFill>
              <a:srgbClr val="F27F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651796" y="1890693"/>
            <a:ext cx="1209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Performance 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5554091" y="1887196"/>
            <a:ext cx="1209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Value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105668" y="1619357"/>
            <a:ext cx="1067343" cy="307777"/>
          </a:xfrm>
          <a:prstGeom prst="rect">
            <a:avLst/>
          </a:prstGeom>
          <a:solidFill>
            <a:srgbClr val="F69E66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Capabilities 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05668" y="2854651"/>
            <a:ext cx="1067343" cy="307777"/>
          </a:xfrm>
          <a:prstGeom prst="rect">
            <a:avLst/>
          </a:prstGeom>
          <a:solidFill>
            <a:srgbClr val="F69E66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</a:t>
            </a:r>
            <a:r>
              <a:rPr lang="en-US" sz="1400" dirty="0" smtClean="0"/>
              <a:t>esources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086978" y="2273926"/>
            <a:ext cx="1377097" cy="307777"/>
          </a:xfrm>
          <a:prstGeom prst="rect">
            <a:avLst/>
          </a:prstGeom>
          <a:solidFill>
            <a:srgbClr val="2E2D2E">
              <a:alpha val="50196"/>
            </a:srgb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Service assets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966478" y="2268421"/>
            <a:ext cx="1069848" cy="307777"/>
          </a:xfrm>
          <a:prstGeom prst="rect">
            <a:avLst/>
          </a:prstGeom>
          <a:solidFill>
            <a:srgbClr val="F69E66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Services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4513072" y="2275414"/>
            <a:ext cx="1380744" cy="307777"/>
          </a:xfrm>
          <a:prstGeom prst="rect">
            <a:avLst/>
          </a:prstGeom>
          <a:solidFill>
            <a:srgbClr val="2E2D2E">
              <a:alpha val="50196"/>
            </a:srgb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Customer assets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6370562" y="2160699"/>
            <a:ext cx="1401169" cy="523220"/>
          </a:xfrm>
          <a:prstGeom prst="rect">
            <a:avLst/>
          </a:prstGeom>
          <a:solidFill>
            <a:srgbClr val="F69E66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Business outcomes </a:t>
            </a:r>
            <a:endParaRPr lang="en-US" sz="1400" dirty="0"/>
          </a:p>
        </p:txBody>
      </p: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1923384" y="3861147"/>
            <a:ext cx="455056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900" dirty="0" smtClean="0">
                <a:latin typeface="Calibri" pitchFamily="34" charset="0"/>
              </a:rPr>
              <a:t>© Crown Copyright 2011. Reproduced under </a:t>
            </a:r>
            <a:r>
              <a:rPr lang="en-US" sz="900" dirty="0" err="1" smtClean="0">
                <a:latin typeface="Calibri" pitchFamily="34" charset="0"/>
              </a:rPr>
              <a:t>licence</a:t>
            </a:r>
            <a:r>
              <a:rPr lang="en-US" sz="900" dirty="0" smtClean="0">
                <a:latin typeface="Calibri" pitchFamily="34" charset="0"/>
              </a:rPr>
              <a:t> from AXELOS</a:t>
            </a:r>
            <a:r>
              <a:rPr lang="en-GB" sz="900" dirty="0" smtClean="0">
                <a:latin typeface="Calibri" pitchFamily="34" charset="0"/>
              </a:rPr>
              <a:t>. </a:t>
            </a:r>
            <a:endParaRPr lang="en-GB" sz="900" dirty="0"/>
          </a:p>
        </p:txBody>
      </p:sp>
      <p:sp>
        <p:nvSpPr>
          <p:cNvPr id="4" name="Rectangle 3"/>
          <p:cNvSpPr/>
          <p:nvPr/>
        </p:nvSpPr>
        <p:spPr>
          <a:xfrm>
            <a:off x="105668" y="1409700"/>
            <a:ext cx="5788148" cy="1943100"/>
          </a:xfrm>
          <a:prstGeom prst="rect">
            <a:avLst/>
          </a:prstGeom>
          <a:noFill/>
          <a:ln>
            <a:solidFill>
              <a:srgbClr val="FFFF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5668" y="1341120"/>
            <a:ext cx="5779120" cy="2461260"/>
          </a:xfrm>
          <a:prstGeom prst="rect">
            <a:avLst/>
          </a:prstGeom>
          <a:noFill/>
          <a:ln w="12700">
            <a:solidFill>
              <a:srgbClr val="F27F2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23384" y="3486155"/>
            <a:ext cx="2768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Service management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1999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9545</TotalTime>
  <Words>3709</Words>
  <Application>Microsoft Office PowerPoint</Application>
  <PresentationFormat>Custom</PresentationFormat>
  <Paragraphs>568</Paragraphs>
  <Slides>55</Slides>
  <Notes>55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7" baseType="lpstr">
      <vt:lpstr>Office Theme</vt:lpstr>
      <vt:lpstr>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saavan</dc:creator>
  <cp:lastModifiedBy>Simplilearn</cp:lastModifiedBy>
  <cp:revision>1875</cp:revision>
  <dcterms:created xsi:type="dcterms:W3CDTF">2014-04-30T09:35:57Z</dcterms:created>
  <dcterms:modified xsi:type="dcterms:W3CDTF">2014-11-06T13:15:36Z</dcterms:modified>
</cp:coreProperties>
</file>