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82" r:id="rId2"/>
    <p:sldId id="458" r:id="rId3"/>
    <p:sldId id="308" r:id="rId4"/>
    <p:sldId id="460" r:id="rId5"/>
    <p:sldId id="456" r:id="rId6"/>
    <p:sldId id="457" r:id="rId7"/>
    <p:sldId id="316" r:id="rId8"/>
    <p:sldId id="461" r:id="rId9"/>
    <p:sldId id="358" r:id="rId10"/>
    <p:sldId id="359" r:id="rId11"/>
    <p:sldId id="459" r:id="rId12"/>
    <p:sldId id="361" r:id="rId13"/>
    <p:sldId id="362" r:id="rId14"/>
    <p:sldId id="317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537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2" r:id="rId46"/>
    <p:sldId id="493" r:id="rId47"/>
    <p:sldId id="494" r:id="rId48"/>
    <p:sldId id="538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6" r:id="rId61"/>
    <p:sldId id="507" r:id="rId62"/>
    <p:sldId id="508" r:id="rId63"/>
    <p:sldId id="509" r:id="rId64"/>
    <p:sldId id="510" r:id="rId65"/>
    <p:sldId id="511" r:id="rId66"/>
    <p:sldId id="512" r:id="rId67"/>
    <p:sldId id="513" r:id="rId68"/>
    <p:sldId id="514" r:id="rId69"/>
    <p:sldId id="515" r:id="rId70"/>
    <p:sldId id="516" r:id="rId71"/>
    <p:sldId id="517" r:id="rId72"/>
    <p:sldId id="518" r:id="rId73"/>
    <p:sldId id="519" r:id="rId74"/>
    <p:sldId id="520" r:id="rId75"/>
    <p:sldId id="521" r:id="rId76"/>
    <p:sldId id="522" r:id="rId77"/>
    <p:sldId id="523" r:id="rId78"/>
    <p:sldId id="524" r:id="rId79"/>
    <p:sldId id="525" r:id="rId80"/>
    <p:sldId id="526" r:id="rId81"/>
    <p:sldId id="527" r:id="rId82"/>
    <p:sldId id="528" r:id="rId83"/>
    <p:sldId id="529" r:id="rId84"/>
    <p:sldId id="530" r:id="rId85"/>
    <p:sldId id="531" r:id="rId86"/>
    <p:sldId id="532" r:id="rId87"/>
    <p:sldId id="533" r:id="rId88"/>
    <p:sldId id="534" r:id="rId89"/>
    <p:sldId id="535" r:id="rId90"/>
    <p:sldId id="536" r:id="rId91"/>
  </p:sldIdLst>
  <p:sldSz cx="7908925" cy="4287838"/>
  <p:notesSz cx="6858000" cy="9144000"/>
  <p:defaultTextStyle>
    <a:defPPr>
      <a:defRPr lang="en-US"/>
    </a:defPPr>
    <a:lvl1pPr marL="0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ZSQsPmuFNm61swrHMQCZg==" hashData="imtxpcI7ntwX20F09MLzaxJi7rA="/>
  <p:extLst>
    <p:ext uri="{EFAFB233-063F-42B5-8137-9DF3F51BA10A}">
      <p15:sldGuideLst xmlns:p15="http://schemas.microsoft.com/office/powerpoint/2012/main" xmlns="">
        <p15:guide id="1" orient="horz" pos="1327" userDrawn="1">
          <p15:clr>
            <a:srgbClr val="A4A3A4"/>
          </p15:clr>
        </p15:guide>
        <p15:guide id="2" pos="2491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>
          <p15:clr>
            <a:srgbClr val="A4A3A4"/>
          </p15:clr>
        </p15:guide>
        <p15:guide id="5" orient="horz" pos="1369">
          <p15:clr>
            <a:srgbClr val="A4A3A4"/>
          </p15:clr>
        </p15:guide>
        <p15:guide id="6" pos="1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li shridhar" initials="as" lastIdx="1" clrIdx="0">
    <p:extLst/>
  </p:cmAuthor>
  <p:cmAuthor id="2" name="Archana MG." initials="AM" lastIdx="35" clrIdx="1">
    <p:extLst/>
  </p:cmAuthor>
  <p:cmAuthor id="3" name="saavan" initials="s" lastIdx="1" clrIdx="2">
    <p:extLst/>
  </p:cmAuthor>
  <p:cmAuthor id="4" name="Lakshman Rajagopalan" initials="LR" lastIdx="7" clrIdx="3"/>
  <p:cmAuthor id="5" name="Shobana K." initials="SK" lastIdx="19" clrIdx="4"/>
  <p:cmAuthor id="6" name="Susmita Ghosh" initials="SG" lastIdx="24" clrIdx="5">
    <p:extLst>
      <p:ext uri="{19B8F6BF-5375-455C-9EA6-DF929625EA0E}">
        <p15:presenceInfo xmlns:p15="http://schemas.microsoft.com/office/powerpoint/2012/main" xmlns="" userId="S-1-5-21-344113424-1144375074-249258821-3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AEB"/>
    <a:srgbClr val="61B4DF"/>
    <a:srgbClr val="3CD0A9"/>
    <a:srgbClr val="FF8B67"/>
    <a:srgbClr val="F69E66"/>
    <a:srgbClr val="F39E8F"/>
    <a:srgbClr val="FAD4CE"/>
    <a:srgbClr val="F29586"/>
    <a:srgbClr val="F29282"/>
    <a:srgbClr val="29A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5961" autoAdjust="0"/>
  </p:normalViewPr>
  <p:slideViewPr>
    <p:cSldViewPr snapToGrid="0" showGuides="1">
      <p:cViewPr varScale="1">
        <p:scale>
          <a:sx n="154" d="100"/>
          <a:sy n="154" d="100"/>
        </p:scale>
        <p:origin x="-1014" y="-84"/>
      </p:cViewPr>
      <p:guideLst>
        <p:guide orient="horz" pos="1327"/>
        <p:guide orient="horz"/>
        <p:guide orient="horz" pos="1369"/>
        <p:guide pos="2491"/>
        <p:guide/>
        <p:guide pos="1279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4-06-20T11:06:03.392" idx="23">
    <p:pos x="5893" y="923"/>
    <p:text>GD: Please recreate image.</p:text>
    <p:extLst>
      <p:ext uri="{C676402C-5697-4E1C-873F-D02D1690AC5C}">
        <p15:threadingInfo xmlns:p15="http://schemas.microsoft.com/office/powerpoint/2012/main" xmlns="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00BA1-7650-47F5-B8BD-A5D2C89C837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7D068-77D3-45B1-B510-D991A4775F04}">
      <dgm:prSet phldrT="[Text]"/>
      <dgm:spPr>
        <a:solidFill>
          <a:srgbClr val="61B4D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Event</a:t>
          </a:r>
          <a:endParaRPr lang="en-US" dirty="0">
            <a:solidFill>
              <a:schemeClr val="tx1"/>
            </a:solidFill>
          </a:endParaRPr>
        </a:p>
      </dgm:t>
    </dgm:pt>
    <dgm:pt modelId="{13E366C6-0630-4007-8ED1-26CC6820686D}" type="parTrans" cxnId="{54979E4B-F8CC-4483-9C16-2207D09D27BF}">
      <dgm:prSet/>
      <dgm:spPr/>
      <dgm:t>
        <a:bodyPr/>
        <a:lstStyle/>
        <a:p>
          <a:endParaRPr lang="en-US"/>
        </a:p>
      </dgm:t>
    </dgm:pt>
    <dgm:pt modelId="{6CA68E4E-8021-4A2E-AF04-477F652A2624}" type="sibTrans" cxnId="{54979E4B-F8CC-4483-9C16-2207D09D27BF}">
      <dgm:prSet/>
      <dgm:spPr/>
      <dgm:t>
        <a:bodyPr/>
        <a:lstStyle/>
        <a:p>
          <a:endParaRPr lang="en-US"/>
        </a:p>
      </dgm:t>
    </dgm:pt>
    <dgm:pt modelId="{B11A265A-2DBC-489E-8C56-995628A4590A}">
      <dgm:prSet phldrT="[Text]"/>
      <dgm:spPr>
        <a:solidFill>
          <a:srgbClr val="FF8B67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Exception</a:t>
          </a:r>
          <a:endParaRPr lang="en-US" dirty="0">
            <a:solidFill>
              <a:schemeClr val="tx1"/>
            </a:solidFill>
          </a:endParaRPr>
        </a:p>
      </dgm:t>
    </dgm:pt>
    <dgm:pt modelId="{63995C58-8E68-44E0-BE78-2F708E2CF6AC}" type="parTrans" cxnId="{E2C03072-121D-4843-96C8-2406BA26D231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708CEBA-4A44-4060-A863-AF2E37CAAB05}" type="sibTrans" cxnId="{E2C03072-121D-4843-96C8-2406BA26D231}">
      <dgm:prSet/>
      <dgm:spPr/>
      <dgm:t>
        <a:bodyPr/>
        <a:lstStyle/>
        <a:p>
          <a:endParaRPr lang="en-US"/>
        </a:p>
      </dgm:t>
    </dgm:pt>
    <dgm:pt modelId="{E8DFCB51-2EFF-4DE0-9986-6146933DEEA3}">
      <dgm:prSet phldrT="[Text]"/>
      <dgm:spPr>
        <a:solidFill>
          <a:srgbClr val="FF8B67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Warning</a:t>
          </a:r>
          <a:endParaRPr lang="en-US" dirty="0">
            <a:solidFill>
              <a:schemeClr val="tx1"/>
            </a:solidFill>
          </a:endParaRPr>
        </a:p>
      </dgm:t>
    </dgm:pt>
    <dgm:pt modelId="{03C17F0F-D4CE-4E90-B252-02E2F59A0EEC}" type="parTrans" cxnId="{72DE2A77-7082-4F60-9F82-ACB6DDB90BE6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0FE9717-AA1B-405C-9D31-173CE9FD3720}" type="sibTrans" cxnId="{72DE2A77-7082-4F60-9F82-ACB6DDB90BE6}">
      <dgm:prSet/>
      <dgm:spPr/>
      <dgm:t>
        <a:bodyPr/>
        <a:lstStyle/>
        <a:p>
          <a:endParaRPr lang="en-US"/>
        </a:p>
      </dgm:t>
    </dgm:pt>
    <dgm:pt modelId="{4D41FF2E-4838-4339-8033-B7681DCC7DC7}">
      <dgm:prSet phldrT="[Text]"/>
      <dgm:spPr>
        <a:solidFill>
          <a:srgbClr val="FF8B67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Information</a:t>
          </a:r>
          <a:endParaRPr lang="en-US" dirty="0">
            <a:solidFill>
              <a:schemeClr val="tx1"/>
            </a:solidFill>
          </a:endParaRPr>
        </a:p>
      </dgm:t>
    </dgm:pt>
    <dgm:pt modelId="{61474930-638C-4928-A21A-B41FDC7E10C7}" type="parTrans" cxnId="{DF6611D6-9AC2-4368-AD36-3B08219EFB27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22A9FF4-6278-4CCE-8CF4-AC5EBC3BA3CE}" type="sibTrans" cxnId="{DF6611D6-9AC2-4368-AD36-3B08219EFB27}">
      <dgm:prSet/>
      <dgm:spPr/>
      <dgm:t>
        <a:bodyPr/>
        <a:lstStyle/>
        <a:p>
          <a:endParaRPr lang="en-US"/>
        </a:p>
      </dgm:t>
    </dgm:pt>
    <dgm:pt modelId="{28841824-5062-451B-BBA7-A7B1A1A1F6A4}">
      <dgm:prSet phldrT="[Text]"/>
      <dgm:spPr>
        <a:noFill/>
        <a:ln>
          <a:solidFill>
            <a:srgbClr val="61B4DF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Filter</a:t>
          </a:r>
          <a:endParaRPr lang="en-US" dirty="0">
            <a:solidFill>
              <a:schemeClr val="tx1"/>
            </a:solidFill>
          </a:endParaRPr>
        </a:p>
      </dgm:t>
    </dgm:pt>
    <dgm:pt modelId="{03EEBA22-A384-4C92-B493-FBBE8DC71A22}" type="parTrans" cxnId="{F9C63722-2662-4F9B-AAD7-57E6A1B489FA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E90F0BF-BA0B-434B-ACC9-C56DCE987DA6}" type="sibTrans" cxnId="{F9C63722-2662-4F9B-AAD7-57E6A1B489FA}">
      <dgm:prSet/>
      <dgm:spPr/>
      <dgm:t>
        <a:bodyPr/>
        <a:lstStyle/>
        <a:p>
          <a:endParaRPr lang="en-US"/>
        </a:p>
      </dgm:t>
    </dgm:pt>
    <dgm:pt modelId="{9D71EF44-FB91-4CE3-B863-A19F08CAA209}" type="pres">
      <dgm:prSet presAssocID="{5D800BA1-7650-47F5-B8BD-A5D2C89C83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ADA0FC-5373-467D-BC14-13B289014E9F}" type="pres">
      <dgm:prSet presAssocID="{5BE7D068-77D3-45B1-B510-D991A4775F04}" presName="hierRoot1" presStyleCnt="0">
        <dgm:presLayoutVars>
          <dgm:hierBranch val="init"/>
        </dgm:presLayoutVars>
      </dgm:prSet>
      <dgm:spPr/>
    </dgm:pt>
    <dgm:pt modelId="{939768EC-17ED-4CF9-885C-6590A729ADE6}" type="pres">
      <dgm:prSet presAssocID="{5BE7D068-77D3-45B1-B510-D991A4775F04}" presName="rootComposite1" presStyleCnt="0"/>
      <dgm:spPr/>
    </dgm:pt>
    <dgm:pt modelId="{A3E50B3E-62B5-4819-AB6D-266354DCDE50}" type="pres">
      <dgm:prSet presAssocID="{5BE7D068-77D3-45B1-B510-D991A4775F04}" presName="rootText1" presStyleLbl="node0" presStyleIdx="0" presStyleCnt="1" custLinFactNeighborY="-701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F76AF-EC09-4867-9BA9-F51B2427BF25}" type="pres">
      <dgm:prSet presAssocID="{5BE7D068-77D3-45B1-B510-D991A4775F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A1FDD35-E86A-46B4-A625-02163B1F4050}" type="pres">
      <dgm:prSet presAssocID="{5BE7D068-77D3-45B1-B510-D991A4775F04}" presName="hierChild2" presStyleCnt="0"/>
      <dgm:spPr/>
    </dgm:pt>
    <dgm:pt modelId="{674B6469-3757-400A-927B-42CEF1D4EF13}" type="pres">
      <dgm:prSet presAssocID="{03EEBA22-A384-4C92-B493-FBBE8DC71A22}" presName="Name64" presStyleLbl="parChTrans1D2" presStyleIdx="0" presStyleCnt="1"/>
      <dgm:spPr/>
      <dgm:t>
        <a:bodyPr/>
        <a:lstStyle/>
        <a:p>
          <a:endParaRPr lang="en-US"/>
        </a:p>
      </dgm:t>
    </dgm:pt>
    <dgm:pt modelId="{2D86801C-DC92-417A-B7C8-746BE7B93FA0}" type="pres">
      <dgm:prSet presAssocID="{28841824-5062-451B-BBA7-A7B1A1A1F6A4}" presName="hierRoot2" presStyleCnt="0">
        <dgm:presLayoutVars>
          <dgm:hierBranch val="init"/>
        </dgm:presLayoutVars>
      </dgm:prSet>
      <dgm:spPr/>
    </dgm:pt>
    <dgm:pt modelId="{DB025A36-37B8-4835-8683-C428886E4169}" type="pres">
      <dgm:prSet presAssocID="{28841824-5062-451B-BBA7-A7B1A1A1F6A4}" presName="rootComposite" presStyleCnt="0"/>
      <dgm:spPr/>
    </dgm:pt>
    <dgm:pt modelId="{CBAFE46F-D151-401E-A099-CE8A79AEB3F8}" type="pres">
      <dgm:prSet presAssocID="{28841824-5062-451B-BBA7-A7B1A1A1F6A4}" presName="rootText" presStyleLbl="node2" presStyleIdx="0" presStyleCnt="1" custLinFactNeighborY="-701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98B75-E753-4742-94B9-A8072DF44ACB}" type="pres">
      <dgm:prSet presAssocID="{28841824-5062-451B-BBA7-A7B1A1A1F6A4}" presName="rootConnector" presStyleLbl="node2" presStyleIdx="0" presStyleCnt="1"/>
      <dgm:spPr/>
      <dgm:t>
        <a:bodyPr/>
        <a:lstStyle/>
        <a:p>
          <a:endParaRPr lang="en-US"/>
        </a:p>
      </dgm:t>
    </dgm:pt>
    <dgm:pt modelId="{518851CE-BBE8-4BBF-99C8-E2F3668CF366}" type="pres">
      <dgm:prSet presAssocID="{28841824-5062-451B-BBA7-A7B1A1A1F6A4}" presName="hierChild4" presStyleCnt="0"/>
      <dgm:spPr/>
    </dgm:pt>
    <dgm:pt modelId="{273A69E4-262F-4255-997A-0A0109426286}" type="pres">
      <dgm:prSet presAssocID="{63995C58-8E68-44E0-BE78-2F708E2CF6AC}" presName="Name64" presStyleLbl="parChTrans1D3" presStyleIdx="0" presStyleCnt="3"/>
      <dgm:spPr/>
      <dgm:t>
        <a:bodyPr/>
        <a:lstStyle/>
        <a:p>
          <a:endParaRPr lang="en-US"/>
        </a:p>
      </dgm:t>
    </dgm:pt>
    <dgm:pt modelId="{B28B4DEF-F045-4AEE-893D-CC1BE1EC7AE0}" type="pres">
      <dgm:prSet presAssocID="{B11A265A-2DBC-489E-8C56-995628A4590A}" presName="hierRoot2" presStyleCnt="0">
        <dgm:presLayoutVars>
          <dgm:hierBranch val="init"/>
        </dgm:presLayoutVars>
      </dgm:prSet>
      <dgm:spPr/>
    </dgm:pt>
    <dgm:pt modelId="{17819416-43B1-4F79-AF4A-BEA72211BBDB}" type="pres">
      <dgm:prSet presAssocID="{B11A265A-2DBC-489E-8C56-995628A4590A}" presName="rootComposite" presStyleCnt="0"/>
      <dgm:spPr/>
    </dgm:pt>
    <dgm:pt modelId="{E85D2BCE-A66A-40FB-860C-FF599834D6B8}" type="pres">
      <dgm:prSet presAssocID="{B11A265A-2DBC-489E-8C56-995628A4590A}" presName="rootText" presStyleLbl="node3" presStyleIdx="0" presStyleCnt="3" custLinFactNeighborY="-701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5B624E-230D-44FD-AF92-8A7539883252}" type="pres">
      <dgm:prSet presAssocID="{B11A265A-2DBC-489E-8C56-995628A4590A}" presName="rootConnector" presStyleLbl="node3" presStyleIdx="0" presStyleCnt="3"/>
      <dgm:spPr/>
      <dgm:t>
        <a:bodyPr/>
        <a:lstStyle/>
        <a:p>
          <a:endParaRPr lang="en-US"/>
        </a:p>
      </dgm:t>
    </dgm:pt>
    <dgm:pt modelId="{C8CDFDF3-F556-46E3-A912-0A31CF2EF4B6}" type="pres">
      <dgm:prSet presAssocID="{B11A265A-2DBC-489E-8C56-995628A4590A}" presName="hierChild4" presStyleCnt="0"/>
      <dgm:spPr/>
    </dgm:pt>
    <dgm:pt modelId="{BEAB1151-B5FA-40EB-A111-7B0FE79CDF55}" type="pres">
      <dgm:prSet presAssocID="{B11A265A-2DBC-489E-8C56-995628A4590A}" presName="hierChild5" presStyleCnt="0"/>
      <dgm:spPr/>
    </dgm:pt>
    <dgm:pt modelId="{FBAFEDA2-6FC2-4C6B-A9B9-E87648A85849}" type="pres">
      <dgm:prSet presAssocID="{03C17F0F-D4CE-4E90-B252-02E2F59A0EEC}" presName="Name64" presStyleLbl="parChTrans1D3" presStyleIdx="1" presStyleCnt="3"/>
      <dgm:spPr/>
      <dgm:t>
        <a:bodyPr/>
        <a:lstStyle/>
        <a:p>
          <a:endParaRPr lang="en-US"/>
        </a:p>
      </dgm:t>
    </dgm:pt>
    <dgm:pt modelId="{FDAA84E6-0234-4C82-93A9-2A32F60D7B43}" type="pres">
      <dgm:prSet presAssocID="{E8DFCB51-2EFF-4DE0-9986-6146933DEEA3}" presName="hierRoot2" presStyleCnt="0">
        <dgm:presLayoutVars>
          <dgm:hierBranch val="init"/>
        </dgm:presLayoutVars>
      </dgm:prSet>
      <dgm:spPr/>
    </dgm:pt>
    <dgm:pt modelId="{0E44CA80-7E97-465D-A94F-7527614C3BA5}" type="pres">
      <dgm:prSet presAssocID="{E8DFCB51-2EFF-4DE0-9986-6146933DEEA3}" presName="rootComposite" presStyleCnt="0"/>
      <dgm:spPr/>
    </dgm:pt>
    <dgm:pt modelId="{656EAD72-DE1A-4B58-9F2F-DC37426032E6}" type="pres">
      <dgm:prSet presAssocID="{E8DFCB51-2EFF-4DE0-9986-6146933DEEA3}" presName="rootText" presStyleLbl="node3" presStyleIdx="1" presStyleCnt="3" custLinFactNeighborY="-701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958B1D-B4EA-49A3-A3BB-83F6172668CF}" type="pres">
      <dgm:prSet presAssocID="{E8DFCB51-2EFF-4DE0-9986-6146933DEEA3}" presName="rootConnector" presStyleLbl="node3" presStyleIdx="1" presStyleCnt="3"/>
      <dgm:spPr/>
      <dgm:t>
        <a:bodyPr/>
        <a:lstStyle/>
        <a:p>
          <a:endParaRPr lang="en-US"/>
        </a:p>
      </dgm:t>
    </dgm:pt>
    <dgm:pt modelId="{CDE615F7-1C10-48C7-9EFF-D43662B1E228}" type="pres">
      <dgm:prSet presAssocID="{E8DFCB51-2EFF-4DE0-9986-6146933DEEA3}" presName="hierChild4" presStyleCnt="0"/>
      <dgm:spPr/>
    </dgm:pt>
    <dgm:pt modelId="{9608B4D3-F569-4DAC-B93B-2A6A50114E01}" type="pres">
      <dgm:prSet presAssocID="{E8DFCB51-2EFF-4DE0-9986-6146933DEEA3}" presName="hierChild5" presStyleCnt="0"/>
      <dgm:spPr/>
    </dgm:pt>
    <dgm:pt modelId="{68891EE3-CB13-4187-A773-7A597724D887}" type="pres">
      <dgm:prSet presAssocID="{61474930-638C-4928-A21A-B41FDC7E10C7}" presName="Name64" presStyleLbl="parChTrans1D3" presStyleIdx="2" presStyleCnt="3"/>
      <dgm:spPr/>
      <dgm:t>
        <a:bodyPr/>
        <a:lstStyle/>
        <a:p>
          <a:endParaRPr lang="en-US"/>
        </a:p>
      </dgm:t>
    </dgm:pt>
    <dgm:pt modelId="{0700E2E9-4C3B-44CC-B53E-8C98CEEE626D}" type="pres">
      <dgm:prSet presAssocID="{4D41FF2E-4838-4339-8033-B7681DCC7DC7}" presName="hierRoot2" presStyleCnt="0">
        <dgm:presLayoutVars>
          <dgm:hierBranch val="init"/>
        </dgm:presLayoutVars>
      </dgm:prSet>
      <dgm:spPr/>
    </dgm:pt>
    <dgm:pt modelId="{A2276410-8E1C-4299-8713-43AC001D445E}" type="pres">
      <dgm:prSet presAssocID="{4D41FF2E-4838-4339-8033-B7681DCC7DC7}" presName="rootComposite" presStyleCnt="0"/>
      <dgm:spPr/>
    </dgm:pt>
    <dgm:pt modelId="{5AE8E70B-4B9D-415B-BD2A-56F81AADE00B}" type="pres">
      <dgm:prSet presAssocID="{4D41FF2E-4838-4339-8033-B7681DCC7DC7}" presName="rootText" presStyleLbl="node3" presStyleIdx="2" presStyleCnt="3" custLinFactNeighborY="-701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291BE7-A79F-4352-ACC4-7055DE34898F}" type="pres">
      <dgm:prSet presAssocID="{4D41FF2E-4838-4339-8033-B7681DCC7DC7}" presName="rootConnector" presStyleLbl="node3" presStyleIdx="2" presStyleCnt="3"/>
      <dgm:spPr/>
      <dgm:t>
        <a:bodyPr/>
        <a:lstStyle/>
        <a:p>
          <a:endParaRPr lang="en-US"/>
        </a:p>
      </dgm:t>
    </dgm:pt>
    <dgm:pt modelId="{59577CED-4130-4EBA-A949-9B9F74026714}" type="pres">
      <dgm:prSet presAssocID="{4D41FF2E-4838-4339-8033-B7681DCC7DC7}" presName="hierChild4" presStyleCnt="0"/>
      <dgm:spPr/>
    </dgm:pt>
    <dgm:pt modelId="{1E4AF8AD-5BB7-45D3-9E65-E283E6BF65BD}" type="pres">
      <dgm:prSet presAssocID="{4D41FF2E-4838-4339-8033-B7681DCC7DC7}" presName="hierChild5" presStyleCnt="0"/>
      <dgm:spPr/>
    </dgm:pt>
    <dgm:pt modelId="{F5C23339-5F7C-457B-AFDE-E0C2322B0EEE}" type="pres">
      <dgm:prSet presAssocID="{28841824-5062-451B-BBA7-A7B1A1A1F6A4}" presName="hierChild5" presStyleCnt="0"/>
      <dgm:spPr/>
    </dgm:pt>
    <dgm:pt modelId="{2CC7D287-7331-4F88-A280-365D96F2C6D0}" type="pres">
      <dgm:prSet presAssocID="{5BE7D068-77D3-45B1-B510-D991A4775F04}" presName="hierChild3" presStyleCnt="0"/>
      <dgm:spPr/>
    </dgm:pt>
  </dgm:ptLst>
  <dgm:cxnLst>
    <dgm:cxn modelId="{868E6F60-C2C7-44F9-BBCA-00FEAACD96DB}" type="presOf" srcId="{03C17F0F-D4CE-4E90-B252-02E2F59A0EEC}" destId="{FBAFEDA2-6FC2-4C6B-A9B9-E87648A85849}" srcOrd="0" destOrd="0" presId="urn:microsoft.com/office/officeart/2009/3/layout/HorizontalOrganizationChart"/>
    <dgm:cxn modelId="{54979E4B-F8CC-4483-9C16-2207D09D27BF}" srcId="{5D800BA1-7650-47F5-B8BD-A5D2C89C837C}" destId="{5BE7D068-77D3-45B1-B510-D991A4775F04}" srcOrd="0" destOrd="0" parTransId="{13E366C6-0630-4007-8ED1-26CC6820686D}" sibTransId="{6CA68E4E-8021-4A2E-AF04-477F652A2624}"/>
    <dgm:cxn modelId="{0936201B-4AFE-469B-8AA4-3F2DCF2D881D}" type="presOf" srcId="{B11A265A-2DBC-489E-8C56-995628A4590A}" destId="{035B624E-230D-44FD-AF92-8A7539883252}" srcOrd="1" destOrd="0" presId="urn:microsoft.com/office/officeart/2009/3/layout/HorizontalOrganizationChart"/>
    <dgm:cxn modelId="{E2C03072-121D-4843-96C8-2406BA26D231}" srcId="{28841824-5062-451B-BBA7-A7B1A1A1F6A4}" destId="{B11A265A-2DBC-489E-8C56-995628A4590A}" srcOrd="0" destOrd="0" parTransId="{63995C58-8E68-44E0-BE78-2F708E2CF6AC}" sibTransId="{A708CEBA-4A44-4060-A863-AF2E37CAAB05}"/>
    <dgm:cxn modelId="{F9C63722-2662-4F9B-AAD7-57E6A1B489FA}" srcId="{5BE7D068-77D3-45B1-B510-D991A4775F04}" destId="{28841824-5062-451B-BBA7-A7B1A1A1F6A4}" srcOrd="0" destOrd="0" parTransId="{03EEBA22-A384-4C92-B493-FBBE8DC71A22}" sibTransId="{0E90F0BF-BA0B-434B-ACC9-C56DCE987DA6}"/>
    <dgm:cxn modelId="{B87B4D20-FBD0-4688-9A26-8BC695C3D8F8}" type="presOf" srcId="{E8DFCB51-2EFF-4DE0-9986-6146933DEEA3}" destId="{656EAD72-DE1A-4B58-9F2F-DC37426032E6}" srcOrd="0" destOrd="0" presId="urn:microsoft.com/office/officeart/2009/3/layout/HorizontalOrganizationChart"/>
    <dgm:cxn modelId="{DF6611D6-9AC2-4368-AD36-3B08219EFB27}" srcId="{28841824-5062-451B-BBA7-A7B1A1A1F6A4}" destId="{4D41FF2E-4838-4339-8033-B7681DCC7DC7}" srcOrd="2" destOrd="0" parTransId="{61474930-638C-4928-A21A-B41FDC7E10C7}" sibTransId="{522A9FF4-6278-4CCE-8CF4-AC5EBC3BA3CE}"/>
    <dgm:cxn modelId="{5F5D7D60-AA1D-42F5-AF40-D34E73707214}" type="presOf" srcId="{5BE7D068-77D3-45B1-B510-D991A4775F04}" destId="{A3E50B3E-62B5-4819-AB6D-266354DCDE50}" srcOrd="0" destOrd="0" presId="urn:microsoft.com/office/officeart/2009/3/layout/HorizontalOrganizationChart"/>
    <dgm:cxn modelId="{D82548B7-8C3A-4A67-96D2-D87C0C9B8920}" type="presOf" srcId="{61474930-638C-4928-A21A-B41FDC7E10C7}" destId="{68891EE3-CB13-4187-A773-7A597724D887}" srcOrd="0" destOrd="0" presId="urn:microsoft.com/office/officeart/2009/3/layout/HorizontalOrganizationChart"/>
    <dgm:cxn modelId="{2F48B023-4374-4DA0-A37A-A70ECB26B0E6}" type="presOf" srcId="{28841824-5062-451B-BBA7-A7B1A1A1F6A4}" destId="{CBAFE46F-D151-401E-A099-CE8A79AEB3F8}" srcOrd="0" destOrd="0" presId="urn:microsoft.com/office/officeart/2009/3/layout/HorizontalOrganizationChart"/>
    <dgm:cxn modelId="{C45B02F1-987A-41D6-B12C-E21B951DAB97}" type="presOf" srcId="{4D41FF2E-4838-4339-8033-B7681DCC7DC7}" destId="{5AE8E70B-4B9D-415B-BD2A-56F81AADE00B}" srcOrd="0" destOrd="0" presId="urn:microsoft.com/office/officeart/2009/3/layout/HorizontalOrganizationChart"/>
    <dgm:cxn modelId="{EC5AC684-98F7-4E41-A61E-561AF99739EF}" type="presOf" srcId="{E8DFCB51-2EFF-4DE0-9986-6146933DEEA3}" destId="{32958B1D-B4EA-49A3-A3BB-83F6172668CF}" srcOrd="1" destOrd="0" presId="urn:microsoft.com/office/officeart/2009/3/layout/HorizontalOrganizationChart"/>
    <dgm:cxn modelId="{59FA2FE0-7383-4821-BB46-060A99F247A3}" type="presOf" srcId="{63995C58-8E68-44E0-BE78-2F708E2CF6AC}" destId="{273A69E4-262F-4255-997A-0A0109426286}" srcOrd="0" destOrd="0" presId="urn:microsoft.com/office/officeart/2009/3/layout/HorizontalOrganizationChart"/>
    <dgm:cxn modelId="{53E08233-6332-4DCA-B906-01AB8ECE0ABB}" type="presOf" srcId="{5BE7D068-77D3-45B1-B510-D991A4775F04}" destId="{33EF76AF-EC09-4867-9BA9-F51B2427BF25}" srcOrd="1" destOrd="0" presId="urn:microsoft.com/office/officeart/2009/3/layout/HorizontalOrganizationChart"/>
    <dgm:cxn modelId="{FF5771B3-6DA8-4020-8DFF-B605141D6FBB}" type="presOf" srcId="{03EEBA22-A384-4C92-B493-FBBE8DC71A22}" destId="{674B6469-3757-400A-927B-42CEF1D4EF13}" srcOrd="0" destOrd="0" presId="urn:microsoft.com/office/officeart/2009/3/layout/HorizontalOrganizationChart"/>
    <dgm:cxn modelId="{4A33FA3B-B144-4246-A142-49D4F7ADF5D3}" type="presOf" srcId="{28841824-5062-451B-BBA7-A7B1A1A1F6A4}" destId="{11C98B75-E753-4742-94B9-A8072DF44ACB}" srcOrd="1" destOrd="0" presId="urn:microsoft.com/office/officeart/2009/3/layout/HorizontalOrganizationChart"/>
    <dgm:cxn modelId="{901BAF45-49B7-4711-BA74-F48820B67D04}" type="presOf" srcId="{B11A265A-2DBC-489E-8C56-995628A4590A}" destId="{E85D2BCE-A66A-40FB-860C-FF599834D6B8}" srcOrd="0" destOrd="0" presId="urn:microsoft.com/office/officeart/2009/3/layout/HorizontalOrganizationChart"/>
    <dgm:cxn modelId="{72DE2A77-7082-4F60-9F82-ACB6DDB90BE6}" srcId="{28841824-5062-451B-BBA7-A7B1A1A1F6A4}" destId="{E8DFCB51-2EFF-4DE0-9986-6146933DEEA3}" srcOrd="1" destOrd="0" parTransId="{03C17F0F-D4CE-4E90-B252-02E2F59A0EEC}" sibTransId="{80FE9717-AA1B-405C-9D31-173CE9FD3720}"/>
    <dgm:cxn modelId="{156AC22C-AD6D-4CF3-A5FA-7F9C9E473C73}" type="presOf" srcId="{4D41FF2E-4838-4339-8033-B7681DCC7DC7}" destId="{56291BE7-A79F-4352-ACC4-7055DE34898F}" srcOrd="1" destOrd="0" presId="urn:microsoft.com/office/officeart/2009/3/layout/HorizontalOrganizationChart"/>
    <dgm:cxn modelId="{3DF5412C-22D7-4BCC-9DCA-BD5332FDFB77}" type="presOf" srcId="{5D800BA1-7650-47F5-B8BD-A5D2C89C837C}" destId="{9D71EF44-FB91-4CE3-B863-A19F08CAA209}" srcOrd="0" destOrd="0" presId="urn:microsoft.com/office/officeart/2009/3/layout/HorizontalOrganizationChart"/>
    <dgm:cxn modelId="{0D2B77B1-4B6D-425A-A519-4996721BF212}" type="presParOf" srcId="{9D71EF44-FB91-4CE3-B863-A19F08CAA209}" destId="{A0ADA0FC-5373-467D-BC14-13B289014E9F}" srcOrd="0" destOrd="0" presId="urn:microsoft.com/office/officeart/2009/3/layout/HorizontalOrganizationChart"/>
    <dgm:cxn modelId="{E37379BF-AC2A-42BB-8EC1-7AEAF4DF05B2}" type="presParOf" srcId="{A0ADA0FC-5373-467D-BC14-13B289014E9F}" destId="{939768EC-17ED-4CF9-885C-6590A729ADE6}" srcOrd="0" destOrd="0" presId="urn:microsoft.com/office/officeart/2009/3/layout/HorizontalOrganizationChart"/>
    <dgm:cxn modelId="{1E515405-F834-4A84-BD35-A256455FDC5A}" type="presParOf" srcId="{939768EC-17ED-4CF9-885C-6590A729ADE6}" destId="{A3E50B3E-62B5-4819-AB6D-266354DCDE50}" srcOrd="0" destOrd="0" presId="urn:microsoft.com/office/officeart/2009/3/layout/HorizontalOrganizationChart"/>
    <dgm:cxn modelId="{B9E744B9-1595-47F8-88C9-D1188B3CD76D}" type="presParOf" srcId="{939768EC-17ED-4CF9-885C-6590A729ADE6}" destId="{33EF76AF-EC09-4867-9BA9-F51B2427BF25}" srcOrd="1" destOrd="0" presId="urn:microsoft.com/office/officeart/2009/3/layout/HorizontalOrganizationChart"/>
    <dgm:cxn modelId="{F58CB0AC-D658-4A35-B968-744A923F6B9E}" type="presParOf" srcId="{A0ADA0FC-5373-467D-BC14-13B289014E9F}" destId="{FA1FDD35-E86A-46B4-A625-02163B1F4050}" srcOrd="1" destOrd="0" presId="urn:microsoft.com/office/officeart/2009/3/layout/HorizontalOrganizationChart"/>
    <dgm:cxn modelId="{5305213E-055A-40FE-86C8-D382EEE5E36B}" type="presParOf" srcId="{FA1FDD35-E86A-46B4-A625-02163B1F4050}" destId="{674B6469-3757-400A-927B-42CEF1D4EF13}" srcOrd="0" destOrd="0" presId="urn:microsoft.com/office/officeart/2009/3/layout/HorizontalOrganizationChart"/>
    <dgm:cxn modelId="{4E662A16-27A9-4D74-93C4-615ED9BEC83E}" type="presParOf" srcId="{FA1FDD35-E86A-46B4-A625-02163B1F4050}" destId="{2D86801C-DC92-417A-B7C8-746BE7B93FA0}" srcOrd="1" destOrd="0" presId="urn:microsoft.com/office/officeart/2009/3/layout/HorizontalOrganizationChart"/>
    <dgm:cxn modelId="{4AF9D428-8AD8-4720-B0F3-81390A7F092D}" type="presParOf" srcId="{2D86801C-DC92-417A-B7C8-746BE7B93FA0}" destId="{DB025A36-37B8-4835-8683-C428886E4169}" srcOrd="0" destOrd="0" presId="urn:microsoft.com/office/officeart/2009/3/layout/HorizontalOrganizationChart"/>
    <dgm:cxn modelId="{7C04AD8C-A8BB-490E-8AEA-D55F84F9F4DE}" type="presParOf" srcId="{DB025A36-37B8-4835-8683-C428886E4169}" destId="{CBAFE46F-D151-401E-A099-CE8A79AEB3F8}" srcOrd="0" destOrd="0" presId="urn:microsoft.com/office/officeart/2009/3/layout/HorizontalOrganizationChart"/>
    <dgm:cxn modelId="{19A348AF-9079-4DAE-93F5-31AB85BA24DB}" type="presParOf" srcId="{DB025A36-37B8-4835-8683-C428886E4169}" destId="{11C98B75-E753-4742-94B9-A8072DF44ACB}" srcOrd="1" destOrd="0" presId="urn:microsoft.com/office/officeart/2009/3/layout/HorizontalOrganizationChart"/>
    <dgm:cxn modelId="{0F14CF87-FFB0-4969-8796-753FF5CBD87B}" type="presParOf" srcId="{2D86801C-DC92-417A-B7C8-746BE7B93FA0}" destId="{518851CE-BBE8-4BBF-99C8-E2F3668CF366}" srcOrd="1" destOrd="0" presId="urn:microsoft.com/office/officeart/2009/3/layout/HorizontalOrganizationChart"/>
    <dgm:cxn modelId="{0805F091-D3B0-4584-ABD8-1071ED560806}" type="presParOf" srcId="{518851CE-BBE8-4BBF-99C8-E2F3668CF366}" destId="{273A69E4-262F-4255-997A-0A0109426286}" srcOrd="0" destOrd="0" presId="urn:microsoft.com/office/officeart/2009/3/layout/HorizontalOrganizationChart"/>
    <dgm:cxn modelId="{C40D0CDD-4282-4356-9F2B-71E977E23B9E}" type="presParOf" srcId="{518851CE-BBE8-4BBF-99C8-E2F3668CF366}" destId="{B28B4DEF-F045-4AEE-893D-CC1BE1EC7AE0}" srcOrd="1" destOrd="0" presId="urn:microsoft.com/office/officeart/2009/3/layout/HorizontalOrganizationChart"/>
    <dgm:cxn modelId="{93FE6E21-55E2-4888-9C5D-AF759026658C}" type="presParOf" srcId="{B28B4DEF-F045-4AEE-893D-CC1BE1EC7AE0}" destId="{17819416-43B1-4F79-AF4A-BEA72211BBDB}" srcOrd="0" destOrd="0" presId="urn:microsoft.com/office/officeart/2009/3/layout/HorizontalOrganizationChart"/>
    <dgm:cxn modelId="{96690555-2CE3-45D0-A75D-31B41900498B}" type="presParOf" srcId="{17819416-43B1-4F79-AF4A-BEA72211BBDB}" destId="{E85D2BCE-A66A-40FB-860C-FF599834D6B8}" srcOrd="0" destOrd="0" presId="urn:microsoft.com/office/officeart/2009/3/layout/HorizontalOrganizationChart"/>
    <dgm:cxn modelId="{D1C164B5-B709-43B5-86FF-D23514C8ACA5}" type="presParOf" srcId="{17819416-43B1-4F79-AF4A-BEA72211BBDB}" destId="{035B624E-230D-44FD-AF92-8A7539883252}" srcOrd="1" destOrd="0" presId="urn:microsoft.com/office/officeart/2009/3/layout/HorizontalOrganizationChart"/>
    <dgm:cxn modelId="{9B2FB18F-46EB-4989-98B0-FF3A5E4F9F19}" type="presParOf" srcId="{B28B4DEF-F045-4AEE-893D-CC1BE1EC7AE0}" destId="{C8CDFDF3-F556-46E3-A912-0A31CF2EF4B6}" srcOrd="1" destOrd="0" presId="urn:microsoft.com/office/officeart/2009/3/layout/HorizontalOrganizationChart"/>
    <dgm:cxn modelId="{F3F02CAE-A11A-4FAD-96EF-8BF21C1EAF8B}" type="presParOf" srcId="{B28B4DEF-F045-4AEE-893D-CC1BE1EC7AE0}" destId="{BEAB1151-B5FA-40EB-A111-7B0FE79CDF55}" srcOrd="2" destOrd="0" presId="urn:microsoft.com/office/officeart/2009/3/layout/HorizontalOrganizationChart"/>
    <dgm:cxn modelId="{4F9A80E4-B831-4529-B3CC-6CF8739D470D}" type="presParOf" srcId="{518851CE-BBE8-4BBF-99C8-E2F3668CF366}" destId="{FBAFEDA2-6FC2-4C6B-A9B9-E87648A85849}" srcOrd="2" destOrd="0" presId="urn:microsoft.com/office/officeart/2009/3/layout/HorizontalOrganizationChart"/>
    <dgm:cxn modelId="{2AB57CB9-AD98-4512-BCFF-37BC3890D783}" type="presParOf" srcId="{518851CE-BBE8-4BBF-99C8-E2F3668CF366}" destId="{FDAA84E6-0234-4C82-93A9-2A32F60D7B43}" srcOrd="3" destOrd="0" presId="urn:microsoft.com/office/officeart/2009/3/layout/HorizontalOrganizationChart"/>
    <dgm:cxn modelId="{8AC60F72-7305-43E1-8F3B-E8B5A55E038B}" type="presParOf" srcId="{FDAA84E6-0234-4C82-93A9-2A32F60D7B43}" destId="{0E44CA80-7E97-465D-A94F-7527614C3BA5}" srcOrd="0" destOrd="0" presId="urn:microsoft.com/office/officeart/2009/3/layout/HorizontalOrganizationChart"/>
    <dgm:cxn modelId="{DD313075-87BC-47FD-999C-01C88475ADFD}" type="presParOf" srcId="{0E44CA80-7E97-465D-A94F-7527614C3BA5}" destId="{656EAD72-DE1A-4B58-9F2F-DC37426032E6}" srcOrd="0" destOrd="0" presId="urn:microsoft.com/office/officeart/2009/3/layout/HorizontalOrganizationChart"/>
    <dgm:cxn modelId="{16EA7F1C-1295-492F-9EC2-752DEEFB4688}" type="presParOf" srcId="{0E44CA80-7E97-465D-A94F-7527614C3BA5}" destId="{32958B1D-B4EA-49A3-A3BB-83F6172668CF}" srcOrd="1" destOrd="0" presId="urn:microsoft.com/office/officeart/2009/3/layout/HorizontalOrganizationChart"/>
    <dgm:cxn modelId="{99DF348B-B0D5-4E5F-A85B-2B6790F21FB2}" type="presParOf" srcId="{FDAA84E6-0234-4C82-93A9-2A32F60D7B43}" destId="{CDE615F7-1C10-48C7-9EFF-D43662B1E228}" srcOrd="1" destOrd="0" presId="urn:microsoft.com/office/officeart/2009/3/layout/HorizontalOrganizationChart"/>
    <dgm:cxn modelId="{C6F75670-8F38-45C7-9404-7713F1E86D93}" type="presParOf" srcId="{FDAA84E6-0234-4C82-93A9-2A32F60D7B43}" destId="{9608B4D3-F569-4DAC-B93B-2A6A50114E01}" srcOrd="2" destOrd="0" presId="urn:microsoft.com/office/officeart/2009/3/layout/HorizontalOrganizationChart"/>
    <dgm:cxn modelId="{6DE47391-B763-4EA1-9E27-62550CB55603}" type="presParOf" srcId="{518851CE-BBE8-4BBF-99C8-E2F3668CF366}" destId="{68891EE3-CB13-4187-A773-7A597724D887}" srcOrd="4" destOrd="0" presId="urn:microsoft.com/office/officeart/2009/3/layout/HorizontalOrganizationChart"/>
    <dgm:cxn modelId="{2C3054AD-E8C7-4114-BE2C-AA2DDA9551E5}" type="presParOf" srcId="{518851CE-BBE8-4BBF-99C8-E2F3668CF366}" destId="{0700E2E9-4C3B-44CC-B53E-8C98CEEE626D}" srcOrd="5" destOrd="0" presId="urn:microsoft.com/office/officeart/2009/3/layout/HorizontalOrganizationChart"/>
    <dgm:cxn modelId="{2AC3A4C6-4925-4EAA-B7A6-09420E02ABF0}" type="presParOf" srcId="{0700E2E9-4C3B-44CC-B53E-8C98CEEE626D}" destId="{A2276410-8E1C-4299-8713-43AC001D445E}" srcOrd="0" destOrd="0" presId="urn:microsoft.com/office/officeart/2009/3/layout/HorizontalOrganizationChart"/>
    <dgm:cxn modelId="{40890324-C4B0-44FA-AB7B-F60B9A1422FC}" type="presParOf" srcId="{A2276410-8E1C-4299-8713-43AC001D445E}" destId="{5AE8E70B-4B9D-415B-BD2A-56F81AADE00B}" srcOrd="0" destOrd="0" presId="urn:microsoft.com/office/officeart/2009/3/layout/HorizontalOrganizationChart"/>
    <dgm:cxn modelId="{59F87A75-F3FA-49FA-8E99-5A5CBED72CEA}" type="presParOf" srcId="{A2276410-8E1C-4299-8713-43AC001D445E}" destId="{56291BE7-A79F-4352-ACC4-7055DE34898F}" srcOrd="1" destOrd="0" presId="urn:microsoft.com/office/officeart/2009/3/layout/HorizontalOrganizationChart"/>
    <dgm:cxn modelId="{4533D03A-240B-44B6-A452-3A298588913E}" type="presParOf" srcId="{0700E2E9-4C3B-44CC-B53E-8C98CEEE626D}" destId="{59577CED-4130-4EBA-A949-9B9F74026714}" srcOrd="1" destOrd="0" presId="urn:microsoft.com/office/officeart/2009/3/layout/HorizontalOrganizationChart"/>
    <dgm:cxn modelId="{B1BFF897-FEED-42CD-974D-BB52B0B1BDBB}" type="presParOf" srcId="{0700E2E9-4C3B-44CC-B53E-8C98CEEE626D}" destId="{1E4AF8AD-5BB7-45D3-9E65-E283E6BF65BD}" srcOrd="2" destOrd="0" presId="urn:microsoft.com/office/officeart/2009/3/layout/HorizontalOrganizationChart"/>
    <dgm:cxn modelId="{F9E58A7A-A8D1-40C4-A9A8-A4BD4E9B7147}" type="presParOf" srcId="{2D86801C-DC92-417A-B7C8-746BE7B93FA0}" destId="{F5C23339-5F7C-457B-AFDE-E0C2322B0EEE}" srcOrd="2" destOrd="0" presId="urn:microsoft.com/office/officeart/2009/3/layout/HorizontalOrganizationChart"/>
    <dgm:cxn modelId="{039882DE-E57E-4A0F-BE2F-F15DB622C8C7}" type="presParOf" srcId="{A0ADA0FC-5373-467D-BC14-13B289014E9F}" destId="{2CC7D287-7331-4F88-A280-365D96F2C6D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CE1B1-3027-45A3-8DB9-3892973CD1AA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6700" y="685800"/>
            <a:ext cx="6324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E7D7-BDD7-4CF3-AAF2-0D948CDB7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1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15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9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4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8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18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75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1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89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14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5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3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84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6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41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2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2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04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08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26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20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04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SzPct val="80000"/>
              <a:buFont typeface="Arial" panose="020B0604020202020204" pitchFamily="34" charset="0"/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1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670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89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1D10-A761-4697-803D-F736F660B6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3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22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4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81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901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SzPct val="80000"/>
              <a:buFont typeface="Arial" panose="020B0604020202020204" pitchFamily="34" charset="0"/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4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55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8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59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21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591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99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35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60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63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20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0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87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09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982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328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27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32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43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4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62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37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389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32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45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40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79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49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35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70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46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7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574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01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07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94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8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42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77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66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32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2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762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9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8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43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25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73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760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6031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43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9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1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5.w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39626" y="3689970"/>
            <a:ext cx="3630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</a:t>
            </a:r>
            <a:r>
              <a:rPr lang="en-IN" sz="900" i="1" baseline="0" dirty="0" smtClean="0">
                <a:solidFill>
                  <a:schemeClr val="bg1"/>
                </a:solidFill>
              </a:rPr>
              <a:t> </a:t>
            </a:r>
            <a:r>
              <a:rPr lang="en-IN" sz="900" i="1" dirty="0" smtClean="0">
                <a:solidFill>
                  <a:schemeClr val="bg1"/>
                </a:solidFill>
              </a:rPr>
              <a:t>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baseline="0" dirty="0" smtClean="0">
                <a:solidFill>
                  <a:schemeClr val="bg1"/>
                </a:solidFill>
              </a:rPr>
              <a:t> </a:t>
            </a:r>
            <a:r>
              <a:rPr lang="en-IN" sz="900" i="1" dirty="0" smtClean="0">
                <a:solidFill>
                  <a:schemeClr val="bg1"/>
                </a:solidFill>
              </a:rPr>
              <a:t>is a</a:t>
            </a:r>
            <a:r>
              <a:rPr lang="en-IN" sz="900" i="1" baseline="0" dirty="0" smtClean="0">
                <a:solidFill>
                  <a:schemeClr val="bg1"/>
                </a:solidFill>
              </a:rPr>
              <a:t> </a:t>
            </a:r>
            <a:r>
              <a:rPr lang="en-IN" sz="900" i="1" dirty="0" smtClean="0">
                <a:solidFill>
                  <a:schemeClr val="bg1"/>
                </a:solidFill>
              </a:rPr>
              <a:t>trade mark of</a:t>
            </a:r>
            <a:r>
              <a:rPr lang="en-IN" sz="900" i="1" baseline="0" dirty="0" smtClean="0">
                <a:solidFill>
                  <a:schemeClr val="bg1"/>
                </a:solidFill>
              </a:rPr>
              <a:t> </a:t>
            </a:r>
            <a:r>
              <a:rPr lang="en-IN" sz="900" i="1" dirty="0" smtClean="0">
                <a:solidFill>
                  <a:schemeClr val="bg1"/>
                </a:solidFill>
              </a:rPr>
              <a:t>AXELOS Limited</a:t>
            </a:r>
            <a:endParaRPr lang="en-US" sz="900" i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93947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793947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95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b="1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94436" y="1261086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94080" y="1592949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1300854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1650099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4092529" y="1264531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4092173" y="1596394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1304299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1653544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94436" y="126453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4092529" y="1267975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31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294436" y="58523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294080" y="91709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62500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97424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4092529" y="588679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4092173" y="920542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628447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977692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94436" y="588679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4092529" y="592123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2212527" y="235784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2212171" y="268970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27679" y="239761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263372" y="274685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2212527" y="2361288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8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294436" y="58523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294080" y="91709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62500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97424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4092529" y="588679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4092173" y="920542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628447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977692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94436" y="588679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4092529" y="592123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28" name="Round Single Corner Rectangle 27"/>
          <p:cNvSpPr/>
          <p:nvPr userDrawn="1"/>
        </p:nvSpPr>
        <p:spPr>
          <a:xfrm>
            <a:off x="294436" y="2357952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294080" y="2689815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9588" y="2397720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5281" y="2746965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Round Single Corner Rectangle 46"/>
          <p:cNvSpPr/>
          <p:nvPr userDrawn="1"/>
        </p:nvSpPr>
        <p:spPr>
          <a:xfrm>
            <a:off x="4092529" y="2361397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4092173" y="2693260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307681" y="2401165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143374" y="2750410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294436" y="2361397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092529" y="236484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41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1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4A6C9-6CE9-4945-93D4-91E4A7F47F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390524" y="609600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90524" y="609600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990599" y="1042851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90599" y="1042851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390524" y="1476102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90524" y="1476102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990599" y="1909353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990599" y="1909353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390524" y="2342604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90524" y="235267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990599" y="2775855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90599" y="277585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390524" y="3209106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90524" y="3209106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990599" y="3642360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90599" y="3642360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590550" y="65722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190625" y="1090476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590550" y="1513567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1190625" y="1947453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590550" y="239077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1190625" y="281395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590550" y="3237681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1190625" y="3679006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3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7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LeftAlign_With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1898315" y="1512875"/>
            <a:ext cx="5668821" cy="45072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24247" y="1496516"/>
            <a:ext cx="1566850" cy="48343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883877" y="1509467"/>
            <a:ext cx="5653763" cy="33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8" name="Round Single Corner Rectangle 37"/>
          <p:cNvSpPr/>
          <p:nvPr userDrawn="1"/>
        </p:nvSpPr>
        <p:spPr>
          <a:xfrm>
            <a:off x="1898315" y="2204602"/>
            <a:ext cx="5639325" cy="42122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307411" y="2176090"/>
            <a:ext cx="1566850" cy="48409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45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883877" y="2188891"/>
            <a:ext cx="5653763" cy="46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9" name="Round Single Corner Rectangle 48"/>
          <p:cNvSpPr/>
          <p:nvPr userDrawn="1"/>
        </p:nvSpPr>
        <p:spPr>
          <a:xfrm>
            <a:off x="1883877" y="2862996"/>
            <a:ext cx="5663379" cy="467946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307411" y="2856322"/>
            <a:ext cx="1566850" cy="484632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883877" y="2866901"/>
            <a:ext cx="5653763" cy="464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25" name="Round Single Corner Rectangle 24"/>
          <p:cNvSpPr/>
          <p:nvPr userDrawn="1"/>
        </p:nvSpPr>
        <p:spPr>
          <a:xfrm>
            <a:off x="1891097" y="1501862"/>
            <a:ext cx="5683261" cy="467791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ingle Corner Rectangle 25"/>
          <p:cNvSpPr/>
          <p:nvPr userDrawn="1"/>
        </p:nvSpPr>
        <p:spPr>
          <a:xfrm>
            <a:off x="1874261" y="2179652"/>
            <a:ext cx="5710796" cy="46934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ingle Corner Rectangle 26"/>
          <p:cNvSpPr/>
          <p:nvPr userDrawn="1"/>
        </p:nvSpPr>
        <p:spPr>
          <a:xfrm>
            <a:off x="1874261" y="2861963"/>
            <a:ext cx="5710796" cy="468978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307411" y="2860344"/>
            <a:ext cx="1566850" cy="484632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3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19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64113" y="586616"/>
            <a:ext cx="2743200" cy="336929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4673073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1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9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604211" y="586616"/>
            <a:ext cx="5103102" cy="341479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2331581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3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968020"/>
            <a:ext cx="6048427" cy="209708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13117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2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0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243584"/>
            <a:ext cx="6048427" cy="282152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55455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4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4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5260477" y="3714792"/>
            <a:ext cx="2601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2012-2014,Simplilearn,All rights reserved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93947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793947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11" y="3723990"/>
            <a:ext cx="3675063" cy="4397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50000"/>
              </a:lnSpc>
              <a:buNone/>
              <a:defRPr sz="800">
                <a:solidFill>
                  <a:schemeClr val="bg1"/>
                </a:solidFill>
              </a:defRPr>
            </a:lvl1pPr>
            <a:lvl2pPr marL="285841" indent="0" algn="l">
              <a:buNone/>
              <a:defRPr sz="800">
                <a:solidFill>
                  <a:schemeClr val="bg1"/>
                </a:solidFill>
              </a:defRPr>
            </a:lvl2pPr>
            <a:lvl3pPr marL="571683" indent="0" algn="l">
              <a:buNone/>
              <a:defRPr sz="800">
                <a:solidFill>
                  <a:schemeClr val="bg1"/>
                </a:solidFill>
              </a:defRPr>
            </a:lvl3pPr>
            <a:lvl4pPr marL="857524" indent="0" algn="l">
              <a:buNone/>
              <a:defRPr sz="800">
                <a:solidFill>
                  <a:schemeClr val="bg1"/>
                </a:solidFill>
              </a:defRPr>
            </a:lvl4pPr>
            <a:lvl5pPr marL="1143365" indent="0" algn="l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38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dirty="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9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7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4" y="585627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400" b="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5" y="1809751"/>
            <a:ext cx="1264764" cy="2177200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SzPct val="80000"/>
              <a:buFont typeface="Calibri Light" panose="020F0302020204030204" pitchFamily="34" charset="0"/>
              <a:buChar char="●"/>
              <a:defRPr lang="en-US" sz="1400" dirty="0" smtClean="0"/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0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1" name="Rectangle 3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4" name="Rectangle 3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5" name="Rectangle 3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483452" y="1935829"/>
            <a:ext cx="379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 Check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76" y="1486750"/>
            <a:ext cx="1729169" cy="1421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1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4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C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" name="Rectangle 1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7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7" name="Rectangle 16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98938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50308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01677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47568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11021121"/>
              </p:ext>
            </p:extLst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Image" r:id="rId3" imgW="2539440" imgH="2450520" progId="Photoshop.Image.13">
                  <p:embed/>
                </p:oleObj>
              </mc:Choice>
              <mc:Fallback>
                <p:oleObj name="Image" r:id="rId3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6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 userDrawn="1"/>
        </p:nvSpPr>
        <p:spPr>
          <a:xfrm>
            <a:off x="5260477" y="3881763"/>
            <a:ext cx="2601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2012-2014,Simplilearn,All rights reserved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98938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50308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01677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3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47568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6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6848475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50664086"/>
              </p:ext>
            </p:extLst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Image" r:id="rId4" imgW="2539440" imgH="2450520" progId="Photoshop.Image.13">
                  <p:embed/>
                </p:oleObj>
              </mc:Choice>
              <mc:Fallback>
                <p:oleObj name="Image" r:id="rId4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3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2127003"/>
            <a:ext cx="5829302" cy="96012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0" y="392742"/>
            <a:ext cx="1281655" cy="372902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2" y="1156988"/>
            <a:ext cx="7908925" cy="61412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1247" y="2253727"/>
            <a:ext cx="5521293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61247" y="2627777"/>
            <a:ext cx="552129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7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2127003"/>
            <a:ext cx="5829302" cy="96012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" y="1156988"/>
            <a:ext cx="7908925" cy="61412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1248" y="2107636"/>
            <a:ext cx="5568052" cy="979487"/>
          </a:xfrm>
          <a:prstGeom prst="rect">
            <a:avLst/>
          </a:prstGeom>
        </p:spPr>
        <p:txBody>
          <a:bodyPr anchor="ctr"/>
          <a:lstStyle>
            <a:lvl1pPr marL="0" marR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marR="0" lvl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7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92" y="981228"/>
            <a:ext cx="5580008" cy="183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2091534" y="1677788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Quiz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1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2" y="1156988"/>
            <a:ext cx="7908925" cy="61412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" y="2126685"/>
            <a:ext cx="5395913" cy="960438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 defTabSz="585399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6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>
          <a:xfrm>
            <a:off x="1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38" name="Rectangle 37"/>
          <p:cNvSpPr/>
          <p:nvPr userDrawn="1"/>
        </p:nvSpPr>
        <p:spPr>
          <a:xfrm>
            <a:off x="-1" y="3599936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-1" y="3538050"/>
            <a:ext cx="7908925" cy="61412"/>
            <a:chOff x="0" y="474414"/>
            <a:chExt cx="7908925" cy="61412"/>
          </a:xfrm>
        </p:grpSpPr>
        <p:sp>
          <p:nvSpPr>
            <p:cNvPr id="51" name="Rectangle 50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766753" y="1681916"/>
            <a:ext cx="1668406" cy="50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564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98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2698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619757" y="1079981"/>
            <a:ext cx="1727088" cy="1727088"/>
            <a:chOff x="1430872" y="1152875"/>
            <a:chExt cx="1727088" cy="1727088"/>
          </a:xfrm>
        </p:grpSpPr>
        <p:sp>
          <p:nvSpPr>
            <p:cNvPr id="18" name="Oval 17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F39E8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37740" algn="ctr">
                <a:lnSpc>
                  <a:spcPct val="90000"/>
                </a:lnSpc>
                <a:spcBef>
                  <a:spcPts val="602"/>
                </a:spcBef>
                <a:buFont typeface="Arial" panose="020B0604020202020204" pitchFamily="34" charset="0"/>
                <a:buChar char="•"/>
              </a:pPr>
              <a:endParaRPr lang="en-US" sz="1735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39626" y="3689971"/>
            <a:ext cx="3630442" cy="492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67" i="1" dirty="0" smtClean="0">
                <a:solidFill>
                  <a:schemeClr val="bg1"/>
                </a:solidFill>
              </a:rPr>
              <a:t>ITIL</a:t>
            </a:r>
            <a:r>
              <a:rPr lang="en-IN" sz="867" i="1" baseline="30000" dirty="0" smtClean="0">
                <a:solidFill>
                  <a:schemeClr val="bg1"/>
                </a:solidFill>
              </a:rPr>
              <a:t>®</a:t>
            </a:r>
            <a:r>
              <a:rPr lang="en-IN" sz="867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867" i="1" dirty="0" smtClean="0">
                <a:solidFill>
                  <a:schemeClr val="bg1"/>
                </a:solidFill>
              </a:rPr>
              <a:t>IT Infrastructure Library</a:t>
            </a:r>
            <a:r>
              <a:rPr lang="en-IN" sz="867" i="1" baseline="0" dirty="0" smtClean="0">
                <a:solidFill>
                  <a:schemeClr val="bg1"/>
                </a:solidFill>
              </a:rPr>
              <a:t> </a:t>
            </a:r>
            <a:r>
              <a:rPr lang="en-IN" sz="867" i="1" dirty="0" smtClean="0">
                <a:solidFill>
                  <a:schemeClr val="bg1"/>
                </a:solidFill>
              </a:rPr>
              <a:t>is a registered trade mark of AXELOS Limited</a:t>
            </a:r>
          </a:p>
          <a:p>
            <a:r>
              <a:rPr lang="en-IN" sz="867" i="1" smtClean="0">
                <a:solidFill>
                  <a:schemeClr val="bg1"/>
                </a:solidFill>
              </a:rPr>
              <a:t>AXELOS</a:t>
            </a:r>
            <a:r>
              <a:rPr lang="en-IN" sz="867" i="1" baseline="30000" smtClean="0">
                <a:solidFill>
                  <a:schemeClr val="bg1"/>
                </a:solidFill>
              </a:rPr>
              <a:t>® </a:t>
            </a:r>
            <a:r>
              <a:rPr lang="en-IN" sz="867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867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79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49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768917" y="1782363"/>
            <a:ext cx="3927945" cy="5000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2800" b="1">
                <a:solidFill>
                  <a:srgbClr val="626262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933792" y="1156528"/>
            <a:ext cx="1727088" cy="1729343"/>
            <a:chOff x="1430872" y="1150620"/>
            <a:chExt cx="1727088" cy="1729343"/>
          </a:xfrm>
        </p:grpSpPr>
        <p:sp>
          <p:nvSpPr>
            <p:cNvPr id="53" name="Oval 52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1430873" y="1150620"/>
              <a:ext cx="1712845" cy="1712845"/>
            </a:xfrm>
            <a:prstGeom prst="ellipse">
              <a:avLst/>
            </a:prstGeom>
            <a:solidFill>
              <a:srgbClr val="FBDAD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76260"/>
              <a:ext cx="1322414" cy="885589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 userDrawn="1"/>
        </p:nvSpPr>
        <p:spPr>
          <a:xfrm>
            <a:off x="39626" y="3689970"/>
            <a:ext cx="3630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900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6193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5079207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349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6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542" b="0" smtClean="0"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488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4176"/>
            <a:endParaRPr lang="en-US" sz="111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40"/>
            <a:ext cx="1101738" cy="334038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8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7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4" y="585627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400" b="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3" y="2446401"/>
            <a:ext cx="1375258" cy="1375258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SzPct val="80000"/>
              <a:buFont typeface="Calibri Light" panose="020F0302020204030204" pitchFamily="34" charset="0"/>
              <a:buChar char="●"/>
              <a:defRPr lang="en-US" sz="1400" dirty="0" smtClean="0"/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4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1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1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104186" y="1753090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099716" y="1750901"/>
            <a:ext cx="200026" cy="41148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103830" y="2084953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9338" y="1792858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55031" y="2084953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6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104186" y="1149270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099716" y="1147081"/>
            <a:ext cx="200026" cy="41148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103830" y="1481133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9338" y="1189038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55031" y="1481133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6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99784" y="1207613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299425" y="1535455"/>
            <a:ext cx="3544493" cy="185477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14936" y="1247381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0629" y="1596626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4097877" y="1211058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4097518" y="1538900"/>
            <a:ext cx="3544493" cy="185477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13029" y="1250826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148722" y="1600071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99784" y="1211058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097877" y="1214502"/>
            <a:ext cx="200026" cy="328418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3" name="Slide Number Placeholder 2"/>
          <p:cNvSpPr>
            <a:spLocks noGrp="1"/>
          </p:cNvSpPr>
          <p:nvPr userDrawn="1"/>
        </p:nvSpPr>
        <p:spPr>
          <a:xfrm>
            <a:off x="-2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021" y="4144819"/>
            <a:ext cx="7907565" cy="137095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6" y="4046850"/>
            <a:ext cx="575044" cy="228288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852160" y="4110981"/>
            <a:ext cx="19781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800" b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800" b="0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9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2" r:id="rId2"/>
    <p:sldLayoutId id="2147483662" r:id="rId3"/>
    <p:sldLayoutId id="2147483670" r:id="rId4"/>
    <p:sldLayoutId id="2147483672" r:id="rId5"/>
    <p:sldLayoutId id="2147483663" r:id="rId6"/>
    <p:sldLayoutId id="2147483704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0" r:id="rId13"/>
    <p:sldLayoutId id="2147483707" r:id="rId14"/>
    <p:sldLayoutId id="2147483671" r:id="rId15"/>
    <p:sldLayoutId id="2147483677" r:id="rId16"/>
    <p:sldLayoutId id="2147483675" r:id="rId17"/>
    <p:sldLayoutId id="2147483676" r:id="rId18"/>
    <p:sldLayoutId id="2147483693" r:id="rId19"/>
    <p:sldLayoutId id="2147483694" r:id="rId20"/>
    <p:sldLayoutId id="2147483674" r:id="rId21"/>
    <p:sldLayoutId id="2147483701" r:id="rId22"/>
    <p:sldLayoutId id="2147483699" r:id="rId23"/>
    <p:sldLayoutId id="2147483700" r:id="rId24"/>
    <p:sldLayoutId id="2147483697" r:id="rId25"/>
    <p:sldLayoutId id="2147483698" r:id="rId26"/>
    <p:sldLayoutId id="2147483703" r:id="rId27"/>
    <p:sldLayoutId id="2147483708" r:id="rId28"/>
    <p:sldLayoutId id="2147483709" r:id="rId29"/>
    <p:sldLayoutId id="2147483711" r:id="rId30"/>
    <p:sldLayoutId id="2147483710" r:id="rId31"/>
    <p:sldLayoutId id="2147483712" r:id="rId32"/>
  </p:sldLayoutIdLst>
  <p:timing>
    <p:tnLst>
      <p:par>
        <p:cTn id="1" dur="indefinite" restart="never" nodeType="tmRoot"/>
      </p:par>
    </p:tnLst>
  </p:timing>
  <p:txStyles>
    <p:titleStyle>
      <a:lvl1pPr algn="l" defTabSz="571683" rtl="0" eaLnBrk="1" latinLnBrk="0" hangingPunct="1">
        <a:lnSpc>
          <a:spcPct val="90000"/>
        </a:lnSpc>
        <a:spcBef>
          <a:spcPct val="0"/>
        </a:spcBef>
        <a:buNone/>
        <a:defRPr sz="2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921" indent="-142921" algn="l" defTabSz="571683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2876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604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445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6286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2128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969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811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965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841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683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524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366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9207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5049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89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732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comments" Target="../comments/commen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 txBox="1">
            <a:spLocks/>
          </p:cNvSpPr>
          <p:nvPr/>
        </p:nvSpPr>
        <p:spPr>
          <a:xfrm>
            <a:off x="603628" y="3280303"/>
            <a:ext cx="3399633" cy="3867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4B4B4B"/>
                </a:solidFill>
              </a:rPr>
              <a:t>Unit 5</a:t>
            </a:r>
            <a:r>
              <a:rPr lang="en-US" dirty="0" smtClean="0"/>
              <a:t>—Service Operations</a:t>
            </a:r>
            <a:endParaRPr lang="en-US" dirty="0">
              <a:solidFill>
                <a:srgbClr val="4B4B4B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3947" y="1239483"/>
            <a:ext cx="3654353" cy="22159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ITIL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</a:rPr>
              <a:t>®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2011 Foundation Certification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Course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73351" y="1050205"/>
            <a:ext cx="3359150" cy="5000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85841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Alerts and Incidents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0629" y="1596625"/>
            <a:ext cx="3411141" cy="1726745"/>
          </a:xfrm>
        </p:spPr>
        <p:txBody>
          <a:bodyPr/>
          <a:lstStyle/>
          <a:p>
            <a:pPr marL="228600" lvl="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 smtClean="0"/>
              <a:t>It is a </a:t>
            </a:r>
            <a:r>
              <a:rPr lang="en-GB" sz="1200" dirty="0"/>
              <a:t>warning that a failure has </a:t>
            </a:r>
            <a:r>
              <a:rPr lang="en-GB" sz="1200" dirty="0" smtClean="0"/>
              <a:t>occurred.</a:t>
            </a:r>
            <a:endParaRPr lang="en-US" sz="1200" dirty="0"/>
          </a:p>
          <a:p>
            <a:pPr marL="228600" lvl="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 smtClean="0"/>
              <a:t>They are </a:t>
            </a:r>
            <a:r>
              <a:rPr lang="en-GB" sz="1200" dirty="0"/>
              <a:t>often created and managed by system management </a:t>
            </a:r>
            <a:r>
              <a:rPr lang="en-GB" sz="1200" dirty="0" smtClean="0"/>
              <a:t>tools.</a:t>
            </a:r>
            <a:endParaRPr lang="en-US" sz="1200" dirty="0"/>
          </a:p>
          <a:p>
            <a:pPr marL="228600" lvl="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 smtClean="0"/>
              <a:t>They are </a:t>
            </a:r>
            <a:r>
              <a:rPr lang="en-GB" sz="1200" dirty="0"/>
              <a:t>managed by the event management </a:t>
            </a:r>
            <a:r>
              <a:rPr lang="en-GB" sz="1200" dirty="0" smtClean="0"/>
              <a:t>process.</a:t>
            </a:r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/>
              <a:t>Example: </a:t>
            </a:r>
            <a:r>
              <a:rPr lang="en-US" sz="1200" dirty="0"/>
              <a:t>When you login to a bank's website or perform a transaction there, you receive an email </a:t>
            </a:r>
            <a:r>
              <a:rPr lang="en-US" sz="1200" dirty="0" smtClean="0"/>
              <a:t>alert</a:t>
            </a:r>
            <a:endParaRPr lang="en-US" sz="1200" dirty="0"/>
          </a:p>
          <a:p>
            <a:pPr marL="228600" lvl="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endParaRPr lang="en-US" sz="12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Incidents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48722" y="1600070"/>
            <a:ext cx="3411141" cy="1723299"/>
          </a:xfrm>
        </p:spPr>
        <p:txBody>
          <a:bodyPr/>
          <a:lstStyle/>
          <a:p>
            <a:pPr marL="228600" lvl="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 smtClean="0"/>
              <a:t>It is an </a:t>
            </a:r>
            <a:r>
              <a:rPr lang="en-GB" sz="1200" dirty="0"/>
              <a:t>unplanned interruption to an IT </a:t>
            </a:r>
            <a:r>
              <a:rPr lang="en-GB" sz="1200" dirty="0" smtClean="0"/>
              <a:t>service.</a:t>
            </a:r>
            <a:endParaRPr lang="en-US" sz="1200" dirty="0"/>
          </a:p>
          <a:p>
            <a:pPr marL="228600" lvl="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 smtClean="0"/>
              <a:t>It is a </a:t>
            </a:r>
            <a:r>
              <a:rPr lang="en-GB" sz="1200" dirty="0"/>
              <a:t>reduction in the quality of an IT </a:t>
            </a:r>
            <a:r>
              <a:rPr lang="en-GB" sz="1200" dirty="0" smtClean="0"/>
              <a:t>service.</a:t>
            </a:r>
            <a:endParaRPr lang="en-US" sz="1200" dirty="0"/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/>
              <a:t>Incidents are managed by incident management process. </a:t>
            </a:r>
          </a:p>
          <a:p>
            <a:pPr marL="228600" lvl="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 smtClean="0"/>
              <a:t>Example: Failure </a:t>
            </a:r>
            <a:r>
              <a:rPr lang="en-GB" sz="1200" dirty="0"/>
              <a:t>of an IT component that has not yet affected </a:t>
            </a:r>
            <a:r>
              <a:rPr lang="en-GB" sz="1200" dirty="0" smtClean="0"/>
              <a:t>service</a:t>
            </a:r>
            <a:endParaRPr lang="en-US" sz="1200" dirty="0"/>
          </a:p>
          <a:p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77533" y="586616"/>
            <a:ext cx="7555110" cy="457180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Following are the facts related to alerts and incidents</a:t>
            </a:r>
            <a:r>
              <a:rPr lang="en-US" sz="1400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255" y="3540397"/>
            <a:ext cx="404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All alerts are events, but not all events trigger alerts</a:t>
            </a:r>
            <a:r>
              <a:rPr lang="en-US" sz="1200" dirty="0"/>
              <a:t>.</a:t>
            </a:r>
          </a:p>
          <a:p>
            <a:r>
              <a:rPr lang="en-GB" sz="1200" dirty="0" smtClean="0"/>
              <a:t>All </a:t>
            </a:r>
            <a:r>
              <a:rPr lang="en-GB" sz="1200" dirty="0"/>
              <a:t>incidents are events, but not all events are incidents</a:t>
            </a:r>
            <a:r>
              <a:rPr lang="en-GB" sz="1200" dirty="0" smtClean="0"/>
              <a:t>.</a:t>
            </a:r>
            <a:endParaRPr lang="en-US" sz="1400" dirty="0"/>
          </a:p>
        </p:txBody>
      </p:sp>
      <p:sp>
        <p:nvSpPr>
          <p:cNvPr id="2" name="Rounded Rectangle 1"/>
          <p:cNvSpPr/>
          <p:nvPr/>
        </p:nvSpPr>
        <p:spPr>
          <a:xfrm>
            <a:off x="2035255" y="3540397"/>
            <a:ext cx="4041383" cy="516689"/>
          </a:xfrm>
          <a:prstGeom prst="roundRect">
            <a:avLst/>
          </a:prstGeom>
          <a:noFill/>
          <a:ln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Problems and Workarounds </a:t>
            </a:r>
            <a:endParaRPr lang="en-US" dirty="0">
              <a:latin typeface="Calibri (headings)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0629" y="1596625"/>
            <a:ext cx="3411141" cy="1424047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sz="1200" dirty="0"/>
              <a:t>Cause of one or more incidents or potential incidents, which may not be known at the time </a:t>
            </a:r>
            <a:r>
              <a:rPr lang="en-US" sz="1200" dirty="0"/>
              <a:t>of occurrence; can be classified and </a:t>
            </a:r>
            <a:r>
              <a:rPr lang="en-US" sz="1200" dirty="0" err="1"/>
              <a:t>categorised</a:t>
            </a:r>
            <a:r>
              <a:rPr lang="en-US" sz="1200" dirty="0"/>
              <a:t> as incidents</a:t>
            </a:r>
          </a:p>
          <a:p>
            <a:pPr marL="22860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Are documented in problem records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Workarounds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Temporary way to restore service failures to an operational level</a:t>
            </a:r>
          </a:p>
          <a:p>
            <a:pPr marL="22860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Are documented in known error records</a:t>
            </a:r>
          </a:p>
          <a:p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77533" y="586616"/>
            <a:ext cx="7555110" cy="457180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process of managing problems and their workarounds is called problem management.</a:t>
            </a:r>
          </a:p>
        </p:txBody>
      </p:sp>
    </p:spTree>
    <p:extLst>
      <p:ext uri="{BB962C8B-B14F-4D97-AF65-F5344CB8AC3E}">
        <p14:creationId xmlns:p14="http://schemas.microsoft.com/office/powerpoint/2010/main" val="34397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Known Error </a:t>
            </a:r>
            <a:r>
              <a:rPr lang="en-US" dirty="0" smtClean="0">
                <a:latin typeface="Calibri (headings)"/>
              </a:rPr>
              <a:t>and </a:t>
            </a:r>
            <a:r>
              <a:rPr lang="en-US" dirty="0">
                <a:latin typeface="Calibri (headings)"/>
              </a:rPr>
              <a:t>Known Error </a:t>
            </a:r>
            <a:r>
              <a:rPr lang="en-US" dirty="0" smtClean="0">
                <a:latin typeface="Calibri (headings)"/>
              </a:rPr>
              <a:t>Database</a:t>
            </a:r>
            <a:endParaRPr lang="en-US" dirty="0">
              <a:latin typeface="Calibri (headings)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Known Error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0629" y="1596625"/>
            <a:ext cx="3433095" cy="1442965"/>
          </a:xfrm>
        </p:spPr>
        <p:txBody>
          <a:bodyPr/>
          <a:lstStyle/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When a workaround or an unresolved root cause of a problem is found, it is called a Known Error.</a:t>
            </a:r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Known </a:t>
            </a:r>
            <a:r>
              <a:rPr lang="en-US" sz="1200" dirty="0"/>
              <a:t>errors are managed by problem management </a:t>
            </a:r>
            <a:r>
              <a:rPr lang="en-US" sz="1200" dirty="0" smtClean="0"/>
              <a:t>process.</a:t>
            </a:r>
            <a:r>
              <a:rPr lang="en-US" sz="1200" dirty="0"/>
              <a:t>	</a:t>
            </a:r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Development teams </a:t>
            </a:r>
            <a:r>
              <a:rPr lang="en-US" sz="1200" dirty="0" smtClean="0"/>
              <a:t>may </a:t>
            </a:r>
            <a:r>
              <a:rPr lang="en-US" sz="1200" dirty="0"/>
              <a:t>also identify </a:t>
            </a:r>
            <a:r>
              <a:rPr lang="en-US" sz="1200" dirty="0" smtClean="0"/>
              <a:t>them.</a:t>
            </a:r>
            <a:endParaRPr lang="en-US" sz="1200" dirty="0"/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Known Error Database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48722" y="1600070"/>
            <a:ext cx="3425032" cy="1439521"/>
          </a:xfrm>
        </p:spPr>
        <p:txBody>
          <a:bodyPr/>
          <a:lstStyle/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The database </a:t>
            </a:r>
            <a:r>
              <a:rPr lang="en-US" sz="1200" dirty="0"/>
              <a:t>created for known errors and </a:t>
            </a:r>
            <a:r>
              <a:rPr lang="en-US" sz="1200" dirty="0" smtClean="0"/>
              <a:t>their </a:t>
            </a:r>
            <a:r>
              <a:rPr lang="en-US" sz="1200" dirty="0"/>
              <a:t>solutions is called </a:t>
            </a:r>
            <a:r>
              <a:rPr lang="en-US" sz="1200" dirty="0" smtClean="0"/>
              <a:t>Known Error Database (KEDB).</a:t>
            </a:r>
            <a:endParaRPr lang="en-US" sz="1200" dirty="0"/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It helps in faster diagnosis and resolution of incidents, by implementing a workaround.</a:t>
            </a:r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Gives </a:t>
            </a:r>
            <a:r>
              <a:rPr lang="en-GB" sz="1200" dirty="0" smtClean="0"/>
              <a:t>details </a:t>
            </a:r>
            <a:r>
              <a:rPr lang="en-GB" sz="1200" dirty="0"/>
              <a:t>of the fault and the </a:t>
            </a:r>
            <a:r>
              <a:rPr lang="en-GB" sz="1200" dirty="0" smtClean="0"/>
              <a:t>symptoms.</a:t>
            </a:r>
            <a:endParaRPr lang="en-US" sz="1200" dirty="0"/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77533" y="586616"/>
            <a:ext cx="7555110" cy="457180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Following are the facts related to Known Error and Known Error Database: </a:t>
            </a:r>
          </a:p>
        </p:txBody>
      </p:sp>
    </p:spTree>
    <p:extLst>
      <p:ext uri="{BB962C8B-B14F-4D97-AF65-F5344CB8AC3E}">
        <p14:creationId xmlns:p14="http://schemas.microsoft.com/office/powerpoint/2010/main" val="13164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Priority is the relative importance of an incident, problem or </a:t>
            </a:r>
            <a:r>
              <a:rPr lang="en-GB" dirty="0" smtClean="0"/>
              <a:t>change. Priority </a:t>
            </a:r>
            <a:r>
              <a:rPr lang="en-GB" dirty="0"/>
              <a:t>is calculated based on impact and urgency of the issue</a:t>
            </a:r>
            <a:r>
              <a:rPr lang="en-GB" dirty="0" smtClean="0"/>
              <a:t>.</a:t>
            </a:r>
          </a:p>
          <a:p>
            <a:pPr marL="22860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dirty="0" smtClean="0"/>
              <a:t>Impact is the measure of effect the issue has on a business process.</a:t>
            </a:r>
          </a:p>
          <a:p>
            <a:pPr marL="22860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dirty="0" smtClean="0"/>
              <a:t>Urgency is the time taken to resolve the issue.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Priority</a:t>
            </a:r>
            <a:endParaRPr lang="en-US" dirty="0">
              <a:latin typeface="Calibri (headings)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177533" y="586616"/>
            <a:ext cx="7555110" cy="457180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400" dirty="0" smtClean="0"/>
              <a:t>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4345" y="2493007"/>
            <a:ext cx="2168479" cy="307777"/>
          </a:xfrm>
          <a:prstGeom prst="rect">
            <a:avLst/>
          </a:prstGeom>
          <a:noFill/>
          <a:ln w="19050">
            <a:solidFill>
              <a:srgbClr val="61B4D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 = Impact + Urgency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79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914400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r>
              <a:rPr lang="en-US" dirty="0" smtClean="0"/>
              <a:t>The purpose of service operations is to coordinate </a:t>
            </a:r>
            <a:r>
              <a:rPr lang="en-US" dirty="0"/>
              <a:t>and </a:t>
            </a:r>
            <a:r>
              <a:rPr lang="en-US" dirty="0" smtClean="0"/>
              <a:t>carry out </a:t>
            </a:r>
            <a:r>
              <a:rPr lang="en-US" dirty="0"/>
              <a:t>activities and processes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GB" dirty="0" smtClean="0"/>
              <a:t>Any communication </a:t>
            </a:r>
            <a:r>
              <a:rPr lang="en-GB" dirty="0"/>
              <a:t>must have an intended purpose or a resultant action</a:t>
            </a:r>
            <a:r>
              <a:rPr lang="en-GB" dirty="0" smtClean="0"/>
              <a:t>. It should </a:t>
            </a:r>
            <a:r>
              <a:rPr lang="en-GB" dirty="0"/>
              <a:t>include active participation of the audience</a:t>
            </a:r>
            <a:r>
              <a:rPr lang="en-GB" dirty="0" smtClean="0"/>
              <a:t>.</a:t>
            </a:r>
            <a:endParaRPr lang="en-US" dirty="0"/>
          </a:p>
          <a:p>
            <a:pPr defTabSz="914400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r>
              <a:rPr lang="en-US" dirty="0" smtClean="0"/>
              <a:t>There are three types of events</a:t>
            </a:r>
            <a:r>
              <a:rPr lang="en-GB" dirty="0" smtClean="0"/>
              <a:t>–</a:t>
            </a:r>
            <a:r>
              <a:rPr lang="en-US" dirty="0"/>
              <a:t>i</a:t>
            </a:r>
            <a:r>
              <a:rPr lang="en-US" dirty="0" smtClean="0"/>
              <a:t>nformational</a:t>
            </a:r>
            <a:r>
              <a:rPr lang="en-US" dirty="0"/>
              <a:t>, </a:t>
            </a:r>
            <a:r>
              <a:rPr lang="en-US" dirty="0" smtClean="0"/>
              <a:t>exceptional </a:t>
            </a:r>
            <a:r>
              <a:rPr lang="en-US" dirty="0"/>
              <a:t>and </a:t>
            </a:r>
            <a:r>
              <a:rPr lang="en-US" dirty="0" smtClean="0"/>
              <a:t>warning.</a:t>
            </a:r>
          </a:p>
          <a:p>
            <a:pPr defTabSz="914400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r>
              <a:rPr lang="en-US" dirty="0"/>
              <a:t>The process of managing problems and their workarounds is called </a:t>
            </a:r>
            <a:r>
              <a:rPr lang="en-US" dirty="0" smtClean="0"/>
              <a:t>problem </a:t>
            </a:r>
            <a:r>
              <a:rPr lang="en-US" dirty="0"/>
              <a:t>m</a:t>
            </a:r>
            <a:r>
              <a:rPr lang="en-US" dirty="0" smtClean="0"/>
              <a:t>anagement.</a:t>
            </a:r>
          </a:p>
          <a:p>
            <a:pPr defTabSz="914400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endParaRPr lang="en-US" dirty="0"/>
          </a:p>
          <a:p>
            <a:pPr defTabSz="914400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endParaRPr lang="en-US" dirty="0" smtClean="0"/>
          </a:p>
          <a:p>
            <a:pPr defTabSz="914400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en-US" b="1" dirty="0"/>
          </a:p>
          <a:p>
            <a:pPr defTabSz="914400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quick recap of what we have </a:t>
            </a:r>
            <a:r>
              <a:rPr lang="en-US" dirty="0" smtClean="0"/>
              <a:t>learnt </a:t>
            </a:r>
            <a:r>
              <a:rPr lang="en-US" dirty="0"/>
              <a:t>in this lesson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Summary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661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600" smtClean="0"/>
              <a:t>Service Operations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Lesson 2—Service Operations Processes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04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Explain the purpose, objective, scope, value and basic concepts of the processes of service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completing this lesson, you will be able to: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Objectives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93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</a:t>
            </a:r>
            <a:r>
              <a:rPr lang="en-US" dirty="0" smtClean="0"/>
              <a:t>management </a:t>
            </a:r>
            <a:r>
              <a:rPr lang="en-US" dirty="0"/>
              <a:t>is the basis for operational monitoring and control.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Event Management—Purpose</a:t>
            </a:r>
            <a:endParaRPr lang="en-US" dirty="0">
              <a:latin typeface="Calibri (headings)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5115" y="1200879"/>
            <a:ext cx="1413873" cy="6709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0905" y="1175657"/>
            <a:ext cx="7408365" cy="2631752"/>
            <a:chOff x="307025" y="1248052"/>
            <a:chExt cx="7408365" cy="2631752"/>
          </a:xfrm>
        </p:grpSpPr>
        <p:grpSp>
          <p:nvGrpSpPr>
            <p:cNvPr id="25" name="Group 24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76205" y="1975357"/>
                  <a:ext cx="1344363" cy="2085333"/>
                  <a:chOff x="172776" y="1801524"/>
                  <a:chExt cx="1212027" cy="155118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172776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172776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39" name="Rounded Rectangle 38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679032" y="1257708"/>
              <a:ext cx="5036358" cy="158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400" dirty="0"/>
                <a:t>The purpose of event management is to: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detect events; </a:t>
              </a:r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ensure that an appropriate control action is coordinated; and </a:t>
              </a:r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manage these events throughout their lifecycle.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1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Event 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22" name="Group 21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76205" y="956780"/>
                  <a:ext cx="1352502" cy="3103910"/>
                  <a:chOff x="172776" y="1043853"/>
                  <a:chExt cx="1219365" cy="2308851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172776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37" name="Rounded Rectangle 3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658441" y="1235280"/>
              <a:ext cx="50569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The objective of event management is to:</a:t>
              </a:r>
            </a:p>
            <a:p>
              <a:pPr marL="228600" indent="-228600"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 smtClean="0"/>
                <a:t>detect </a:t>
              </a:r>
              <a:r>
                <a:rPr lang="en-US" sz="1400" dirty="0"/>
                <a:t>all changes that are significant for the management of a CI (Configuration Item) or IT service;</a:t>
              </a:r>
            </a:p>
            <a:p>
              <a:pPr marL="228600" indent="-228600"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determine the appropriate control action or events;</a:t>
              </a:r>
            </a:p>
            <a:p>
              <a:pPr marL="228600" indent="-228600"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provide means to compare actual operating performance and behavior; and</a:t>
              </a:r>
            </a:p>
            <a:p>
              <a:pPr marL="228600" indent="-228600"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provide a basis for service assurance, reporting and service improvement.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29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Event Management—Scope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4836" y="806894"/>
            <a:ext cx="7408365" cy="2631752"/>
            <a:chOff x="234836" y="806894"/>
            <a:chExt cx="7408365" cy="2631752"/>
          </a:xfrm>
        </p:grpSpPr>
        <p:sp>
          <p:nvSpPr>
            <p:cNvPr id="41" name="Rectangle 40"/>
            <p:cNvSpPr/>
            <p:nvPr/>
          </p:nvSpPr>
          <p:spPr>
            <a:xfrm>
              <a:off x="404076" y="1667036"/>
              <a:ext cx="1298566" cy="858462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4836" y="806894"/>
              <a:ext cx="7408365" cy="2631752"/>
              <a:chOff x="307026" y="1223989"/>
              <a:chExt cx="7408365" cy="263175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07026" y="1223989"/>
                <a:ext cx="7408365" cy="2631752"/>
                <a:chOff x="307026" y="1344304"/>
                <a:chExt cx="7408365" cy="2631752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460976" y="1344304"/>
                  <a:ext cx="7254415" cy="2631752"/>
                  <a:chOff x="160279" y="943284"/>
                  <a:chExt cx="7555735" cy="3145674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177536" y="956780"/>
                    <a:ext cx="1351171" cy="101461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60279" y="943284"/>
                    <a:ext cx="7555735" cy="3145674"/>
                  </a:xfrm>
                  <a:prstGeom prst="roundRect">
                    <a:avLst>
                      <a:gd name="adj" fmla="val 740"/>
                    </a:avLst>
                  </a:prstGeom>
                  <a:noFill/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0440" y="1099139"/>
                    <a:ext cx="307055" cy="470853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587" y="2141234"/>
                    <a:ext cx="468731" cy="467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8311" y="3189034"/>
                    <a:ext cx="217650" cy="5110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307026" y="1889105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Purpose</a:t>
                  </a:r>
                  <a:endParaRPr lang="en-US" sz="12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70339" y="2746047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Objective</a:t>
                  </a:r>
                  <a:endParaRPr lang="en-US" sz="12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37282" y="3658927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Scope</a:t>
                  </a:r>
                  <a:endParaRPr lang="en-US" sz="1200" dirty="0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2658441" y="1235280"/>
                <a:ext cx="5056950" cy="2200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The scope of event management is to:</a:t>
                </a:r>
              </a:p>
              <a:p>
                <a:pPr marL="228600" lvl="0" indent="-228600"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configure items;</a:t>
                </a:r>
              </a:p>
              <a:p>
                <a:pPr marL="228600" lvl="0" indent="-228600"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detect environmental conditions;</a:t>
                </a:r>
              </a:p>
              <a:p>
                <a:pPr marL="228600" lvl="0" indent="-228600"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monitor software licenses to ensure optimum or legal utilization and allocation;</a:t>
                </a:r>
              </a:p>
              <a:p>
                <a:pPr marL="228600" lvl="0" indent="-228600"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maintain security; and </a:t>
                </a:r>
              </a:p>
              <a:p>
                <a:pPr marL="228600" lvl="0" indent="-228600"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ensure activities such as mainframe utilization and batch jobs are carried out.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5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600" smtClean="0"/>
              <a:t>Service Operations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Lesson 1—Introduction to Service Operations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75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Event Management–Process Activities</a:t>
            </a:r>
            <a:endParaRPr lang="en-US" dirty="0">
              <a:latin typeface="Calibri (headings)"/>
            </a:endParaRPr>
          </a:p>
        </p:txBody>
      </p:sp>
      <p:sp>
        <p:nvSpPr>
          <p:cNvPr id="4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Following is the process flow </a:t>
            </a:r>
            <a:r>
              <a:rPr lang="en-GB" dirty="0" smtClean="0"/>
              <a:t>of activities associated with event </a:t>
            </a:r>
            <a:r>
              <a:rPr lang="en-GB" dirty="0"/>
              <a:t>management: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6203" y="1224747"/>
            <a:ext cx="6016519" cy="2147560"/>
            <a:chOff x="946203" y="1224747"/>
            <a:chExt cx="6016519" cy="214756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964392" y="2287979"/>
              <a:ext cx="218769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6"/>
            <p:cNvSpPr/>
            <p:nvPr/>
          </p:nvSpPr>
          <p:spPr>
            <a:xfrm>
              <a:off x="5531536" y="1880024"/>
              <a:ext cx="1431186" cy="727792"/>
            </a:xfrm>
            <a:prstGeom prst="flowChartDecision">
              <a:avLst/>
            </a:prstGeom>
            <a:solidFill>
              <a:srgbClr val="FCCB10"/>
            </a:solidFill>
            <a:ln w="19050">
              <a:solidFill>
                <a:srgbClr val="FCC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6203" y="1224747"/>
              <a:ext cx="742663" cy="437594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Event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Occurs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24399" y="1224747"/>
              <a:ext cx="993465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Notification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53396" y="1224747"/>
              <a:ext cx="993465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Detection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82395" y="1224747"/>
              <a:ext cx="993465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Logged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18066" y="1244638"/>
              <a:ext cx="1258126" cy="397813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First-level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Event correlation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698391" y="1443544"/>
              <a:ext cx="23553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7864" y="1443544"/>
              <a:ext cx="23553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46862" y="1443544"/>
              <a:ext cx="23553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375860" y="1443544"/>
              <a:ext cx="23553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Placeholder 1"/>
            <p:cNvSpPr txBox="1">
              <a:spLocks/>
            </p:cNvSpPr>
            <p:nvPr/>
          </p:nvSpPr>
          <p:spPr>
            <a:xfrm>
              <a:off x="5775318" y="2103578"/>
              <a:ext cx="1113035" cy="30777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>
                  <a:solidFill>
                    <a:srgbClr val="FF0000"/>
                  </a:solidFill>
                </a:rPr>
                <a:t>Significance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V="1">
              <a:off x="6129363" y="1743208"/>
              <a:ext cx="23553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Placeholder 1"/>
            <p:cNvSpPr txBox="1">
              <a:spLocks/>
            </p:cNvSpPr>
            <p:nvPr/>
          </p:nvSpPr>
          <p:spPr>
            <a:xfrm>
              <a:off x="4491219" y="2098776"/>
              <a:ext cx="868538" cy="30777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/>
                <a:t>Warning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144164" y="2249189"/>
              <a:ext cx="38756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153396" y="1952702"/>
              <a:ext cx="993465" cy="582437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Second-level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 correlation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1711381" y="1914679"/>
              <a:ext cx="1246429" cy="727792"/>
            </a:xfrm>
            <a:prstGeom prst="flowChartDecision">
              <a:avLst/>
            </a:prstGeom>
            <a:solidFill>
              <a:srgbClr val="FCCB10"/>
            </a:solidFill>
            <a:ln w="19050">
              <a:solidFill>
                <a:srgbClr val="FCC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Text Placeholder 1"/>
            <p:cNvSpPr txBox="1">
              <a:spLocks/>
            </p:cNvSpPr>
            <p:nvPr/>
          </p:nvSpPr>
          <p:spPr>
            <a:xfrm>
              <a:off x="2019541" y="2040231"/>
              <a:ext cx="754168" cy="2967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/>
                <a:t>Further</a:t>
              </a:r>
            </a:p>
          </p:txBody>
        </p:sp>
        <p:sp>
          <p:nvSpPr>
            <p:cNvPr id="24" name="Text Placeholder 1"/>
            <p:cNvSpPr txBox="1">
              <a:spLocks/>
            </p:cNvSpPr>
            <p:nvPr/>
          </p:nvSpPr>
          <p:spPr>
            <a:xfrm>
              <a:off x="2057641" y="2247759"/>
              <a:ext cx="754168" cy="2967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Action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146862" y="2238254"/>
              <a:ext cx="38756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V="1">
              <a:off x="2216827" y="2771028"/>
              <a:ext cx="23553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1838674" y="2910672"/>
              <a:ext cx="993465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Response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Selection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53396" y="2934713"/>
              <a:ext cx="993465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82394" y="2910672"/>
              <a:ext cx="993465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Close Event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843117" y="3163035"/>
              <a:ext cx="310279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156387" y="3148519"/>
              <a:ext cx="235533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1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icture Placeholder 6"/>
          <p:cNvGraphicFramePr>
            <a:graphicFrameLocks noGrp="1"/>
          </p:cNvGraphicFramePr>
          <p:nvPr>
            <p:ph type="pic" sz="quarter" idx="11"/>
            <p:extLst/>
          </p:nvPr>
        </p:nvGraphicFramePr>
        <p:xfrm>
          <a:off x="4382530" y="587375"/>
          <a:ext cx="3324783" cy="336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Event Logging and Filtering</a:t>
            </a:r>
            <a:endParaRPr lang="en-US" dirty="0">
              <a:latin typeface="Calibri (headings)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7534" y="586616"/>
            <a:ext cx="4122618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Events occur continuously in an </a:t>
            </a:r>
            <a:r>
              <a:rPr lang="en-US" smtClean="0"/>
              <a:t>organisation</a:t>
            </a:r>
            <a:r>
              <a:rPr lang="en-US" dirty="0" smtClean="0"/>
              <a:t>. When an event is generated: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It is detected by an agent known as trap.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It is filtered and decided whether to be treated or ignored.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If ignored the event is recorded in a log file on the device.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If not ignored, first level correlation is performed.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Manage Exceptional Events</a:t>
            </a:r>
            <a:endParaRPr lang="en-US" dirty="0">
              <a:latin typeface="Calibri (headings)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2706344" cy="340836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If the output of filtering is an exception, it means that a service or device is currently operating abnormally. </a:t>
            </a:r>
            <a:endParaRPr lang="en-GB" dirty="0" smtClean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GB" dirty="0"/>
              <a:t>Exceptions can represent a total failure, an impaired functionality or a degraded performance. </a:t>
            </a:r>
            <a:endParaRPr lang="en-GB" dirty="0" smtClean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GB" dirty="0" smtClean="0"/>
              <a:t>An </a:t>
            </a:r>
            <a:r>
              <a:rPr lang="en-GB" dirty="0"/>
              <a:t>exception </a:t>
            </a:r>
            <a:r>
              <a:rPr lang="en-GB" dirty="0" smtClean="0"/>
              <a:t>can </a:t>
            </a:r>
            <a:r>
              <a:rPr lang="en-GB" dirty="0"/>
              <a:t>be managed by using either an incident record or a request for change or even </a:t>
            </a:r>
            <a:r>
              <a:rPr lang="en-GB" dirty="0" smtClean="0"/>
              <a:t>both.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524573" y="3551998"/>
            <a:ext cx="32773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8" name="Group 7"/>
          <p:cNvGrpSpPr/>
          <p:nvPr/>
        </p:nvGrpSpPr>
        <p:grpSpPr>
          <a:xfrm>
            <a:off x="2829169" y="1004852"/>
            <a:ext cx="4886550" cy="2208757"/>
            <a:chOff x="2962313" y="968622"/>
            <a:chExt cx="4886550" cy="2208757"/>
          </a:xfrm>
        </p:grpSpPr>
        <p:sp>
          <p:nvSpPr>
            <p:cNvPr id="9" name="Rounded Rectangle 8"/>
            <p:cNvSpPr/>
            <p:nvPr/>
          </p:nvSpPr>
          <p:spPr>
            <a:xfrm>
              <a:off x="5712499" y="968622"/>
              <a:ext cx="746405" cy="397813"/>
            </a:xfrm>
            <a:prstGeom prst="roundRect">
              <a:avLst>
                <a:gd name="adj" fmla="val 12613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Incident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4160914" y="1558326"/>
              <a:ext cx="1368637" cy="1039086"/>
            </a:xfrm>
            <a:prstGeom prst="flowChartDecision">
              <a:avLst/>
            </a:prstGeom>
            <a:solidFill>
              <a:srgbClr val="FCCB10"/>
            </a:solidFill>
            <a:ln w="19050">
              <a:solidFill>
                <a:srgbClr val="FCC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 Placeholder 1"/>
            <p:cNvSpPr txBox="1">
              <a:spLocks/>
            </p:cNvSpPr>
            <p:nvPr/>
          </p:nvSpPr>
          <p:spPr>
            <a:xfrm>
              <a:off x="4501501" y="1739029"/>
              <a:ext cx="771571" cy="2967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/>
                <a:t>Incident/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969762" y="2085885"/>
              <a:ext cx="192659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Placeholder 1"/>
            <p:cNvSpPr txBox="1">
              <a:spLocks/>
            </p:cNvSpPr>
            <p:nvPr/>
          </p:nvSpPr>
          <p:spPr>
            <a:xfrm>
              <a:off x="4501501" y="2154034"/>
              <a:ext cx="771571" cy="2967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/>
                <a:t>Change</a:t>
              </a:r>
              <a:endParaRPr lang="en-US" sz="1200" dirty="0"/>
            </a:p>
          </p:txBody>
        </p:sp>
        <p:sp>
          <p:nvSpPr>
            <p:cNvPr id="14" name="Text Placeholder 1"/>
            <p:cNvSpPr txBox="1">
              <a:spLocks/>
            </p:cNvSpPr>
            <p:nvPr/>
          </p:nvSpPr>
          <p:spPr>
            <a:xfrm>
              <a:off x="4505403" y="1946531"/>
              <a:ext cx="771571" cy="2967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/>
                <a:t>Problem/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12499" y="1874094"/>
              <a:ext cx="746405" cy="397813"/>
            </a:xfrm>
            <a:prstGeom prst="roundRect">
              <a:avLst>
                <a:gd name="adj" fmla="val 16019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Problem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12499" y="2779566"/>
              <a:ext cx="746405" cy="397813"/>
            </a:xfrm>
            <a:prstGeom prst="roundRect">
              <a:avLst>
                <a:gd name="adj" fmla="val 17721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RFC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723807" y="968622"/>
              <a:ext cx="1125056" cy="397813"/>
            </a:xfrm>
            <a:prstGeom prst="roundRect">
              <a:avLst>
                <a:gd name="adj" fmla="val 14316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Incident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Management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23807" y="1874094"/>
              <a:ext cx="1125056" cy="397813"/>
            </a:xfrm>
            <a:prstGeom prst="roundRect">
              <a:avLst>
                <a:gd name="adj" fmla="val 16018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Management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23807" y="2779566"/>
              <a:ext cx="1125056" cy="397813"/>
            </a:xfrm>
            <a:prstGeom prst="roundRect">
              <a:avLst>
                <a:gd name="adj" fmla="val 10911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Management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62313" y="1869319"/>
              <a:ext cx="993553" cy="437594"/>
            </a:xfrm>
            <a:prstGeom prst="roundRect">
              <a:avLst>
                <a:gd name="adj" fmla="val 11839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Exception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529551" y="2077869"/>
              <a:ext cx="192659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458904" y="2085885"/>
              <a:ext cx="261858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458904" y="1167528"/>
              <a:ext cx="261858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58904" y="2978472"/>
              <a:ext cx="261858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845233" y="1167528"/>
              <a:ext cx="860670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45234" y="2978472"/>
              <a:ext cx="860668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</p:cNvCxnSpPr>
            <p:nvPr/>
          </p:nvCxnSpPr>
          <p:spPr>
            <a:xfrm flipH="1" flipV="1">
              <a:off x="4845232" y="1167528"/>
              <a:ext cx="1" cy="390798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845233" y="2584167"/>
              <a:ext cx="1" cy="390798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Manage Informational and Warning Events</a:t>
            </a:r>
            <a:endParaRPr lang="en-US" dirty="0">
              <a:latin typeface="Calibri (heading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498152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 smtClean="0"/>
              <a:t>If the output of filtering is informational, the event does not require any action.</a:t>
            </a:r>
            <a:r>
              <a:rPr lang="en-US" dirty="0"/>
              <a:t> </a:t>
            </a:r>
            <a:r>
              <a:rPr lang="en-US" dirty="0" smtClean="0"/>
              <a:t>It can be stored in a system or service log. Such events are used to check the status of a service or device and confirm the completion of an activity. </a:t>
            </a:r>
          </a:p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b="1" dirty="0" smtClean="0"/>
              <a:t>E</a:t>
            </a:r>
            <a:r>
              <a:rPr lang="en-GB" b="1" dirty="0" err="1" smtClean="0"/>
              <a:t>xamples</a:t>
            </a:r>
            <a:r>
              <a:rPr lang="en-GB" b="1" dirty="0" smtClean="0"/>
              <a:t> of informational events: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a </a:t>
            </a:r>
            <a:r>
              <a:rPr lang="en-GB" dirty="0"/>
              <a:t>device has come online; </a:t>
            </a:r>
            <a:endParaRPr lang="en-GB" dirty="0" smtClean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a </a:t>
            </a:r>
            <a:r>
              <a:rPr lang="en-GB" dirty="0"/>
              <a:t>job in the batch queue has completed </a:t>
            </a:r>
            <a:r>
              <a:rPr lang="en-GB" dirty="0" smtClean="0"/>
              <a:t>successfully;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a </a:t>
            </a:r>
            <a:r>
              <a:rPr lang="en-GB" dirty="0"/>
              <a:t>user logs onto an application; </a:t>
            </a:r>
            <a:r>
              <a:rPr lang="en-GB" dirty="0" smtClean="0"/>
              <a:t>and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a </a:t>
            </a:r>
            <a:r>
              <a:rPr lang="en-GB" dirty="0"/>
              <a:t>transaction has </a:t>
            </a:r>
            <a:r>
              <a:rPr lang="en-GB" dirty="0" smtClean="0"/>
              <a:t>completed.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  <a:p>
            <a:pPr marL="0" indent="0">
              <a:lnSpc>
                <a:spcPct val="150000"/>
              </a:lnSpc>
              <a:buSzPct val="8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3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Manage Informational and Warning Events (contd.)</a:t>
            </a:r>
            <a:endParaRPr lang="en-US" dirty="0">
              <a:latin typeface="Calibri (heading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7533" y="606668"/>
            <a:ext cx="7489359" cy="3388309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/>
              <a:t>A warning output is generated when a service or device is approaching a predefined threshold. Warnings are usually not raised for a device failure. </a:t>
            </a:r>
            <a:endParaRPr lang="en-US" dirty="0" smtClean="0"/>
          </a:p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memory utilization on a server is currently at 65% and it is increasing. If it reaches 75%, response time will be excessively long and the OLA for that department will be breached.</a:t>
            </a:r>
          </a:p>
          <a:p>
            <a:pPr marL="0" indent="0">
              <a:lnSpc>
                <a:spcPct val="150000"/>
              </a:lnSpc>
              <a:buSzPct val="8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9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Manage Informational and Warning Events (contd.)</a:t>
            </a:r>
            <a:endParaRPr lang="en-US" dirty="0">
              <a:latin typeface="Calibri (heading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2702173" cy="340836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The image illustrates how an informational event and a warning are handled. If an event is an informational event, it is simply logged. But if the event is a warning, there are two ways to handle it. If any manual interference is needed, the concerned team needs to log the incident and work on it. If the warning is automated, </a:t>
            </a:r>
            <a:r>
              <a:rPr lang="en-US" dirty="0" smtClean="0"/>
              <a:t>the </a:t>
            </a:r>
            <a:r>
              <a:rPr lang="en-US" dirty="0"/>
              <a:t>event is handled by the CI and it is logged before being closed. </a:t>
            </a:r>
            <a:endParaRPr lang="en-US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918230" y="3894550"/>
            <a:ext cx="32773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78354" y="729990"/>
            <a:ext cx="4779798" cy="3126588"/>
            <a:chOff x="3103827" y="675331"/>
            <a:chExt cx="4779798" cy="312658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029075" y="2057169"/>
              <a:ext cx="1009651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692574" y="1442230"/>
              <a:ext cx="1" cy="195399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03827" y="852573"/>
              <a:ext cx="1177497" cy="582437"/>
            </a:xfrm>
            <a:prstGeom prst="roundRect">
              <a:avLst>
                <a:gd name="adj" fmla="val 8752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 any one or combinations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of…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57349" y="1812497"/>
              <a:ext cx="1070452" cy="529488"/>
            </a:xfrm>
            <a:prstGeom prst="roundRect">
              <a:avLst>
                <a:gd name="adj" fmla="val 7938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Warning event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57349" y="3404106"/>
              <a:ext cx="1070452" cy="397813"/>
            </a:xfrm>
            <a:prstGeom prst="roundRect">
              <a:avLst>
                <a:gd name="adj" fmla="val 10911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Informational event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5199139" y="884015"/>
              <a:ext cx="1368637" cy="1039086"/>
            </a:xfrm>
            <a:prstGeom prst="flowChartDecision">
              <a:avLst/>
            </a:prstGeom>
            <a:solidFill>
              <a:srgbClr val="FCCB10"/>
            </a:solidFill>
            <a:ln w="19050">
              <a:solidFill>
                <a:srgbClr val="FCC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Text Placeholder 1"/>
            <p:cNvSpPr txBox="1">
              <a:spLocks/>
            </p:cNvSpPr>
            <p:nvPr/>
          </p:nvSpPr>
          <p:spPr>
            <a:xfrm>
              <a:off x="5539726" y="1064718"/>
              <a:ext cx="771571" cy="2967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/>
                <a:t>Incident/</a:t>
              </a:r>
            </a:p>
          </p:txBody>
        </p:sp>
        <p:sp>
          <p:nvSpPr>
            <p:cNvPr id="14" name="Text Placeholder 1"/>
            <p:cNvSpPr txBox="1">
              <a:spLocks/>
            </p:cNvSpPr>
            <p:nvPr/>
          </p:nvSpPr>
          <p:spPr>
            <a:xfrm>
              <a:off x="5539726" y="1479723"/>
              <a:ext cx="771571" cy="2967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/>
                <a:t>change</a:t>
              </a:r>
              <a:endParaRPr lang="en-US" sz="1200" dirty="0"/>
            </a:p>
          </p:txBody>
        </p:sp>
        <p:sp>
          <p:nvSpPr>
            <p:cNvPr id="15" name="Text Placeholder 1"/>
            <p:cNvSpPr txBox="1">
              <a:spLocks/>
            </p:cNvSpPr>
            <p:nvPr/>
          </p:nvSpPr>
          <p:spPr>
            <a:xfrm>
              <a:off x="5543628" y="1272220"/>
              <a:ext cx="771571" cy="2967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/>
                <a:t>problem/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58569" y="675331"/>
              <a:ext cx="1125056" cy="397813"/>
            </a:xfrm>
            <a:prstGeom prst="roundRect">
              <a:avLst>
                <a:gd name="adj" fmla="val 10911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Incident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management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758569" y="1204566"/>
              <a:ext cx="1125056" cy="397813"/>
            </a:xfrm>
            <a:prstGeom prst="roundRect">
              <a:avLst>
                <a:gd name="adj" fmla="val 1091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management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58569" y="1733800"/>
              <a:ext cx="1125056" cy="397813"/>
            </a:xfrm>
            <a:prstGeom prst="roundRect">
              <a:avLst>
                <a:gd name="adj" fmla="val 12613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management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05231" y="2350688"/>
              <a:ext cx="795076" cy="397813"/>
            </a:xfrm>
            <a:prstGeom prst="roundRect">
              <a:avLst>
                <a:gd name="adj" fmla="val 12613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Alert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05231" y="2866972"/>
              <a:ext cx="795076" cy="397813"/>
            </a:xfrm>
            <a:prstGeom prst="roundRect">
              <a:avLst>
                <a:gd name="adj" fmla="val 9208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response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758569" y="2350688"/>
              <a:ext cx="1125056" cy="397813"/>
            </a:xfrm>
            <a:prstGeom prst="roundRect">
              <a:avLst>
                <a:gd name="adj" fmla="val 10911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Human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intervention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72876" y="3404106"/>
              <a:ext cx="756452" cy="397813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038725" y="1412997"/>
              <a:ext cx="178786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046968" y="1401551"/>
              <a:ext cx="0" cy="2002555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27801" y="3615834"/>
              <a:ext cx="454600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038725" y="3065878"/>
              <a:ext cx="466506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038725" y="2549594"/>
              <a:ext cx="466506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1" idx="1"/>
            </p:cNvCxnSpPr>
            <p:nvPr/>
          </p:nvCxnSpPr>
          <p:spPr>
            <a:xfrm>
              <a:off x="6322640" y="2549594"/>
              <a:ext cx="435929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2"/>
            </p:cNvCxnSpPr>
            <p:nvPr/>
          </p:nvCxnSpPr>
          <p:spPr>
            <a:xfrm>
              <a:off x="5909616" y="1923101"/>
              <a:ext cx="850404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898347" y="874237"/>
              <a:ext cx="850404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585841" y="1412997"/>
              <a:ext cx="196665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690126" y="1643135"/>
              <a:ext cx="982750" cy="1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665517" y="1637629"/>
              <a:ext cx="2069" cy="41954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506515" y="1913896"/>
              <a:ext cx="286544" cy="286544"/>
            </a:xfrm>
            <a:prstGeom prst="ellipse">
              <a:avLst/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3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What are the three broad </a:t>
            </a:r>
            <a:r>
              <a:rPr lang="en-US" dirty="0" smtClean="0">
                <a:latin typeface="Calibri" panose="020F0502020204030204" pitchFamily="34" charset="0"/>
              </a:rPr>
              <a:t>level </a:t>
            </a:r>
            <a:r>
              <a:rPr lang="en-US" dirty="0" err="1" smtClean="0">
                <a:latin typeface="Calibri" panose="020F0502020204030204" pitchFamily="34" charset="0"/>
              </a:rPr>
              <a:t>categorisation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of events</a:t>
            </a:r>
            <a:r>
              <a:rPr lang="en-US" dirty="0" smtClean="0">
                <a:latin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123949" y="1800995"/>
            <a:ext cx="5480733" cy="277148"/>
          </a:xfrm>
        </p:spPr>
        <p:txBody>
          <a:bodyPr/>
          <a:lstStyle/>
          <a:p>
            <a:r>
              <a:rPr lang="en-US" dirty="0"/>
              <a:t>Information, </a:t>
            </a:r>
            <a:r>
              <a:rPr lang="en-US" dirty="0" smtClean="0"/>
              <a:t>example </a:t>
            </a:r>
            <a:r>
              <a:rPr lang="en-US" dirty="0"/>
              <a:t>and </a:t>
            </a:r>
            <a:r>
              <a:rPr lang="en-US" dirty="0" smtClean="0"/>
              <a:t>warning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29225" y="2152365"/>
            <a:ext cx="5476349" cy="277148"/>
          </a:xfrm>
        </p:spPr>
        <p:txBody>
          <a:bodyPr/>
          <a:lstStyle/>
          <a:p>
            <a:r>
              <a:rPr lang="en-US" dirty="0"/>
              <a:t>Interaction, </a:t>
            </a:r>
            <a:r>
              <a:rPr lang="en-US" dirty="0" smtClean="0"/>
              <a:t>exception </a:t>
            </a:r>
            <a:r>
              <a:rPr lang="en-US" dirty="0"/>
              <a:t>and </a:t>
            </a:r>
            <a:r>
              <a:rPr lang="en-US" dirty="0" smtClean="0"/>
              <a:t>warning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132313" y="2503734"/>
            <a:ext cx="5473783" cy="277148"/>
          </a:xfrm>
        </p:spPr>
        <p:txBody>
          <a:bodyPr/>
          <a:lstStyle/>
          <a:p>
            <a:r>
              <a:rPr lang="en-US" dirty="0"/>
              <a:t>Information, </a:t>
            </a:r>
            <a:r>
              <a:rPr lang="en-US" dirty="0" smtClean="0"/>
              <a:t>exception </a:t>
            </a:r>
            <a:r>
              <a:rPr lang="en-US" dirty="0"/>
              <a:t>and </a:t>
            </a:r>
            <a:r>
              <a:rPr lang="en-US" dirty="0" smtClean="0"/>
              <a:t>notice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130125" y="1449625"/>
            <a:ext cx="5475601" cy="277148"/>
          </a:xfrm>
        </p:spPr>
        <p:txBody>
          <a:bodyPr/>
          <a:lstStyle/>
          <a:p>
            <a:r>
              <a:rPr lang="en-US" dirty="0"/>
              <a:t>Information, </a:t>
            </a:r>
            <a:r>
              <a:rPr lang="en-US" dirty="0" smtClean="0"/>
              <a:t>exception </a:t>
            </a:r>
            <a:r>
              <a:rPr lang="en-US" dirty="0"/>
              <a:t>and </a:t>
            </a:r>
            <a:r>
              <a:rPr lang="en-US" dirty="0" smtClean="0"/>
              <a:t>warning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23949" y="1800995"/>
            <a:ext cx="5480733" cy="277148"/>
          </a:xfrm>
        </p:spPr>
        <p:txBody>
          <a:bodyPr/>
          <a:lstStyle/>
          <a:p>
            <a:r>
              <a:rPr lang="en-US" dirty="0"/>
              <a:t>Information, e</a:t>
            </a:r>
            <a:r>
              <a:rPr lang="en-US" dirty="0" smtClean="0"/>
              <a:t>xample </a:t>
            </a:r>
            <a:r>
              <a:rPr lang="en-US" dirty="0"/>
              <a:t>and </a:t>
            </a:r>
            <a:r>
              <a:rPr lang="en-US" dirty="0" smtClean="0"/>
              <a:t>warning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129225" y="2152365"/>
            <a:ext cx="5476349" cy="277148"/>
          </a:xfrm>
        </p:spPr>
        <p:txBody>
          <a:bodyPr/>
          <a:lstStyle/>
          <a:p>
            <a:r>
              <a:rPr lang="en-US" dirty="0"/>
              <a:t>Interaction, </a:t>
            </a:r>
            <a:r>
              <a:rPr lang="en-US" dirty="0" smtClean="0"/>
              <a:t>exception </a:t>
            </a:r>
            <a:r>
              <a:rPr lang="en-US" dirty="0"/>
              <a:t>and </a:t>
            </a:r>
            <a:r>
              <a:rPr lang="en-US" dirty="0" smtClean="0"/>
              <a:t>warning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32313" y="2503734"/>
            <a:ext cx="5473783" cy="277148"/>
          </a:xfrm>
        </p:spPr>
        <p:txBody>
          <a:bodyPr/>
          <a:lstStyle/>
          <a:p>
            <a:r>
              <a:rPr lang="en-US" dirty="0"/>
              <a:t>Information, </a:t>
            </a:r>
            <a:r>
              <a:rPr lang="en-US" dirty="0" smtClean="0"/>
              <a:t>exception </a:t>
            </a:r>
            <a:r>
              <a:rPr lang="en-US" dirty="0"/>
              <a:t>and </a:t>
            </a:r>
            <a:r>
              <a:rPr lang="en-US" dirty="0" smtClean="0"/>
              <a:t>notice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30125" y="1449625"/>
            <a:ext cx="5475601" cy="277148"/>
          </a:xfrm>
        </p:spPr>
        <p:txBody>
          <a:bodyPr/>
          <a:lstStyle/>
          <a:p>
            <a:r>
              <a:rPr lang="en-US" dirty="0"/>
              <a:t>Information, </a:t>
            </a:r>
            <a:r>
              <a:rPr lang="en-US" dirty="0" smtClean="0"/>
              <a:t>exception </a:t>
            </a:r>
            <a:r>
              <a:rPr lang="en-US" dirty="0"/>
              <a:t>and </a:t>
            </a:r>
            <a:r>
              <a:rPr lang="en-US" dirty="0" smtClean="0"/>
              <a:t>warning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What are the three broad </a:t>
            </a:r>
            <a:r>
              <a:rPr lang="en-US" dirty="0" smtClean="0">
                <a:latin typeface="Calibri" panose="020F0502020204030204" pitchFamily="34" charset="0"/>
              </a:rPr>
              <a:t>level </a:t>
            </a:r>
            <a:r>
              <a:rPr lang="en-US" dirty="0" err="1" smtClean="0">
                <a:latin typeface="Calibri" panose="020F0502020204030204" pitchFamily="34" charset="0"/>
              </a:rPr>
              <a:t>categorisation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of events</a:t>
            </a:r>
            <a:r>
              <a:rPr lang="en-US" dirty="0" smtClean="0">
                <a:latin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a.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</a:t>
            </a:r>
            <a:r>
              <a:rPr lang="en-US" dirty="0" smtClean="0"/>
              <a:t> </a:t>
            </a:r>
            <a:r>
              <a:rPr lang="en-US" dirty="0"/>
              <a:t>There are three broad levels of </a:t>
            </a:r>
            <a:r>
              <a:rPr lang="en-US" dirty="0" err="1" smtClean="0"/>
              <a:t>categorisation</a:t>
            </a:r>
            <a:r>
              <a:rPr lang="en-US" dirty="0" smtClean="0"/>
              <a:t>: informational, warning </a:t>
            </a:r>
            <a:r>
              <a:rPr lang="en-US" dirty="0"/>
              <a:t>and</a:t>
            </a:r>
          </a:p>
          <a:p>
            <a:r>
              <a:rPr lang="en-US" dirty="0" smtClean="0"/>
              <a:t>exception.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44817" y="1898547"/>
            <a:ext cx="1336582" cy="685910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dealing with all the incidents throughout its lifecycle is known as </a:t>
            </a:r>
            <a:r>
              <a:rPr lang="en-US" dirty="0" smtClean="0"/>
              <a:t>incident </a:t>
            </a:r>
            <a:r>
              <a:rPr lang="en-US" dirty="0"/>
              <a:t>management.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Incident </a:t>
            </a:r>
            <a:r>
              <a:rPr lang="en-US" dirty="0" smtClean="0">
                <a:latin typeface="Calibri (headings)"/>
              </a:rPr>
              <a:t>Management—Purpose</a:t>
            </a:r>
            <a:endParaRPr lang="en-US" dirty="0">
              <a:latin typeface="Calibri (headings)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5115" y="1200879"/>
            <a:ext cx="1413873" cy="6709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75541" y="1273628"/>
            <a:ext cx="7548015" cy="2736669"/>
            <a:chOff x="175541" y="1273628"/>
            <a:chExt cx="7548015" cy="2736669"/>
          </a:xfrm>
        </p:grpSpPr>
        <p:sp>
          <p:nvSpPr>
            <p:cNvPr id="36" name="Rectangle 35"/>
            <p:cNvSpPr/>
            <p:nvPr/>
          </p:nvSpPr>
          <p:spPr>
            <a:xfrm>
              <a:off x="2584599" y="1284416"/>
              <a:ext cx="5138957" cy="158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purpose of incident management is to:</a:t>
              </a:r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restore normal service operations as soon as possible;</a:t>
              </a:r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 err="1"/>
                <a:t>minimise</a:t>
              </a:r>
              <a:r>
                <a:rPr lang="en-US" sz="1400" dirty="0"/>
                <a:t> adverse impact on business operations; and</a:t>
              </a:r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ensuring best possible levels of service quality and availability.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44820" y="1314383"/>
              <a:ext cx="1336579" cy="1974043"/>
              <a:chOff x="173975" y="1068660"/>
              <a:chExt cx="1231097" cy="168785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73975" y="2155524"/>
                <a:ext cx="1231096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327930" y="1273628"/>
              <a:ext cx="7395626" cy="2736669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253" y="1366188"/>
              <a:ext cx="318608" cy="39332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68" y="1999467"/>
              <a:ext cx="467979" cy="407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252" y="2721435"/>
              <a:ext cx="168611" cy="345005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344816" y="3266585"/>
              <a:ext cx="1336582" cy="728408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535" y="3453493"/>
              <a:ext cx="354045" cy="301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178596" y="1689049"/>
              <a:ext cx="1519144" cy="25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8986" y="2340680"/>
              <a:ext cx="1519144" cy="25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8596" y="3032702"/>
              <a:ext cx="1519144" cy="25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541" y="3744476"/>
              <a:ext cx="1519144" cy="25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6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Incident </a:t>
            </a:r>
            <a:r>
              <a:rPr lang="en-US" dirty="0" smtClean="0">
                <a:latin typeface="Calibri (headings)"/>
              </a:rPr>
              <a:t>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116" y="796200"/>
            <a:ext cx="7715440" cy="3025966"/>
            <a:chOff x="8116" y="796200"/>
            <a:chExt cx="7715440" cy="3025966"/>
          </a:xfrm>
        </p:grpSpPr>
        <p:sp>
          <p:nvSpPr>
            <p:cNvPr id="51" name="Rectangle 50"/>
            <p:cNvSpPr/>
            <p:nvPr/>
          </p:nvSpPr>
          <p:spPr>
            <a:xfrm>
              <a:off x="184631" y="818209"/>
              <a:ext cx="1365405" cy="685910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116" y="796200"/>
              <a:ext cx="7715440" cy="3025966"/>
              <a:chOff x="8116" y="796200"/>
              <a:chExt cx="7715440" cy="302596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73779" y="808128"/>
                <a:ext cx="5249777" cy="2446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120000"/>
                  </a:lnSpc>
                </a:pPr>
                <a:r>
                  <a:rPr lang="en-US" sz="1400" dirty="0"/>
                  <a:t>Following are the objectives of incident management process:  </a:t>
                </a:r>
              </a:p>
              <a:p>
                <a:pPr marL="228600" lvl="0" indent="-228600">
                  <a:lnSpc>
                    <a:spcPct val="120000"/>
                  </a:lnSpc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To ensure </a:t>
                </a:r>
                <a:r>
                  <a:rPr lang="en-US" sz="1400" dirty="0" err="1"/>
                  <a:t>standardisation</a:t>
                </a:r>
                <a:r>
                  <a:rPr lang="en-US" sz="1400" dirty="0"/>
                  <a:t> methods and procedures used for efficient and prompt response.</a:t>
                </a:r>
              </a:p>
              <a:p>
                <a:pPr marL="228600" lvl="0" indent="-228600">
                  <a:lnSpc>
                    <a:spcPct val="120000"/>
                  </a:lnSpc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To </a:t>
                </a:r>
                <a:r>
                  <a:rPr lang="en-US" sz="1400" dirty="0" err="1"/>
                  <a:t>analyse</a:t>
                </a:r>
                <a:r>
                  <a:rPr lang="en-US" sz="1400" dirty="0"/>
                  <a:t>, document and report incidents during management process.</a:t>
                </a:r>
              </a:p>
              <a:p>
                <a:pPr marL="228600" lvl="0" indent="-228600">
                  <a:lnSpc>
                    <a:spcPct val="120000"/>
                  </a:lnSpc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To increase visibility and communication of incidents to business and IT support staff</a:t>
                </a:r>
              </a:p>
              <a:p>
                <a:pPr marL="228600" lvl="0" indent="-228600">
                  <a:lnSpc>
                    <a:spcPct val="120000"/>
                  </a:lnSpc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To align incident management activities and priorities with those of the business.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185700" y="841263"/>
                <a:ext cx="1365402" cy="2182722"/>
                <a:chOff x="173975" y="1068660"/>
                <a:chExt cx="1231097" cy="1687853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73975" y="2155524"/>
                  <a:ext cx="1231096" cy="600989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73976" y="1068660"/>
                  <a:ext cx="1231096" cy="5373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168446" y="796200"/>
                <a:ext cx="7555110" cy="3025966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329" y="898545"/>
                <a:ext cx="325479" cy="434908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44" y="1598768"/>
                <a:ext cx="517450" cy="450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456" y="2397057"/>
                <a:ext cx="186435" cy="381476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185696" y="2999835"/>
                <a:ext cx="1365405" cy="80540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29" y="3219186"/>
                <a:ext cx="361680" cy="30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8116" y="1263944"/>
                <a:ext cx="1551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848" y="1998893"/>
                <a:ext cx="1551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5892" y="2741228"/>
                <a:ext cx="1551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3277" y="3528245"/>
                <a:ext cx="1551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Value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35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dirty="0"/>
              <a:t>Describe the purpose, </a:t>
            </a:r>
            <a:r>
              <a:rPr lang="en-US" dirty="0" smtClean="0"/>
              <a:t>objective and </a:t>
            </a:r>
            <a:r>
              <a:rPr lang="en-US" dirty="0"/>
              <a:t>scope </a:t>
            </a:r>
            <a:r>
              <a:rPr lang="en-US" dirty="0" smtClean="0"/>
              <a:t>of service </a:t>
            </a:r>
            <a:r>
              <a:rPr lang="en-US" dirty="0"/>
              <a:t>o</a:t>
            </a:r>
            <a:r>
              <a:rPr lang="en-US" dirty="0" smtClean="0"/>
              <a:t>perations </a:t>
            </a:r>
            <a:r>
              <a:rPr lang="en-US" dirty="0"/>
              <a:t>phase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dirty="0" smtClean="0"/>
              <a:t>List the principles of communication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dirty="0" smtClean="0"/>
              <a:t>Explain </a:t>
            </a:r>
            <a:r>
              <a:rPr lang="en-US" dirty="0"/>
              <a:t>events, alerts and </a:t>
            </a:r>
            <a:r>
              <a:rPr lang="en-US" dirty="0" smtClean="0"/>
              <a:t>incidents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completing this lesson, you will be able to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 (headings)"/>
              </a:rPr>
              <a:t>Objectives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452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85696" y="2999835"/>
            <a:ext cx="1365405" cy="805409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4631" y="818208"/>
            <a:ext cx="1365405" cy="728938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Incident </a:t>
            </a:r>
            <a:r>
              <a:rPr lang="en-US" dirty="0" smtClean="0">
                <a:latin typeface="Calibri (headings)"/>
              </a:rPr>
              <a:t>Management—Scope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24" y="796200"/>
            <a:ext cx="7716632" cy="3025966"/>
            <a:chOff x="6924" y="796200"/>
            <a:chExt cx="7716632" cy="3025966"/>
          </a:xfrm>
        </p:grpSpPr>
        <p:sp>
          <p:nvSpPr>
            <p:cNvPr id="18" name="Rectangle 17"/>
            <p:cNvSpPr/>
            <p:nvPr/>
          </p:nvSpPr>
          <p:spPr>
            <a:xfrm>
              <a:off x="2473779" y="808128"/>
              <a:ext cx="5249777" cy="2551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Managing any disruption or potential disruption to live IT services is the primary scope of incident management. It also comprises </a:t>
              </a:r>
              <a:r>
                <a:rPr lang="en-US" sz="1400" dirty="0" smtClean="0"/>
                <a:t>events </a:t>
              </a:r>
              <a:r>
                <a:rPr lang="en-US" sz="1400" dirty="0"/>
                <a:t>identified: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directly by users through service desk;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through an interface from event management to incident management tools; and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reported or logged by technical staff.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5699" y="841263"/>
              <a:ext cx="1365405" cy="1486251"/>
              <a:chOff x="173973" y="1068660"/>
              <a:chExt cx="1231099" cy="11492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73973" y="1616957"/>
                <a:ext cx="1231096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68446" y="796200"/>
              <a:ext cx="7555110" cy="3025966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9" y="898545"/>
              <a:ext cx="325479" cy="43490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344" y="1598768"/>
              <a:ext cx="517450" cy="450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56" y="2397057"/>
              <a:ext cx="186435" cy="38147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9" y="3219186"/>
              <a:ext cx="361680" cy="3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924" y="1290467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48" y="1998893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892" y="2741228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77" y="352824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85700" y="2246789"/>
            <a:ext cx="1365401" cy="777196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4631" y="818208"/>
            <a:ext cx="1365405" cy="728938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Incident </a:t>
            </a:r>
            <a:r>
              <a:rPr lang="en-US" dirty="0" smtClean="0">
                <a:latin typeface="Calibri (headings)"/>
              </a:rPr>
              <a:t>Management—Value for Business</a:t>
            </a:r>
            <a:endParaRPr lang="en-US" dirty="0">
              <a:latin typeface="Calibri (headings)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24" y="796200"/>
            <a:ext cx="7716632" cy="3025966"/>
            <a:chOff x="6924" y="796200"/>
            <a:chExt cx="7716632" cy="3025966"/>
          </a:xfrm>
        </p:grpSpPr>
        <p:sp>
          <p:nvSpPr>
            <p:cNvPr id="18" name="Rectangle 17"/>
            <p:cNvSpPr/>
            <p:nvPr/>
          </p:nvSpPr>
          <p:spPr>
            <a:xfrm>
              <a:off x="2473779" y="808128"/>
              <a:ext cx="524977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Incident management adds the following </a:t>
              </a:r>
              <a:r>
                <a:rPr lang="en-US" sz="1400" dirty="0" smtClean="0"/>
                <a:t>values </a:t>
              </a:r>
              <a:r>
                <a:rPr lang="en-US" sz="1400" dirty="0"/>
                <a:t>to business: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It lowers downtime for</a:t>
              </a:r>
              <a:r>
                <a:rPr lang="en-US" sz="1400" dirty="0" smtClean="0"/>
                <a:t> </a:t>
              </a:r>
              <a:r>
                <a:rPr lang="en-US" sz="1400" dirty="0"/>
                <a:t>the business, which in turn leads to higher availability of the services.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It improves the capability to identify business priorities and dynamically allocate resources as necessary.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It increases the ability to identify potential improvements to services.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5699" y="841263"/>
              <a:ext cx="1365405" cy="1486251"/>
              <a:chOff x="173973" y="1068660"/>
              <a:chExt cx="1231099" cy="11492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73973" y="1616957"/>
                <a:ext cx="1231096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68446" y="796200"/>
              <a:ext cx="7555110" cy="3025966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9" y="898545"/>
              <a:ext cx="325479" cy="43490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344" y="1598768"/>
              <a:ext cx="517450" cy="450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56" y="2397057"/>
              <a:ext cx="186435" cy="38147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9" y="3219186"/>
              <a:ext cx="361680" cy="3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924" y="1290467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48" y="1998893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892" y="2741228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092" y="352824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8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Incident Management–Basic </a:t>
            </a:r>
            <a:r>
              <a:rPr lang="en-US" dirty="0" smtClean="0">
                <a:latin typeface="Calibri (headings)"/>
              </a:rPr>
              <a:t>Concepts</a:t>
            </a:r>
            <a:endParaRPr lang="en-US" dirty="0">
              <a:latin typeface="Calibri (headings)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883877" y="1522067"/>
            <a:ext cx="5653763" cy="556812"/>
          </a:xfrm>
        </p:spPr>
        <p:txBody>
          <a:bodyPr/>
          <a:lstStyle/>
          <a:p>
            <a:pPr marL="171450" lvl="0" indent="-171450"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Depend on the priority </a:t>
            </a:r>
            <a:r>
              <a:rPr lang="en-US" sz="1200" dirty="0" smtClean="0"/>
              <a:t>defined</a:t>
            </a:r>
            <a:endParaRPr lang="en-US" sz="1200" dirty="0"/>
          </a:p>
          <a:p>
            <a:pPr marL="171450" lvl="0" indent="-171450"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Should be </a:t>
            </a:r>
            <a:r>
              <a:rPr lang="en-US" sz="1200" dirty="0"/>
              <a:t>documented in </a:t>
            </a:r>
            <a:r>
              <a:rPr lang="en-US" sz="1200" dirty="0" smtClean="0"/>
              <a:t>Operational Level Agreements and Underpinning Contracts</a:t>
            </a:r>
            <a:endParaRPr lang="en-US" sz="1200" dirty="0"/>
          </a:p>
          <a:p>
            <a:pPr marL="285750" indent="-285750">
              <a:buSzPct val="8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83877" y="2183180"/>
            <a:ext cx="5653763" cy="672700"/>
          </a:xfrm>
        </p:spPr>
        <p:txBody>
          <a:bodyPr/>
          <a:lstStyle/>
          <a:p>
            <a:pPr marL="171450" lvl="0" indent="-171450"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Based on predefined steps to handle a particular incident</a:t>
            </a:r>
          </a:p>
          <a:p>
            <a:pPr marL="171450" lvl="0" indent="-171450">
              <a:buSzPct val="80000"/>
              <a:buFont typeface="Arial" panose="020B0604020202020204" pitchFamily="34" charset="0"/>
              <a:buChar char="●"/>
            </a:pPr>
            <a:r>
              <a:rPr lang="en-US" sz="1200" dirty="0"/>
              <a:t>Detailed description of steps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883877" y="2860282"/>
            <a:ext cx="5653763" cy="453441"/>
          </a:xfrm>
        </p:spPr>
        <p:txBody>
          <a:bodyPr/>
          <a:lstStyle/>
          <a:p>
            <a:pPr marL="171450" lvl="0" indent="-171450"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A break in service which threatens to cause or may cause a loss to the business </a:t>
            </a:r>
            <a:endParaRPr lang="en-US" sz="1200" dirty="0"/>
          </a:p>
          <a:p>
            <a:pPr marL="171450" lvl="0" indent="-171450"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A separate procedure including shorter </a:t>
            </a:r>
            <a:r>
              <a:rPr lang="en-US" sz="1200" dirty="0"/>
              <a:t>timescales and greater </a:t>
            </a:r>
            <a:r>
              <a:rPr lang="en-US" sz="1200" dirty="0" smtClean="0"/>
              <a:t>urgency </a:t>
            </a:r>
            <a:r>
              <a:rPr lang="en-US" sz="1200" dirty="0"/>
              <a:t>is </a:t>
            </a:r>
            <a:r>
              <a:rPr lang="en-US" sz="1200" dirty="0" smtClean="0"/>
              <a:t>used</a:t>
            </a:r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77533" y="586616"/>
            <a:ext cx="7555110" cy="428368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lang="en-US" sz="16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Following are the basic concepts of incident management: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9769" y="1582535"/>
            <a:ext cx="1380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Time scales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1" y="2278997"/>
            <a:ext cx="1380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Incident models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337" y="2949828"/>
            <a:ext cx="1380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Major incidents</a:t>
            </a:r>
          </a:p>
        </p:txBody>
      </p:sp>
    </p:spTree>
    <p:extLst>
      <p:ext uri="{BB962C8B-B14F-4D97-AF65-F5344CB8AC3E}">
        <p14:creationId xmlns:p14="http://schemas.microsoft.com/office/powerpoint/2010/main" val="31116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The incident management process </a:t>
            </a:r>
            <a:r>
              <a:rPr lang="en-US" dirty="0" smtClean="0"/>
              <a:t>flow consists </a:t>
            </a:r>
            <a:r>
              <a:rPr lang="en-US" dirty="0"/>
              <a:t>of the following </a:t>
            </a:r>
            <a:r>
              <a:rPr lang="en-US" dirty="0" smtClean="0"/>
              <a:t>steps.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Incident </a:t>
            </a:r>
            <a:r>
              <a:rPr lang="en-US" dirty="0" smtClean="0">
                <a:latin typeface="Calibri (headings)"/>
              </a:rPr>
              <a:t>Management–Process Flow</a:t>
            </a:r>
            <a:endParaRPr lang="en-US" dirty="0">
              <a:latin typeface="Calibri (headings)"/>
            </a:endParaRPr>
          </a:p>
        </p:txBody>
      </p:sp>
      <p:sp>
        <p:nvSpPr>
          <p:cNvPr id="104" name="Rectangle 12"/>
          <p:cNvSpPr>
            <a:spLocks noChangeArrowheads="1"/>
          </p:cNvSpPr>
          <p:nvPr/>
        </p:nvSpPr>
        <p:spPr bwMode="auto">
          <a:xfrm>
            <a:off x="26127" y="3891793"/>
            <a:ext cx="33988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238976" y="858158"/>
            <a:ext cx="5902432" cy="3232522"/>
            <a:chOff x="1238976" y="858158"/>
            <a:chExt cx="5902432" cy="3232522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5689252" y="1492857"/>
              <a:ext cx="508287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>
              <a:off x="6473528" y="2781546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5400000">
              <a:off x="6457735" y="3682027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356430" y="3927891"/>
              <a:ext cx="593315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267636" y="3505576"/>
              <a:ext cx="0" cy="167511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962039" y="4090680"/>
              <a:ext cx="593315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282575" y="3459161"/>
              <a:ext cx="559116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3116272" y="3582907"/>
              <a:ext cx="421163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5400000">
              <a:off x="4129005" y="2205938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5400000">
              <a:off x="4128043" y="2601030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rot="5400000">
              <a:off x="2692984" y="2180042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2692022" y="2726264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2699334" y="3257081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>
              <a:off x="2707778" y="1329301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2111221" y="1645198"/>
              <a:ext cx="125903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2111221" y="2192015"/>
              <a:ext cx="125903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2111221" y="2738964"/>
              <a:ext cx="125903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2341639" y="1485164"/>
              <a:ext cx="1040235" cy="700501"/>
              <a:chOff x="5366779" y="972380"/>
              <a:chExt cx="1040235" cy="700501"/>
            </a:xfrm>
          </p:grpSpPr>
          <p:sp>
            <p:nvSpPr>
              <p:cNvPr id="200" name="Flowchart: Decision 199"/>
              <p:cNvSpPr/>
              <p:nvPr/>
            </p:nvSpPr>
            <p:spPr>
              <a:xfrm>
                <a:off x="5366779" y="972380"/>
                <a:ext cx="1040235" cy="700501"/>
              </a:xfrm>
              <a:prstGeom prst="flowChartDecision">
                <a:avLst/>
              </a:prstGeom>
              <a:solidFill>
                <a:srgbClr val="FCCB10"/>
              </a:solidFill>
              <a:ln w="19050">
                <a:solidFill>
                  <a:srgbClr val="FCCB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Text Placeholder 1"/>
              <p:cNvSpPr txBox="1">
                <a:spLocks/>
              </p:cNvSpPr>
              <p:nvPr/>
            </p:nvSpPr>
            <p:spPr>
              <a:xfrm>
                <a:off x="5611649" y="1064718"/>
                <a:ext cx="62772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Is This</a:t>
                </a:r>
              </a:p>
            </p:txBody>
          </p:sp>
          <p:sp>
            <p:nvSpPr>
              <p:cNvPr id="202" name="Text Placeholder 1"/>
              <p:cNvSpPr txBox="1">
                <a:spLocks/>
              </p:cNvSpPr>
              <p:nvPr/>
            </p:nvSpPr>
            <p:spPr>
              <a:xfrm>
                <a:off x="5611649" y="1357803"/>
                <a:ext cx="62772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Incident?</a:t>
                </a:r>
                <a:endParaRPr lang="en-US" sz="900" dirty="0"/>
              </a:p>
            </p:txBody>
          </p:sp>
          <p:sp>
            <p:nvSpPr>
              <p:cNvPr id="203" name="Text Placeholder 1"/>
              <p:cNvSpPr txBox="1">
                <a:spLocks/>
              </p:cNvSpPr>
              <p:nvPr/>
            </p:nvSpPr>
            <p:spPr>
              <a:xfrm>
                <a:off x="5615551" y="1211261"/>
                <a:ext cx="62772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Really an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758959" y="1485164"/>
              <a:ext cx="1040235" cy="700501"/>
              <a:chOff x="5366779" y="972380"/>
              <a:chExt cx="1040235" cy="700501"/>
            </a:xfrm>
          </p:grpSpPr>
          <p:sp>
            <p:nvSpPr>
              <p:cNvPr id="197" name="Flowchart: Decision 196"/>
              <p:cNvSpPr/>
              <p:nvPr/>
            </p:nvSpPr>
            <p:spPr>
              <a:xfrm>
                <a:off x="5366779" y="972380"/>
                <a:ext cx="1040235" cy="700501"/>
              </a:xfrm>
              <a:prstGeom prst="flowChartDecision">
                <a:avLst/>
              </a:prstGeom>
              <a:solidFill>
                <a:srgbClr val="FCCB10"/>
              </a:solidFill>
              <a:ln w="19050">
                <a:solidFill>
                  <a:srgbClr val="FCCB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Text Placeholder 1"/>
              <p:cNvSpPr txBox="1">
                <a:spLocks/>
              </p:cNvSpPr>
              <p:nvPr/>
            </p:nvSpPr>
            <p:spPr>
              <a:xfrm>
                <a:off x="5611649" y="1133298"/>
                <a:ext cx="62772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Major</a:t>
                </a:r>
              </a:p>
            </p:txBody>
          </p:sp>
          <p:sp>
            <p:nvSpPr>
              <p:cNvPr id="199" name="Text Placeholder 1"/>
              <p:cNvSpPr txBox="1">
                <a:spLocks/>
              </p:cNvSpPr>
              <p:nvPr/>
            </p:nvSpPr>
            <p:spPr>
              <a:xfrm>
                <a:off x="5611649" y="1289223"/>
                <a:ext cx="62772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Incident?</a:t>
                </a:r>
                <a:endParaRPr lang="en-US" sz="9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160725" y="1485164"/>
              <a:ext cx="1040235" cy="700501"/>
              <a:chOff x="5366779" y="972380"/>
              <a:chExt cx="1040235" cy="700501"/>
            </a:xfrm>
          </p:grpSpPr>
          <p:sp>
            <p:nvSpPr>
              <p:cNvPr id="194" name="Flowchart: Decision 193"/>
              <p:cNvSpPr/>
              <p:nvPr/>
            </p:nvSpPr>
            <p:spPr>
              <a:xfrm>
                <a:off x="5366779" y="972380"/>
                <a:ext cx="1040235" cy="700501"/>
              </a:xfrm>
              <a:prstGeom prst="flowChartDecision">
                <a:avLst/>
              </a:prstGeom>
              <a:solidFill>
                <a:srgbClr val="FCCB10"/>
              </a:solidFill>
              <a:ln w="19050">
                <a:solidFill>
                  <a:srgbClr val="FCCB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Text Placeholder 1"/>
              <p:cNvSpPr txBox="1">
                <a:spLocks/>
              </p:cNvSpPr>
              <p:nvPr/>
            </p:nvSpPr>
            <p:spPr>
              <a:xfrm>
                <a:off x="5557856" y="1133298"/>
                <a:ext cx="68278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dirty="0" smtClean="0"/>
                  <a:t>Functional</a:t>
                </a:r>
              </a:p>
            </p:txBody>
          </p:sp>
          <p:sp>
            <p:nvSpPr>
              <p:cNvPr id="196" name="Text Placeholder 1"/>
              <p:cNvSpPr txBox="1">
                <a:spLocks/>
              </p:cNvSpPr>
              <p:nvPr/>
            </p:nvSpPr>
            <p:spPr>
              <a:xfrm>
                <a:off x="5519474" y="1289223"/>
                <a:ext cx="759548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dirty="0" smtClean="0"/>
                  <a:t>Escalation?</a:t>
                </a:r>
                <a:endParaRPr lang="en-US" sz="9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6101173" y="2055620"/>
              <a:ext cx="1040235" cy="700501"/>
              <a:chOff x="5366779" y="972380"/>
              <a:chExt cx="1040235" cy="700501"/>
            </a:xfrm>
          </p:grpSpPr>
          <p:sp>
            <p:nvSpPr>
              <p:cNvPr id="191" name="Flowchart: Decision 190"/>
              <p:cNvSpPr/>
              <p:nvPr/>
            </p:nvSpPr>
            <p:spPr>
              <a:xfrm>
                <a:off x="5366779" y="972380"/>
                <a:ext cx="1040235" cy="700501"/>
              </a:xfrm>
              <a:prstGeom prst="flowChartDecision">
                <a:avLst/>
              </a:prstGeom>
              <a:solidFill>
                <a:srgbClr val="FCCB10"/>
              </a:solidFill>
              <a:ln w="19050">
                <a:solidFill>
                  <a:srgbClr val="FCCB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Text Placeholder 1"/>
              <p:cNvSpPr txBox="1">
                <a:spLocks/>
              </p:cNvSpPr>
              <p:nvPr/>
            </p:nvSpPr>
            <p:spPr>
              <a:xfrm>
                <a:off x="5557856" y="1133298"/>
                <a:ext cx="68278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dirty="0" smtClean="0"/>
                  <a:t>Hierarchic</a:t>
                </a:r>
              </a:p>
            </p:txBody>
          </p:sp>
          <p:sp>
            <p:nvSpPr>
              <p:cNvPr id="193" name="Text Placeholder 1"/>
              <p:cNvSpPr txBox="1">
                <a:spLocks/>
              </p:cNvSpPr>
              <p:nvPr/>
            </p:nvSpPr>
            <p:spPr>
              <a:xfrm>
                <a:off x="5519474" y="1289223"/>
                <a:ext cx="759548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dirty="0" smtClean="0"/>
                  <a:t>Escalation?</a:t>
                </a:r>
                <a:endParaRPr lang="en-US" sz="900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3758958" y="2756121"/>
              <a:ext cx="1040235" cy="700501"/>
              <a:chOff x="5366779" y="972380"/>
              <a:chExt cx="1040235" cy="700501"/>
            </a:xfrm>
          </p:grpSpPr>
          <p:sp>
            <p:nvSpPr>
              <p:cNvPr id="188" name="Flowchart: Decision 187"/>
              <p:cNvSpPr/>
              <p:nvPr/>
            </p:nvSpPr>
            <p:spPr>
              <a:xfrm>
                <a:off x="5366779" y="972380"/>
                <a:ext cx="1040235" cy="700501"/>
              </a:xfrm>
              <a:prstGeom prst="flowChartDecision">
                <a:avLst/>
              </a:prstGeom>
              <a:solidFill>
                <a:srgbClr val="FCCB10"/>
              </a:solidFill>
              <a:ln w="19050">
                <a:solidFill>
                  <a:srgbClr val="FCCB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Text Placeholder 1"/>
              <p:cNvSpPr txBox="1">
                <a:spLocks/>
              </p:cNvSpPr>
              <p:nvPr/>
            </p:nvSpPr>
            <p:spPr>
              <a:xfrm>
                <a:off x="5557856" y="1133298"/>
                <a:ext cx="68278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dirty="0" smtClean="0"/>
                  <a:t>Escalation</a:t>
                </a:r>
                <a:endParaRPr lang="en-US" sz="900" dirty="0"/>
              </a:p>
            </p:txBody>
          </p:sp>
          <p:sp>
            <p:nvSpPr>
              <p:cNvPr id="190" name="Text Placeholder 1"/>
              <p:cNvSpPr txBox="1">
                <a:spLocks/>
              </p:cNvSpPr>
              <p:nvPr/>
            </p:nvSpPr>
            <p:spPr>
              <a:xfrm>
                <a:off x="5519474" y="1289223"/>
                <a:ext cx="759548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dirty="0" smtClean="0"/>
                  <a:t>Needed?</a:t>
                </a:r>
                <a:endParaRPr lang="en-US" sz="900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429635" y="3379413"/>
              <a:ext cx="1040235" cy="700501"/>
              <a:chOff x="5366779" y="972380"/>
              <a:chExt cx="1040235" cy="700501"/>
            </a:xfrm>
          </p:grpSpPr>
          <p:sp>
            <p:nvSpPr>
              <p:cNvPr id="185" name="Flowchart: Decision 184"/>
              <p:cNvSpPr/>
              <p:nvPr/>
            </p:nvSpPr>
            <p:spPr>
              <a:xfrm>
                <a:off x="5366779" y="972380"/>
                <a:ext cx="1040235" cy="700501"/>
              </a:xfrm>
              <a:prstGeom prst="flowChartDecision">
                <a:avLst/>
              </a:prstGeom>
              <a:solidFill>
                <a:srgbClr val="FCCB10"/>
              </a:solidFill>
              <a:ln w="19050">
                <a:solidFill>
                  <a:srgbClr val="FCCB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Text Placeholder 1"/>
              <p:cNvSpPr txBox="1">
                <a:spLocks/>
              </p:cNvSpPr>
              <p:nvPr/>
            </p:nvSpPr>
            <p:spPr>
              <a:xfrm>
                <a:off x="5557856" y="1133298"/>
                <a:ext cx="682785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dirty="0" smtClean="0"/>
                  <a:t>Resolution</a:t>
                </a:r>
                <a:endParaRPr lang="en-US" sz="900" dirty="0"/>
              </a:p>
            </p:txBody>
          </p:sp>
          <p:sp>
            <p:nvSpPr>
              <p:cNvPr id="187" name="Text Placeholder 1"/>
              <p:cNvSpPr txBox="1">
                <a:spLocks/>
              </p:cNvSpPr>
              <p:nvPr/>
            </p:nvSpPr>
            <p:spPr>
              <a:xfrm>
                <a:off x="5519474" y="1289223"/>
                <a:ext cx="759548" cy="2967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dirty="0" smtClean="0"/>
                  <a:t>Identified?</a:t>
                </a:r>
                <a:endParaRPr lang="en-US" sz="900" dirty="0"/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1254217" y="907919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Event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Management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1238977" y="1463472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Interfaces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238976" y="2019025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User Phone Call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254217" y="2574579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Email Technical Staff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425633" y="907919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Incident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Identification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425633" y="2333671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Incident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Logging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425633" y="2876096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Incident</a:t>
              </a:r>
            </a:p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Categorisation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425633" y="3418522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Incident</a:t>
              </a:r>
            </a:p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Prioritisation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854738" y="2373125"/>
              <a:ext cx="925907" cy="20414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Initial Diagnosis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4830831" y="3269376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Investigation and Diagnosis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4830831" y="3755559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Resolution and Recovery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200960" y="3356968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Incident Closure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6369898" y="3845341"/>
              <a:ext cx="492360" cy="204141"/>
            </a:xfrm>
            <a:prstGeom prst="roundRect">
              <a:avLst>
                <a:gd name="adj" fmla="val 500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End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6200960" y="1368962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Functional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Escalation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6200960" y="2940605"/>
              <a:ext cx="872246" cy="328771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Escalation</a:t>
              </a: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2111223" y="1072304"/>
              <a:ext cx="314410" cy="1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2237123" y="1070415"/>
              <a:ext cx="0" cy="1664455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3544512" y="1835415"/>
              <a:ext cx="214615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544512" y="1833279"/>
              <a:ext cx="0" cy="174963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3595454" y="3106491"/>
              <a:ext cx="177368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601804" y="3110252"/>
              <a:ext cx="0" cy="27401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601804" y="3377834"/>
              <a:ext cx="349302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4555354" y="3927891"/>
              <a:ext cx="279558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559982" y="3923169"/>
              <a:ext cx="0" cy="167511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>
              <a:off x="4469716" y="3739354"/>
              <a:ext cx="225417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689465" y="3670606"/>
              <a:ext cx="0" cy="62063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677551" y="3668017"/>
              <a:ext cx="593315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5945117" y="3520518"/>
              <a:ext cx="279558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949745" y="3515796"/>
              <a:ext cx="0" cy="412095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209468" y="1833279"/>
              <a:ext cx="419106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6619367" y="1678211"/>
              <a:ext cx="1924" cy="377409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4935162" y="1835415"/>
              <a:ext cx="214615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35162" y="1833279"/>
              <a:ext cx="0" cy="1276973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815609" y="3111888"/>
              <a:ext cx="125903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270866" y="2405870"/>
              <a:ext cx="829082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5266954" y="2405870"/>
              <a:ext cx="0" cy="870182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269365" y="3092962"/>
              <a:ext cx="923199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Placeholder 1"/>
            <p:cNvSpPr txBox="1">
              <a:spLocks/>
            </p:cNvSpPr>
            <p:nvPr/>
          </p:nvSpPr>
          <p:spPr>
            <a:xfrm>
              <a:off x="5230256" y="2894784"/>
              <a:ext cx="317103" cy="2308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No</a:t>
              </a:r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3541719" y="858158"/>
              <a:ext cx="1630211" cy="606840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50" dirty="0">
                  <a:solidFill>
                    <a:schemeClr val="tx1"/>
                  </a:solidFill>
                </a:rPr>
                <a:t>To request fulfilment (if service change request) or service portfolio management (if it is a change proposal)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3393319" y="1135976"/>
              <a:ext cx="161244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397114" y="1133840"/>
              <a:ext cx="0" cy="701575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ed Rectangle 169"/>
            <p:cNvSpPr/>
            <p:nvPr/>
          </p:nvSpPr>
          <p:spPr>
            <a:xfrm>
              <a:off x="5426907" y="961834"/>
              <a:ext cx="916740" cy="328771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cs typeface="Arial" pitchFamily="34" charset="0"/>
                </a:rPr>
                <a:t>Major Incident </a:t>
              </a:r>
              <a:r>
                <a:rPr lang="en-GB" sz="900" dirty="0">
                  <a:solidFill>
                    <a:schemeClr val="tx1"/>
                  </a:solidFill>
                  <a:cs typeface="Arial" pitchFamily="34" charset="0"/>
                </a:rPr>
                <a:t>Procedure</a:t>
              </a: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5267071" y="1135976"/>
              <a:ext cx="161244" cy="0"/>
            </a:xfrm>
            <a:prstGeom prst="straightConnector1">
              <a:avLst/>
            </a:prstGeom>
            <a:ln w="19050">
              <a:solidFill>
                <a:srgbClr val="656E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5270866" y="1133840"/>
              <a:ext cx="0" cy="443662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4821805" y="1577502"/>
              <a:ext cx="447560" cy="0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4821805" y="1567094"/>
              <a:ext cx="0" cy="266185"/>
            </a:xfrm>
            <a:prstGeom prst="line">
              <a:avLst/>
            </a:prstGeom>
            <a:ln w="19050">
              <a:solidFill>
                <a:srgbClr val="656E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Placeholder 1"/>
            <p:cNvSpPr txBox="1">
              <a:spLocks/>
            </p:cNvSpPr>
            <p:nvPr/>
          </p:nvSpPr>
          <p:spPr>
            <a:xfrm>
              <a:off x="3144473" y="1556901"/>
              <a:ext cx="317103" cy="2308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No</a:t>
              </a:r>
            </a:p>
          </p:txBody>
        </p:sp>
        <p:sp>
          <p:nvSpPr>
            <p:cNvPr id="176" name="Text Placeholder 1"/>
            <p:cNvSpPr txBox="1">
              <a:spLocks/>
            </p:cNvSpPr>
            <p:nvPr/>
          </p:nvSpPr>
          <p:spPr>
            <a:xfrm>
              <a:off x="3578299" y="3141665"/>
              <a:ext cx="317103" cy="2308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No</a:t>
              </a:r>
            </a:p>
          </p:txBody>
        </p:sp>
        <p:sp>
          <p:nvSpPr>
            <p:cNvPr id="177" name="Text Placeholder 1"/>
            <p:cNvSpPr txBox="1">
              <a:spLocks/>
            </p:cNvSpPr>
            <p:nvPr/>
          </p:nvSpPr>
          <p:spPr>
            <a:xfrm>
              <a:off x="3989903" y="2119138"/>
              <a:ext cx="317103" cy="2308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No</a:t>
              </a:r>
            </a:p>
          </p:txBody>
        </p:sp>
        <p:sp>
          <p:nvSpPr>
            <p:cNvPr id="178" name="Text Placeholder 1"/>
            <p:cNvSpPr txBox="1">
              <a:spLocks/>
            </p:cNvSpPr>
            <p:nvPr/>
          </p:nvSpPr>
          <p:spPr>
            <a:xfrm>
              <a:off x="4383172" y="3276996"/>
              <a:ext cx="317103" cy="2308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No</a:t>
              </a:r>
            </a:p>
          </p:txBody>
        </p:sp>
        <p:sp>
          <p:nvSpPr>
            <p:cNvPr id="179" name="Text Placeholder 1"/>
            <p:cNvSpPr txBox="1">
              <a:spLocks/>
            </p:cNvSpPr>
            <p:nvPr/>
          </p:nvSpPr>
          <p:spPr>
            <a:xfrm>
              <a:off x="6360869" y="1792625"/>
              <a:ext cx="317103" cy="2308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No</a:t>
              </a:r>
            </a:p>
          </p:txBody>
        </p:sp>
        <p:sp>
          <p:nvSpPr>
            <p:cNvPr id="180" name="Text Placeholder 1"/>
            <p:cNvSpPr txBox="1">
              <a:spLocks/>
            </p:cNvSpPr>
            <p:nvPr/>
          </p:nvSpPr>
          <p:spPr>
            <a:xfrm>
              <a:off x="5621511" y="1312048"/>
              <a:ext cx="347906" cy="1968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Yes</a:t>
              </a:r>
            </a:p>
          </p:txBody>
        </p:sp>
        <p:sp>
          <p:nvSpPr>
            <p:cNvPr id="181" name="Text Placeholder 1"/>
            <p:cNvSpPr txBox="1">
              <a:spLocks/>
            </p:cNvSpPr>
            <p:nvPr/>
          </p:nvSpPr>
          <p:spPr>
            <a:xfrm>
              <a:off x="6617576" y="2726264"/>
              <a:ext cx="347906" cy="1968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Yes</a:t>
              </a:r>
            </a:p>
          </p:txBody>
        </p:sp>
        <p:sp>
          <p:nvSpPr>
            <p:cNvPr id="182" name="Text Placeholder 1"/>
            <p:cNvSpPr txBox="1">
              <a:spLocks/>
            </p:cNvSpPr>
            <p:nvPr/>
          </p:nvSpPr>
          <p:spPr>
            <a:xfrm>
              <a:off x="4253168" y="3867086"/>
              <a:ext cx="347906" cy="1968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Yes</a:t>
              </a:r>
            </a:p>
          </p:txBody>
        </p:sp>
        <p:sp>
          <p:nvSpPr>
            <p:cNvPr id="183" name="Text Placeholder 1"/>
            <p:cNvSpPr txBox="1">
              <a:spLocks/>
            </p:cNvSpPr>
            <p:nvPr/>
          </p:nvSpPr>
          <p:spPr>
            <a:xfrm>
              <a:off x="4541723" y="1564138"/>
              <a:ext cx="347906" cy="1968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Yes</a:t>
              </a:r>
            </a:p>
          </p:txBody>
        </p:sp>
        <p:sp>
          <p:nvSpPr>
            <p:cNvPr id="184" name="Text Placeholder 1"/>
            <p:cNvSpPr txBox="1">
              <a:spLocks/>
            </p:cNvSpPr>
            <p:nvPr/>
          </p:nvSpPr>
          <p:spPr>
            <a:xfrm>
              <a:off x="2843173" y="2136582"/>
              <a:ext cx="347906" cy="1968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5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>
                <a:latin typeface="Calibri (headings)"/>
              </a:rPr>
              <a:t>Incident Management—Example 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6225" y="509873"/>
            <a:ext cx="7230104" cy="557713"/>
            <a:chOff x="256888" y="1256879"/>
            <a:chExt cx="7501467" cy="578645"/>
          </a:xfrm>
        </p:grpSpPr>
        <p:sp>
          <p:nvSpPr>
            <p:cNvPr id="11" name="Rounded Rectangle 10"/>
            <p:cNvSpPr/>
            <p:nvPr/>
          </p:nvSpPr>
          <p:spPr>
            <a:xfrm>
              <a:off x="637526" y="1278728"/>
              <a:ext cx="7120829" cy="556796"/>
            </a:xfrm>
            <a:prstGeom prst="roundRect">
              <a:avLst/>
            </a:prstGeom>
            <a:noFill/>
            <a:ln w="12700">
              <a:solidFill>
                <a:srgbClr val="9CDA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2921" indent="-142921" defTabSz="564176">
                <a:spcBef>
                  <a:spcPts val="16"/>
                </a:spcBef>
              </a:pPr>
              <a:r>
                <a:rPr lang="en-US" sz="750" dirty="0">
                  <a:solidFill>
                    <a:schemeClr val="tx1"/>
                  </a:solidFill>
                </a:rPr>
                <a:t>       A small </a:t>
              </a:r>
              <a:r>
                <a:rPr lang="en-US" sz="750" smtClean="0">
                  <a:solidFill>
                    <a:schemeClr val="tx1"/>
                  </a:solidFill>
                </a:rPr>
                <a:t>organisation</a:t>
              </a:r>
              <a:r>
                <a:rPr lang="en-US" sz="750" dirty="0" smtClean="0">
                  <a:solidFill>
                    <a:schemeClr val="tx1"/>
                  </a:solidFill>
                </a:rPr>
                <a:t> </a:t>
              </a:r>
              <a:r>
                <a:rPr lang="en-US" sz="750" dirty="0">
                  <a:solidFill>
                    <a:schemeClr val="tx1"/>
                  </a:solidFill>
                </a:rPr>
                <a:t>has the following Configuration Items (CIs): 10 Windows and 2 email servers, 20 switches, 5 routers, 2 video conferencing units. The two email servers (server 1 and server 2) are the parents for the routers, namely, router 1 and router 2,  which are parents for all the switches. The remaining servers and routers are serving for a different service. A firmware has been upgraded recently, and the server is restarting itself periodically. The flowchart shows how incident management is implemented.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56888" y="1256879"/>
              <a:ext cx="548640" cy="525344"/>
            </a:xfrm>
            <a:prstGeom prst="ellipse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4176"/>
              <a:r>
                <a:rPr lang="en-US" sz="2698" dirty="0">
                  <a:solidFill>
                    <a:prstClr val="white"/>
                  </a:solidFill>
                </a:rPr>
                <a:t>Q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3094" y="1103250"/>
            <a:ext cx="6641758" cy="3031722"/>
            <a:chOff x="1035322" y="1900620"/>
            <a:chExt cx="9620607" cy="4640237"/>
          </a:xfrm>
        </p:grpSpPr>
        <p:grpSp>
          <p:nvGrpSpPr>
            <p:cNvPr id="5" name="Group 4"/>
            <p:cNvGrpSpPr/>
            <p:nvPr/>
          </p:nvGrpSpPr>
          <p:grpSpPr>
            <a:xfrm>
              <a:off x="2466391" y="2019900"/>
              <a:ext cx="8189538" cy="4498595"/>
              <a:chOff x="664736" y="1642245"/>
              <a:chExt cx="8358535" cy="494139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64736" y="1642245"/>
                <a:ext cx="1239272" cy="1039663"/>
              </a:xfrm>
              <a:prstGeom prst="ellipse">
                <a:avLst/>
              </a:prstGeom>
              <a:ln>
                <a:solidFill>
                  <a:srgbClr val="F69E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Incident raised- server-frequent restart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291563" y="1988263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Incident is logged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074773" y="2587517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Is this a service request?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84259" y="1987371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Incident is validated for its information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071555" y="3197754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Teams impacted— Network Team	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74773" y="3810965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Diagnose steps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86201" y="4419622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Understand the change and upgrade firmware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071555" y="5035297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Any articles on KEDB for this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78785" y="5631941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Yes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82899" y="6227028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Inform the user about the resolution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846884" y="2592864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563"/>
                  <a:t>No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49156" y="4414633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Server working normally before change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827834" y="3812065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563" dirty="0"/>
                  <a:t>Was there any change in the server?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48680" y="5035297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No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849037" y="5624935"/>
                <a:ext cx="1389888" cy="356616"/>
              </a:xfrm>
              <a:prstGeom prst="rect">
                <a:avLst/>
              </a:prstGeom>
              <a:ln cmpd="sng"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Try applying the resolution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846883" y="6220090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Confirm with the user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845005" y="3212869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Is this a major incident?		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11635" y="2586379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CI's impacted—server 1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06606" y="3822831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Yes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616131" y="4414942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Yes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33383" y="5028471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Raise a change to revoke it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32484" y="5628155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Check if the server is normal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4757" y="6220090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 dirty="0"/>
                  <a:t>Close the incident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12534" y="3220958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63"/>
                  <a:t>No</a:t>
                </a:r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 flipH="1">
                <a:off x="4779202" y="2341460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907727" y="2172939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H="1">
                <a:off x="4783920" y="2937981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3690937" y="2162076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4779202" y="3556288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4793747" y="4165887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4793747" y="4776238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>
                <a:off x="4793747" y="5385087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4793747" y="5988372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461443" y="2763221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5461169" y="3399703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5457014" y="4008002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5487492" y="4598005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464271" y="5230717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5467389" y="5809469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5487492" y="6409943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7235159" y="2775950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7234619" y="3416379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7230936" y="3996416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7238568" y="4600602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7248370" y="5230716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7248370" y="5803242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7238568" y="6405336"/>
                <a:ext cx="383836" cy="1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1035322" y="2311014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Release is raised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60326" y="1904376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Incident is acknowledged 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06609" y="1900620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Validation 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62606" y="2841483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Impacted CIs 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081463" y="3412868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Stakeholder impacted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91124" y="3988374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Initial diagnose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091124" y="4545774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Understanding the cause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00483" y="5100493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KEDB referral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05949" y="5642602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Troubleshooting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22852" y="6161756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Confirmation and closure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7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Following are the interactions </a:t>
            </a:r>
            <a:r>
              <a:rPr lang="en-US" dirty="0" smtClean="0"/>
              <a:t>incident </a:t>
            </a:r>
            <a:r>
              <a:rPr lang="en-US" dirty="0"/>
              <a:t>management has with other processes for its day-to-day </a:t>
            </a:r>
            <a:r>
              <a:rPr lang="en-US" dirty="0" smtClean="0"/>
              <a:t>activities.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Process Interfaces</a:t>
            </a:r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346828" y="3947754"/>
            <a:ext cx="32773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804665" y="895166"/>
            <a:ext cx="5822538" cy="3079171"/>
            <a:chOff x="804665" y="895166"/>
            <a:chExt cx="5822538" cy="307917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212475" y="2614506"/>
              <a:ext cx="412976" cy="239952"/>
            </a:xfrm>
            <a:prstGeom prst="straightConnector1">
              <a:avLst/>
            </a:prstGeom>
            <a:ln w="12700">
              <a:solidFill>
                <a:srgbClr val="FF8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88745" y="2173729"/>
              <a:ext cx="335992" cy="108909"/>
            </a:xfrm>
            <a:prstGeom prst="straightConnector1">
              <a:avLst/>
            </a:prstGeom>
            <a:ln w="1270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1" idx="5"/>
              <a:endCxn id="36" idx="1"/>
            </p:cNvCxnSpPr>
            <p:nvPr/>
          </p:nvCxnSpPr>
          <p:spPr>
            <a:xfrm>
              <a:off x="4231153" y="2752873"/>
              <a:ext cx="227436" cy="278127"/>
            </a:xfrm>
            <a:prstGeom prst="straightConnector1">
              <a:avLst/>
            </a:prstGeom>
            <a:ln w="1270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883712" y="2874874"/>
              <a:ext cx="0" cy="282212"/>
            </a:xfrm>
            <a:prstGeom prst="straightConnector1">
              <a:avLst/>
            </a:prstGeom>
            <a:ln w="1270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331230" y="2431988"/>
              <a:ext cx="383012" cy="0"/>
            </a:xfrm>
            <a:prstGeom prst="straightConnector1">
              <a:avLst/>
            </a:prstGeom>
            <a:ln w="12700">
              <a:solidFill>
                <a:srgbClr val="FF8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198547" y="1720321"/>
              <a:ext cx="253269" cy="398949"/>
            </a:xfrm>
            <a:prstGeom prst="straightConnector1">
              <a:avLst/>
            </a:prstGeom>
            <a:ln w="12700">
              <a:solidFill>
                <a:srgbClr val="FF8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59316" y="1546225"/>
              <a:ext cx="124386" cy="500102"/>
            </a:xfrm>
            <a:prstGeom prst="straightConnector1">
              <a:avLst/>
            </a:prstGeom>
            <a:ln w="12700">
              <a:solidFill>
                <a:srgbClr val="FF8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14853" y="2011680"/>
              <a:ext cx="1018258" cy="868362"/>
              <a:chOff x="3414853" y="2011680"/>
              <a:chExt cx="1018258" cy="86836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489960" y="2011680"/>
                <a:ext cx="868362" cy="868362"/>
              </a:xfrm>
              <a:prstGeom prst="ellipse">
                <a:avLst/>
              </a:prstGeom>
              <a:solidFill>
                <a:srgbClr val="FFB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 Placeholder 1"/>
              <p:cNvSpPr txBox="1">
                <a:spLocks/>
              </p:cNvSpPr>
              <p:nvPr/>
            </p:nvSpPr>
            <p:spPr>
              <a:xfrm>
                <a:off x="3414853" y="2196397"/>
                <a:ext cx="1018258" cy="453525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  <a:defRPr/>
                </a:pPr>
                <a:r>
                  <a:rPr lang="en-GB" sz="1100" dirty="0">
                    <a:cs typeface="Arial" pitchFamily="34" charset="0"/>
                  </a:rPr>
                  <a:t>Incident Management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33478" y="895166"/>
              <a:ext cx="925689" cy="841248"/>
              <a:chOff x="3209678" y="976870"/>
              <a:chExt cx="925689" cy="84124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44612" y="976870"/>
                <a:ext cx="841248" cy="841248"/>
              </a:xfrm>
              <a:prstGeom prst="ellipse">
                <a:avLst/>
              </a:prstGeom>
              <a:solidFill>
                <a:srgbClr val="64B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 Placeholder 1"/>
              <p:cNvSpPr txBox="1">
                <a:spLocks/>
              </p:cNvSpPr>
              <p:nvPr/>
            </p:nvSpPr>
            <p:spPr>
              <a:xfrm>
                <a:off x="3385132" y="1088316"/>
                <a:ext cx="574780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 smtClean="0">
                    <a:cs typeface="Arial" pitchFamily="34" charset="0"/>
                  </a:rPr>
                  <a:t>Service</a:t>
                </a:r>
                <a:endParaRPr lang="en-GB" sz="1000" dirty="0">
                  <a:cs typeface="Arial" pitchFamily="34" charset="0"/>
                </a:endParaRPr>
              </a:p>
            </p:txBody>
          </p:sp>
          <p:sp>
            <p:nvSpPr>
              <p:cNvPr id="49" name="Text Placeholder 1"/>
              <p:cNvSpPr txBox="1">
                <a:spLocks/>
              </p:cNvSpPr>
              <p:nvPr/>
            </p:nvSpPr>
            <p:spPr>
              <a:xfrm>
                <a:off x="3385132" y="1230046"/>
                <a:ext cx="574780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 smtClean="0">
                    <a:cs typeface="Arial" pitchFamily="34" charset="0"/>
                  </a:rPr>
                  <a:t>Level</a:t>
                </a:r>
                <a:endParaRPr lang="en-GB" sz="1000" dirty="0">
                  <a:cs typeface="Arial" pitchFamily="34" charset="0"/>
                </a:endParaRPr>
              </a:p>
            </p:txBody>
          </p:sp>
          <p:sp>
            <p:nvSpPr>
              <p:cNvPr id="50" name="Text Placeholder 1"/>
              <p:cNvSpPr txBox="1">
                <a:spLocks/>
              </p:cNvSpPr>
              <p:nvPr/>
            </p:nvSpPr>
            <p:spPr>
              <a:xfrm>
                <a:off x="3209678" y="1371776"/>
                <a:ext cx="925689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>
                    <a:cs typeface="Arial" pitchFamily="34" charset="0"/>
                  </a:rPr>
                  <a:t>Management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46828" y="1618192"/>
              <a:ext cx="925689" cy="841248"/>
              <a:chOff x="2511928" y="1605492"/>
              <a:chExt cx="925689" cy="841248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554148" y="1605492"/>
                <a:ext cx="841248" cy="841248"/>
              </a:xfrm>
              <a:prstGeom prst="ellipse">
                <a:avLst/>
              </a:prstGeom>
              <a:solidFill>
                <a:srgbClr val="64B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 Placeholder 1"/>
              <p:cNvSpPr txBox="1">
                <a:spLocks/>
              </p:cNvSpPr>
              <p:nvPr/>
            </p:nvSpPr>
            <p:spPr>
              <a:xfrm>
                <a:off x="2627030" y="1831046"/>
                <a:ext cx="695484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 smtClean="0">
                    <a:cs typeface="Arial" pitchFamily="34" charset="0"/>
                  </a:rPr>
                  <a:t>Capacity</a:t>
                </a:r>
                <a:endParaRPr lang="en-GB" sz="1000" dirty="0">
                  <a:cs typeface="Arial" pitchFamily="34" charset="0"/>
                </a:endParaRPr>
              </a:p>
            </p:txBody>
          </p:sp>
          <p:sp>
            <p:nvSpPr>
              <p:cNvPr id="46" name="Text Placeholder 1"/>
              <p:cNvSpPr txBox="1">
                <a:spLocks/>
              </p:cNvSpPr>
              <p:nvPr/>
            </p:nvSpPr>
            <p:spPr>
              <a:xfrm>
                <a:off x="2511928" y="1980396"/>
                <a:ext cx="925689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>
                    <a:cs typeface="Arial" pitchFamily="34" charset="0"/>
                  </a:rPr>
                  <a:t>Management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400167" y="2648651"/>
              <a:ext cx="925689" cy="841248"/>
              <a:chOff x="2527167" y="2528001"/>
              <a:chExt cx="925689" cy="84124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69388" y="2528001"/>
                <a:ext cx="841248" cy="841248"/>
              </a:xfrm>
              <a:prstGeom prst="ellipse">
                <a:avLst/>
              </a:prstGeom>
              <a:solidFill>
                <a:srgbClr val="64B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 Placeholder 1"/>
              <p:cNvSpPr txBox="1">
                <a:spLocks/>
              </p:cNvSpPr>
              <p:nvPr/>
            </p:nvSpPr>
            <p:spPr>
              <a:xfrm>
                <a:off x="2613456" y="2754224"/>
                <a:ext cx="753111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 smtClean="0">
                    <a:cs typeface="Arial" pitchFamily="34" charset="0"/>
                  </a:rPr>
                  <a:t>Availability</a:t>
                </a:r>
                <a:endParaRPr lang="en-GB" sz="1000" dirty="0">
                  <a:cs typeface="Arial" pitchFamily="34" charset="0"/>
                </a:endParaRPr>
              </a:p>
            </p:txBody>
          </p:sp>
          <p:sp>
            <p:nvSpPr>
              <p:cNvPr id="43" name="Text Placeholder 1"/>
              <p:cNvSpPr txBox="1">
                <a:spLocks/>
              </p:cNvSpPr>
              <p:nvPr/>
            </p:nvSpPr>
            <p:spPr>
              <a:xfrm>
                <a:off x="2527167" y="2903574"/>
                <a:ext cx="925689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>
                    <a:cs typeface="Arial" pitchFamily="34" charset="0"/>
                  </a:rPr>
                  <a:t>Management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39106" y="3133089"/>
              <a:ext cx="841248" cy="841248"/>
              <a:chOff x="3339106" y="3025139"/>
              <a:chExt cx="841248" cy="84124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339106" y="3025139"/>
                <a:ext cx="841248" cy="841248"/>
              </a:xfrm>
              <a:prstGeom prst="ellipse">
                <a:avLst/>
              </a:prstGeom>
              <a:solidFill>
                <a:srgbClr val="64B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 Placeholder 1"/>
              <p:cNvSpPr txBox="1">
                <a:spLocks/>
              </p:cNvSpPr>
              <p:nvPr/>
            </p:nvSpPr>
            <p:spPr>
              <a:xfrm>
                <a:off x="3477348" y="3355534"/>
                <a:ext cx="554673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 smtClean="0">
                    <a:cs typeface="Arial" pitchFamily="34" charset="0"/>
                  </a:rPr>
                  <a:t>SACM*</a:t>
                </a:r>
                <a:endParaRPr lang="en-GB" sz="1000" dirty="0">
                  <a:cs typeface="Arial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297292" y="2907802"/>
              <a:ext cx="925689" cy="841248"/>
              <a:chOff x="4202042" y="2799852"/>
              <a:chExt cx="925689" cy="8412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40141" y="2799852"/>
                <a:ext cx="841248" cy="841248"/>
              </a:xfrm>
              <a:prstGeom prst="ellipse">
                <a:avLst/>
              </a:prstGeom>
              <a:solidFill>
                <a:srgbClr val="64B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 Placeholder 1"/>
              <p:cNvSpPr txBox="1">
                <a:spLocks/>
              </p:cNvSpPr>
              <p:nvPr/>
            </p:nvSpPr>
            <p:spPr>
              <a:xfrm>
                <a:off x="4288331" y="3018412"/>
                <a:ext cx="753111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 smtClean="0">
                    <a:cs typeface="Arial" pitchFamily="34" charset="0"/>
                  </a:rPr>
                  <a:t>Change</a:t>
                </a:r>
                <a:endParaRPr lang="en-GB" sz="1000" dirty="0">
                  <a:cs typeface="Arial" pitchFamily="34" charset="0"/>
                </a:endParaRPr>
              </a:p>
            </p:txBody>
          </p:sp>
          <p:sp>
            <p:nvSpPr>
              <p:cNvPr id="38" name="Text Placeholder 1"/>
              <p:cNvSpPr txBox="1">
                <a:spLocks/>
              </p:cNvSpPr>
              <p:nvPr/>
            </p:nvSpPr>
            <p:spPr>
              <a:xfrm>
                <a:off x="4202042" y="3167762"/>
                <a:ext cx="925689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>
                    <a:cs typeface="Arial" pitchFamily="34" charset="0"/>
                  </a:rPr>
                  <a:t>Management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664115" y="1953454"/>
              <a:ext cx="925689" cy="841248"/>
              <a:chOff x="4537115" y="1953454"/>
              <a:chExt cx="925689" cy="84124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567594" y="1953454"/>
                <a:ext cx="841248" cy="841248"/>
              </a:xfrm>
              <a:prstGeom prst="ellipse">
                <a:avLst/>
              </a:prstGeom>
              <a:solidFill>
                <a:srgbClr val="64B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 Placeholder 1"/>
              <p:cNvSpPr txBox="1">
                <a:spLocks/>
              </p:cNvSpPr>
              <p:nvPr/>
            </p:nvSpPr>
            <p:spPr>
              <a:xfrm>
                <a:off x="4623404" y="2188935"/>
                <a:ext cx="753111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 smtClean="0">
                    <a:cs typeface="Arial" pitchFamily="34" charset="0"/>
                  </a:rPr>
                  <a:t>Problem</a:t>
                </a:r>
                <a:endParaRPr lang="en-GB" sz="1000" dirty="0">
                  <a:cs typeface="Arial" pitchFamily="34" charset="0"/>
                </a:endParaRPr>
              </a:p>
            </p:txBody>
          </p:sp>
          <p:sp>
            <p:nvSpPr>
              <p:cNvPr id="35" name="Text Placeholder 1"/>
              <p:cNvSpPr txBox="1">
                <a:spLocks/>
              </p:cNvSpPr>
              <p:nvPr/>
            </p:nvSpPr>
            <p:spPr>
              <a:xfrm>
                <a:off x="4537115" y="2338285"/>
                <a:ext cx="925689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>
                    <a:cs typeface="Arial" pitchFamily="34" charset="0"/>
                  </a:rPr>
                  <a:t>Management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188387" y="1054145"/>
              <a:ext cx="925689" cy="841248"/>
              <a:chOff x="4111341" y="1149818"/>
              <a:chExt cx="925689" cy="8412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141820" y="1149818"/>
                <a:ext cx="841248" cy="841248"/>
              </a:xfrm>
              <a:prstGeom prst="ellipse">
                <a:avLst/>
              </a:prstGeom>
              <a:solidFill>
                <a:srgbClr val="64B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 Placeholder 1"/>
              <p:cNvSpPr txBox="1">
                <a:spLocks/>
              </p:cNvSpPr>
              <p:nvPr/>
            </p:nvSpPr>
            <p:spPr>
              <a:xfrm>
                <a:off x="4197630" y="1385299"/>
                <a:ext cx="753111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 smtClean="0">
                    <a:cs typeface="Arial" pitchFamily="34" charset="0"/>
                  </a:rPr>
                  <a:t>Event</a:t>
                </a:r>
                <a:endParaRPr lang="en-GB" sz="1000" dirty="0">
                  <a:cs typeface="Arial" pitchFamily="34" charset="0"/>
                </a:endParaRPr>
              </a:p>
            </p:txBody>
          </p:sp>
          <p:sp>
            <p:nvSpPr>
              <p:cNvPr id="32" name="Text Placeholder 1"/>
              <p:cNvSpPr txBox="1">
                <a:spLocks/>
              </p:cNvSpPr>
              <p:nvPr/>
            </p:nvSpPr>
            <p:spPr>
              <a:xfrm>
                <a:off x="4111341" y="1534649"/>
                <a:ext cx="925689" cy="187406"/>
              </a:xfrm>
              <a:prstGeom prst="rect">
                <a:avLst/>
              </a:prstGeom>
            </p:spPr>
            <p:txBody>
              <a:bodyPr/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89050">
                  <a:lnSpc>
                    <a:spcPct val="90000"/>
                  </a:lnSpc>
                  <a:spcAft>
                    <a:spcPct val="35000"/>
                  </a:spcAft>
                  <a:buNone/>
                  <a:defRPr/>
                </a:pPr>
                <a:r>
                  <a:rPr lang="en-GB" sz="1000" dirty="0">
                    <a:cs typeface="Arial" pitchFamily="34" charset="0"/>
                  </a:rPr>
                  <a:t>Management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136692" y="1194018"/>
              <a:ext cx="1181851" cy="486010"/>
            </a:xfrm>
            <a:prstGeom prst="roundRect">
              <a:avLst>
                <a:gd name="adj" fmla="val 3997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lvl="1" indent="-115888" defTabSz="1911350">
                <a:spcAft>
                  <a:spcPct val="1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1000" dirty="0">
                  <a:solidFill>
                    <a:schemeClr val="tx1"/>
                  </a:solidFill>
                  <a:cs typeface="Arial" pitchFamily="34" charset="0"/>
                </a:rPr>
                <a:t>Service break/degrading events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33538" y="2143946"/>
              <a:ext cx="887942" cy="486010"/>
            </a:xfrm>
            <a:prstGeom prst="roundRect">
              <a:avLst>
                <a:gd name="adj" fmla="val 3997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lvl="1" indent="-115888" defTabSz="1911350">
                <a:spcAft>
                  <a:spcPct val="15000"/>
                </a:spcAft>
                <a:buFontTx/>
                <a:buChar char="••"/>
                <a:defRPr/>
              </a:pPr>
              <a:r>
                <a:rPr lang="en-GB" sz="1000" dirty="0">
                  <a:solidFill>
                    <a:schemeClr val="tx1"/>
                  </a:solidFill>
                  <a:cs typeface="Arial" pitchFamily="34" charset="0"/>
                </a:rPr>
                <a:t>Potential problems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22981" y="2980711"/>
              <a:ext cx="1404222" cy="711567"/>
            </a:xfrm>
            <a:prstGeom prst="roundRect">
              <a:avLst>
                <a:gd name="adj" fmla="val 3997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lvl="1" indent="-115888" defTabSz="1911350">
                <a:spcAft>
                  <a:spcPct val="15000"/>
                </a:spcAft>
                <a:buFontTx/>
                <a:buChar char="••"/>
                <a:defRPr/>
              </a:pPr>
              <a:r>
                <a:rPr lang="en-GB" sz="1000" dirty="0">
                  <a:solidFill>
                    <a:schemeClr val="tx1"/>
                  </a:solidFill>
                  <a:cs typeface="Arial" pitchFamily="34" charset="0"/>
                </a:rPr>
                <a:t>RFC for resolving incidents</a:t>
              </a:r>
            </a:p>
            <a:p>
              <a:pPr marL="115888" lvl="1" indent="-115888" defTabSz="1911350">
                <a:spcAft>
                  <a:spcPct val="15000"/>
                </a:spcAft>
                <a:buFontTx/>
                <a:buChar char="••"/>
                <a:defRPr/>
              </a:pPr>
              <a:r>
                <a:rPr lang="en-GB" sz="1000" dirty="0">
                  <a:solidFill>
                    <a:schemeClr val="tx1"/>
                  </a:solidFill>
                  <a:cs typeface="Arial" pitchFamily="34" charset="0"/>
                </a:rPr>
                <a:t>Incidents from failed changes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582718" y="3545119"/>
              <a:ext cx="1699108" cy="401661"/>
            </a:xfrm>
            <a:prstGeom prst="roundRect">
              <a:avLst>
                <a:gd name="adj" fmla="val 3997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lvl="1" indent="-115888" defTabSz="1911350">
                <a:spcAft>
                  <a:spcPct val="15000"/>
                </a:spcAft>
                <a:buFontTx/>
                <a:buChar char="••"/>
                <a:defRPr/>
              </a:pPr>
              <a:r>
                <a:rPr lang="en-GB" sz="1000" dirty="0">
                  <a:solidFill>
                    <a:schemeClr val="tx1"/>
                  </a:solidFill>
                  <a:cs typeface="Arial" pitchFamily="34" charset="0"/>
                </a:rPr>
                <a:t>CI data</a:t>
              </a:r>
            </a:p>
            <a:p>
              <a:pPr marL="115888" lvl="1" indent="-115888" defTabSz="1911350">
                <a:spcAft>
                  <a:spcPct val="15000"/>
                </a:spcAft>
                <a:buFontTx/>
                <a:buChar char="••"/>
                <a:defRPr/>
              </a:pPr>
              <a:r>
                <a:rPr lang="en-GB" sz="1000" dirty="0">
                  <a:solidFill>
                    <a:schemeClr val="tx1"/>
                  </a:solidFill>
                  <a:cs typeface="Arial" pitchFamily="34" charset="0"/>
                </a:rPr>
                <a:t>Maintain faulty CI Status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78314" y="2938219"/>
              <a:ext cx="1404222" cy="274340"/>
            </a:xfrm>
            <a:prstGeom prst="roundRect">
              <a:avLst>
                <a:gd name="adj" fmla="val 3997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lvl="1" indent="-115888" defTabSz="1911350">
                <a:spcAft>
                  <a:spcPct val="15000"/>
                </a:spcAft>
                <a:buFontTx/>
                <a:buChar char="••"/>
                <a:defRPr/>
              </a:pPr>
              <a:r>
                <a:rPr lang="en-GB" sz="1000" dirty="0">
                  <a:solidFill>
                    <a:schemeClr val="tx1"/>
                  </a:solidFill>
                  <a:cs typeface="Arial" pitchFamily="34" charset="0"/>
                </a:rPr>
                <a:t>Availability incidents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4665" y="1823046"/>
              <a:ext cx="1544644" cy="458164"/>
            </a:xfrm>
            <a:prstGeom prst="roundRect">
              <a:avLst>
                <a:gd name="adj" fmla="val 3997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tx1"/>
                  </a:solidFill>
                </a:rPr>
                <a:t>Performance incidents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tx1"/>
                  </a:solidFill>
                </a:rPr>
                <a:t>Incident workarounds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945471" y="1149158"/>
              <a:ext cx="1160514" cy="284484"/>
            </a:xfrm>
            <a:prstGeom prst="roundRect">
              <a:avLst>
                <a:gd name="adj" fmla="val 3997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GB" sz="1000" dirty="0" smtClean="0">
                  <a:solidFill>
                    <a:schemeClr val="tx1"/>
                  </a:solidFill>
                </a:rPr>
                <a:t>SLAs, OLAs, UCs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89709" y="3772719"/>
            <a:ext cx="2440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*SACM: Service Asset and Configuration Management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25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responsible for managing the lifecycle of all problems is known as </a:t>
            </a:r>
            <a:r>
              <a:rPr lang="en-US" dirty="0" smtClean="0"/>
              <a:t>problem </a:t>
            </a:r>
            <a:r>
              <a:rPr lang="en-US" dirty="0"/>
              <a:t>management.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Problem 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5541" y="1168124"/>
            <a:ext cx="7548015" cy="2736669"/>
            <a:chOff x="175541" y="1168124"/>
            <a:chExt cx="7548015" cy="2736669"/>
          </a:xfrm>
        </p:grpSpPr>
        <p:sp>
          <p:nvSpPr>
            <p:cNvPr id="35" name="Rectangle 34"/>
            <p:cNvSpPr/>
            <p:nvPr/>
          </p:nvSpPr>
          <p:spPr>
            <a:xfrm>
              <a:off x="344816" y="1773262"/>
              <a:ext cx="1336582" cy="703670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5541" y="1168124"/>
              <a:ext cx="7548015" cy="2736669"/>
              <a:chOff x="175541" y="1273628"/>
              <a:chExt cx="7548015" cy="273666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584599" y="1284416"/>
                <a:ext cx="5138957" cy="1905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The purpose of </a:t>
                </a:r>
                <a:r>
                  <a:rPr lang="en-US" sz="1400" dirty="0" smtClean="0"/>
                  <a:t>problem </a:t>
                </a:r>
                <a:r>
                  <a:rPr lang="en-US" sz="1400" dirty="0"/>
                  <a:t>management is to:</a:t>
                </a:r>
              </a:p>
              <a:p>
                <a:pPr marL="228600" indent="-228600">
                  <a:lnSpc>
                    <a:spcPct val="150000"/>
                  </a:lnSpc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identify and eliminate root cause of incidents in the IT infrastructure;</a:t>
                </a:r>
              </a:p>
              <a:p>
                <a:pPr marL="228600" indent="-228600">
                  <a:lnSpc>
                    <a:spcPct val="150000"/>
                  </a:lnSpc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eliminate recurring incidents; and</a:t>
                </a:r>
              </a:p>
              <a:p>
                <a:pPr marL="228600" indent="-228600">
                  <a:lnSpc>
                    <a:spcPct val="150000"/>
                  </a:lnSpc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 err="1"/>
                  <a:t>minimise</a:t>
                </a:r>
                <a:r>
                  <a:rPr lang="en-US" sz="1400" dirty="0"/>
                  <a:t> the impact of incidents that cannot be prevented.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44820" y="1314383"/>
                <a:ext cx="1336579" cy="1974043"/>
                <a:chOff x="173975" y="1068660"/>
                <a:chExt cx="1231097" cy="168785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73975" y="2155524"/>
                  <a:ext cx="1231096" cy="600989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73976" y="1068660"/>
                  <a:ext cx="1231096" cy="5373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20" name="Rounded Rectangle 19"/>
              <p:cNvSpPr/>
              <p:nvPr/>
            </p:nvSpPr>
            <p:spPr>
              <a:xfrm>
                <a:off x="327930" y="1273628"/>
                <a:ext cx="7395626" cy="2736669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710" y="1330537"/>
                <a:ext cx="318608" cy="39332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568" y="1999467"/>
                <a:ext cx="467979" cy="4070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252" y="2721435"/>
                <a:ext cx="168611" cy="345005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344816" y="3266585"/>
                <a:ext cx="1336582" cy="728408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535" y="3453493"/>
                <a:ext cx="354045" cy="3014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98986" y="1637313"/>
                <a:ext cx="1519144" cy="25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8986" y="2340680"/>
                <a:ext cx="1519144" cy="25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8596" y="3032702"/>
                <a:ext cx="1519144" cy="25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5541" y="3744476"/>
                <a:ext cx="1519144" cy="25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Value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371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Problem 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116" y="796200"/>
            <a:ext cx="7715440" cy="3025966"/>
            <a:chOff x="8116" y="796200"/>
            <a:chExt cx="7715440" cy="3025966"/>
          </a:xfrm>
        </p:grpSpPr>
        <p:sp>
          <p:nvSpPr>
            <p:cNvPr id="18" name="Rectangle 17"/>
            <p:cNvSpPr/>
            <p:nvPr/>
          </p:nvSpPr>
          <p:spPr>
            <a:xfrm>
              <a:off x="184631" y="805994"/>
              <a:ext cx="1365405" cy="727563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116" y="796200"/>
              <a:ext cx="7715440" cy="3025966"/>
              <a:chOff x="8116" y="796200"/>
              <a:chExt cx="7715440" cy="302596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473779" y="808128"/>
                <a:ext cx="5249777" cy="1582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Following are the objectives of problem management:</a:t>
                </a:r>
              </a:p>
              <a:p>
                <a:pPr marL="228600" indent="-228600">
                  <a:lnSpc>
                    <a:spcPct val="150000"/>
                  </a:lnSpc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To prevent problems and resulting incidents from taking place.</a:t>
                </a:r>
              </a:p>
              <a:p>
                <a:pPr marL="228600" indent="-228600">
                  <a:lnSpc>
                    <a:spcPct val="150000"/>
                  </a:lnSpc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To eliminate recurring incidents.</a:t>
                </a:r>
              </a:p>
              <a:p>
                <a:pPr marL="228600" indent="-228600">
                  <a:lnSpc>
                    <a:spcPct val="150000"/>
                  </a:lnSpc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US" sz="1400" dirty="0"/>
                  <a:t>To fix the root cause and </a:t>
                </a:r>
                <a:r>
                  <a:rPr lang="en-US" sz="1400" dirty="0" err="1"/>
                  <a:t>minimise</a:t>
                </a:r>
                <a:r>
                  <a:rPr lang="en-US" sz="1400" dirty="0"/>
                  <a:t> the impact of the incidents.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85700" y="841263"/>
                <a:ext cx="1365402" cy="2182722"/>
                <a:chOff x="173975" y="1068660"/>
                <a:chExt cx="1231097" cy="1687853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73975" y="2155524"/>
                  <a:ext cx="1231096" cy="600989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73976" y="1068660"/>
                  <a:ext cx="1231096" cy="5373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26" name="Rounded Rectangle 25"/>
              <p:cNvSpPr/>
              <p:nvPr/>
            </p:nvSpPr>
            <p:spPr>
              <a:xfrm>
                <a:off x="168446" y="796200"/>
                <a:ext cx="7555110" cy="3025966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329" y="898545"/>
                <a:ext cx="325479" cy="434908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44" y="1598768"/>
                <a:ext cx="517450" cy="450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456" y="2397057"/>
                <a:ext cx="186435" cy="381476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185696" y="2999835"/>
                <a:ext cx="1365405" cy="80540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29" y="3219186"/>
                <a:ext cx="361680" cy="30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116" y="1263944"/>
                <a:ext cx="1551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848" y="1998893"/>
                <a:ext cx="1551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5892" y="2741228"/>
                <a:ext cx="1551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092" y="3528245"/>
                <a:ext cx="1551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Value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5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85696" y="2999835"/>
            <a:ext cx="1365405" cy="805409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4631" y="803675"/>
            <a:ext cx="1365405" cy="743471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Problem Management—Scope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24" y="796200"/>
            <a:ext cx="7716632" cy="3025966"/>
            <a:chOff x="6924" y="796200"/>
            <a:chExt cx="7716632" cy="3025966"/>
          </a:xfrm>
        </p:grpSpPr>
        <p:sp>
          <p:nvSpPr>
            <p:cNvPr id="18" name="Rectangle 17"/>
            <p:cNvSpPr/>
            <p:nvPr/>
          </p:nvSpPr>
          <p:spPr>
            <a:xfrm>
              <a:off x="2473779" y="808128"/>
              <a:ext cx="5249777" cy="23056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Following is the scope of </a:t>
              </a:r>
              <a:r>
                <a:rPr lang="en-US" sz="1400" dirty="0" smtClean="0"/>
                <a:t>problem </a:t>
              </a:r>
              <a:r>
                <a:rPr lang="en-US" sz="1400" dirty="0"/>
                <a:t>management: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To diagnose the root cause of incidents.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To determine the resolution to the problems.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To ensure that the resolution is implemented through the   appropriate control procedures.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To maintain information about problems.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5699" y="841263"/>
              <a:ext cx="1365405" cy="1486251"/>
              <a:chOff x="173973" y="1068660"/>
              <a:chExt cx="1231099" cy="11492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73973" y="1616957"/>
                <a:ext cx="1231096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68446" y="796200"/>
              <a:ext cx="7555110" cy="3025966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9" y="898545"/>
              <a:ext cx="325479" cy="43490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344" y="1598768"/>
              <a:ext cx="517450" cy="450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56" y="2397057"/>
              <a:ext cx="186435" cy="38147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9" y="3219186"/>
              <a:ext cx="361680" cy="3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924" y="1290467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48" y="1998893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892" y="2741228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77" y="352824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88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85700" y="2246789"/>
            <a:ext cx="1365401" cy="777196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4631" y="818208"/>
            <a:ext cx="1365405" cy="728938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Problem Management—Value for Business</a:t>
            </a:r>
            <a:endParaRPr lang="en-US" dirty="0">
              <a:latin typeface="Calibri (headings)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24" y="796200"/>
            <a:ext cx="7716632" cy="3025966"/>
            <a:chOff x="6924" y="796200"/>
            <a:chExt cx="7716632" cy="3025966"/>
          </a:xfrm>
        </p:grpSpPr>
        <p:sp>
          <p:nvSpPr>
            <p:cNvPr id="18" name="Rectangle 17"/>
            <p:cNvSpPr/>
            <p:nvPr/>
          </p:nvSpPr>
          <p:spPr>
            <a:xfrm>
              <a:off x="2473779" y="808128"/>
              <a:ext cx="5249777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Following are the values </a:t>
              </a:r>
              <a:r>
                <a:rPr lang="en-US" sz="1400" dirty="0" smtClean="0"/>
                <a:t>problem </a:t>
              </a:r>
              <a:r>
                <a:rPr lang="en-US" sz="1400" dirty="0"/>
                <a:t>management adds to business: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Adds improvement to IT service availability.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 smtClean="0"/>
                <a:t>Reduces </a:t>
              </a:r>
              <a:r>
                <a:rPr lang="en-US" sz="1400" dirty="0"/>
                <a:t>downtimes and disruptions of business critical systems.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Reduces expenditure on workarounds or fixes that do not work.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Reduces cost of effort in resolving repeating incidents.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5699" y="841263"/>
              <a:ext cx="1365405" cy="1486251"/>
              <a:chOff x="173973" y="1068660"/>
              <a:chExt cx="1231099" cy="11492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73973" y="1616957"/>
                <a:ext cx="1231096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68446" y="796200"/>
              <a:ext cx="7555110" cy="3025966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9" y="898545"/>
              <a:ext cx="325479" cy="43490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344" y="1598768"/>
              <a:ext cx="517450" cy="450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56" y="2397057"/>
              <a:ext cx="186435" cy="38147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9" y="3219186"/>
              <a:ext cx="361680" cy="3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924" y="1290467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48" y="1998893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892" y="2741228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77" y="352824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9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25912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Service operations is responsible for the delivery of services to the required standard.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</a:t>
            </a:r>
            <a:r>
              <a:rPr lang="en-US" dirty="0" smtClean="0">
                <a:latin typeface="Calibri (headings)"/>
              </a:rPr>
              <a:t>Operations—Purpose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0905" y="1175657"/>
            <a:ext cx="7408365" cy="2631752"/>
            <a:chOff x="307025" y="1248052"/>
            <a:chExt cx="7408365" cy="2631752"/>
          </a:xfrm>
        </p:grpSpPr>
        <p:grpSp>
          <p:nvGrpSpPr>
            <p:cNvPr id="21" name="Group 20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176205" y="1975357"/>
                  <a:ext cx="1344363" cy="2085333"/>
                  <a:chOff x="172776" y="1801524"/>
                  <a:chExt cx="1212027" cy="1551180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172776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172776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679032" y="1257708"/>
              <a:ext cx="5036358" cy="1905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purpose of service operations is to: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coordinate and carry out activities and processes;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deliver and manage services at agreed levels to meet user and customer needs; and 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manage technology that is used to deliver and support services.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8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Types of Problem Management Processes</a:t>
            </a:r>
            <a:endParaRPr lang="en-US" dirty="0">
              <a:latin typeface="Calibri (headings)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Reactive problem management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Analyses and resolves cause of incidents</a:t>
            </a:r>
          </a:p>
          <a:p>
            <a:pPr marL="285750" indent="-28575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Actual root-cause and analysis performed</a:t>
            </a:r>
          </a:p>
          <a:p>
            <a:pPr marL="285750" indent="-28575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Known Errors are corrected</a:t>
            </a:r>
          </a:p>
          <a:p>
            <a:pPr marL="285750" indent="-28575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Activities are similar to those of incident management</a:t>
            </a: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Proactive problem management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Detects and prevents future problems or incidents</a:t>
            </a:r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Identification of trends or potential weaknesses</a:t>
            </a:r>
          </a:p>
          <a:p>
            <a:pPr marL="228600" indent="-228600">
              <a:lnSpc>
                <a:spcPct val="10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US" sz="1200" dirty="0" smtClean="0"/>
              <a:t>Two types: Trend Analysis and Targeting Preventative Action</a:t>
            </a:r>
            <a:endParaRPr lang="en-US" sz="12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77532" y="586616"/>
            <a:ext cx="7465471" cy="526192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two sub-processes of problem management 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What are the two types of proactive problem management processes?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23949" y="1800995"/>
            <a:ext cx="5480733" cy="277148"/>
          </a:xfrm>
        </p:spPr>
        <p:txBody>
          <a:bodyPr/>
          <a:lstStyle/>
          <a:p>
            <a:r>
              <a:rPr lang="en-US" dirty="0"/>
              <a:t>Trend Analysis and Targeting Preventative Action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129225" y="2152365"/>
            <a:ext cx="5476349" cy="277148"/>
          </a:xfrm>
        </p:spPr>
        <p:txBody>
          <a:bodyPr/>
          <a:lstStyle/>
          <a:p>
            <a:r>
              <a:rPr lang="en-US" dirty="0"/>
              <a:t>Target Analysis and Targeting Preventative 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32313" y="2503734"/>
            <a:ext cx="5473783" cy="277148"/>
          </a:xfrm>
        </p:spPr>
        <p:txBody>
          <a:bodyPr/>
          <a:lstStyle/>
          <a:p>
            <a:r>
              <a:rPr lang="en-US" dirty="0"/>
              <a:t>Trend Setting and Targeting Preventative 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30125" y="1449625"/>
            <a:ext cx="5475601" cy="277148"/>
          </a:xfrm>
        </p:spPr>
        <p:txBody>
          <a:bodyPr/>
          <a:lstStyle/>
          <a:p>
            <a:r>
              <a:rPr lang="en-US" dirty="0"/>
              <a:t>Trend Analysis and Trend Prevention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800995"/>
            <a:ext cx="5480733" cy="277148"/>
          </a:xfrm>
        </p:spPr>
        <p:txBody>
          <a:bodyPr/>
          <a:lstStyle/>
          <a:p>
            <a:r>
              <a:rPr lang="en-US" dirty="0" smtClean="0"/>
              <a:t>Trend </a:t>
            </a:r>
            <a:r>
              <a:rPr lang="en-US" dirty="0"/>
              <a:t>Analysis and Targeting Preventative Action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52365"/>
            <a:ext cx="5476349" cy="277148"/>
          </a:xfrm>
        </p:spPr>
        <p:txBody>
          <a:bodyPr/>
          <a:lstStyle/>
          <a:p>
            <a:r>
              <a:rPr lang="en-US" dirty="0" smtClean="0"/>
              <a:t>Target </a:t>
            </a:r>
            <a:r>
              <a:rPr lang="en-US" dirty="0"/>
              <a:t>Analysis and Targeting Preventative Action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03734"/>
            <a:ext cx="5473783" cy="277148"/>
          </a:xfrm>
        </p:spPr>
        <p:txBody>
          <a:bodyPr/>
          <a:lstStyle/>
          <a:p>
            <a:r>
              <a:rPr lang="en-US" dirty="0"/>
              <a:t>Trend </a:t>
            </a:r>
            <a:r>
              <a:rPr lang="en-US" dirty="0" smtClean="0"/>
              <a:t>Setting </a:t>
            </a:r>
            <a:r>
              <a:rPr lang="en-US" dirty="0"/>
              <a:t>and Targeting Preventative Action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1130125" y="1449625"/>
            <a:ext cx="5475601" cy="277148"/>
          </a:xfrm>
        </p:spPr>
        <p:txBody>
          <a:bodyPr/>
          <a:lstStyle/>
          <a:p>
            <a:r>
              <a:rPr lang="en-US" dirty="0" smtClean="0"/>
              <a:t>Trend Analysis and Trend Prevention Action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are the two types of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</a:rPr>
              <a:t>roactive problem management processes?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b.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6846166" cy="625475"/>
          </a:xfrm>
        </p:spPr>
        <p:txBody>
          <a:bodyPr/>
          <a:lstStyle/>
          <a:p>
            <a:r>
              <a:rPr lang="en-US" b="1" dirty="0"/>
              <a:t>Explanation: </a:t>
            </a:r>
            <a:r>
              <a:rPr lang="en-US" dirty="0" smtClean="0"/>
              <a:t>The two types of Proactive Problem management are Trend </a:t>
            </a:r>
            <a:r>
              <a:rPr lang="en-US" dirty="0"/>
              <a:t>Analysis and Targeting Preventative </a:t>
            </a:r>
            <a:r>
              <a:rPr lang="en-US" dirty="0" smtClean="0"/>
              <a:t>Action.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537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Following is the simple process flow of </a:t>
            </a:r>
            <a:r>
              <a:rPr lang="en-US" dirty="0" smtClean="0"/>
              <a:t>reactive </a:t>
            </a:r>
            <a:r>
              <a:rPr lang="en-US" dirty="0"/>
              <a:t>problem </a:t>
            </a:r>
            <a:r>
              <a:rPr lang="en-US" dirty="0" smtClean="0"/>
              <a:t>management.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Reactive Problem Management—Process Flow</a:t>
            </a:r>
            <a:endParaRPr lang="en-US" dirty="0">
              <a:latin typeface="Calibri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1251" y="1178576"/>
            <a:ext cx="7446423" cy="2704148"/>
            <a:chOff x="335503" y="1178576"/>
            <a:chExt cx="7446423" cy="270414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062" y="2033582"/>
              <a:ext cx="1302864" cy="940289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335503" y="1178576"/>
              <a:ext cx="7346403" cy="2704148"/>
              <a:chOff x="335503" y="1178576"/>
              <a:chExt cx="7346403" cy="270414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5323648" y="1822905"/>
                <a:ext cx="0" cy="382938"/>
              </a:xfrm>
              <a:prstGeom prst="straightConnector1">
                <a:avLst/>
              </a:prstGeom>
              <a:ln w="19050">
                <a:solidFill>
                  <a:srgbClr val="FF8E3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3225274" y="2858432"/>
                <a:ext cx="1" cy="532468"/>
              </a:xfrm>
              <a:prstGeom prst="straightConnector1">
                <a:avLst/>
              </a:prstGeom>
              <a:ln w="19050">
                <a:solidFill>
                  <a:srgbClr val="FF8E3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5318866" y="2853671"/>
                <a:ext cx="1" cy="376913"/>
              </a:xfrm>
              <a:prstGeom prst="straightConnector1">
                <a:avLst/>
              </a:prstGeom>
              <a:ln w="19050">
                <a:solidFill>
                  <a:srgbClr val="FF8E3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10800000" flipV="1">
                <a:off x="4079620" y="2539782"/>
                <a:ext cx="314410" cy="1"/>
              </a:xfrm>
              <a:prstGeom prst="straightConnector1">
                <a:avLst/>
              </a:prstGeom>
              <a:ln w="19050">
                <a:solidFill>
                  <a:srgbClr val="FF8E3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093912" y="1507219"/>
                <a:ext cx="285827" cy="0"/>
              </a:xfrm>
              <a:prstGeom prst="straightConnector1">
                <a:avLst/>
              </a:prstGeom>
              <a:ln w="19050">
                <a:solidFill>
                  <a:srgbClr val="FF8E3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10800000" flipH="1" flipV="1">
                <a:off x="2039020" y="1507219"/>
                <a:ext cx="314410" cy="1"/>
              </a:xfrm>
              <a:prstGeom prst="straightConnector1">
                <a:avLst/>
              </a:prstGeom>
              <a:ln w="19050">
                <a:solidFill>
                  <a:srgbClr val="FF8E3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 30"/>
              <p:cNvSpPr/>
              <p:nvPr/>
            </p:nvSpPr>
            <p:spPr>
              <a:xfrm>
                <a:off x="335503" y="1178576"/>
                <a:ext cx="1741512" cy="652642"/>
              </a:xfrm>
              <a:custGeom>
                <a:avLst/>
                <a:gdLst>
                  <a:gd name="connsiteX0" fmla="*/ 0 w 1741512"/>
                  <a:gd name="connsiteY0" fmla="*/ 104491 h 1044907"/>
                  <a:gd name="connsiteX1" fmla="*/ 104491 w 1741512"/>
                  <a:gd name="connsiteY1" fmla="*/ 0 h 1044907"/>
                  <a:gd name="connsiteX2" fmla="*/ 1637021 w 1741512"/>
                  <a:gd name="connsiteY2" fmla="*/ 0 h 1044907"/>
                  <a:gd name="connsiteX3" fmla="*/ 1741512 w 1741512"/>
                  <a:gd name="connsiteY3" fmla="*/ 104491 h 1044907"/>
                  <a:gd name="connsiteX4" fmla="*/ 1741512 w 1741512"/>
                  <a:gd name="connsiteY4" fmla="*/ 940416 h 1044907"/>
                  <a:gd name="connsiteX5" fmla="*/ 1637021 w 1741512"/>
                  <a:gd name="connsiteY5" fmla="*/ 1044907 h 1044907"/>
                  <a:gd name="connsiteX6" fmla="*/ 104491 w 1741512"/>
                  <a:gd name="connsiteY6" fmla="*/ 1044907 h 1044907"/>
                  <a:gd name="connsiteX7" fmla="*/ 0 w 1741512"/>
                  <a:gd name="connsiteY7" fmla="*/ 940416 h 1044907"/>
                  <a:gd name="connsiteX8" fmla="*/ 0 w 1741512"/>
                  <a:gd name="connsiteY8" fmla="*/ 104491 h 104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1512" h="1044907">
                    <a:moveTo>
                      <a:pt x="0" y="104491"/>
                    </a:moveTo>
                    <a:cubicBezTo>
                      <a:pt x="0" y="46782"/>
                      <a:pt x="46782" y="0"/>
                      <a:pt x="104491" y="0"/>
                    </a:cubicBezTo>
                    <a:lnTo>
                      <a:pt x="1637021" y="0"/>
                    </a:lnTo>
                    <a:cubicBezTo>
                      <a:pt x="1694730" y="0"/>
                      <a:pt x="1741512" y="46782"/>
                      <a:pt x="1741512" y="104491"/>
                    </a:cubicBezTo>
                    <a:lnTo>
                      <a:pt x="1741512" y="940416"/>
                    </a:lnTo>
                    <a:cubicBezTo>
                      <a:pt x="1741512" y="998125"/>
                      <a:pt x="1694730" y="1044907"/>
                      <a:pt x="1637021" y="1044907"/>
                    </a:cubicBezTo>
                    <a:lnTo>
                      <a:pt x="104491" y="1044907"/>
                    </a:lnTo>
                    <a:cubicBezTo>
                      <a:pt x="46782" y="1044907"/>
                      <a:pt x="0" y="998125"/>
                      <a:pt x="0" y="940416"/>
                    </a:cubicBezTo>
                    <a:lnTo>
                      <a:pt x="0" y="104491"/>
                    </a:lnTo>
                    <a:close/>
                  </a:path>
                </a:pathLst>
              </a:custGeom>
              <a:solidFill>
                <a:srgbClr val="FFB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Problem Detection 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and Logging</a:t>
                </a: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354520" y="1178576"/>
                <a:ext cx="1741512" cy="652642"/>
              </a:xfrm>
              <a:custGeom>
                <a:avLst/>
                <a:gdLst>
                  <a:gd name="connsiteX0" fmla="*/ 0 w 1741512"/>
                  <a:gd name="connsiteY0" fmla="*/ 104491 h 1044907"/>
                  <a:gd name="connsiteX1" fmla="*/ 104491 w 1741512"/>
                  <a:gd name="connsiteY1" fmla="*/ 0 h 1044907"/>
                  <a:gd name="connsiteX2" fmla="*/ 1637021 w 1741512"/>
                  <a:gd name="connsiteY2" fmla="*/ 0 h 1044907"/>
                  <a:gd name="connsiteX3" fmla="*/ 1741512 w 1741512"/>
                  <a:gd name="connsiteY3" fmla="*/ 104491 h 1044907"/>
                  <a:gd name="connsiteX4" fmla="*/ 1741512 w 1741512"/>
                  <a:gd name="connsiteY4" fmla="*/ 940416 h 1044907"/>
                  <a:gd name="connsiteX5" fmla="*/ 1637021 w 1741512"/>
                  <a:gd name="connsiteY5" fmla="*/ 1044907 h 1044907"/>
                  <a:gd name="connsiteX6" fmla="*/ 104491 w 1741512"/>
                  <a:gd name="connsiteY6" fmla="*/ 1044907 h 1044907"/>
                  <a:gd name="connsiteX7" fmla="*/ 0 w 1741512"/>
                  <a:gd name="connsiteY7" fmla="*/ 940416 h 1044907"/>
                  <a:gd name="connsiteX8" fmla="*/ 0 w 1741512"/>
                  <a:gd name="connsiteY8" fmla="*/ 104491 h 104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1512" h="1044907">
                    <a:moveTo>
                      <a:pt x="0" y="104491"/>
                    </a:moveTo>
                    <a:cubicBezTo>
                      <a:pt x="0" y="46782"/>
                      <a:pt x="46782" y="0"/>
                      <a:pt x="104491" y="0"/>
                    </a:cubicBezTo>
                    <a:lnTo>
                      <a:pt x="1637021" y="0"/>
                    </a:lnTo>
                    <a:cubicBezTo>
                      <a:pt x="1694730" y="0"/>
                      <a:pt x="1741512" y="46782"/>
                      <a:pt x="1741512" y="104491"/>
                    </a:cubicBezTo>
                    <a:lnTo>
                      <a:pt x="1741512" y="940416"/>
                    </a:lnTo>
                    <a:cubicBezTo>
                      <a:pt x="1741512" y="998125"/>
                      <a:pt x="1694730" y="1044907"/>
                      <a:pt x="1637021" y="1044907"/>
                    </a:cubicBezTo>
                    <a:lnTo>
                      <a:pt x="104491" y="1044907"/>
                    </a:lnTo>
                    <a:cubicBezTo>
                      <a:pt x="46782" y="1044907"/>
                      <a:pt x="0" y="998125"/>
                      <a:pt x="0" y="940416"/>
                    </a:cubicBezTo>
                    <a:lnTo>
                      <a:pt x="0" y="104491"/>
                    </a:lnTo>
                    <a:close/>
                  </a:path>
                </a:pathLst>
              </a:custGeom>
              <a:solidFill>
                <a:srgbClr val="FFB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Problem Categorisation and Prioritisation</a:t>
                </a: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4362663" y="1178576"/>
                <a:ext cx="1921969" cy="652642"/>
              </a:xfrm>
              <a:custGeom>
                <a:avLst/>
                <a:gdLst>
                  <a:gd name="connsiteX0" fmla="*/ 0 w 1741512"/>
                  <a:gd name="connsiteY0" fmla="*/ 104491 h 1044907"/>
                  <a:gd name="connsiteX1" fmla="*/ 104491 w 1741512"/>
                  <a:gd name="connsiteY1" fmla="*/ 0 h 1044907"/>
                  <a:gd name="connsiteX2" fmla="*/ 1637021 w 1741512"/>
                  <a:gd name="connsiteY2" fmla="*/ 0 h 1044907"/>
                  <a:gd name="connsiteX3" fmla="*/ 1741512 w 1741512"/>
                  <a:gd name="connsiteY3" fmla="*/ 104491 h 1044907"/>
                  <a:gd name="connsiteX4" fmla="*/ 1741512 w 1741512"/>
                  <a:gd name="connsiteY4" fmla="*/ 940416 h 1044907"/>
                  <a:gd name="connsiteX5" fmla="*/ 1637021 w 1741512"/>
                  <a:gd name="connsiteY5" fmla="*/ 1044907 h 1044907"/>
                  <a:gd name="connsiteX6" fmla="*/ 104491 w 1741512"/>
                  <a:gd name="connsiteY6" fmla="*/ 1044907 h 1044907"/>
                  <a:gd name="connsiteX7" fmla="*/ 0 w 1741512"/>
                  <a:gd name="connsiteY7" fmla="*/ 940416 h 1044907"/>
                  <a:gd name="connsiteX8" fmla="*/ 0 w 1741512"/>
                  <a:gd name="connsiteY8" fmla="*/ 104491 h 104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1512" h="1044907">
                    <a:moveTo>
                      <a:pt x="0" y="104491"/>
                    </a:moveTo>
                    <a:cubicBezTo>
                      <a:pt x="0" y="46782"/>
                      <a:pt x="46782" y="0"/>
                      <a:pt x="104491" y="0"/>
                    </a:cubicBezTo>
                    <a:lnTo>
                      <a:pt x="1637021" y="0"/>
                    </a:lnTo>
                    <a:cubicBezTo>
                      <a:pt x="1694730" y="0"/>
                      <a:pt x="1741512" y="46782"/>
                      <a:pt x="1741512" y="104491"/>
                    </a:cubicBezTo>
                    <a:lnTo>
                      <a:pt x="1741512" y="940416"/>
                    </a:lnTo>
                    <a:cubicBezTo>
                      <a:pt x="1741512" y="998125"/>
                      <a:pt x="1694730" y="1044907"/>
                      <a:pt x="1637021" y="1044907"/>
                    </a:cubicBezTo>
                    <a:lnTo>
                      <a:pt x="104491" y="1044907"/>
                    </a:lnTo>
                    <a:cubicBezTo>
                      <a:pt x="46782" y="1044907"/>
                      <a:pt x="0" y="998125"/>
                      <a:pt x="0" y="940416"/>
                    </a:cubicBezTo>
                    <a:lnTo>
                      <a:pt x="0" y="104491"/>
                    </a:lnTo>
                    <a:close/>
                  </a:path>
                </a:pathLst>
              </a:custGeom>
              <a:solidFill>
                <a:srgbClr val="FFB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Problem Investigation and Diagnosis</a:t>
                </a: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362663" y="2205841"/>
                <a:ext cx="1921969" cy="652642"/>
              </a:xfrm>
              <a:custGeom>
                <a:avLst/>
                <a:gdLst>
                  <a:gd name="connsiteX0" fmla="*/ 0 w 1741512"/>
                  <a:gd name="connsiteY0" fmla="*/ 104491 h 1044907"/>
                  <a:gd name="connsiteX1" fmla="*/ 104491 w 1741512"/>
                  <a:gd name="connsiteY1" fmla="*/ 0 h 1044907"/>
                  <a:gd name="connsiteX2" fmla="*/ 1637021 w 1741512"/>
                  <a:gd name="connsiteY2" fmla="*/ 0 h 1044907"/>
                  <a:gd name="connsiteX3" fmla="*/ 1741512 w 1741512"/>
                  <a:gd name="connsiteY3" fmla="*/ 104491 h 1044907"/>
                  <a:gd name="connsiteX4" fmla="*/ 1741512 w 1741512"/>
                  <a:gd name="connsiteY4" fmla="*/ 940416 h 1044907"/>
                  <a:gd name="connsiteX5" fmla="*/ 1637021 w 1741512"/>
                  <a:gd name="connsiteY5" fmla="*/ 1044907 h 1044907"/>
                  <a:gd name="connsiteX6" fmla="*/ 104491 w 1741512"/>
                  <a:gd name="connsiteY6" fmla="*/ 1044907 h 1044907"/>
                  <a:gd name="connsiteX7" fmla="*/ 0 w 1741512"/>
                  <a:gd name="connsiteY7" fmla="*/ 940416 h 1044907"/>
                  <a:gd name="connsiteX8" fmla="*/ 0 w 1741512"/>
                  <a:gd name="connsiteY8" fmla="*/ 104491 h 104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1512" h="1044907">
                    <a:moveTo>
                      <a:pt x="0" y="104491"/>
                    </a:moveTo>
                    <a:cubicBezTo>
                      <a:pt x="0" y="46782"/>
                      <a:pt x="46782" y="0"/>
                      <a:pt x="104491" y="0"/>
                    </a:cubicBezTo>
                    <a:lnTo>
                      <a:pt x="1637021" y="0"/>
                    </a:lnTo>
                    <a:cubicBezTo>
                      <a:pt x="1694730" y="0"/>
                      <a:pt x="1741512" y="46782"/>
                      <a:pt x="1741512" y="104491"/>
                    </a:cubicBezTo>
                    <a:lnTo>
                      <a:pt x="1741512" y="940416"/>
                    </a:lnTo>
                    <a:cubicBezTo>
                      <a:pt x="1741512" y="998125"/>
                      <a:pt x="1694730" y="1044907"/>
                      <a:pt x="1637021" y="1044907"/>
                    </a:cubicBezTo>
                    <a:lnTo>
                      <a:pt x="104491" y="1044907"/>
                    </a:lnTo>
                    <a:cubicBezTo>
                      <a:pt x="46782" y="1044907"/>
                      <a:pt x="0" y="998125"/>
                      <a:pt x="0" y="940416"/>
                    </a:cubicBezTo>
                    <a:lnTo>
                      <a:pt x="0" y="104491"/>
                    </a:lnTo>
                    <a:close/>
                  </a:path>
                </a:pathLst>
              </a:custGeom>
              <a:solidFill>
                <a:srgbClr val="FFB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Workarounds and Raising Known Error Records</a:t>
                </a: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2354520" y="2205841"/>
                <a:ext cx="1741512" cy="652642"/>
              </a:xfrm>
              <a:custGeom>
                <a:avLst/>
                <a:gdLst>
                  <a:gd name="connsiteX0" fmla="*/ 0 w 1741512"/>
                  <a:gd name="connsiteY0" fmla="*/ 104491 h 1044907"/>
                  <a:gd name="connsiteX1" fmla="*/ 104491 w 1741512"/>
                  <a:gd name="connsiteY1" fmla="*/ 0 h 1044907"/>
                  <a:gd name="connsiteX2" fmla="*/ 1637021 w 1741512"/>
                  <a:gd name="connsiteY2" fmla="*/ 0 h 1044907"/>
                  <a:gd name="connsiteX3" fmla="*/ 1741512 w 1741512"/>
                  <a:gd name="connsiteY3" fmla="*/ 104491 h 1044907"/>
                  <a:gd name="connsiteX4" fmla="*/ 1741512 w 1741512"/>
                  <a:gd name="connsiteY4" fmla="*/ 940416 h 1044907"/>
                  <a:gd name="connsiteX5" fmla="*/ 1637021 w 1741512"/>
                  <a:gd name="connsiteY5" fmla="*/ 1044907 h 1044907"/>
                  <a:gd name="connsiteX6" fmla="*/ 104491 w 1741512"/>
                  <a:gd name="connsiteY6" fmla="*/ 1044907 h 1044907"/>
                  <a:gd name="connsiteX7" fmla="*/ 0 w 1741512"/>
                  <a:gd name="connsiteY7" fmla="*/ 940416 h 1044907"/>
                  <a:gd name="connsiteX8" fmla="*/ 0 w 1741512"/>
                  <a:gd name="connsiteY8" fmla="*/ 104491 h 104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1512" h="1044907">
                    <a:moveTo>
                      <a:pt x="0" y="104491"/>
                    </a:moveTo>
                    <a:cubicBezTo>
                      <a:pt x="0" y="46782"/>
                      <a:pt x="46782" y="0"/>
                      <a:pt x="104491" y="0"/>
                    </a:cubicBezTo>
                    <a:lnTo>
                      <a:pt x="1637021" y="0"/>
                    </a:lnTo>
                    <a:cubicBezTo>
                      <a:pt x="1694730" y="0"/>
                      <a:pt x="1741512" y="46782"/>
                      <a:pt x="1741512" y="104491"/>
                    </a:cubicBezTo>
                    <a:lnTo>
                      <a:pt x="1741512" y="940416"/>
                    </a:lnTo>
                    <a:cubicBezTo>
                      <a:pt x="1741512" y="998125"/>
                      <a:pt x="1694730" y="1044907"/>
                      <a:pt x="1637021" y="1044907"/>
                    </a:cubicBezTo>
                    <a:lnTo>
                      <a:pt x="104491" y="1044907"/>
                    </a:lnTo>
                    <a:cubicBezTo>
                      <a:pt x="46782" y="1044907"/>
                      <a:pt x="0" y="998125"/>
                      <a:pt x="0" y="940416"/>
                    </a:cubicBezTo>
                    <a:lnTo>
                      <a:pt x="0" y="104491"/>
                    </a:lnTo>
                    <a:close/>
                  </a:path>
                </a:pathLst>
              </a:custGeom>
              <a:solidFill>
                <a:srgbClr val="FFB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Problem Resolution and Closure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354520" y="3232819"/>
                <a:ext cx="1741512" cy="649905"/>
              </a:xfrm>
              <a:prstGeom prst="roundRect">
                <a:avLst>
                  <a:gd name="adj" fmla="val 9400"/>
                </a:avLst>
              </a:prstGeom>
              <a:solidFill>
                <a:srgbClr val="FFB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Major Problem Reviews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4353101" y="3232819"/>
                <a:ext cx="1931531" cy="649905"/>
              </a:xfrm>
              <a:prstGeom prst="roundRect">
                <a:avLst>
                  <a:gd name="adj" fmla="val 8188"/>
                </a:avLst>
              </a:prstGeom>
              <a:solidFill>
                <a:srgbClr val="FFB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Errors from Development/Suppliers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6284632" y="2532162"/>
                <a:ext cx="302970" cy="0"/>
              </a:xfrm>
              <a:prstGeom prst="straightConnector1">
                <a:avLst/>
              </a:prstGeom>
              <a:ln w="19050">
                <a:solidFill>
                  <a:srgbClr val="FF8E3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6578070" y="2386653"/>
                <a:ext cx="11038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/>
                  <a:t>Known Error Database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management </a:t>
            </a:r>
            <a:r>
              <a:rPr lang="en-US" dirty="0" smtClean="0"/>
              <a:t>integrates with </a:t>
            </a:r>
            <a:r>
              <a:rPr lang="en-US" dirty="0"/>
              <a:t>the below </a:t>
            </a:r>
            <a:r>
              <a:rPr lang="en-US" dirty="0" smtClean="0"/>
              <a:t>processes </a:t>
            </a:r>
            <a:r>
              <a:rPr lang="en-US" dirty="0"/>
              <a:t>for its </a:t>
            </a:r>
            <a:r>
              <a:rPr lang="en-US" dirty="0" smtClean="0"/>
              <a:t>day-to-day activities.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Problem Management—Interface with Other Processes</a:t>
            </a:r>
            <a:endParaRPr lang="en-US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4706" y="1239195"/>
            <a:ext cx="6299512" cy="2498609"/>
            <a:chOff x="804233" y="1239195"/>
            <a:chExt cx="6299512" cy="2498609"/>
          </a:xfrm>
        </p:grpSpPr>
        <p:sp>
          <p:nvSpPr>
            <p:cNvPr id="15" name="Rounded Rectangle 14"/>
            <p:cNvSpPr/>
            <p:nvPr/>
          </p:nvSpPr>
          <p:spPr>
            <a:xfrm>
              <a:off x="3339570" y="1239196"/>
              <a:ext cx="1229784" cy="2498608"/>
            </a:xfrm>
            <a:prstGeom prst="roundRect">
              <a:avLst>
                <a:gd name="adj" fmla="val 2466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Problem Management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4273" y="1239195"/>
              <a:ext cx="2169472" cy="376800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itchFamily="34" charset="0"/>
                </a:rPr>
                <a:t> Availability management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34273" y="3361003"/>
              <a:ext cx="2169472" cy="376800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itchFamily="34" charset="0"/>
                </a:rPr>
                <a:t> Finance management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34273" y="2653733"/>
              <a:ext cx="2169472" cy="376800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itchFamily="34" charset="0"/>
                </a:rPr>
                <a:t> Service </a:t>
              </a:r>
              <a:r>
                <a:rPr lang="en-US" sz="1400" dirty="0" smtClean="0">
                  <a:solidFill>
                    <a:schemeClr val="tx1"/>
                  </a:solidFill>
                  <a:cs typeface="Arial" pitchFamily="34" charset="0"/>
                </a:rPr>
                <a:t>level management</a:t>
              </a:r>
              <a:endParaRPr lang="en-US" sz="14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934273" y="1946464"/>
              <a:ext cx="2169472" cy="376800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itchFamily="34" charset="0"/>
                </a:rPr>
                <a:t> Capacity management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04233" y="1239195"/>
              <a:ext cx="2169472" cy="376800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itchFamily="34" charset="0"/>
                </a:rPr>
                <a:t>Change management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4233" y="3361003"/>
              <a:ext cx="2169472" cy="376800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itchFamily="34" charset="0"/>
                </a:rPr>
                <a:t>IT Service Continuity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04233" y="2653733"/>
              <a:ext cx="2169472" cy="376800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itchFamily="34" charset="0"/>
                </a:rPr>
                <a:t>R&amp;D management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04233" y="1946464"/>
              <a:ext cx="2169472" cy="376800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itchFamily="34" charset="0"/>
                </a:rPr>
                <a:t>SACM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69354" y="1427595"/>
              <a:ext cx="364919" cy="0"/>
            </a:xfrm>
            <a:prstGeom prst="straightConnector1">
              <a:avLst/>
            </a:prstGeom>
            <a:ln w="1905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69354" y="2129787"/>
              <a:ext cx="364919" cy="0"/>
            </a:xfrm>
            <a:prstGeom prst="straightConnector1">
              <a:avLst/>
            </a:prstGeom>
            <a:ln w="1905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569354" y="2845940"/>
              <a:ext cx="364919" cy="0"/>
            </a:xfrm>
            <a:prstGeom prst="straightConnector1">
              <a:avLst/>
            </a:prstGeom>
            <a:ln w="1905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69354" y="3549403"/>
              <a:ext cx="364919" cy="0"/>
            </a:xfrm>
            <a:prstGeom prst="straightConnector1">
              <a:avLst/>
            </a:prstGeom>
            <a:ln w="1905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973705" y="1427595"/>
              <a:ext cx="364919" cy="0"/>
            </a:xfrm>
            <a:prstGeom prst="straightConnector1">
              <a:avLst/>
            </a:prstGeom>
            <a:ln w="1905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73705" y="2129787"/>
              <a:ext cx="364919" cy="0"/>
            </a:xfrm>
            <a:prstGeom prst="straightConnector1">
              <a:avLst/>
            </a:prstGeom>
            <a:ln w="1905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73705" y="2845940"/>
              <a:ext cx="364919" cy="0"/>
            </a:xfrm>
            <a:prstGeom prst="straightConnector1">
              <a:avLst/>
            </a:prstGeom>
            <a:ln w="1905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973705" y="3549403"/>
              <a:ext cx="364919" cy="0"/>
            </a:xfrm>
            <a:prstGeom prst="straightConnector1">
              <a:avLst/>
            </a:prstGeom>
            <a:ln w="19050">
              <a:solidFill>
                <a:srgbClr val="FF8E3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2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dealing with service requests is known as </a:t>
            </a:r>
            <a:r>
              <a:rPr lang="en-US" dirty="0" smtClean="0"/>
              <a:t>request fulfilment.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Request </a:t>
            </a:r>
            <a:r>
              <a:rPr lang="en-US" dirty="0" smtClean="0">
                <a:latin typeface="Calibri (headings)"/>
              </a:rPr>
              <a:t>Fulfilment—Purpose</a:t>
            </a:r>
            <a:endParaRPr lang="en-US" dirty="0">
              <a:latin typeface="Calibri (headings)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5115" y="1200879"/>
            <a:ext cx="1413873" cy="6709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50905" y="1175657"/>
            <a:ext cx="7408365" cy="2631752"/>
            <a:chOff x="307025" y="1248052"/>
            <a:chExt cx="7408365" cy="2631752"/>
          </a:xfrm>
        </p:grpSpPr>
        <p:grpSp>
          <p:nvGrpSpPr>
            <p:cNvPr id="37" name="Group 36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76205" y="1975357"/>
                  <a:ext cx="1344363" cy="2085333"/>
                  <a:chOff x="172776" y="1801524"/>
                  <a:chExt cx="1212027" cy="155118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72776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72776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44" name="Rounded Rectangle 43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679032" y="1257708"/>
              <a:ext cx="5036358" cy="705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main purpose of request </a:t>
              </a:r>
              <a:r>
                <a:rPr lang="en-US" sz="1400" dirty="0" smtClean="0"/>
                <a:t>fulfilment </a:t>
              </a:r>
              <a:r>
                <a:rPr lang="en-US" sz="1400" dirty="0"/>
                <a:t>is to manage all service requests raised by the users throughout the lifecycle</a:t>
              </a:r>
              <a:r>
                <a:rPr lang="en-US" sz="1400" dirty="0" smtClean="0"/>
                <a:t>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8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Request </a:t>
            </a:r>
            <a:r>
              <a:rPr lang="en-US" dirty="0" smtClean="0">
                <a:latin typeface="Calibri (headings)"/>
              </a:rPr>
              <a:t>Fulfilment—Objective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54" name="Group 53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76205" y="956780"/>
                  <a:ext cx="1352502" cy="3103910"/>
                  <a:chOff x="172776" y="1043853"/>
                  <a:chExt cx="1219365" cy="2308851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172776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658441" y="1235280"/>
              <a:ext cx="5056950" cy="2451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/>
                <a:t>Following are the objectives of request </a:t>
              </a:r>
              <a:r>
                <a:rPr lang="en-US" sz="1400" dirty="0" smtClean="0"/>
                <a:t>fulfilment</a:t>
              </a:r>
              <a:r>
                <a:rPr lang="en-US" sz="1400" dirty="0"/>
                <a:t>:</a:t>
              </a:r>
            </a:p>
            <a:p>
              <a:pPr marL="228600" lvl="0" indent="-228600">
                <a:lnSpc>
                  <a:spcPct val="12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Maintain user and customer satisfaction through efficient and professional handling.</a:t>
              </a:r>
            </a:p>
            <a:p>
              <a:pPr marL="228600" lvl="0" indent="-228600">
                <a:lnSpc>
                  <a:spcPct val="12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Provide a channel for users to request and receive standard services.</a:t>
              </a:r>
            </a:p>
            <a:p>
              <a:pPr marL="228600" lvl="0" indent="-228600">
                <a:lnSpc>
                  <a:spcPct val="12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Source and deliver the components of requests.</a:t>
              </a:r>
            </a:p>
            <a:p>
              <a:pPr marL="228600" lvl="0" indent="-228600">
                <a:lnSpc>
                  <a:spcPct val="12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Assist the customer with general information, complaints or comments.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7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Request </a:t>
            </a:r>
            <a:r>
              <a:rPr lang="en-US" dirty="0" smtClean="0">
                <a:latin typeface="Calibri (headings)"/>
              </a:rPr>
              <a:t>Fulfilment—Scope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34836" y="806894"/>
            <a:ext cx="7408365" cy="2631752"/>
            <a:chOff x="234836" y="806894"/>
            <a:chExt cx="7408365" cy="2631752"/>
          </a:xfrm>
        </p:grpSpPr>
        <p:sp>
          <p:nvSpPr>
            <p:cNvPr id="36" name="Rectangle 35"/>
            <p:cNvSpPr/>
            <p:nvPr/>
          </p:nvSpPr>
          <p:spPr>
            <a:xfrm>
              <a:off x="404076" y="1667035"/>
              <a:ext cx="1298565" cy="850647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4836" y="806894"/>
              <a:ext cx="7408365" cy="2631752"/>
              <a:chOff x="307026" y="1223989"/>
              <a:chExt cx="7408365" cy="263175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07026" y="1223989"/>
                <a:ext cx="7408365" cy="2631752"/>
                <a:chOff x="307026" y="1344304"/>
                <a:chExt cx="7408365" cy="263175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460976" y="1344304"/>
                  <a:ext cx="7254415" cy="2631752"/>
                  <a:chOff x="160279" y="943284"/>
                  <a:chExt cx="7555735" cy="3145674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77536" y="956780"/>
                    <a:ext cx="1351171" cy="101461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160279" y="943284"/>
                    <a:ext cx="7555735" cy="3145674"/>
                  </a:xfrm>
                  <a:prstGeom prst="roundRect">
                    <a:avLst>
                      <a:gd name="adj" fmla="val 740"/>
                    </a:avLst>
                  </a:prstGeom>
                  <a:noFill/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0440" y="1099139"/>
                    <a:ext cx="307055" cy="470853"/>
                  </a:xfrm>
                  <a:prstGeom prst="rect">
                    <a:avLst/>
                  </a:prstGeom>
                </p:spPr>
              </p:pic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587" y="2141234"/>
                    <a:ext cx="468731" cy="467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8311" y="3189034"/>
                    <a:ext cx="217650" cy="5110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307026" y="1889105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Purpose</a:t>
                  </a:r>
                  <a:endParaRPr lang="en-US" sz="12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0339" y="2746047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Objective</a:t>
                  </a:r>
                  <a:endParaRPr lang="en-US" sz="1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37282" y="3658927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Scope</a:t>
                  </a:r>
                  <a:endParaRPr lang="en-US" sz="1200" dirty="0"/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2658441" y="1235280"/>
                <a:ext cx="5056950" cy="118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The scope of request </a:t>
                </a:r>
                <a:r>
                  <a:rPr lang="en-US" sz="1400" dirty="0" smtClean="0"/>
                  <a:t>fulfilment </a:t>
                </a:r>
                <a:r>
                  <a:rPr lang="en-US" sz="1400" dirty="0"/>
                  <a:t>process is to:</a:t>
                </a:r>
              </a:p>
              <a:p>
                <a:pPr marL="228600" indent="-228600">
                  <a:lnSpc>
                    <a:spcPct val="150000"/>
                  </a:lnSpc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GB" sz="1400" dirty="0"/>
                  <a:t>separate work stream; and</a:t>
                </a:r>
                <a:endParaRPr lang="en-US" sz="1400" dirty="0"/>
              </a:p>
              <a:p>
                <a:pPr marL="228600" indent="-228600">
                  <a:lnSpc>
                    <a:spcPct val="150000"/>
                  </a:lnSpc>
                  <a:spcBef>
                    <a:spcPts val="625"/>
                  </a:spcBef>
                  <a:buSzPct val="80000"/>
                  <a:buFont typeface="Arial" panose="020B0604020202020204" pitchFamily="34" charset="0"/>
                  <a:buChar char="●"/>
                </a:pPr>
                <a:r>
                  <a:rPr lang="en-GB" sz="1400" dirty="0"/>
                  <a:t>record and manage them as a separate record type.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97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Service request is a key term in service operations. Most of the times, incidents are of low priority. So a separate process can handle them better. Example: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request to change a password;</a:t>
            </a:r>
          </a:p>
          <a:p>
            <a:pPr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nlock accounts; and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nstall an approved software application onto a PC.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Service Request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693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Access management is the operational enforcement of the policies defined by information security and availability management.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Access </a:t>
            </a:r>
            <a:r>
              <a:rPr lang="en-US" dirty="0" smtClean="0">
                <a:latin typeface="Calibri (headings)"/>
              </a:rPr>
              <a:t>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0905" y="1339777"/>
            <a:ext cx="7408365" cy="2631752"/>
            <a:chOff x="307025" y="1248052"/>
            <a:chExt cx="7408365" cy="2631752"/>
          </a:xfrm>
        </p:grpSpPr>
        <p:grpSp>
          <p:nvGrpSpPr>
            <p:cNvPr id="16" name="Group 15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76205" y="1975357"/>
                  <a:ext cx="1344363" cy="2085333"/>
                  <a:chOff x="172776" y="1801524"/>
                  <a:chExt cx="1212027" cy="1551180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172776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2776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679032" y="1257708"/>
              <a:ext cx="5036358" cy="118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purpose of access management is to: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grant </a:t>
              </a:r>
              <a:r>
                <a:rPr lang="en-US" sz="1400" dirty="0" err="1"/>
                <a:t>authorised</a:t>
              </a:r>
              <a:r>
                <a:rPr lang="en-US" sz="1400" dirty="0"/>
                <a:t> users the right to use a service; and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US" sz="1400" dirty="0"/>
                <a:t>prevent access to non-</a:t>
              </a:r>
              <a:r>
                <a:rPr lang="en-US" sz="1400" dirty="0" err="1"/>
                <a:t>authorised</a:t>
              </a:r>
              <a:r>
                <a:rPr lang="en-US" sz="1400" dirty="0"/>
                <a:t>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3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</a:t>
            </a:r>
            <a:r>
              <a:rPr lang="en-US" dirty="0" smtClean="0">
                <a:latin typeface="Calibri (headings)"/>
              </a:rPr>
              <a:t>Operations—Objective</a:t>
            </a:r>
            <a:endParaRPr lang="en-US" dirty="0">
              <a:latin typeface="Calibri (headings)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905" y="1905721"/>
            <a:ext cx="1413873" cy="6709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21" name="Group 20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76205" y="956780"/>
                  <a:ext cx="1352502" cy="3103910"/>
                  <a:chOff x="172776" y="1043853"/>
                  <a:chExt cx="1219365" cy="2308851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72776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8" name="Rounded Rectangle 27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658441" y="1235280"/>
              <a:ext cx="5056950" cy="198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objective of service operations is to:</a:t>
              </a:r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maintain business satisfaction;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deliver effective and efficient IT services;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minimise the impact of service outage; and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ensure access to IT services for only authorised users.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5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Access </a:t>
            </a:r>
            <a:r>
              <a:rPr lang="en-US" dirty="0" smtClean="0">
                <a:latin typeface="Calibri (headings)"/>
              </a:rPr>
              <a:t>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16" name="Group 15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76205" y="956780"/>
                  <a:ext cx="1352502" cy="3103910"/>
                  <a:chOff x="172776" y="1043853"/>
                  <a:chExt cx="1219365" cy="2308851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172776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658441" y="1235280"/>
              <a:ext cx="5056950" cy="1028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objective of access management is to execute policies and actions defined by </a:t>
              </a:r>
              <a:r>
                <a:rPr lang="en-US" sz="1400" dirty="0" smtClean="0"/>
                <a:t>Information Security Management and </a:t>
              </a:r>
              <a:r>
                <a:rPr lang="en-US" sz="1400" dirty="0"/>
                <a:t>availability management.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Access </a:t>
            </a:r>
            <a:r>
              <a:rPr lang="en-US" dirty="0" smtClean="0">
                <a:latin typeface="Calibri (headings)"/>
              </a:rPr>
              <a:t>Management—Scope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4836" y="806894"/>
            <a:ext cx="7408365" cy="2631752"/>
            <a:chOff x="234836" y="806894"/>
            <a:chExt cx="7408365" cy="2631752"/>
          </a:xfrm>
        </p:grpSpPr>
        <p:sp>
          <p:nvSpPr>
            <p:cNvPr id="16" name="Rectangle 15"/>
            <p:cNvSpPr/>
            <p:nvPr/>
          </p:nvSpPr>
          <p:spPr>
            <a:xfrm>
              <a:off x="404076" y="1663094"/>
              <a:ext cx="1299678" cy="846773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4836" y="806894"/>
              <a:ext cx="7408365" cy="2631752"/>
              <a:chOff x="307026" y="1223989"/>
              <a:chExt cx="7408365" cy="263175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07026" y="1223989"/>
                <a:ext cx="7408365" cy="2631752"/>
                <a:chOff x="307026" y="1344304"/>
                <a:chExt cx="7408365" cy="263175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60976" y="1344304"/>
                  <a:ext cx="7254415" cy="2631752"/>
                  <a:chOff x="160279" y="943284"/>
                  <a:chExt cx="7555735" cy="3145674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77536" y="956780"/>
                    <a:ext cx="1351171" cy="101461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160279" y="943284"/>
                    <a:ext cx="7555735" cy="3145674"/>
                  </a:xfrm>
                  <a:prstGeom prst="roundRect">
                    <a:avLst>
                      <a:gd name="adj" fmla="val 740"/>
                    </a:avLst>
                  </a:prstGeom>
                  <a:noFill/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0440" y="1099139"/>
                    <a:ext cx="307055" cy="470853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587" y="2141234"/>
                    <a:ext cx="468731" cy="467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8311" y="3189034"/>
                    <a:ext cx="217650" cy="5110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307026" y="1889105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Purpose</a:t>
                  </a:r>
                  <a:endParaRPr lang="en-US" sz="12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70339" y="2746047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Objective</a:t>
                  </a:r>
                  <a:endParaRPr lang="en-US" sz="12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7282" y="3658927"/>
                  <a:ext cx="1490138" cy="240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Scope</a:t>
                  </a:r>
                  <a:endParaRPr lang="en-US" sz="1200" dirty="0"/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2658441" y="1235280"/>
                <a:ext cx="5056950" cy="102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The scope of access management is to enable the </a:t>
                </a:r>
                <a:r>
                  <a:rPr lang="en-US" sz="1400" dirty="0" err="1"/>
                  <a:t>organisation</a:t>
                </a:r>
                <a:r>
                  <a:rPr lang="en-US" sz="1400" dirty="0"/>
                  <a:t> to manage the confidentiality, integrity and availability of their data and intellectual property.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66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Event management is the basis for operational monitoring and control.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process of dealing with all the incidents throughout its lifecycle is known as </a:t>
            </a:r>
            <a:r>
              <a:rPr lang="en-US" dirty="0" smtClean="0"/>
              <a:t>incident </a:t>
            </a:r>
            <a:r>
              <a:rPr lang="en-US" dirty="0"/>
              <a:t>management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three basic </a:t>
            </a:r>
            <a:r>
              <a:rPr lang="en-US" dirty="0"/>
              <a:t>concepts of i</a:t>
            </a:r>
            <a:r>
              <a:rPr lang="en-US" dirty="0" smtClean="0"/>
              <a:t>ncident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are: Time scales, Incident models and Major incidents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has two sub processes: reactive problem management </a:t>
            </a:r>
            <a:r>
              <a:rPr lang="en-US" dirty="0" smtClean="0"/>
              <a:t>and </a:t>
            </a:r>
            <a:r>
              <a:rPr lang="en-US" dirty="0"/>
              <a:t>proactive problem </a:t>
            </a:r>
            <a:r>
              <a:rPr lang="en-US" dirty="0" smtClean="0"/>
              <a:t>management.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process of dealing with service requests is known as </a:t>
            </a:r>
            <a:r>
              <a:rPr lang="en-US" dirty="0" smtClean="0"/>
              <a:t>request fulfilment.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Access management is the operational enforcement of the </a:t>
            </a:r>
            <a:r>
              <a:rPr lang="en-US" dirty="0" smtClean="0"/>
              <a:t>policies.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quick recap of what we have learnt in this lesson: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600" smtClean="0"/>
              <a:t>Service Operations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Lesson 3—Functions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80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89734" y="589003"/>
            <a:ext cx="5747900" cy="3401325"/>
          </a:xfrm>
        </p:spPr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GB" dirty="0" smtClean="0"/>
              <a:t>Explain </a:t>
            </a:r>
            <a:r>
              <a:rPr lang="en-GB" dirty="0"/>
              <a:t>the purpose and objective of </a:t>
            </a:r>
            <a:r>
              <a:rPr lang="en-GB" dirty="0" smtClean="0"/>
              <a:t>the service desk function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GB" dirty="0" smtClean="0"/>
              <a:t>Describe </a:t>
            </a:r>
            <a:r>
              <a:rPr lang="en-GB" dirty="0"/>
              <a:t>the types of service desk functions </a:t>
            </a:r>
            <a:endParaRPr lang="en-GB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GB" dirty="0" smtClean="0"/>
              <a:t>Identify </a:t>
            </a:r>
            <a:r>
              <a:rPr lang="en-GB" dirty="0"/>
              <a:t>the purpose, objective and role of </a:t>
            </a:r>
            <a:r>
              <a:rPr lang="en-GB" dirty="0" smtClean="0"/>
              <a:t>various functions in service operations</a:t>
            </a: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400" dirty="0">
                <a:latin typeface="Calibri" panose="020F0502020204030204" pitchFamily="34" charset="0"/>
              </a:rPr>
              <a:t>After completing this </a:t>
            </a:r>
            <a:r>
              <a:rPr lang="en-US" sz="1400" dirty="0" smtClean="0">
                <a:latin typeface="Calibri" panose="020F0502020204030204" pitchFamily="34" charset="0"/>
              </a:rPr>
              <a:t>lesson, </a:t>
            </a:r>
            <a:r>
              <a:rPr lang="en-US" sz="1400" dirty="0">
                <a:latin typeface="Calibri" panose="020F0502020204030204" pitchFamily="34" charset="0"/>
              </a:rPr>
              <a:t>you will be able to: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-1" y="93334"/>
            <a:ext cx="7908925" cy="345758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Objectives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354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The service desk is a functional unit </a:t>
            </a:r>
            <a:r>
              <a:rPr lang="en-GB" dirty="0" smtClean="0"/>
              <a:t>that deals </a:t>
            </a:r>
            <a:r>
              <a:rPr lang="en-GB" dirty="0"/>
              <a:t>with service events such as requests, incidents or information calls.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alibri (headings)"/>
              </a:rPr>
              <a:t>Service </a:t>
            </a:r>
            <a:r>
              <a:rPr lang="en-GB" dirty="0" smtClean="0">
                <a:latin typeface="Calibri (headings)"/>
              </a:rPr>
              <a:t>Desk—Purpose</a:t>
            </a:r>
            <a:endParaRPr lang="en-US" dirty="0">
              <a:latin typeface="Calibri (headings)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5115" y="1200879"/>
            <a:ext cx="1413873" cy="6709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2079" y="1431390"/>
            <a:ext cx="7169080" cy="2366827"/>
            <a:chOff x="352079" y="1431390"/>
            <a:chExt cx="7169080" cy="2366827"/>
          </a:xfrm>
        </p:grpSpPr>
        <p:sp>
          <p:nvSpPr>
            <p:cNvPr id="39" name="Rectangle 38"/>
            <p:cNvSpPr/>
            <p:nvPr/>
          </p:nvSpPr>
          <p:spPr>
            <a:xfrm>
              <a:off x="502903" y="2579474"/>
              <a:ext cx="1204522" cy="1160777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7273" y="1431390"/>
              <a:ext cx="7033886" cy="2332755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89" y="2723166"/>
              <a:ext cx="862109" cy="749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387766" y="3465117"/>
              <a:ext cx="1479143" cy="27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37104" y="1443726"/>
              <a:ext cx="5484055" cy="235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400" dirty="0"/>
                <a:t>The purpose of service desk is to: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GB" sz="1400" dirty="0"/>
                <a:t>provide better IT services for customers;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GB" sz="1400" dirty="0"/>
                <a:t>make IT services easily accessible through a single point of </a:t>
              </a:r>
              <a:r>
                <a:rPr lang="en-GB" sz="1400" dirty="0" smtClean="0"/>
                <a:t>communication and minimise negative impact on the business;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GB" sz="1400" dirty="0"/>
                <a:t>provide </a:t>
              </a:r>
              <a:r>
                <a:rPr lang="en-GB" sz="1400" dirty="0" smtClean="0"/>
                <a:t>faster </a:t>
              </a:r>
              <a:r>
                <a:rPr lang="en-GB" sz="1400" dirty="0"/>
                <a:t>turnaround of customer or user IT requests</a:t>
              </a:r>
              <a:r>
                <a:rPr lang="en-GB" sz="1400" dirty="0" smtClean="0"/>
                <a:t>; and 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GB" sz="1400" dirty="0"/>
                <a:t>give enhanced focus and a proactive approach to IT service </a:t>
              </a:r>
              <a:r>
                <a:rPr lang="en-GB" sz="1400" dirty="0" smtClean="0"/>
                <a:t>provisioning.</a:t>
              </a:r>
              <a:endParaRPr lang="en-US" sz="1400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94" y="1537468"/>
              <a:ext cx="548640" cy="7330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2079" y="2272623"/>
              <a:ext cx="1470967" cy="23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alibri (headings)"/>
              </a:rPr>
              <a:t>Service </a:t>
            </a:r>
            <a:r>
              <a:rPr lang="en-GB" dirty="0" smtClean="0">
                <a:latin typeface="Calibri (headings)"/>
              </a:rPr>
              <a:t>Desk—Purpose (contd.)</a:t>
            </a:r>
            <a:endParaRPr lang="en-US" dirty="0">
              <a:latin typeface="Calibri (headings)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5115" y="1200879"/>
            <a:ext cx="1413873" cy="6709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7766" y="1081195"/>
            <a:ext cx="7133393" cy="2332755"/>
            <a:chOff x="387766" y="1431390"/>
            <a:chExt cx="7133393" cy="2332755"/>
          </a:xfrm>
        </p:grpSpPr>
        <p:sp>
          <p:nvSpPr>
            <p:cNvPr id="39" name="Rectangle 38"/>
            <p:cNvSpPr/>
            <p:nvPr/>
          </p:nvSpPr>
          <p:spPr>
            <a:xfrm>
              <a:off x="510639" y="2577551"/>
              <a:ext cx="1204522" cy="1160777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7273" y="1431390"/>
              <a:ext cx="7033886" cy="2332755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14" y="2726074"/>
              <a:ext cx="862771" cy="750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387766" y="3465117"/>
              <a:ext cx="1479143" cy="27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37104" y="1443726"/>
              <a:ext cx="5484055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buSzPct val="80000"/>
              </a:pPr>
              <a:r>
                <a:rPr lang="en-GB" sz="1400" dirty="0" smtClean="0"/>
                <a:t>The purpose of service desk is also to: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 smtClean="0"/>
                <a:t>generate </a:t>
              </a:r>
              <a:r>
                <a:rPr lang="en-GB" sz="1400" dirty="0"/>
                <a:t>meaningful management information for decision support;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/>
                <a:t>improve teamwork and communication among the IT staff; and 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/>
                <a:t>improve the usage of IT support resources to increase the productivity of business personnel. </a:t>
              </a:r>
              <a:endParaRPr lang="en-US" sz="14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514" y="1551073"/>
              <a:ext cx="547223" cy="73120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95942" y="2263837"/>
              <a:ext cx="1470967" cy="23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3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alibri (headings)"/>
              </a:rPr>
              <a:t>Service </a:t>
            </a:r>
            <a:r>
              <a:rPr lang="en-GB" dirty="0" smtClean="0">
                <a:latin typeface="Calibri (headings)"/>
              </a:rPr>
              <a:t>Desk—Objective</a:t>
            </a:r>
            <a:endParaRPr lang="en-US" dirty="0">
              <a:latin typeface="Calibri (headings)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905" y="1905721"/>
            <a:ext cx="1413873" cy="6709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0460" y="890750"/>
            <a:ext cx="7458050" cy="2525027"/>
            <a:chOff x="200049" y="1377950"/>
            <a:chExt cx="7458050" cy="2525027"/>
          </a:xfrm>
        </p:grpSpPr>
        <p:sp>
          <p:nvSpPr>
            <p:cNvPr id="40" name="Rectangle 39"/>
            <p:cNvSpPr/>
            <p:nvPr/>
          </p:nvSpPr>
          <p:spPr>
            <a:xfrm>
              <a:off x="386679" y="1393580"/>
              <a:ext cx="1254544" cy="1198685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3233" y="1377950"/>
              <a:ext cx="7294866" cy="2525027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05" y="1542783"/>
              <a:ext cx="548640" cy="733097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00049" y="2294436"/>
              <a:ext cx="1534024" cy="29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721" y="2737847"/>
              <a:ext cx="859536" cy="747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287181" y="3573089"/>
              <a:ext cx="1479143" cy="27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9446" y="1399389"/>
              <a:ext cx="5578653" cy="235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400" dirty="0"/>
                <a:t>The objective of service desk is to: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/>
                <a:t>restore normal service to users </a:t>
              </a:r>
              <a:r>
                <a:rPr lang="en-GB" sz="1400" dirty="0" smtClean="0"/>
                <a:t>by </a:t>
              </a:r>
              <a:r>
                <a:rPr lang="en-GB" sz="1400" dirty="0"/>
                <a:t>coordinating </a:t>
              </a:r>
              <a:r>
                <a:rPr lang="en-GB" sz="1400" dirty="0" smtClean="0"/>
                <a:t>resolution processes;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/>
                <a:t>operate as </a:t>
              </a:r>
              <a:r>
                <a:rPr lang="en-GB" sz="1400" dirty="0" smtClean="0"/>
                <a:t>a </a:t>
              </a:r>
              <a:r>
                <a:rPr lang="en-GB" sz="1400" dirty="0"/>
                <a:t>single point of contact for incident management and request </a:t>
              </a:r>
              <a:r>
                <a:rPr lang="en-GB" sz="1400" dirty="0" smtClean="0"/>
                <a:t>fulfilment; and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/>
                <a:t>manage </a:t>
              </a:r>
              <a:r>
                <a:rPr lang="en-GB" sz="1400" dirty="0" smtClean="0"/>
                <a:t>user communication and </a:t>
              </a:r>
              <a:r>
                <a:rPr lang="en-GB" sz="1400" dirty="0"/>
                <a:t>technical and hierarchical </a:t>
              </a:r>
              <a:r>
                <a:rPr lang="en-GB" sz="1400" dirty="0" smtClean="0"/>
                <a:t>escalations; and 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/>
                <a:t>conduct customer and user satisfaction surveys.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4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Local Service Desk </a:t>
            </a:r>
            <a:endParaRPr lang="en-US" dirty="0">
              <a:latin typeface="Calibri (headings)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7534" y="586616"/>
            <a:ext cx="4208850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Local service desk is a form of service desk that is usually located geographically close to its users.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Benefit: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It helps </a:t>
            </a:r>
            <a:r>
              <a:rPr lang="en-GB" dirty="0"/>
              <a:t>in communication and gives a clearly visible presence to the user community. </a:t>
            </a: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Downside: </a:t>
            </a:r>
            <a:endParaRPr lang="en-GB" b="1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It </a:t>
            </a:r>
            <a:r>
              <a:rPr lang="en-GB" dirty="0"/>
              <a:t>may be </a:t>
            </a:r>
            <a:r>
              <a:rPr lang="en-GB" dirty="0" smtClean="0"/>
              <a:t>inefficient </a:t>
            </a:r>
            <a:r>
              <a:rPr lang="en-GB" dirty="0"/>
              <a:t>and expensive to resource due to low call volumes.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107" name="Rectangle 12"/>
          <p:cNvSpPr>
            <a:spLocks noChangeArrowheads="1"/>
          </p:cNvSpPr>
          <p:nvPr/>
        </p:nvSpPr>
        <p:spPr bwMode="auto">
          <a:xfrm>
            <a:off x="4341352" y="3879563"/>
            <a:ext cx="32773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7" name="Group 6"/>
          <p:cNvGrpSpPr/>
          <p:nvPr/>
        </p:nvGrpSpPr>
        <p:grpSpPr>
          <a:xfrm>
            <a:off x="4445745" y="777268"/>
            <a:ext cx="2932733" cy="3205595"/>
            <a:chOff x="4445745" y="845848"/>
            <a:chExt cx="2932733" cy="320559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99607" y="1529613"/>
              <a:ext cx="17602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900560" y="1145222"/>
              <a:ext cx="0" cy="3898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59880" y="1146333"/>
              <a:ext cx="0" cy="3898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909" y="1844040"/>
              <a:ext cx="715458" cy="446196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486251" y="2801078"/>
              <a:ext cx="779401" cy="788663"/>
              <a:chOff x="4244951" y="2983958"/>
              <a:chExt cx="779401" cy="788663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4951" y="2983958"/>
                <a:ext cx="282650" cy="788663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4320" y="3008402"/>
                <a:ext cx="224942" cy="745641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66"/>
              <a:stretch/>
            </p:blipFill>
            <p:spPr>
              <a:xfrm>
                <a:off x="4749463" y="2990371"/>
                <a:ext cx="274889" cy="763670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707" y="845848"/>
              <a:ext cx="657174" cy="4082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051" y="858866"/>
              <a:ext cx="657174" cy="40827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8395" y="852357"/>
              <a:ext cx="657174" cy="408276"/>
            </a:xfrm>
            <a:prstGeom prst="rect">
              <a:avLst/>
            </a:prstGeom>
          </p:spPr>
        </p:pic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5366753" y="1152215"/>
              <a:ext cx="1148347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200" dirty="0" smtClean="0"/>
                <a:t>Local </a:t>
              </a:r>
              <a:r>
                <a:rPr lang="en-US" sz="1200" dirty="0" smtClean="0"/>
                <a:t>Users</a:t>
              </a:r>
              <a:endParaRPr lang="en-US" sz="1200" dirty="0"/>
            </a:p>
          </p:txBody>
        </p:sp>
        <p:sp>
          <p:nvSpPr>
            <p:cNvPr id="17" name="Text Placeholder 5"/>
            <p:cNvSpPr txBox="1">
              <a:spLocks/>
            </p:cNvSpPr>
            <p:nvPr/>
          </p:nvSpPr>
          <p:spPr>
            <a:xfrm>
              <a:off x="5081928" y="2158055"/>
              <a:ext cx="1623672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 smtClean="0"/>
                <a:t>Service Desk (local)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779743" y="1529086"/>
              <a:ext cx="0" cy="31447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475738" y="2801078"/>
              <a:ext cx="779401" cy="788663"/>
              <a:chOff x="4244951" y="2983958"/>
              <a:chExt cx="779401" cy="788663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4951" y="2983958"/>
                <a:ext cx="282650" cy="7886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4320" y="3008402"/>
                <a:ext cx="224942" cy="745641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66"/>
              <a:stretch/>
            </p:blipFill>
            <p:spPr>
              <a:xfrm>
                <a:off x="4749463" y="2990371"/>
                <a:ext cx="274889" cy="763670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6465225" y="2801078"/>
              <a:ext cx="779401" cy="788663"/>
              <a:chOff x="4244951" y="2983958"/>
              <a:chExt cx="779401" cy="788663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4951" y="2983958"/>
                <a:ext cx="282650" cy="7886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4320" y="3008402"/>
                <a:ext cx="224942" cy="745641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66"/>
              <a:stretch/>
            </p:blipFill>
            <p:spPr>
              <a:xfrm>
                <a:off x="4749463" y="2990371"/>
                <a:ext cx="274889" cy="763670"/>
              </a:xfrm>
              <a:prstGeom prst="rect">
                <a:avLst/>
              </a:prstGeom>
            </p:spPr>
          </p:pic>
        </p:grpSp>
        <p:cxnSp>
          <p:nvCxnSpPr>
            <p:cNvPr id="21" name="Straight Connector 20"/>
            <p:cNvCxnSpPr/>
            <p:nvPr/>
          </p:nvCxnSpPr>
          <p:spPr>
            <a:xfrm>
              <a:off x="4926656" y="2597683"/>
              <a:ext cx="19363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36587" y="2427509"/>
              <a:ext cx="0" cy="42436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927593" y="2589229"/>
              <a:ext cx="0" cy="23954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7065" y="2599633"/>
              <a:ext cx="0" cy="23954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Placeholder 5"/>
            <p:cNvSpPr txBox="1">
              <a:spLocks/>
            </p:cNvSpPr>
            <p:nvPr/>
          </p:nvSpPr>
          <p:spPr>
            <a:xfrm>
              <a:off x="4445745" y="3446818"/>
              <a:ext cx="893020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 smtClean="0"/>
                <a:t>Third Party</a:t>
              </a:r>
            </a:p>
          </p:txBody>
        </p:sp>
        <p:sp>
          <p:nvSpPr>
            <p:cNvPr id="26" name="Text Placeholder 5"/>
            <p:cNvSpPr txBox="1">
              <a:spLocks/>
            </p:cNvSpPr>
            <p:nvPr/>
          </p:nvSpPr>
          <p:spPr>
            <a:xfrm>
              <a:off x="4520235" y="3605465"/>
              <a:ext cx="745185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 smtClean="0"/>
                <a:t>Support</a:t>
              </a:r>
            </a:p>
          </p:txBody>
        </p:sp>
        <p:sp>
          <p:nvSpPr>
            <p:cNvPr id="27" name="Text Placeholder 5"/>
            <p:cNvSpPr txBox="1">
              <a:spLocks/>
            </p:cNvSpPr>
            <p:nvPr/>
          </p:nvSpPr>
          <p:spPr>
            <a:xfrm>
              <a:off x="5410938" y="3433584"/>
              <a:ext cx="893020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 smtClean="0"/>
                <a:t>Application</a:t>
              </a:r>
            </a:p>
          </p:txBody>
        </p:sp>
        <p:sp>
          <p:nvSpPr>
            <p:cNvPr id="28" name="Text Placeholder 5"/>
            <p:cNvSpPr txBox="1">
              <a:spLocks/>
            </p:cNvSpPr>
            <p:nvPr/>
          </p:nvSpPr>
          <p:spPr>
            <a:xfrm>
              <a:off x="5515908" y="3622711"/>
              <a:ext cx="745185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 smtClean="0"/>
                <a:t>Support</a:t>
              </a:r>
            </a:p>
          </p:txBody>
        </p:sp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6321612" y="3446818"/>
              <a:ext cx="1056866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 smtClean="0"/>
                <a:t>Infrastructure</a:t>
              </a:r>
            </a:p>
          </p:txBody>
        </p:sp>
        <p:sp>
          <p:nvSpPr>
            <p:cNvPr id="30" name="Text Placeholder 5"/>
            <p:cNvSpPr txBox="1">
              <a:spLocks/>
            </p:cNvSpPr>
            <p:nvPr/>
          </p:nvSpPr>
          <p:spPr>
            <a:xfrm>
              <a:off x="6512723" y="3635945"/>
              <a:ext cx="745185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 smtClean="0"/>
                <a:t>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933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Local Service Desk (contd.) </a:t>
            </a:r>
            <a:endParaRPr lang="en-US" dirty="0">
              <a:latin typeface="Calibri (headings)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44067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Following are the reasons why local service desks are used: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There may be cultural</a:t>
            </a:r>
            <a:r>
              <a:rPr lang="en-GB" dirty="0"/>
              <a:t>, linguistic and political differences between </a:t>
            </a:r>
            <a:r>
              <a:rPr lang="en-GB" dirty="0" smtClean="0"/>
              <a:t>user communities.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The </a:t>
            </a:r>
            <a:r>
              <a:rPr lang="en-GB" dirty="0"/>
              <a:t>user communities may operate in various time </a:t>
            </a:r>
            <a:r>
              <a:rPr lang="en-GB" dirty="0" smtClean="0"/>
              <a:t>zones.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There are </a:t>
            </a:r>
            <a:r>
              <a:rPr lang="en-GB" dirty="0"/>
              <a:t>specialised user communities such as one working on Apple computers whereas </a:t>
            </a:r>
            <a:r>
              <a:rPr lang="en-GB" dirty="0" smtClean="0"/>
              <a:t>others </a:t>
            </a:r>
            <a:r>
              <a:rPr lang="en-GB" dirty="0"/>
              <a:t>working on Windows. </a:t>
            </a:r>
            <a:endParaRPr lang="en-GB" dirty="0" smtClean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Organisations need </a:t>
            </a:r>
            <a:r>
              <a:rPr lang="en-GB" dirty="0"/>
              <a:t>a dedicated service desk for the corporate headquarters and another </a:t>
            </a:r>
            <a:r>
              <a:rPr lang="en-GB" dirty="0" smtClean="0"/>
              <a:t>for </a:t>
            </a:r>
            <a:r>
              <a:rPr lang="en-GB" dirty="0"/>
              <a:t>their field offices.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04076" y="1664071"/>
            <a:ext cx="1298566" cy="834478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</a:t>
            </a:r>
            <a:r>
              <a:rPr lang="en-US" dirty="0" smtClean="0">
                <a:latin typeface="Calibri (headings)"/>
              </a:rPr>
              <a:t>Operations—Scope</a:t>
            </a:r>
            <a:endParaRPr lang="en-US" dirty="0">
              <a:latin typeface="Calibri (headings)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4836" y="806894"/>
            <a:ext cx="7408365" cy="2978706"/>
            <a:chOff x="307026" y="1223989"/>
            <a:chExt cx="7408365" cy="2978706"/>
          </a:xfrm>
        </p:grpSpPr>
        <p:grpSp>
          <p:nvGrpSpPr>
            <p:cNvPr id="20" name="Group 19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77536" y="956780"/>
                  <a:ext cx="1351171" cy="1014611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638816" y="1235280"/>
              <a:ext cx="5076575" cy="2967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sz="1400" dirty="0"/>
                <a:t>Service operations </a:t>
              </a:r>
              <a:r>
                <a:rPr lang="en-US" sz="1400" dirty="0" smtClean="0"/>
                <a:t>provides </a:t>
              </a:r>
              <a:r>
                <a:rPr lang="en-US" sz="1400" dirty="0"/>
                <a:t>guidance in following areas: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Services or </a:t>
              </a:r>
              <a:r>
                <a:rPr lang="en-US" sz="1400" dirty="0"/>
                <a:t>activities that form part of a service and are included in service operation;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Service management processes or </a:t>
              </a:r>
              <a:r>
                <a:rPr lang="en-US" sz="1400" dirty="0"/>
                <a:t>on-going management and execution processes that are performed in service operation</a:t>
              </a:r>
              <a:r>
                <a:rPr lang="en-GB" sz="1400" dirty="0"/>
                <a:t>;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Technology required by all services; and</a:t>
              </a:r>
              <a:endParaRPr lang="en-US" sz="1400" dirty="0"/>
            </a:p>
            <a:p>
              <a:pPr marL="228600" indent="-228600">
                <a:lnSpc>
                  <a:spcPct val="150000"/>
                </a:lnSpc>
                <a:buSzPct val="80000"/>
                <a:buFont typeface="Arial" panose="020B0604020202020204" pitchFamily="34" charset="0"/>
                <a:buChar char="●"/>
              </a:pPr>
              <a:r>
                <a:rPr lang="en-GB" sz="1400" dirty="0"/>
                <a:t>People who </a:t>
              </a:r>
              <a:r>
                <a:rPr lang="en-US" sz="1400" dirty="0"/>
                <a:t>manage all processes and technology, and drive the demand for the </a:t>
              </a:r>
              <a:r>
                <a:rPr lang="en-US" sz="1400" dirty="0" err="1"/>
                <a:t>organisation’s</a:t>
              </a:r>
              <a:r>
                <a:rPr lang="en-US" sz="1400" dirty="0"/>
                <a:t> services and products.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1400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6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alibri (headings)"/>
              </a:rPr>
              <a:t>Centralised</a:t>
            </a:r>
            <a:r>
              <a:rPr lang="en-US" dirty="0" smtClean="0">
                <a:latin typeface="Calibri (headings)"/>
              </a:rPr>
              <a:t> Service Desk </a:t>
            </a:r>
            <a:endParaRPr lang="en-US" dirty="0">
              <a:latin typeface="Calibri (headings)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7534" y="586616"/>
            <a:ext cx="4365686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</a:t>
            </a:r>
            <a:r>
              <a:rPr lang="en-US" dirty="0" err="1"/>
              <a:t>centralised</a:t>
            </a:r>
            <a:r>
              <a:rPr lang="en-US" dirty="0"/>
              <a:t> service desk is a form of service desk where several service desks are merged into one or fewer locations. It serves a community of users in different locations.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Benefits: </a:t>
            </a:r>
            <a:endParaRPr lang="en-GB" b="1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 smtClean="0"/>
              <a:t>It </a:t>
            </a:r>
            <a:r>
              <a:rPr lang="en-GB" dirty="0"/>
              <a:t>reduces the total number of service desks </a:t>
            </a:r>
            <a:r>
              <a:rPr lang="en-GB" dirty="0" smtClean="0"/>
              <a:t>utilised, so it is  cost-effective </a:t>
            </a:r>
            <a:r>
              <a:rPr lang="en-GB" dirty="0"/>
              <a:t>and efficient. </a:t>
            </a:r>
            <a:endParaRPr lang="en-GB" dirty="0" smtClean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 smtClean="0"/>
              <a:t>Only a </a:t>
            </a:r>
            <a:r>
              <a:rPr lang="en-GB" dirty="0"/>
              <a:t>fewer number of staff is needed to handle a high volume of calls.</a:t>
            </a:r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524928" y="3764146"/>
            <a:ext cx="32773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7" name="Group 6"/>
          <p:cNvGrpSpPr/>
          <p:nvPr/>
        </p:nvGrpSpPr>
        <p:grpSpPr>
          <a:xfrm>
            <a:off x="4705535" y="777268"/>
            <a:ext cx="2929804" cy="2839953"/>
            <a:chOff x="4377291" y="777268"/>
            <a:chExt cx="2929804" cy="283995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784325" y="2556957"/>
              <a:ext cx="0" cy="62800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06442" y="2768296"/>
              <a:ext cx="0" cy="41632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815769" y="2768296"/>
              <a:ext cx="0" cy="41632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149" y="1978660"/>
              <a:ext cx="715458" cy="446196"/>
            </a:xfrm>
            <a:prstGeom prst="rect">
              <a:avLst/>
            </a:prstGeom>
          </p:spPr>
        </p:pic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5097168" y="2292675"/>
              <a:ext cx="1862432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Service Desk (</a:t>
              </a:r>
              <a:r>
                <a:rPr lang="en-US" sz="1100" dirty="0" err="1" smtClean="0"/>
                <a:t>centralised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914847" y="1651533"/>
              <a:ext cx="17602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915800" y="1461201"/>
              <a:ext cx="0" cy="192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675120" y="1454029"/>
              <a:ext cx="0" cy="196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703" y="777268"/>
              <a:ext cx="423161" cy="40827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047" y="790286"/>
              <a:ext cx="423161" cy="40827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391" y="783777"/>
              <a:ext cx="423161" cy="408276"/>
            </a:xfrm>
            <a:prstGeom prst="rect">
              <a:avLst/>
            </a:prstGeom>
          </p:spPr>
        </p:pic>
        <p:sp>
          <p:nvSpPr>
            <p:cNvPr id="19" name="Text Placeholder 5"/>
            <p:cNvSpPr txBox="1">
              <a:spLocks/>
            </p:cNvSpPr>
            <p:nvPr/>
          </p:nvSpPr>
          <p:spPr>
            <a:xfrm>
              <a:off x="4546250" y="1053928"/>
              <a:ext cx="784336" cy="28379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Customer</a:t>
              </a:r>
              <a:endParaRPr lang="en-US" sz="11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94983" y="1465953"/>
              <a:ext cx="0" cy="46041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Placeholder 5"/>
            <p:cNvSpPr txBox="1">
              <a:spLocks/>
            </p:cNvSpPr>
            <p:nvPr/>
          </p:nvSpPr>
          <p:spPr>
            <a:xfrm>
              <a:off x="4676099" y="1212500"/>
              <a:ext cx="524638" cy="312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site 1</a:t>
              </a:r>
              <a:endParaRPr lang="en-US" sz="1100" dirty="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5425836" y="1043649"/>
              <a:ext cx="784336" cy="28379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Customer</a:t>
              </a:r>
              <a:endParaRPr lang="en-US" sz="1100" dirty="0"/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5555685" y="1202221"/>
              <a:ext cx="524638" cy="312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site 2</a:t>
              </a:r>
              <a:endParaRPr lang="en-US" sz="1100" dirty="0"/>
            </a:p>
          </p:txBody>
        </p:sp>
        <p:sp>
          <p:nvSpPr>
            <p:cNvPr id="24" name="Text Placeholder 5"/>
            <p:cNvSpPr txBox="1">
              <a:spLocks/>
            </p:cNvSpPr>
            <p:nvPr/>
          </p:nvSpPr>
          <p:spPr>
            <a:xfrm>
              <a:off x="6280022" y="1043649"/>
              <a:ext cx="784336" cy="28379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Customer</a:t>
              </a:r>
              <a:endParaRPr lang="en-US" sz="1100" dirty="0"/>
            </a:p>
          </p:txBody>
        </p:sp>
        <p:sp>
          <p:nvSpPr>
            <p:cNvPr id="25" name="Text Placeholder 5"/>
            <p:cNvSpPr txBox="1">
              <a:spLocks/>
            </p:cNvSpPr>
            <p:nvPr/>
          </p:nvSpPr>
          <p:spPr>
            <a:xfrm>
              <a:off x="6409871" y="1202221"/>
              <a:ext cx="524638" cy="312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site 3</a:t>
              </a:r>
              <a:endParaRPr lang="en-US" sz="11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77291" y="2729916"/>
              <a:ext cx="2929804" cy="271712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Second-Line Support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77291" y="3179627"/>
              <a:ext cx="872052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Third Party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Support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24443" y="3179627"/>
              <a:ext cx="982652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Infrastructure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Support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37654" y="3179627"/>
              <a:ext cx="898477" cy="437594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Support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1919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Virtual Service Desk </a:t>
            </a:r>
            <a:endParaRPr lang="en-US" dirty="0">
              <a:latin typeface="Calibri (headings)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4008837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The </a:t>
            </a:r>
            <a:r>
              <a:rPr lang="en-GB" dirty="0"/>
              <a:t>virtual service desk gives the impression of one centralised service desk at </a:t>
            </a:r>
            <a:r>
              <a:rPr lang="en-GB" dirty="0" smtClean="0"/>
              <a:t>work, </a:t>
            </a:r>
            <a:r>
              <a:rPr lang="en-GB" dirty="0"/>
              <a:t>wherein</a:t>
            </a:r>
            <a:r>
              <a:rPr lang="en-GB" dirty="0" smtClean="0"/>
              <a:t> the service </a:t>
            </a:r>
            <a:r>
              <a:rPr lang="en-GB" dirty="0"/>
              <a:t>desk personnel may be located across a number of geographical areas or structural locations.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Through a single email, </a:t>
            </a:r>
            <a:r>
              <a:rPr lang="en-US" dirty="0"/>
              <a:t>contact phone number or ticket management system, the service desk personnel may appear to be located at the same geographical or structural location to the user. </a:t>
            </a:r>
            <a:endParaRPr lang="en-GB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428077" y="3819350"/>
            <a:ext cx="32773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15715" y="690422"/>
            <a:ext cx="3472019" cy="3045324"/>
            <a:chOff x="4246975" y="690422"/>
            <a:chExt cx="3472019" cy="3045324"/>
          </a:xfrm>
        </p:grpSpPr>
        <p:cxnSp>
          <p:nvCxnSpPr>
            <p:cNvPr id="8" name="Straight Connector 7"/>
            <p:cNvCxnSpPr/>
            <p:nvPr/>
          </p:nvCxnSpPr>
          <p:spPr>
            <a:xfrm flipH="1" flipV="1">
              <a:off x="5143500" y="1523452"/>
              <a:ext cx="473555" cy="43281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782706" y="1348067"/>
              <a:ext cx="307513" cy="74570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007825" y="2146904"/>
              <a:ext cx="581765" cy="6319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53150" y="2417845"/>
              <a:ext cx="530504" cy="39226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8" idx="1"/>
            </p:cNvCxnSpPr>
            <p:nvPr/>
          </p:nvCxnSpPr>
          <p:spPr>
            <a:xfrm flipH="1">
              <a:off x="5617056" y="2344005"/>
              <a:ext cx="68560" cy="71257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870450" y="2329253"/>
              <a:ext cx="618599" cy="12184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867" y="690422"/>
              <a:ext cx="638723" cy="6744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03" y="1956264"/>
              <a:ext cx="589220" cy="7459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531" y="920930"/>
              <a:ext cx="627722" cy="69647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188" y="1498247"/>
              <a:ext cx="1216421" cy="711847"/>
            </a:xfrm>
            <a:prstGeom prst="rect">
              <a:avLst/>
            </a:prstGeom>
          </p:spPr>
        </p:pic>
        <p:sp>
          <p:nvSpPr>
            <p:cNvPr id="18" name="Can 17"/>
            <p:cNvSpPr/>
            <p:nvPr/>
          </p:nvSpPr>
          <p:spPr>
            <a:xfrm>
              <a:off x="5242855" y="3056579"/>
              <a:ext cx="748401" cy="372035"/>
            </a:xfrm>
            <a:prstGeom prst="can">
              <a:avLst/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 Placeholder 5"/>
            <p:cNvSpPr txBox="1">
              <a:spLocks/>
            </p:cNvSpPr>
            <p:nvPr/>
          </p:nvSpPr>
          <p:spPr>
            <a:xfrm>
              <a:off x="6388005" y="3202136"/>
              <a:ext cx="1330989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Third party Supplier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654" y="2727949"/>
              <a:ext cx="663489" cy="562815"/>
            </a:xfrm>
            <a:prstGeom prst="rect">
              <a:avLst/>
            </a:prstGeom>
          </p:spPr>
        </p:pic>
        <p:sp>
          <p:nvSpPr>
            <p:cNvPr id="21" name="Text Placeholder 5"/>
            <p:cNvSpPr txBox="1">
              <a:spLocks/>
            </p:cNvSpPr>
            <p:nvPr/>
          </p:nvSpPr>
          <p:spPr>
            <a:xfrm>
              <a:off x="4648418" y="1523452"/>
              <a:ext cx="607420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London</a:t>
              </a:r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6010009" y="1269409"/>
              <a:ext cx="752086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Singapore</a:t>
              </a:r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4246975" y="2602365"/>
              <a:ext cx="986878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San Francisco</a:t>
              </a:r>
            </a:p>
          </p:txBody>
        </p:sp>
        <p:sp>
          <p:nvSpPr>
            <p:cNvPr id="24" name="Text Placeholder 5"/>
            <p:cNvSpPr txBox="1">
              <a:spLocks/>
            </p:cNvSpPr>
            <p:nvPr/>
          </p:nvSpPr>
          <p:spPr>
            <a:xfrm>
              <a:off x="6818190" y="2110667"/>
              <a:ext cx="573210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Tokyo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443" y="1877021"/>
              <a:ext cx="1071562" cy="666145"/>
            </a:xfrm>
            <a:prstGeom prst="rect">
              <a:avLst/>
            </a:prstGeom>
          </p:spPr>
        </p:pic>
        <p:sp>
          <p:nvSpPr>
            <p:cNvPr id="26" name="Text Placeholder 5"/>
            <p:cNvSpPr txBox="1">
              <a:spLocks/>
            </p:cNvSpPr>
            <p:nvPr/>
          </p:nvSpPr>
          <p:spPr>
            <a:xfrm>
              <a:off x="5475193" y="1939155"/>
              <a:ext cx="615026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Virtual</a:t>
              </a:r>
            </a:p>
          </p:txBody>
        </p:sp>
        <p:sp>
          <p:nvSpPr>
            <p:cNvPr id="27" name="Text Placeholder 5"/>
            <p:cNvSpPr txBox="1">
              <a:spLocks/>
            </p:cNvSpPr>
            <p:nvPr/>
          </p:nvSpPr>
          <p:spPr>
            <a:xfrm>
              <a:off x="5401604" y="2110605"/>
              <a:ext cx="973796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Service Desk</a:t>
              </a:r>
            </a:p>
          </p:txBody>
        </p:sp>
        <p:sp>
          <p:nvSpPr>
            <p:cNvPr id="28" name="Text Placeholder 5"/>
            <p:cNvSpPr txBox="1">
              <a:spLocks/>
            </p:cNvSpPr>
            <p:nvPr/>
          </p:nvSpPr>
          <p:spPr>
            <a:xfrm>
              <a:off x="4706938" y="3320248"/>
              <a:ext cx="1750887" cy="4154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100" dirty="0" smtClean="0"/>
                <a:t>Configuration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63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>
              <a:latin typeface="Calibri (headings)"/>
            </a:endParaRPr>
          </a:p>
          <a:p>
            <a:r>
              <a:rPr lang="en-US" dirty="0" smtClean="0">
                <a:latin typeface="Calibri (headings)"/>
              </a:rPr>
              <a:t>Follow-The-Sun </a:t>
            </a:r>
            <a:r>
              <a:rPr lang="en-US" dirty="0">
                <a:latin typeface="Calibri (headings)"/>
              </a:rPr>
              <a:t>Service Desk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800" y="584200"/>
            <a:ext cx="746760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The Follow-The-Sun service desks are located in different time zones so that wherever the sun is shining, the service desk in that part of the globe takes up the service.</a:t>
            </a:r>
            <a:endParaRPr lang="en-GB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30985" y="1242645"/>
            <a:ext cx="4446955" cy="2775679"/>
            <a:chOff x="1964683" y="1170233"/>
            <a:chExt cx="4584983" cy="284809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692" y="1561776"/>
              <a:ext cx="2735024" cy="245654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964683" y="3008388"/>
              <a:ext cx="1005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Asia-Pacific service desk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81930" y="1170233"/>
              <a:ext cx="1036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European service desk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30046" y="3038725"/>
              <a:ext cx="1019620" cy="47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US-based service desk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1646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alibri (headings)"/>
              </a:rPr>
              <a:t>Specialised</a:t>
            </a:r>
            <a:r>
              <a:rPr lang="en-US" dirty="0" smtClean="0">
                <a:latin typeface="Calibri (headings)"/>
              </a:rPr>
              <a:t> Service Desk </a:t>
            </a:r>
            <a:endParaRPr lang="en-US" dirty="0">
              <a:latin typeface="Calibri (headings)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The </a:t>
            </a:r>
            <a:r>
              <a:rPr lang="en-GB" dirty="0"/>
              <a:t>specialised service desk is created by forming </a:t>
            </a:r>
            <a:r>
              <a:rPr lang="en-GB" dirty="0" smtClean="0"/>
              <a:t>a specialist group </a:t>
            </a:r>
            <a:r>
              <a:rPr lang="en-GB" dirty="0"/>
              <a:t>within the service desk framework. </a:t>
            </a: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Benefit: </a:t>
            </a:r>
          </a:p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GB" dirty="0" smtClean="0"/>
              <a:t>It </a:t>
            </a:r>
            <a:r>
              <a:rPr lang="en-GB" dirty="0"/>
              <a:t>helps in faster resolution </a:t>
            </a:r>
            <a:r>
              <a:rPr lang="en-GB" dirty="0" smtClean="0"/>
              <a:t>of incidents because </a:t>
            </a:r>
            <a:r>
              <a:rPr lang="en-GB" dirty="0"/>
              <a:t>the specialist group is trained in handling such issues on a daily basis. </a:t>
            </a: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Example: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An </a:t>
            </a:r>
            <a:r>
              <a:rPr lang="en-GB" dirty="0"/>
              <a:t>Admin helpdesk that handles administration related queries or a Payroll department that takes care of payroll related queries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99" y="938847"/>
            <a:ext cx="1959015" cy="23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Service desk staffing is based on the following criteria: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Service Desk Staffing </a:t>
            </a:r>
            <a:endParaRPr lang="en-US" dirty="0">
              <a:latin typeface="Calibri (headings)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8" y="1372804"/>
            <a:ext cx="944562" cy="944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06" y="1471537"/>
            <a:ext cx="1435006" cy="81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39" y="1309199"/>
            <a:ext cx="1004970" cy="100497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065644" y="947846"/>
            <a:ext cx="154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Coverage period </a:t>
            </a:r>
            <a:endParaRPr lang="en-US" sz="12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15" y="1340419"/>
            <a:ext cx="984739" cy="99752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930796" y="947845"/>
            <a:ext cx="152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Processes followed 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1844" y="947846"/>
            <a:ext cx="169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Customer </a:t>
            </a:r>
            <a:r>
              <a:rPr lang="en-GB" sz="1200" dirty="0" smtClean="0"/>
              <a:t>expectations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253331" y="964506"/>
            <a:ext cx="152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Number of users 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125902" y="2412182"/>
            <a:ext cx="1849208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02" y="2423718"/>
            <a:ext cx="1849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When planning for a service desk, the customer expectations from the service desk should be </a:t>
            </a:r>
            <a:r>
              <a:rPr lang="en-GB" sz="1200" dirty="0" smtClean="0"/>
              <a:t>understood </a:t>
            </a:r>
            <a:r>
              <a:rPr lang="en-GB" sz="1200" dirty="0"/>
              <a:t>from the call response time that tells how responsive </a:t>
            </a:r>
            <a:r>
              <a:rPr lang="en-GB" sz="1200" dirty="0" smtClean="0"/>
              <a:t>they want </a:t>
            </a:r>
            <a:r>
              <a:rPr lang="en-GB" sz="1200" dirty="0"/>
              <a:t>the service desk to be. 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2072865" y="2412182"/>
            <a:ext cx="1849208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2863" y="2412182"/>
            <a:ext cx="1849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number of service desk staff is calculated based on the number of users and also keeping in mind the language and culture of the user community.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019827" y="2412182"/>
            <a:ext cx="1849208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9825" y="2412182"/>
            <a:ext cx="1849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This means deciding upon the service desk staffing based on</a:t>
            </a:r>
            <a:r>
              <a:rPr lang="en-GB" sz="1200" b="1" dirty="0"/>
              <a:t> </a:t>
            </a:r>
            <a:r>
              <a:rPr lang="en-GB" sz="1200" dirty="0"/>
              <a:t>whether the service desk works 24X7 or is available only during working hours, out-of-hours and so on. 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57382" y="2412182"/>
            <a:ext cx="1849208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57380" y="2412182"/>
            <a:ext cx="184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Service desk staffing is also based on whether the</a:t>
            </a:r>
            <a:r>
              <a:rPr lang="en-GB" sz="1200" b="1" dirty="0"/>
              <a:t> </a:t>
            </a:r>
            <a:r>
              <a:rPr lang="en-GB" sz="1200" dirty="0"/>
              <a:t>service desk knows how to handle escalations, how the shifts are managed and so on.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80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The service desk staff needs to have abilities such as: 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/>
              <a:t>communication skills to ensure </a:t>
            </a:r>
            <a:r>
              <a:rPr lang="en-GB" dirty="0" smtClean="0"/>
              <a:t>that they give customers a positive </a:t>
            </a:r>
            <a:r>
              <a:rPr lang="en-GB" dirty="0"/>
              <a:t>perception of their IT services</a:t>
            </a:r>
            <a:r>
              <a:rPr lang="en-GB" dirty="0" smtClean="0"/>
              <a:t>;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/>
              <a:t>technical </a:t>
            </a:r>
            <a:r>
              <a:rPr lang="en-GB" dirty="0" smtClean="0"/>
              <a:t>skills </a:t>
            </a:r>
            <a:r>
              <a:rPr lang="en-GB" dirty="0"/>
              <a:t>for diagnosis and issue resolution; and  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/>
              <a:t>business understanding for </a:t>
            </a:r>
            <a:r>
              <a:rPr lang="en-GB" dirty="0" smtClean="0"/>
              <a:t>prioritisation </a:t>
            </a:r>
            <a:r>
              <a:rPr lang="en-GB" dirty="0"/>
              <a:t>of issues. 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Service Desk—Skills Required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803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Service desk needs periodic </a:t>
            </a:r>
            <a:r>
              <a:rPr lang="en-GB" dirty="0"/>
              <a:t>evaluation </a:t>
            </a:r>
            <a:r>
              <a:rPr lang="en-GB" dirty="0" smtClean="0"/>
              <a:t>to improve the service. The evaluation is </a:t>
            </a:r>
            <a:r>
              <a:rPr lang="en-GB" dirty="0"/>
              <a:t>done by measuring </a:t>
            </a:r>
            <a:r>
              <a:rPr lang="en-GB" dirty="0" smtClean="0"/>
              <a:t>Key </a:t>
            </a:r>
            <a:r>
              <a:rPr lang="en-GB" dirty="0"/>
              <a:t>Performance Indicators </a:t>
            </a:r>
            <a:r>
              <a:rPr lang="en-GB" dirty="0" smtClean="0"/>
              <a:t>(KPIs) or </a:t>
            </a:r>
            <a:r>
              <a:rPr lang="en-GB" dirty="0"/>
              <a:t>metrics. </a:t>
            </a: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Some of the service desk metrics are: </a:t>
            </a:r>
          </a:p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/>
              <a:t>first-line resolution rate, that is, how many issues were resolved by the service desk during the first </a:t>
            </a:r>
            <a:r>
              <a:rPr lang="en-GB" dirty="0" smtClean="0"/>
              <a:t>call; 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/>
              <a:t>average time taken to resolve and/or </a:t>
            </a:r>
            <a:r>
              <a:rPr lang="en-GB" dirty="0" smtClean="0"/>
              <a:t>escalate </a:t>
            </a:r>
            <a:r>
              <a:rPr lang="en-GB" dirty="0"/>
              <a:t>any incident, which indicates how responsive the service desk is</a:t>
            </a:r>
            <a:r>
              <a:rPr lang="en-GB" dirty="0" smtClean="0"/>
              <a:t>; and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/>
              <a:t>ratio of total cost for the period to the total call duration expressed in minutes, which indicates how cost-effective the service desk interaction </a:t>
            </a:r>
            <a:r>
              <a:rPr lang="en-GB" dirty="0" smtClean="0"/>
              <a:t>is.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Service Desk Metrics 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285612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SzPct val="80000"/>
              <a:buNone/>
            </a:pPr>
            <a:r>
              <a:rPr lang="en-GB" dirty="0" smtClean="0"/>
              <a:t>Other service desk metrics are:</a:t>
            </a:r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 smtClean="0"/>
              <a:t>the </a:t>
            </a:r>
            <a:r>
              <a:rPr lang="en-GB" dirty="0"/>
              <a:t>number of calls broken by the time and the day of week, along with the average call time; and 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/>
              <a:t>customer or user satisfaction </a:t>
            </a:r>
            <a:r>
              <a:rPr lang="en-GB" dirty="0" smtClean="0"/>
              <a:t>surveys that indicate </a:t>
            </a:r>
            <a:r>
              <a:rPr lang="en-GB" dirty="0"/>
              <a:t>how satisfied the user community is with the service desk.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Service Desk Metrics (contd.) 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38385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Technical management </a:t>
            </a:r>
            <a:r>
              <a:rPr lang="en-US" dirty="0" smtClean="0"/>
              <a:t>is </a:t>
            </a:r>
            <a:r>
              <a:rPr lang="en-US" dirty="0"/>
              <a:t>the department that provides technical expertise and manages the overall IT infrastructure.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Technical 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4973" y="1346251"/>
            <a:ext cx="7200618" cy="2672457"/>
            <a:chOff x="303718" y="1077686"/>
            <a:chExt cx="7200618" cy="2672457"/>
          </a:xfrm>
        </p:grpSpPr>
        <p:sp>
          <p:nvSpPr>
            <p:cNvPr id="14" name="Rectangle 13"/>
            <p:cNvSpPr/>
            <p:nvPr/>
          </p:nvSpPr>
          <p:spPr>
            <a:xfrm>
              <a:off x="519536" y="1900048"/>
              <a:ext cx="1164196" cy="899838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09332" y="1077686"/>
              <a:ext cx="6995004" cy="2638697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36" y="1226790"/>
              <a:ext cx="321994" cy="4302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79" y="2040167"/>
              <a:ext cx="624584" cy="543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41403" y="1686247"/>
              <a:ext cx="1470967" cy="23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5991" y="2546333"/>
              <a:ext cx="1470967" cy="23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6187" y="2796444"/>
              <a:ext cx="1167545" cy="908253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718" y="3473144"/>
              <a:ext cx="14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Role</a:t>
              </a:r>
              <a:endParaRPr lang="en-US" sz="12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92" y="2867406"/>
              <a:ext cx="483110" cy="648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548800" y="1360635"/>
            <a:ext cx="49095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The purpose of technical management is to:  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 smtClean="0"/>
              <a:t>plan</a:t>
            </a:r>
            <a:r>
              <a:rPr lang="en-GB" sz="1400" dirty="0"/>
              <a:t>, implement and maintain the technical infrastructure supporting the business processes; and 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 smtClean="0"/>
              <a:t>provide hands-on </a:t>
            </a:r>
            <a:r>
              <a:rPr lang="en-GB" sz="1400" dirty="0"/>
              <a:t>skills supporting the IT infrastructure.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44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Technical 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6182" y="986251"/>
            <a:ext cx="7196111" cy="2674642"/>
            <a:chOff x="269480" y="1346251"/>
            <a:chExt cx="7196111" cy="2674642"/>
          </a:xfrm>
        </p:grpSpPr>
        <p:sp>
          <p:nvSpPr>
            <p:cNvPr id="17" name="Rectangle 16"/>
            <p:cNvSpPr/>
            <p:nvPr/>
          </p:nvSpPr>
          <p:spPr>
            <a:xfrm>
              <a:off x="484844" y="1362943"/>
              <a:ext cx="1149650" cy="846824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9480" y="1346251"/>
              <a:ext cx="7196111" cy="2674642"/>
              <a:chOff x="308225" y="1077686"/>
              <a:chExt cx="7196111" cy="267464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9332" y="1077686"/>
                <a:ext cx="6995004" cy="2638697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074" y="1256112"/>
                <a:ext cx="320040" cy="42764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62" y="2022232"/>
                <a:ext cx="625335" cy="543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48675" y="1649469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70203" y="2552595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3589" y="2798448"/>
                <a:ext cx="1164196" cy="899838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8225" y="3475329"/>
                <a:ext cx="147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Role</a:t>
                </a:r>
                <a:endParaRPr lang="en-US" sz="1200" dirty="0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075" y="2884031"/>
                <a:ext cx="483110" cy="648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489298" y="1360635"/>
              <a:ext cx="496902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objective of technical management is to: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/>
                <a:t>provide an infrastructure configuration that is well-designed, cost-effective and resilient; and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GB" sz="1400" dirty="0"/>
                <a:t>use technical skills and infrastructure to detect and resolve technical failures. 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4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>
                <a:latin typeface="Calibri (headings)"/>
              </a:rPr>
              <a:t>Role of Communication</a:t>
            </a:r>
            <a:endParaRPr lang="en-US" dirty="0">
              <a:latin typeface="Calibri (headings)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10891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Good communication is a part of every organisation</a:t>
            </a:r>
            <a:r>
              <a:rPr lang="en-US" dirty="0" smtClean="0"/>
              <a:t>. Following are few important </a:t>
            </a:r>
            <a:r>
              <a:rPr lang="en-US" dirty="0"/>
              <a:t>principles of </a:t>
            </a:r>
            <a:r>
              <a:rPr lang="en-US" dirty="0" smtClean="0"/>
              <a:t>communication: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dirty="0"/>
              <a:t>It must have an intended purpose or a resultant action.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dirty="0"/>
              <a:t>It should not take place unless there is a clear audience.</a:t>
            </a:r>
            <a:endParaRPr lang="en-US" dirty="0"/>
          </a:p>
          <a:p>
            <a:pPr marL="228600" lvl="0" indent="-228600">
              <a:lnSpc>
                <a:spcPct val="150000"/>
              </a:lnSpc>
              <a:buSzPct val="80000"/>
              <a:buFont typeface="Arial" panose="020B0604020202020204" pitchFamily="34" charset="0"/>
              <a:buChar char="●"/>
            </a:pPr>
            <a:r>
              <a:rPr lang="en-GB" dirty="0"/>
              <a:t>It should </a:t>
            </a:r>
            <a:r>
              <a:rPr lang="en-GB" dirty="0" smtClean="0"/>
              <a:t>include </a:t>
            </a:r>
            <a:r>
              <a:rPr lang="en-GB" dirty="0"/>
              <a:t>active participation of the audience.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Technical Management—Role</a:t>
            </a:r>
            <a:endParaRPr lang="en-US" dirty="0">
              <a:latin typeface="Calibri (headings)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6182" y="986251"/>
            <a:ext cx="7196111" cy="2692040"/>
            <a:chOff x="269480" y="1346251"/>
            <a:chExt cx="7196111" cy="2692040"/>
          </a:xfrm>
        </p:grpSpPr>
        <p:sp>
          <p:nvSpPr>
            <p:cNvPr id="23" name="Rectangle 22"/>
            <p:cNvSpPr/>
            <p:nvPr/>
          </p:nvSpPr>
          <p:spPr>
            <a:xfrm>
              <a:off x="484844" y="1362943"/>
              <a:ext cx="1149650" cy="846824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69480" y="1346251"/>
              <a:ext cx="7196111" cy="2674642"/>
              <a:chOff x="308225" y="1077686"/>
              <a:chExt cx="7196111" cy="267464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23589" y="1941048"/>
                <a:ext cx="1149650" cy="899838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09332" y="1077686"/>
                <a:ext cx="6995004" cy="2638697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074" y="1256112"/>
                <a:ext cx="320040" cy="42764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62" y="2022232"/>
                <a:ext cx="625335" cy="543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348675" y="1649469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0203" y="2552595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8225" y="3475329"/>
                <a:ext cx="147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Role</a:t>
                </a:r>
                <a:endParaRPr lang="en-US" sz="1200" dirty="0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075" y="2884031"/>
                <a:ext cx="483110" cy="648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568498" y="1360635"/>
              <a:ext cx="4889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role of technical management is to: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/>
                <a:t>act as the custodian of technical expertise required for managing the IT infrastructure;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/>
                <a:t>provide resources to support the activities in the IT Service Management lifecycle; and 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/>
                <a:t>make sure that the resources get proper training to design, build, operate and improve the technology required for delivering and supporting IT services.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Application management performs the same role </a:t>
            </a:r>
            <a:r>
              <a:rPr lang="en-GB" dirty="0" smtClean="0"/>
              <a:t>for applications as </a:t>
            </a:r>
            <a:r>
              <a:rPr lang="en-GB" dirty="0"/>
              <a:t>technical management performs for IT infrastructure.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Application 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72788" y="1346251"/>
            <a:ext cx="7192803" cy="2668262"/>
            <a:chOff x="311533" y="1077686"/>
            <a:chExt cx="7192803" cy="2668262"/>
          </a:xfrm>
        </p:grpSpPr>
        <p:sp>
          <p:nvSpPr>
            <p:cNvPr id="22" name="Rectangle 21"/>
            <p:cNvSpPr/>
            <p:nvPr/>
          </p:nvSpPr>
          <p:spPr>
            <a:xfrm>
              <a:off x="519536" y="1900048"/>
              <a:ext cx="1164196" cy="899838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9332" y="1077686"/>
              <a:ext cx="6995004" cy="2638697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61" y="1282680"/>
              <a:ext cx="320040" cy="427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79" y="2040167"/>
              <a:ext cx="624584" cy="543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341403" y="1686247"/>
              <a:ext cx="1470967" cy="23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5991" y="2546333"/>
              <a:ext cx="1470967" cy="23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187" y="2796444"/>
              <a:ext cx="1167545" cy="908253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1533" y="3468949"/>
              <a:ext cx="14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Role</a:t>
              </a:r>
              <a:endParaRPr lang="en-US" sz="1200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92" y="2867406"/>
              <a:ext cx="483110" cy="648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TextBox 30"/>
          <p:cNvSpPr txBox="1"/>
          <p:nvPr/>
        </p:nvSpPr>
        <p:spPr>
          <a:xfrm>
            <a:off x="2577600" y="1360635"/>
            <a:ext cx="48807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The purpose of </a:t>
            </a:r>
            <a:r>
              <a:rPr lang="en-GB" sz="1400" dirty="0" smtClean="0"/>
              <a:t>application </a:t>
            </a:r>
            <a:r>
              <a:rPr lang="en-GB" sz="1400" dirty="0"/>
              <a:t>management is to:  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manage applications for their </a:t>
            </a:r>
            <a:r>
              <a:rPr lang="en-GB" sz="1400" dirty="0" smtClean="0"/>
              <a:t>lifecycle</a:t>
            </a:r>
            <a:r>
              <a:rPr lang="en-GB" sz="1400" dirty="0"/>
              <a:t>; and 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decide whether to buy or build an application.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3350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Application 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9627" y="986251"/>
            <a:ext cx="7172666" cy="2674642"/>
            <a:chOff x="292925" y="1346251"/>
            <a:chExt cx="7172666" cy="2674642"/>
          </a:xfrm>
        </p:grpSpPr>
        <p:sp>
          <p:nvSpPr>
            <p:cNvPr id="23" name="Rectangle 22"/>
            <p:cNvSpPr/>
            <p:nvPr/>
          </p:nvSpPr>
          <p:spPr>
            <a:xfrm>
              <a:off x="484844" y="1362943"/>
              <a:ext cx="1149650" cy="846824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92925" y="1346251"/>
              <a:ext cx="7172666" cy="2674642"/>
              <a:chOff x="331670" y="1077686"/>
              <a:chExt cx="7172666" cy="267464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09332" y="1077686"/>
                <a:ext cx="6995004" cy="2638697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074" y="1256112"/>
                <a:ext cx="320040" cy="42764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62" y="2022232"/>
                <a:ext cx="625335" cy="543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348675" y="1649469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0203" y="2552595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23589" y="2798448"/>
                <a:ext cx="1164196" cy="899838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31670" y="3475329"/>
                <a:ext cx="147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Role</a:t>
                </a:r>
                <a:endParaRPr lang="en-US" sz="1200" dirty="0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075" y="2884031"/>
                <a:ext cx="483110" cy="648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489298" y="1360635"/>
              <a:ext cx="496902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objective of application management is to: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GB" sz="1400" dirty="0"/>
                <a:t>identify functional and manageability requirements for the application software that support the business processes; and </a:t>
              </a:r>
              <a:endParaRPr lang="en-US" sz="1400" dirty="0"/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GB" sz="1400" dirty="0"/>
                <a:t>provide on-going support in maintaining and improving applications. 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733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Application Management—Role</a:t>
            </a:r>
            <a:endParaRPr lang="en-US" dirty="0">
              <a:latin typeface="Calibri (headings)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3997" y="986251"/>
            <a:ext cx="7188296" cy="2692040"/>
            <a:chOff x="277295" y="1346251"/>
            <a:chExt cx="7188296" cy="2692040"/>
          </a:xfrm>
        </p:grpSpPr>
        <p:sp>
          <p:nvSpPr>
            <p:cNvPr id="23" name="Rectangle 22"/>
            <p:cNvSpPr/>
            <p:nvPr/>
          </p:nvSpPr>
          <p:spPr>
            <a:xfrm>
              <a:off x="484844" y="1362943"/>
              <a:ext cx="1149650" cy="846824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77295" y="1346251"/>
              <a:ext cx="7188296" cy="2674642"/>
              <a:chOff x="316040" y="1077686"/>
              <a:chExt cx="7188296" cy="267464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23589" y="1941048"/>
                <a:ext cx="1149650" cy="899838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09332" y="1077686"/>
                <a:ext cx="6995004" cy="2638697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502" y="1256112"/>
                <a:ext cx="320040" cy="42763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62" y="2022232"/>
                <a:ext cx="625335" cy="543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48675" y="1649469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0203" y="2552595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6040" y="3475329"/>
                <a:ext cx="147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Role</a:t>
                </a:r>
                <a:endParaRPr lang="en-US" sz="1200" dirty="0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075" y="2884031"/>
                <a:ext cx="483110" cy="648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496498" y="1360635"/>
              <a:ext cx="4961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role of application management is to: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act as the custodian of technical knowledge for managing applications that are purchased or developed by the </a:t>
              </a:r>
              <a:r>
                <a:rPr lang="en-US" sz="1400" dirty="0" err="1"/>
                <a:t>organisation</a:t>
              </a:r>
              <a:r>
                <a:rPr lang="en-US" sz="1400" dirty="0"/>
                <a:t>;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provide resources that can support the service lifecycle;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guide the IT operations team on the </a:t>
              </a:r>
              <a:r>
                <a:rPr lang="en-US" sz="1400" dirty="0" smtClean="0"/>
                <a:t>operational </a:t>
              </a:r>
              <a:r>
                <a:rPr lang="en-US" sz="1400" dirty="0"/>
                <a:t>management of </a:t>
              </a:r>
              <a:r>
                <a:rPr lang="en-US" sz="1400" dirty="0" smtClean="0"/>
                <a:t>applications </a:t>
              </a:r>
              <a:r>
                <a:rPr lang="en-US" sz="1400" dirty="0"/>
                <a:t>and </a:t>
              </a:r>
              <a:r>
                <a:rPr lang="en-US" sz="1400" dirty="0" smtClean="0"/>
                <a:t>integrate the application </a:t>
              </a:r>
              <a:r>
                <a:rPr lang="en-US" sz="1400" dirty="0"/>
                <a:t>management lifecycle into </a:t>
              </a:r>
              <a:r>
                <a:rPr lang="en-US" sz="1400" dirty="0" smtClean="0"/>
                <a:t>the service </a:t>
              </a:r>
              <a:r>
                <a:rPr lang="en-US" sz="1400" dirty="0"/>
                <a:t>lifecycle.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9966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-1" y="93334"/>
            <a:ext cx="7908925" cy="34575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Application Management vs</a:t>
            </a:r>
            <a:r>
              <a:rPr lang="en-US" sz="1600" dirty="0">
                <a:latin typeface="Calibri (headings)"/>
              </a:rPr>
              <a:t>. </a:t>
            </a:r>
            <a:r>
              <a:rPr lang="en-US" sz="1600" dirty="0" smtClean="0">
                <a:latin typeface="Calibri (headings)"/>
              </a:rPr>
              <a:t>Application </a:t>
            </a:r>
            <a:r>
              <a:rPr lang="en-US" sz="1600" dirty="0">
                <a:latin typeface="Calibri (headings)"/>
              </a:rPr>
              <a:t>D</a:t>
            </a:r>
            <a:r>
              <a:rPr lang="en-US" sz="1600" dirty="0" smtClean="0">
                <a:latin typeface="Calibri (headings)"/>
              </a:rPr>
              <a:t>evelopment </a:t>
            </a:r>
            <a:endParaRPr lang="en-US" sz="1600" dirty="0">
              <a:latin typeface="Calibri (headings)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722" y="573110"/>
            <a:ext cx="7205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The table shows a comparison between </a:t>
            </a:r>
            <a:r>
              <a:rPr lang="en-GB" sz="1400" dirty="0" smtClean="0"/>
              <a:t>application </a:t>
            </a:r>
            <a:r>
              <a:rPr lang="en-GB" sz="1400" dirty="0"/>
              <a:t>management and application </a:t>
            </a:r>
            <a:r>
              <a:rPr lang="en-GB" sz="1400" dirty="0" smtClean="0"/>
              <a:t>development</a:t>
            </a:r>
            <a:r>
              <a:rPr lang="en-GB" sz="1400" dirty="0"/>
              <a:t>: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47120"/>
              </p:ext>
            </p:extLst>
          </p:nvPr>
        </p:nvGraphicFramePr>
        <p:xfrm>
          <a:off x="339910" y="988608"/>
          <a:ext cx="7200074" cy="3027680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3435795"/>
                <a:gridCol w="3764279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400" dirty="0" smtClean="0"/>
                        <a:t>Application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management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400" dirty="0" smtClean="0"/>
                        <a:t>Application</a:t>
                      </a:r>
                      <a:r>
                        <a:rPr lang="en-US" sz="1400" baseline="0" dirty="0" smtClean="0"/>
                        <a:t> development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353567">
                <a:tc>
                  <a:txBody>
                    <a:bodyPr/>
                    <a:lstStyle/>
                    <a:p>
                      <a:pPr marL="0" marR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On-going set of activities performed to oversee and manage applications throughout their lifecycle.</a:t>
                      </a:r>
                      <a:endParaRPr lang="en-GB" sz="1400" noProof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SzPct val="80000"/>
                        <a:buFont typeface="Calibri" panose="020F0502020204030204" pitchFamily="34" charset="0"/>
                        <a:buNone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One-time set of activities performed to design and construct application solutions.</a:t>
                      </a:r>
                      <a:endParaRPr lang="en-GB" sz="1400" baseline="0" noProof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Performed for all applications that are purchased or developed by the organisation.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Performed for applications developed by the organisation.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both utility and warranty.</a:t>
                      </a:r>
                      <a:endParaRPr kumimoji="0" lang="en-GB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only on utility.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both functionality and delivery procedure of the final product.</a:t>
                      </a:r>
                      <a:endParaRPr kumimoji="0" lang="en-GB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building functionality for customers.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Deals with the manageability aspects of an application.</a:t>
                      </a:r>
                      <a:endParaRPr kumimoji="0" lang="en-GB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Deals with the functions of the application rather than how it is operated.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operations management is the function in charge of on-going maintenance and management of IT infrastructure in an </a:t>
            </a:r>
            <a:r>
              <a:rPr lang="en-US" dirty="0" err="1"/>
              <a:t>organisation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IT Operations 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4973" y="1346251"/>
            <a:ext cx="7200618" cy="2672457"/>
            <a:chOff x="303718" y="1077686"/>
            <a:chExt cx="7200618" cy="2672457"/>
          </a:xfrm>
        </p:grpSpPr>
        <p:sp>
          <p:nvSpPr>
            <p:cNvPr id="22" name="Rectangle 21"/>
            <p:cNvSpPr/>
            <p:nvPr/>
          </p:nvSpPr>
          <p:spPr>
            <a:xfrm>
              <a:off x="519536" y="1900048"/>
              <a:ext cx="1164196" cy="899838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9332" y="1077686"/>
              <a:ext cx="6995004" cy="2638697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61" y="1243605"/>
              <a:ext cx="320040" cy="427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79" y="2040167"/>
              <a:ext cx="624584" cy="543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341403" y="1647172"/>
              <a:ext cx="1470967" cy="23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5991" y="2546333"/>
              <a:ext cx="1470967" cy="23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4002" y="2796444"/>
              <a:ext cx="1167545" cy="908253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3718" y="3473144"/>
              <a:ext cx="14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Role</a:t>
              </a:r>
              <a:endParaRPr lang="en-US" sz="1200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92" y="2867406"/>
              <a:ext cx="483110" cy="648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TextBox 30"/>
          <p:cNvSpPr txBox="1"/>
          <p:nvPr/>
        </p:nvSpPr>
        <p:spPr>
          <a:xfrm>
            <a:off x="2635200" y="1360635"/>
            <a:ext cx="4823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The purpose of </a:t>
            </a:r>
            <a:r>
              <a:rPr lang="en-GB" sz="1400" dirty="0" smtClean="0"/>
              <a:t>IT operations </a:t>
            </a:r>
            <a:r>
              <a:rPr lang="en-GB" sz="1400" dirty="0"/>
              <a:t>management is to:  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perform actions repeatedly and consistently at the right qualitative level to ensure the success of business </a:t>
            </a:r>
            <a:r>
              <a:rPr lang="en-US" sz="1400" dirty="0" smtClean="0"/>
              <a:t>operations; and 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measure </a:t>
            </a:r>
            <a:r>
              <a:rPr lang="en-US" sz="1400" dirty="0"/>
              <a:t>the actual value of the services delivered by the </a:t>
            </a:r>
            <a:r>
              <a:rPr lang="en-US" sz="1400" dirty="0" err="1"/>
              <a:t>organisation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2777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IT Operations 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7442" y="986251"/>
            <a:ext cx="7164851" cy="2674642"/>
            <a:chOff x="300740" y="1346251"/>
            <a:chExt cx="7164851" cy="2674642"/>
          </a:xfrm>
        </p:grpSpPr>
        <p:sp>
          <p:nvSpPr>
            <p:cNvPr id="23" name="Rectangle 22"/>
            <p:cNvSpPr/>
            <p:nvPr/>
          </p:nvSpPr>
          <p:spPr>
            <a:xfrm>
              <a:off x="484844" y="1362943"/>
              <a:ext cx="1149650" cy="846824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0740" y="1346251"/>
              <a:ext cx="7164851" cy="2674642"/>
              <a:chOff x="339485" y="1077686"/>
              <a:chExt cx="7164851" cy="267464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09332" y="1077686"/>
                <a:ext cx="6995004" cy="2638697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074" y="1256112"/>
                <a:ext cx="320040" cy="42764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62" y="2022232"/>
                <a:ext cx="625335" cy="543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348675" y="1649469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0203" y="2552595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23589" y="2798448"/>
                <a:ext cx="1164196" cy="899838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39485" y="3475329"/>
                <a:ext cx="147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Role</a:t>
                </a:r>
                <a:endParaRPr lang="en-US" sz="1200" dirty="0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965" y="2884031"/>
                <a:ext cx="483110" cy="648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489298" y="1360635"/>
              <a:ext cx="4969020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objective of IT operations management is to: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/>
                <a:t>maintain the as-is infrastructure and procedures so that there </a:t>
              </a:r>
              <a:r>
                <a:rPr lang="en-US" sz="1400"/>
                <a:t>is </a:t>
              </a:r>
              <a:r>
                <a:rPr lang="en-US" sz="1400" smtClean="0"/>
                <a:t>stability </a:t>
              </a:r>
              <a:r>
                <a:rPr lang="en-US" sz="1400" dirty="0"/>
                <a:t>in the </a:t>
              </a:r>
              <a:r>
                <a:rPr lang="en-US" sz="1400" dirty="0" err="1"/>
                <a:t>organisation’s</a:t>
              </a:r>
              <a:r>
                <a:rPr lang="en-US" sz="1400" dirty="0"/>
                <a:t> daily activities and processes;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 err="1"/>
                <a:t>scrutinise</a:t>
              </a:r>
              <a:r>
                <a:rPr lang="en-US" sz="1400" dirty="0"/>
                <a:t> daily and improve services at a low cost while maintaining stability; and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/>
                <a:t>apply operational skills to detect and resolve failures in IT operations.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437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IT Operations Management—Role</a:t>
            </a:r>
            <a:endParaRPr lang="en-US" dirty="0">
              <a:latin typeface="Calibri (headings)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0242" y="928651"/>
            <a:ext cx="7164851" cy="2692040"/>
            <a:chOff x="300740" y="1346251"/>
            <a:chExt cx="7164851" cy="2692040"/>
          </a:xfrm>
        </p:grpSpPr>
        <p:sp>
          <p:nvSpPr>
            <p:cNvPr id="23" name="Rectangle 22"/>
            <p:cNvSpPr/>
            <p:nvPr/>
          </p:nvSpPr>
          <p:spPr>
            <a:xfrm>
              <a:off x="484844" y="1362943"/>
              <a:ext cx="1149650" cy="846824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0740" y="1346251"/>
              <a:ext cx="7164851" cy="2682457"/>
              <a:chOff x="339485" y="1077686"/>
              <a:chExt cx="7164851" cy="268245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23589" y="1941048"/>
                <a:ext cx="1149650" cy="899838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09332" y="1077686"/>
                <a:ext cx="6995004" cy="2638697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074" y="1256112"/>
                <a:ext cx="320040" cy="42764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62" y="2022232"/>
                <a:ext cx="625335" cy="543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48675" y="1649469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0203" y="2552595"/>
                <a:ext cx="1470967" cy="23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39485" y="3483144"/>
                <a:ext cx="147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Role</a:t>
                </a:r>
                <a:endParaRPr lang="en-US" sz="1200" dirty="0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150" y="2884031"/>
                <a:ext cx="483110" cy="648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496498" y="1360635"/>
              <a:ext cx="4961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The role of IT operations management is to: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control operations: monitor the execution of operational activities related to the IT infrastructure, and take care of console management, print and output management, backup and restore, job scheduling and maintenance tasks </a:t>
              </a:r>
              <a:r>
                <a:rPr lang="en-GB" sz="1400" dirty="0">
                  <a:latin typeface="Calibri" panose="020F0502020204030204" pitchFamily="34" charset="0"/>
                  <a:cs typeface="Arial" pitchFamily="34" charset="0"/>
                </a:rPr>
                <a:t>on behalf of technical or application management teams</a:t>
              </a:r>
              <a:r>
                <a:rPr lang="en-US" sz="1400" dirty="0"/>
                <a:t>; and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engage in facilities management: manage the data </a:t>
              </a:r>
              <a:r>
                <a:rPr lang="en-US" sz="1400" dirty="0" err="1"/>
                <a:t>centre</a:t>
              </a:r>
              <a:r>
                <a:rPr lang="en-US" sz="1400" dirty="0"/>
                <a:t>, recovery sites, computer rooms and so on.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7892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dirty="0" smtClean="0"/>
              <a:t>S</a:t>
            </a:r>
            <a:r>
              <a:rPr lang="en-GB" dirty="0" err="1" smtClean="0"/>
              <a:t>ervice</a:t>
            </a:r>
            <a:r>
              <a:rPr lang="en-GB" dirty="0" smtClean="0"/>
              <a:t> </a:t>
            </a:r>
            <a:r>
              <a:rPr lang="en-GB" dirty="0"/>
              <a:t>desk is a functional unit that </a:t>
            </a:r>
            <a:r>
              <a:rPr lang="en-GB" dirty="0" smtClean="0"/>
              <a:t>deals </a:t>
            </a:r>
            <a:r>
              <a:rPr lang="en-GB" dirty="0"/>
              <a:t>with service events such as </a:t>
            </a:r>
            <a:r>
              <a:rPr lang="en-GB" dirty="0" smtClean="0"/>
              <a:t>incidents, requests and </a:t>
            </a:r>
            <a:r>
              <a:rPr lang="en-GB" dirty="0"/>
              <a:t>information </a:t>
            </a:r>
            <a:r>
              <a:rPr lang="en-GB" dirty="0" smtClean="0"/>
              <a:t>calls.</a:t>
            </a:r>
          </a:p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dirty="0" smtClean="0"/>
              <a:t>Some of the service desk functions are local, </a:t>
            </a:r>
            <a:r>
              <a:rPr lang="en-US" dirty="0" err="1" smtClean="0"/>
              <a:t>centralised</a:t>
            </a:r>
            <a:r>
              <a:rPr lang="en-US" dirty="0" smtClean="0"/>
              <a:t>, virtual and so on. </a:t>
            </a:r>
          </a:p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GB" dirty="0" smtClean="0"/>
              <a:t>Technical </a:t>
            </a:r>
            <a:r>
              <a:rPr lang="en-GB" dirty="0"/>
              <a:t>management </a:t>
            </a:r>
            <a:r>
              <a:rPr lang="en-GB" dirty="0" smtClean="0"/>
              <a:t>maintains the </a:t>
            </a:r>
            <a:r>
              <a:rPr lang="en-GB" dirty="0"/>
              <a:t>technical infrastructure supporting the business </a:t>
            </a:r>
            <a:r>
              <a:rPr lang="en-GB" dirty="0" smtClean="0"/>
              <a:t>processes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GB" dirty="0" smtClean="0"/>
              <a:t>Application management provides consistent </a:t>
            </a:r>
            <a:r>
              <a:rPr lang="en-GB" dirty="0"/>
              <a:t>support in maintaining and improving </a:t>
            </a:r>
            <a:r>
              <a:rPr lang="en-GB" dirty="0" smtClean="0"/>
              <a:t>applications throughout their lifecycle. </a:t>
            </a:r>
          </a:p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dirty="0" smtClean="0"/>
              <a:t>IT operations management detects </a:t>
            </a:r>
            <a:r>
              <a:rPr lang="en-US" dirty="0"/>
              <a:t>and </a:t>
            </a:r>
            <a:r>
              <a:rPr lang="en-US" dirty="0" smtClean="0"/>
              <a:t>resolves the failures </a:t>
            </a:r>
            <a:r>
              <a:rPr lang="en-US" dirty="0"/>
              <a:t>in IT </a:t>
            </a:r>
            <a:r>
              <a:rPr lang="en-US" dirty="0" smtClean="0"/>
              <a:t>operations.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600" b="0" dirty="0" smtClean="0">
                <a:latin typeface="Calibri (headings)"/>
              </a:rPr>
              <a:t>Summary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quick recap of what we have </a:t>
            </a:r>
            <a:r>
              <a:rPr lang="en-US" dirty="0" smtClean="0"/>
              <a:t>learnt </a:t>
            </a:r>
            <a:r>
              <a:rPr lang="en-US" dirty="0"/>
              <a:t>in this </a:t>
            </a:r>
            <a:r>
              <a:rPr lang="en-US" dirty="0" smtClean="0"/>
              <a:t>lesson: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1648179" y="2621425"/>
            <a:ext cx="5664210" cy="577321"/>
          </a:xfrm>
          <a:custGeom>
            <a:avLst/>
            <a:gdLst>
              <a:gd name="connsiteX0" fmla="*/ 0 w 5272616"/>
              <a:gd name="connsiteY0" fmla="*/ 81698 h 816981"/>
              <a:gd name="connsiteX1" fmla="*/ 81698 w 5272616"/>
              <a:gd name="connsiteY1" fmla="*/ 0 h 816981"/>
              <a:gd name="connsiteX2" fmla="*/ 5190918 w 5272616"/>
              <a:gd name="connsiteY2" fmla="*/ 0 h 816981"/>
              <a:gd name="connsiteX3" fmla="*/ 5272616 w 5272616"/>
              <a:gd name="connsiteY3" fmla="*/ 81698 h 816981"/>
              <a:gd name="connsiteX4" fmla="*/ 5272616 w 5272616"/>
              <a:gd name="connsiteY4" fmla="*/ 735283 h 816981"/>
              <a:gd name="connsiteX5" fmla="*/ 5190918 w 5272616"/>
              <a:gd name="connsiteY5" fmla="*/ 816981 h 816981"/>
              <a:gd name="connsiteX6" fmla="*/ 81698 w 5272616"/>
              <a:gd name="connsiteY6" fmla="*/ 816981 h 816981"/>
              <a:gd name="connsiteX7" fmla="*/ 0 w 5272616"/>
              <a:gd name="connsiteY7" fmla="*/ 735283 h 816981"/>
              <a:gd name="connsiteX8" fmla="*/ 0 w 5272616"/>
              <a:gd name="connsiteY8" fmla="*/ 81698 h 81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2616" h="816981">
                <a:moveTo>
                  <a:pt x="0" y="81698"/>
                </a:moveTo>
                <a:cubicBezTo>
                  <a:pt x="0" y="36577"/>
                  <a:pt x="36577" y="0"/>
                  <a:pt x="81698" y="0"/>
                </a:cubicBezTo>
                <a:lnTo>
                  <a:pt x="5190918" y="0"/>
                </a:lnTo>
                <a:cubicBezTo>
                  <a:pt x="5236039" y="0"/>
                  <a:pt x="5272616" y="36577"/>
                  <a:pt x="5272616" y="81698"/>
                </a:cubicBezTo>
                <a:lnTo>
                  <a:pt x="5272616" y="735283"/>
                </a:lnTo>
                <a:cubicBezTo>
                  <a:pt x="5272616" y="780404"/>
                  <a:pt x="5236039" y="816981"/>
                  <a:pt x="5190918" y="816981"/>
                </a:cubicBezTo>
                <a:lnTo>
                  <a:pt x="81698" y="816981"/>
                </a:lnTo>
                <a:cubicBezTo>
                  <a:pt x="36577" y="816981"/>
                  <a:pt x="0" y="780404"/>
                  <a:pt x="0" y="735283"/>
                </a:cubicBezTo>
                <a:lnTo>
                  <a:pt x="0" y="81698"/>
                </a:lnTo>
                <a:close/>
              </a:path>
            </a:pathLst>
          </a:custGeom>
          <a:noFill/>
          <a:ln>
            <a:solidFill>
              <a:srgbClr val="F3857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0960" rIns="60960" bIns="60960" numCol="1" spcCol="1270" anchor="ctr" anchorCtr="0">
            <a:noAutofit/>
          </a:bodyPr>
          <a:lstStyle/>
          <a:p>
            <a:pPr lvl="1">
              <a:buSzPct val="80000"/>
            </a:pPr>
            <a:endParaRPr lang="en-US" sz="1200" dirty="0" smtClean="0">
              <a:solidFill>
                <a:schemeClr val="dk1"/>
              </a:solidFill>
            </a:endParaRPr>
          </a:p>
          <a:p>
            <a:pPr lvl="1">
              <a:buSzPct val="80000"/>
            </a:pPr>
            <a:endParaRPr lang="en-US" sz="1200" dirty="0">
              <a:solidFill>
                <a:schemeClr val="dk1"/>
              </a:solidFill>
            </a:endParaRPr>
          </a:p>
          <a:p>
            <a:pPr lvl="1">
              <a:buSzPct val="80000"/>
            </a:pPr>
            <a:r>
              <a:rPr lang="en-US" sz="1200" dirty="0" smtClean="0">
                <a:solidFill>
                  <a:schemeClr val="dk1"/>
                </a:solidFill>
              </a:rPr>
              <a:t>Performance reporting is </a:t>
            </a:r>
            <a:r>
              <a:rPr lang="en-GB" sz="1200" dirty="0">
                <a:solidFill>
                  <a:schemeClr val="tx1"/>
                </a:solidFill>
              </a:rPr>
              <a:t>the communication related to emergencies like outage or service downtime notifications to users and customers.</a:t>
            </a:r>
            <a:endParaRPr lang="en-US" sz="1200" dirty="0">
              <a:solidFill>
                <a:schemeClr val="tx1"/>
              </a:solidFill>
            </a:endParaRPr>
          </a:p>
          <a:p>
            <a:pPr marL="464149" lvl="1" indent="-171450">
              <a:buSzPct val="80000"/>
              <a:buFont typeface="Georgia" panose="02040502050405020303" pitchFamily="18" charset="0"/>
              <a:buChar char="●"/>
            </a:pPr>
            <a:endParaRPr lang="en-US" sz="1200" dirty="0" smtClean="0">
              <a:solidFill>
                <a:schemeClr val="dk1"/>
              </a:solidFill>
            </a:endParaRPr>
          </a:p>
          <a:p>
            <a:pPr marL="464149" lvl="1" indent="-171450">
              <a:buSzPct val="80000"/>
              <a:buFont typeface="Georgia" panose="02040502050405020303" pitchFamily="18" charset="0"/>
              <a:buChar char="●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9698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</a:t>
            </a:r>
            <a:r>
              <a:rPr lang="en-US" dirty="0" smtClean="0"/>
              <a:t>some </a:t>
            </a:r>
            <a:r>
              <a:rPr lang="en-US" dirty="0"/>
              <a:t>types of communication typical to service operations. They are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Types of Communication</a:t>
            </a:r>
            <a:endParaRPr lang="en-US" dirty="0">
              <a:latin typeface="Calibri (headings)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979291" y="1869622"/>
            <a:ext cx="5450984" cy="619156"/>
          </a:xfrm>
          <a:custGeom>
            <a:avLst/>
            <a:gdLst>
              <a:gd name="connsiteX0" fmla="*/ 0 w 5272616"/>
              <a:gd name="connsiteY0" fmla="*/ 81698 h 816981"/>
              <a:gd name="connsiteX1" fmla="*/ 81698 w 5272616"/>
              <a:gd name="connsiteY1" fmla="*/ 0 h 816981"/>
              <a:gd name="connsiteX2" fmla="*/ 5190918 w 5272616"/>
              <a:gd name="connsiteY2" fmla="*/ 0 h 816981"/>
              <a:gd name="connsiteX3" fmla="*/ 5272616 w 5272616"/>
              <a:gd name="connsiteY3" fmla="*/ 81698 h 816981"/>
              <a:gd name="connsiteX4" fmla="*/ 5272616 w 5272616"/>
              <a:gd name="connsiteY4" fmla="*/ 735283 h 816981"/>
              <a:gd name="connsiteX5" fmla="*/ 5190918 w 5272616"/>
              <a:gd name="connsiteY5" fmla="*/ 816981 h 816981"/>
              <a:gd name="connsiteX6" fmla="*/ 81698 w 5272616"/>
              <a:gd name="connsiteY6" fmla="*/ 816981 h 816981"/>
              <a:gd name="connsiteX7" fmla="*/ 0 w 5272616"/>
              <a:gd name="connsiteY7" fmla="*/ 735283 h 816981"/>
              <a:gd name="connsiteX8" fmla="*/ 0 w 5272616"/>
              <a:gd name="connsiteY8" fmla="*/ 81698 h 81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2616" h="816981">
                <a:moveTo>
                  <a:pt x="0" y="81698"/>
                </a:moveTo>
                <a:cubicBezTo>
                  <a:pt x="0" y="36577"/>
                  <a:pt x="36577" y="0"/>
                  <a:pt x="81698" y="0"/>
                </a:cubicBezTo>
                <a:lnTo>
                  <a:pt x="5190918" y="0"/>
                </a:lnTo>
                <a:cubicBezTo>
                  <a:pt x="5236039" y="0"/>
                  <a:pt x="5272616" y="36577"/>
                  <a:pt x="5272616" y="81698"/>
                </a:cubicBezTo>
                <a:lnTo>
                  <a:pt x="5272616" y="735283"/>
                </a:lnTo>
                <a:cubicBezTo>
                  <a:pt x="5272616" y="780404"/>
                  <a:pt x="5236039" y="816981"/>
                  <a:pt x="5190918" y="816981"/>
                </a:cubicBezTo>
                <a:lnTo>
                  <a:pt x="81698" y="816981"/>
                </a:lnTo>
                <a:cubicBezTo>
                  <a:pt x="36577" y="816981"/>
                  <a:pt x="0" y="780404"/>
                  <a:pt x="0" y="735283"/>
                </a:cubicBezTo>
                <a:lnTo>
                  <a:pt x="0" y="81698"/>
                </a:lnTo>
                <a:close/>
              </a:path>
            </a:pathLst>
          </a:custGeom>
          <a:noFill/>
          <a:ln>
            <a:solidFill>
              <a:srgbClr val="F3857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0960" rIns="60960" bIns="60960" numCol="1" spcCol="1270" anchor="ctr" anchorCtr="0">
            <a:noAutofit/>
          </a:bodyPr>
          <a:lstStyle/>
          <a:p>
            <a:pPr lvl="1">
              <a:buSzPct val="80000"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buSzPct val="80000"/>
            </a:pP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 smtClean="0">
              <a:solidFill>
                <a:schemeClr val="tx1"/>
              </a:solidFill>
            </a:endParaRPr>
          </a:p>
          <a:p>
            <a:pPr marL="464149" lvl="1" indent="-171450">
              <a:buSzPct val="80000"/>
              <a:buFont typeface="Georgia" panose="02040502050405020303" pitchFamily="18" charset="0"/>
              <a:buChar char="●"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buSzPct val="80000"/>
            </a:pPr>
            <a:r>
              <a:rPr lang="en-GB" sz="1200" dirty="0" smtClean="0">
                <a:solidFill>
                  <a:schemeClr val="tx1"/>
                </a:solidFill>
              </a:rPr>
              <a:t>Communication </a:t>
            </a:r>
            <a:r>
              <a:rPr lang="en-GB" sz="1200" dirty="0">
                <a:solidFill>
                  <a:schemeClr val="tx1"/>
                </a:solidFill>
              </a:rPr>
              <a:t>between shifts include the shift </a:t>
            </a:r>
            <a:r>
              <a:rPr lang="en-GB" sz="1200" dirty="0" smtClean="0">
                <a:solidFill>
                  <a:schemeClr val="tx1"/>
                </a:solidFill>
              </a:rPr>
              <a:t>handover </a:t>
            </a:r>
            <a:r>
              <a:rPr lang="en-GB" sz="1200" dirty="0">
                <a:solidFill>
                  <a:schemeClr val="tx1"/>
                </a:solidFill>
              </a:rPr>
              <a:t>reports.</a:t>
            </a:r>
            <a:endParaRPr lang="en-US" sz="1200" dirty="0">
              <a:solidFill>
                <a:schemeClr val="tx1"/>
              </a:solidFill>
            </a:endParaRPr>
          </a:p>
          <a:p>
            <a:pPr marL="464149" lvl="1" indent="-171450">
              <a:buSzPct val="80000"/>
              <a:buFont typeface="Georgia" panose="02040502050405020303" pitchFamily="18" charset="0"/>
              <a:buChar char="●"/>
            </a:pPr>
            <a:endParaRPr lang="en-US" sz="1200" dirty="0">
              <a:solidFill>
                <a:schemeClr val="tx1"/>
              </a:solidFill>
            </a:endParaRPr>
          </a:p>
          <a:p>
            <a:pPr marL="464149" lvl="1" indent="-171450">
              <a:buSzPct val="80000"/>
              <a:buFont typeface="Georgia" panose="02040502050405020303" pitchFamily="18" charset="0"/>
              <a:buChar char="●"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buSzPct val="80000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464149" lvl="1" indent="-171450">
              <a:buSzPct val="80000"/>
              <a:buFont typeface="Calibri" panose="020F0502020204030204" pitchFamily="34" charset="0"/>
              <a:buChar char="●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652253" y="1120827"/>
            <a:ext cx="5660136" cy="616215"/>
          </a:xfrm>
          <a:custGeom>
            <a:avLst/>
            <a:gdLst>
              <a:gd name="connsiteX0" fmla="*/ 0 w 5272616"/>
              <a:gd name="connsiteY0" fmla="*/ 81698 h 816981"/>
              <a:gd name="connsiteX1" fmla="*/ 81698 w 5272616"/>
              <a:gd name="connsiteY1" fmla="*/ 0 h 816981"/>
              <a:gd name="connsiteX2" fmla="*/ 5190918 w 5272616"/>
              <a:gd name="connsiteY2" fmla="*/ 0 h 816981"/>
              <a:gd name="connsiteX3" fmla="*/ 5272616 w 5272616"/>
              <a:gd name="connsiteY3" fmla="*/ 81698 h 816981"/>
              <a:gd name="connsiteX4" fmla="*/ 5272616 w 5272616"/>
              <a:gd name="connsiteY4" fmla="*/ 735283 h 816981"/>
              <a:gd name="connsiteX5" fmla="*/ 5190918 w 5272616"/>
              <a:gd name="connsiteY5" fmla="*/ 816981 h 816981"/>
              <a:gd name="connsiteX6" fmla="*/ 81698 w 5272616"/>
              <a:gd name="connsiteY6" fmla="*/ 816981 h 816981"/>
              <a:gd name="connsiteX7" fmla="*/ 0 w 5272616"/>
              <a:gd name="connsiteY7" fmla="*/ 735283 h 816981"/>
              <a:gd name="connsiteX8" fmla="*/ 0 w 5272616"/>
              <a:gd name="connsiteY8" fmla="*/ 81698 h 81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2616" h="816981">
                <a:moveTo>
                  <a:pt x="0" y="81698"/>
                </a:moveTo>
                <a:cubicBezTo>
                  <a:pt x="0" y="36577"/>
                  <a:pt x="36577" y="0"/>
                  <a:pt x="81698" y="0"/>
                </a:cubicBezTo>
                <a:lnTo>
                  <a:pt x="5190918" y="0"/>
                </a:lnTo>
                <a:cubicBezTo>
                  <a:pt x="5236039" y="0"/>
                  <a:pt x="5272616" y="36577"/>
                  <a:pt x="5272616" y="81698"/>
                </a:cubicBezTo>
                <a:lnTo>
                  <a:pt x="5272616" y="735283"/>
                </a:lnTo>
                <a:cubicBezTo>
                  <a:pt x="5272616" y="780404"/>
                  <a:pt x="5236039" y="816981"/>
                  <a:pt x="5190918" y="816981"/>
                </a:cubicBezTo>
                <a:lnTo>
                  <a:pt x="81698" y="816981"/>
                </a:lnTo>
                <a:cubicBezTo>
                  <a:pt x="36577" y="816981"/>
                  <a:pt x="0" y="780404"/>
                  <a:pt x="0" y="735283"/>
                </a:cubicBezTo>
                <a:lnTo>
                  <a:pt x="0" y="81698"/>
                </a:lnTo>
                <a:close/>
              </a:path>
            </a:pathLst>
          </a:custGeom>
          <a:noFill/>
          <a:ln>
            <a:solidFill>
              <a:srgbClr val="F3857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0960" rIns="60960" bIns="60960" numCol="1" spcCol="1270" anchor="ctr" anchorCtr="0">
            <a:noAutofit/>
          </a:bodyPr>
          <a:lstStyle/>
          <a:p>
            <a:pPr lvl="1">
              <a:buSzPct val="80000"/>
            </a:pPr>
            <a:r>
              <a:rPr lang="en-US" sz="1200" dirty="0" smtClean="0">
                <a:solidFill>
                  <a:schemeClr val="dk1"/>
                </a:solidFill>
              </a:rPr>
              <a:t>It </a:t>
            </a:r>
            <a:r>
              <a:rPr lang="en-GB" sz="1200" dirty="0">
                <a:solidFill>
                  <a:schemeClr val="tx1"/>
                </a:solidFill>
              </a:rPr>
              <a:t>includes incident tickets resolved on time and communication between service desk and users or technical teams</a:t>
            </a:r>
            <a:r>
              <a:rPr lang="en-GB" sz="1200" dirty="0" smtClean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722" y="1103868"/>
            <a:ext cx="1226651" cy="663639"/>
          </a:xfrm>
          <a:prstGeom prst="roundRect">
            <a:avLst>
              <a:gd name="adj" fmla="val 10000"/>
            </a:avLst>
          </a:prstGeom>
          <a:solidFill>
            <a:srgbClr val="9CDAEB"/>
          </a:solidFill>
          <a:ln>
            <a:solidFill>
              <a:srgbClr val="5B5B5B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tIns="91440" bIns="9144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Routine </a:t>
            </a:r>
            <a:r>
              <a:rPr lang="en-US" sz="1200" dirty="0">
                <a:solidFill>
                  <a:schemeClr val="tx1"/>
                </a:solidFill>
              </a:rPr>
              <a:t>operational communication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9761" y="1845200"/>
            <a:ext cx="1226651" cy="657242"/>
          </a:xfrm>
          <a:prstGeom prst="roundRect">
            <a:avLst>
              <a:gd name="adj" fmla="val 10000"/>
            </a:avLst>
          </a:prstGeom>
          <a:solidFill>
            <a:srgbClr val="9CDAEB"/>
          </a:solidFill>
          <a:ln>
            <a:solidFill>
              <a:srgbClr val="5B5B5B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tIns="91440" bIns="9144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Communication </a:t>
            </a:r>
            <a:r>
              <a:rPr lang="en-US" sz="1200" dirty="0">
                <a:solidFill>
                  <a:schemeClr val="tx1"/>
                </a:solidFill>
              </a:rPr>
              <a:t>between shifts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8649" y="2591349"/>
            <a:ext cx="1226651" cy="660991"/>
          </a:xfrm>
          <a:prstGeom prst="roundRect">
            <a:avLst>
              <a:gd name="adj" fmla="val 10000"/>
            </a:avLst>
          </a:prstGeom>
          <a:solidFill>
            <a:srgbClr val="9CDAEB"/>
          </a:solidFill>
          <a:ln>
            <a:solidFill>
              <a:srgbClr val="5B5B5B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tIns="91440" bIns="9144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Performance </a:t>
            </a:r>
            <a:r>
              <a:rPr lang="en-US" sz="120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63128" y="3364061"/>
            <a:ext cx="5450984" cy="577321"/>
          </a:xfrm>
          <a:custGeom>
            <a:avLst/>
            <a:gdLst>
              <a:gd name="connsiteX0" fmla="*/ 0 w 5272616"/>
              <a:gd name="connsiteY0" fmla="*/ 81698 h 816981"/>
              <a:gd name="connsiteX1" fmla="*/ 81698 w 5272616"/>
              <a:gd name="connsiteY1" fmla="*/ 0 h 816981"/>
              <a:gd name="connsiteX2" fmla="*/ 5190918 w 5272616"/>
              <a:gd name="connsiteY2" fmla="*/ 0 h 816981"/>
              <a:gd name="connsiteX3" fmla="*/ 5272616 w 5272616"/>
              <a:gd name="connsiteY3" fmla="*/ 81698 h 816981"/>
              <a:gd name="connsiteX4" fmla="*/ 5272616 w 5272616"/>
              <a:gd name="connsiteY4" fmla="*/ 735283 h 816981"/>
              <a:gd name="connsiteX5" fmla="*/ 5190918 w 5272616"/>
              <a:gd name="connsiteY5" fmla="*/ 816981 h 816981"/>
              <a:gd name="connsiteX6" fmla="*/ 81698 w 5272616"/>
              <a:gd name="connsiteY6" fmla="*/ 816981 h 816981"/>
              <a:gd name="connsiteX7" fmla="*/ 0 w 5272616"/>
              <a:gd name="connsiteY7" fmla="*/ 735283 h 816981"/>
              <a:gd name="connsiteX8" fmla="*/ 0 w 5272616"/>
              <a:gd name="connsiteY8" fmla="*/ 81698 h 81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2616" h="816981">
                <a:moveTo>
                  <a:pt x="0" y="81698"/>
                </a:moveTo>
                <a:cubicBezTo>
                  <a:pt x="0" y="36577"/>
                  <a:pt x="36577" y="0"/>
                  <a:pt x="81698" y="0"/>
                </a:cubicBezTo>
                <a:lnTo>
                  <a:pt x="5190918" y="0"/>
                </a:lnTo>
                <a:cubicBezTo>
                  <a:pt x="5236039" y="0"/>
                  <a:pt x="5272616" y="36577"/>
                  <a:pt x="5272616" y="81698"/>
                </a:cubicBezTo>
                <a:lnTo>
                  <a:pt x="5272616" y="735283"/>
                </a:lnTo>
                <a:cubicBezTo>
                  <a:pt x="5272616" y="780404"/>
                  <a:pt x="5236039" y="816981"/>
                  <a:pt x="5190918" y="816981"/>
                </a:cubicBezTo>
                <a:lnTo>
                  <a:pt x="81698" y="816981"/>
                </a:lnTo>
                <a:cubicBezTo>
                  <a:pt x="36577" y="816981"/>
                  <a:pt x="0" y="780404"/>
                  <a:pt x="0" y="735283"/>
                </a:cubicBezTo>
                <a:lnTo>
                  <a:pt x="0" y="81698"/>
                </a:lnTo>
                <a:close/>
              </a:path>
            </a:pathLst>
          </a:custGeom>
          <a:noFill/>
          <a:ln>
            <a:solidFill>
              <a:srgbClr val="F3857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0960" rIns="60960" bIns="60960" numCol="1" spcCol="1270" anchor="ctr" anchorCtr="0">
            <a:noAutofit/>
          </a:bodyPr>
          <a:lstStyle/>
          <a:p>
            <a:pPr lvl="1">
              <a:buSzPct val="80000"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buSzPct val="80000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464149" lvl="1" indent="-171450">
              <a:buSzPct val="80000"/>
              <a:buFont typeface="Georgia" panose="02040502050405020303" pitchFamily="18" charset="0"/>
              <a:buChar char="●"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SzPct val="80000"/>
            </a:pPr>
            <a:r>
              <a:rPr lang="en-US" sz="1200" dirty="0" smtClean="0">
                <a:solidFill>
                  <a:schemeClr val="tx1"/>
                </a:solidFill>
              </a:rPr>
              <a:t>Training on new </a:t>
            </a:r>
            <a:r>
              <a:rPr lang="en-US" sz="1200" dirty="0">
                <a:solidFill>
                  <a:schemeClr val="tx1"/>
                </a:solidFill>
              </a:rPr>
              <a:t>or </a:t>
            </a:r>
            <a:r>
              <a:rPr lang="en-US" sz="1200" dirty="0" err="1">
                <a:solidFill>
                  <a:schemeClr val="tx1"/>
                </a:solidFill>
              </a:rPr>
              <a:t>customised</a:t>
            </a:r>
            <a:r>
              <a:rPr lang="en-US" sz="1200" dirty="0">
                <a:solidFill>
                  <a:schemeClr val="tx1"/>
                </a:solidFill>
              </a:rPr>
              <a:t> processes and service designs is another form of communication related to service operation.</a:t>
            </a:r>
          </a:p>
          <a:p>
            <a:pPr marL="464149" lvl="1" indent="-171450">
              <a:buSzPct val="80000"/>
              <a:buFont typeface="Georgia" panose="02040502050405020303" pitchFamily="18" charset="0"/>
              <a:buChar char="●"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SzPct val="80000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464149" lvl="1" indent="-171450">
              <a:buSzPct val="80000"/>
              <a:buFont typeface="Calibri" panose="020F0502020204030204" pitchFamily="34" charset="0"/>
              <a:buChar char="●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3598" y="3333987"/>
            <a:ext cx="1226651" cy="660991"/>
          </a:xfrm>
          <a:prstGeom prst="roundRect">
            <a:avLst>
              <a:gd name="adj" fmla="val 10000"/>
            </a:avLst>
          </a:prstGeom>
          <a:solidFill>
            <a:srgbClr val="9CDAEB"/>
          </a:solidFill>
          <a:ln>
            <a:solidFill>
              <a:srgbClr val="5B5B5B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tIns="91440" bIns="9144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Training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What is the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key purpose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of service operation?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123949" y="1806753"/>
            <a:ext cx="5480733" cy="27714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Arial" pitchFamily="34" charset="0"/>
              </a:rPr>
              <a:t>To </a:t>
            </a:r>
            <a:r>
              <a:rPr lang="en-GB" dirty="0" smtClean="0">
                <a:cs typeface="Arial" pitchFamily="34" charset="0"/>
              </a:rPr>
              <a:t>prevent </a:t>
            </a:r>
            <a:r>
              <a:rPr lang="en-GB" dirty="0">
                <a:cs typeface="Arial" pitchFamily="34" charset="0"/>
              </a:rPr>
              <a:t>all outages to IT services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29225" y="2158123"/>
            <a:ext cx="5476349" cy="277148"/>
          </a:xfrm>
        </p:spPr>
        <p:txBody>
          <a:bodyPr/>
          <a:lstStyle/>
          <a:p>
            <a:r>
              <a:rPr lang="en-GB" dirty="0" smtClean="0">
                <a:cs typeface="Arial" pitchFamily="34" charset="0"/>
              </a:rPr>
              <a:t>To design processes so that business needs are satisfied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132313" y="2509492"/>
            <a:ext cx="5473783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deliver </a:t>
            </a:r>
            <a:r>
              <a:rPr lang="en-GB" dirty="0" smtClean="0">
                <a:cs typeface="Arial" pitchFamily="34" charset="0"/>
              </a:rPr>
              <a:t>IT </a:t>
            </a:r>
            <a:r>
              <a:rPr lang="en-GB" dirty="0">
                <a:cs typeface="Arial" pitchFamily="34" charset="0"/>
              </a:rPr>
              <a:t>services at agreed </a:t>
            </a:r>
            <a:r>
              <a:rPr lang="en-GB" dirty="0" smtClean="0">
                <a:cs typeface="Arial" pitchFamily="34" charset="0"/>
              </a:rPr>
              <a:t>levels to business users and customers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30125" y="1455383"/>
            <a:ext cx="5475601" cy="27714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Arial" pitchFamily="34" charset="0"/>
              </a:rPr>
              <a:t>To decide how IT will engage with </a:t>
            </a:r>
            <a:r>
              <a:rPr lang="en-GB" dirty="0" smtClean="0">
                <a:cs typeface="Arial" pitchFamily="34" charset="0"/>
              </a:rPr>
              <a:t>suppliers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91356" y="783786"/>
            <a:ext cx="569913" cy="254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What is the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key purpose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of service operation?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23949" y="1806753"/>
            <a:ext cx="5480733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</a:t>
            </a:r>
            <a:r>
              <a:rPr lang="en-GB" dirty="0" smtClean="0">
                <a:cs typeface="Arial" pitchFamily="34" charset="0"/>
              </a:rPr>
              <a:t>prevent </a:t>
            </a:r>
            <a:r>
              <a:rPr lang="en-GB" dirty="0">
                <a:cs typeface="Arial" pitchFamily="34" charset="0"/>
              </a:rPr>
              <a:t>all outages to IT services</a:t>
            </a:r>
          </a:p>
          <a:p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29225" y="2158123"/>
            <a:ext cx="5476349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design </a:t>
            </a:r>
            <a:r>
              <a:rPr lang="en-GB" dirty="0" smtClean="0">
                <a:cs typeface="Arial" pitchFamily="34" charset="0"/>
              </a:rPr>
              <a:t>processes so that business needs are satisfied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32313" y="2509492"/>
            <a:ext cx="5473783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deliver </a:t>
            </a:r>
            <a:r>
              <a:rPr lang="en-GB" dirty="0" smtClean="0">
                <a:cs typeface="Arial" pitchFamily="34" charset="0"/>
              </a:rPr>
              <a:t>IT </a:t>
            </a:r>
            <a:r>
              <a:rPr lang="en-GB" dirty="0">
                <a:cs typeface="Arial" pitchFamily="34" charset="0"/>
              </a:rPr>
              <a:t>services at agreed levels to business </a:t>
            </a:r>
            <a:r>
              <a:rPr lang="en-GB" dirty="0" smtClean="0">
                <a:cs typeface="Arial" pitchFamily="34" charset="0"/>
              </a:rPr>
              <a:t>users and customers</a:t>
            </a:r>
            <a:endParaRPr lang="en-US" dirty="0"/>
          </a:p>
          <a:p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130125" y="1455383"/>
            <a:ext cx="5475601" cy="27714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Arial" pitchFamily="34" charset="0"/>
              </a:rPr>
              <a:t>To decide how IT will engage with suppliers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d.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/>
              <a:t>The key purpose of service operation is to deliver IT services at agreed levels to business users and customers. 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91356" y="783786"/>
            <a:ext cx="569913" cy="254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does major incidents require?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23949" y="1806753"/>
            <a:ext cx="5480733" cy="277148"/>
          </a:xfrm>
        </p:spPr>
        <p:txBody>
          <a:bodyPr/>
          <a:lstStyle/>
          <a:p>
            <a:r>
              <a:rPr lang="en-US" dirty="0" smtClean="0"/>
              <a:t>Longer timescales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129225" y="2158123"/>
            <a:ext cx="5476349" cy="277148"/>
          </a:xfrm>
        </p:spPr>
        <p:txBody>
          <a:bodyPr/>
          <a:lstStyle/>
          <a:p>
            <a:r>
              <a:rPr lang="en-US" dirty="0" smtClean="0"/>
              <a:t>Less urgency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132313" y="2509492"/>
            <a:ext cx="5473783" cy="277148"/>
          </a:xfrm>
        </p:spPr>
        <p:txBody>
          <a:bodyPr/>
          <a:lstStyle/>
          <a:p>
            <a:r>
              <a:rPr lang="en-US" dirty="0" smtClean="0"/>
              <a:t>Less documentation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1130125" y="1455383"/>
            <a:ext cx="5475601" cy="277148"/>
          </a:xfrm>
        </p:spPr>
        <p:txBody>
          <a:bodyPr/>
          <a:lstStyle/>
          <a:p>
            <a:r>
              <a:rPr lang="en-US" dirty="0" smtClean="0"/>
              <a:t>Separate procedure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</a:rPr>
              <a:t>What does major incidents require? 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23949" y="1806753"/>
            <a:ext cx="5480733" cy="277148"/>
          </a:xfrm>
        </p:spPr>
        <p:txBody>
          <a:bodyPr/>
          <a:lstStyle/>
          <a:p>
            <a:r>
              <a:rPr lang="en-US" dirty="0" smtClean="0"/>
              <a:t>Longer timescales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29225" y="2158123"/>
            <a:ext cx="5476349" cy="277148"/>
          </a:xfrm>
        </p:spPr>
        <p:txBody>
          <a:bodyPr/>
          <a:lstStyle/>
          <a:p>
            <a:r>
              <a:rPr lang="en-US" dirty="0" smtClean="0"/>
              <a:t>Less urgency 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32313" y="2509492"/>
            <a:ext cx="5473783" cy="277148"/>
          </a:xfrm>
        </p:spPr>
        <p:txBody>
          <a:bodyPr/>
          <a:lstStyle/>
          <a:p>
            <a:r>
              <a:rPr lang="en-US" dirty="0"/>
              <a:t>Less documentation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130125" y="1455383"/>
            <a:ext cx="5475601" cy="277148"/>
          </a:xfrm>
        </p:spPr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procedure 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a.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Explanation: </a:t>
            </a:r>
            <a:r>
              <a:rPr lang="en-GB" dirty="0">
                <a:cs typeface="Arial" pitchFamily="34" charset="0"/>
              </a:rPr>
              <a:t>Unlike the normal incidents </a:t>
            </a:r>
            <a:r>
              <a:rPr lang="en-GB" dirty="0" smtClean="0">
                <a:cs typeface="Arial" pitchFamily="34" charset="0"/>
              </a:rPr>
              <a:t>that </a:t>
            </a:r>
            <a:r>
              <a:rPr lang="en-GB" dirty="0">
                <a:cs typeface="Arial" pitchFamily="34" charset="0"/>
              </a:rPr>
              <a:t>are addressed using predefined steps, major incidents should be handled differently. So </a:t>
            </a:r>
            <a:r>
              <a:rPr lang="en-GB" dirty="0" smtClean="0">
                <a:cs typeface="Arial" pitchFamily="34" charset="0"/>
              </a:rPr>
              <a:t>they require </a:t>
            </a:r>
            <a:r>
              <a:rPr lang="en-GB" dirty="0">
                <a:cs typeface="Arial" pitchFamily="34" charset="0"/>
              </a:rPr>
              <a:t>a separate procedure.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of the following is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not the objective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of request fulfilment?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23949" y="1814568"/>
            <a:ext cx="5480733" cy="277148"/>
          </a:xfrm>
        </p:spPr>
        <p:txBody>
          <a:bodyPr/>
          <a:lstStyle/>
          <a:p>
            <a:r>
              <a:rPr lang="en-GB" dirty="0" smtClean="0">
                <a:cs typeface="Arial" pitchFamily="34" charset="0"/>
              </a:rPr>
              <a:t>To update and maintain the service catalogue </a:t>
            </a:r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129225" y="2165938"/>
            <a:ext cx="5476349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</a:t>
            </a:r>
            <a:r>
              <a:rPr lang="en-GB" dirty="0" smtClean="0">
                <a:cs typeface="Arial" pitchFamily="34" charset="0"/>
              </a:rPr>
              <a:t>help users request for and receive services </a:t>
            </a:r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132313" y="2495918"/>
            <a:ext cx="5473783" cy="425143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</a:t>
            </a:r>
            <a:r>
              <a:rPr lang="en-GB" dirty="0" smtClean="0">
                <a:cs typeface="Arial" pitchFamily="34" charset="0"/>
              </a:rPr>
              <a:t>source and deliver standard services that are requested </a:t>
            </a:r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1130125" y="1463198"/>
            <a:ext cx="5475601" cy="277148"/>
          </a:xfrm>
        </p:spPr>
        <p:txBody>
          <a:bodyPr/>
          <a:lstStyle/>
          <a:p>
            <a:r>
              <a:rPr lang="en-GB" dirty="0" smtClean="0">
                <a:cs typeface="Arial" pitchFamily="34" charset="0"/>
              </a:rPr>
              <a:t>To inform users about services that are available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of the following is not the objective of request fulfilment?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23949" y="1814568"/>
            <a:ext cx="5480733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update and maintain the service catalogue 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29225" y="2165938"/>
            <a:ext cx="5476349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help users request for and receive services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32313" y="2495918"/>
            <a:ext cx="5473783" cy="410395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source and deliver standard services that are requested 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130125" y="1463198"/>
            <a:ext cx="5475601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To inform users about services that are available 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b.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Explanation: </a:t>
            </a:r>
            <a:r>
              <a:rPr lang="en-GB" dirty="0" smtClean="0">
                <a:cs typeface="Arial" pitchFamily="34" charset="0"/>
              </a:rPr>
              <a:t>Updating and maintaining the service catalogue is not an objective of request fulfilment.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Which service desk offers 24-hour service in different geographical areas?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23949" y="1806753"/>
            <a:ext cx="5480733" cy="277148"/>
          </a:xfrm>
        </p:spPr>
        <p:txBody>
          <a:bodyPr/>
          <a:lstStyle/>
          <a:p>
            <a:r>
              <a:rPr lang="en-US" dirty="0" err="1" smtClean="0"/>
              <a:t>Centralised</a:t>
            </a:r>
            <a:r>
              <a:rPr lang="en-US" dirty="0" smtClean="0"/>
              <a:t> service desk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129225" y="2158123"/>
            <a:ext cx="5476349" cy="277148"/>
          </a:xfrm>
        </p:spPr>
        <p:txBody>
          <a:bodyPr/>
          <a:lstStyle/>
          <a:p>
            <a:r>
              <a:rPr lang="en-US" dirty="0" smtClean="0"/>
              <a:t>Follow-the-sun service desk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132313" y="2509492"/>
            <a:ext cx="5473783" cy="277148"/>
          </a:xfrm>
        </p:spPr>
        <p:txBody>
          <a:bodyPr/>
          <a:lstStyle/>
          <a:p>
            <a:r>
              <a:rPr lang="en-US" dirty="0" err="1" smtClean="0"/>
              <a:t>Specialised</a:t>
            </a:r>
            <a:r>
              <a:rPr lang="en-US" dirty="0" smtClean="0"/>
              <a:t> service desk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1130125" y="1455383"/>
            <a:ext cx="5475601" cy="277148"/>
          </a:xfrm>
        </p:spPr>
        <p:txBody>
          <a:bodyPr/>
          <a:lstStyle/>
          <a:p>
            <a:r>
              <a:rPr lang="en-US" dirty="0" smtClean="0"/>
              <a:t>Virtual service desk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Which service desk offers 24-hour service in different geographical areas? 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23949" y="1806753"/>
            <a:ext cx="5480733" cy="277148"/>
          </a:xfrm>
        </p:spPr>
        <p:txBody>
          <a:bodyPr/>
          <a:lstStyle/>
          <a:p>
            <a:r>
              <a:rPr lang="en-US" dirty="0" err="1" smtClean="0"/>
              <a:t>Centralised</a:t>
            </a:r>
            <a:r>
              <a:rPr lang="en-US" dirty="0" smtClean="0"/>
              <a:t> service desk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29225" y="2158123"/>
            <a:ext cx="5476349" cy="277148"/>
          </a:xfrm>
        </p:spPr>
        <p:txBody>
          <a:bodyPr/>
          <a:lstStyle/>
          <a:p>
            <a:r>
              <a:rPr lang="en-US" dirty="0" smtClean="0"/>
              <a:t>Follow-the-sun service desk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32313" y="2509492"/>
            <a:ext cx="5473783" cy="277148"/>
          </a:xfrm>
        </p:spPr>
        <p:txBody>
          <a:bodyPr/>
          <a:lstStyle/>
          <a:p>
            <a:r>
              <a:rPr lang="en-US" dirty="0" err="1" smtClean="0"/>
              <a:t>Specialised</a:t>
            </a:r>
            <a:r>
              <a:rPr lang="en-US" dirty="0" smtClean="0"/>
              <a:t> service desk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130125" y="1455383"/>
            <a:ext cx="5475601" cy="277148"/>
          </a:xfrm>
        </p:spPr>
        <p:txBody>
          <a:bodyPr/>
          <a:lstStyle/>
          <a:p>
            <a:r>
              <a:rPr lang="en-US" dirty="0" smtClean="0"/>
              <a:t>Virtual service desk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Answer: c. 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US" dirty="0" smtClean="0"/>
              <a:t>The Follow-the-sun service desk comprises two or more service desks that are located in different geographical areas and offer 24-hour service.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Which of the following is included in IT operations management?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23949" y="1822383"/>
            <a:ext cx="5480733" cy="277148"/>
          </a:xfrm>
        </p:spPr>
        <p:txBody>
          <a:bodyPr/>
          <a:lstStyle/>
          <a:p>
            <a:r>
              <a:rPr lang="en-GB" dirty="0" smtClean="0">
                <a:cs typeface="Arial" pitchFamily="34" charset="0"/>
              </a:rPr>
              <a:t>Technical management and facilities management </a:t>
            </a:r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129225" y="2173753"/>
            <a:ext cx="5476349" cy="277148"/>
          </a:xfrm>
        </p:spPr>
        <p:txBody>
          <a:bodyPr/>
          <a:lstStyle/>
          <a:p>
            <a:r>
              <a:rPr lang="en-GB" dirty="0" smtClean="0">
                <a:cs typeface="Arial" pitchFamily="34" charset="0"/>
              </a:rPr>
              <a:t>IT operations control and facilities management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132313" y="2511549"/>
            <a:ext cx="5473783" cy="454640"/>
          </a:xfrm>
        </p:spPr>
        <p:txBody>
          <a:bodyPr/>
          <a:lstStyle/>
          <a:p>
            <a:r>
              <a:rPr lang="en-GB" dirty="0" smtClean="0">
                <a:cs typeface="Arial" pitchFamily="34" charset="0"/>
              </a:rPr>
              <a:t>Application management and network management </a:t>
            </a:r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1130125" y="1471013"/>
            <a:ext cx="5475601" cy="277148"/>
          </a:xfrm>
        </p:spPr>
        <p:txBody>
          <a:bodyPr/>
          <a:lstStyle/>
          <a:p>
            <a:r>
              <a:rPr lang="en-GB" dirty="0" smtClean="0">
                <a:cs typeface="Arial" pitchFamily="34" charset="0"/>
              </a:rPr>
              <a:t>Application management and technical management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Which of the following is included in IT operations management? 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23949" y="1822383"/>
            <a:ext cx="5480733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Technical management and facilities management </a:t>
            </a:r>
          </a:p>
          <a:p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29225" y="2173753"/>
            <a:ext cx="5476349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IT operations control and facilities management 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32313" y="2509492"/>
            <a:ext cx="5473783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Application management and network management 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130125" y="1471013"/>
            <a:ext cx="5475601" cy="277148"/>
          </a:xfrm>
        </p:spPr>
        <p:txBody>
          <a:bodyPr/>
          <a:lstStyle/>
          <a:p>
            <a:r>
              <a:rPr lang="en-GB" dirty="0">
                <a:cs typeface="Arial" pitchFamily="34" charset="0"/>
              </a:rPr>
              <a:t>Application management and technical management 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c.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Explanation: </a:t>
            </a:r>
            <a:r>
              <a:rPr lang="en-US" dirty="0" smtClean="0">
                <a:cs typeface="Arial" pitchFamily="34" charset="0"/>
              </a:rPr>
              <a:t>IT operations management includes IT operations control and facilities management.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Event can be defined as any change of state of a CI or component of the service that is relevant to the delivery of the </a:t>
            </a:r>
            <a:r>
              <a:rPr lang="en-US" dirty="0" smtClean="0"/>
              <a:t>service. Events </a:t>
            </a:r>
            <a:r>
              <a:rPr lang="en-US" dirty="0"/>
              <a:t>can be classified into three </a:t>
            </a:r>
            <a:r>
              <a:rPr lang="en-US" dirty="0" smtClean="0"/>
              <a:t>types: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US" dirty="0"/>
          </a:p>
          <a:p>
            <a:pPr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Events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7908" y="1422400"/>
            <a:ext cx="7329793" cy="2476224"/>
            <a:chOff x="632555" y="1814145"/>
            <a:chExt cx="6643814" cy="1545892"/>
          </a:xfrm>
        </p:grpSpPr>
        <p:sp>
          <p:nvSpPr>
            <p:cNvPr id="13" name="Freeform 12"/>
            <p:cNvSpPr/>
            <p:nvPr/>
          </p:nvSpPr>
          <p:spPr>
            <a:xfrm>
              <a:off x="2075439" y="2369498"/>
              <a:ext cx="5200930" cy="428887"/>
            </a:xfrm>
            <a:custGeom>
              <a:avLst/>
              <a:gdLst>
                <a:gd name="connsiteX0" fmla="*/ 0 w 5272616"/>
                <a:gd name="connsiteY0" fmla="*/ 81698 h 816981"/>
                <a:gd name="connsiteX1" fmla="*/ 81698 w 5272616"/>
                <a:gd name="connsiteY1" fmla="*/ 0 h 816981"/>
                <a:gd name="connsiteX2" fmla="*/ 5190918 w 5272616"/>
                <a:gd name="connsiteY2" fmla="*/ 0 h 816981"/>
                <a:gd name="connsiteX3" fmla="*/ 5272616 w 5272616"/>
                <a:gd name="connsiteY3" fmla="*/ 81698 h 816981"/>
                <a:gd name="connsiteX4" fmla="*/ 5272616 w 5272616"/>
                <a:gd name="connsiteY4" fmla="*/ 735283 h 816981"/>
                <a:gd name="connsiteX5" fmla="*/ 5190918 w 5272616"/>
                <a:gd name="connsiteY5" fmla="*/ 816981 h 816981"/>
                <a:gd name="connsiteX6" fmla="*/ 81698 w 5272616"/>
                <a:gd name="connsiteY6" fmla="*/ 816981 h 816981"/>
                <a:gd name="connsiteX7" fmla="*/ 0 w 5272616"/>
                <a:gd name="connsiteY7" fmla="*/ 735283 h 816981"/>
                <a:gd name="connsiteX8" fmla="*/ 0 w 5272616"/>
                <a:gd name="connsiteY8" fmla="*/ 81698 h 8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2616" h="816981">
                  <a:moveTo>
                    <a:pt x="0" y="81698"/>
                  </a:moveTo>
                  <a:cubicBezTo>
                    <a:pt x="0" y="36577"/>
                    <a:pt x="36577" y="0"/>
                    <a:pt x="81698" y="0"/>
                  </a:cubicBezTo>
                  <a:lnTo>
                    <a:pt x="5190918" y="0"/>
                  </a:lnTo>
                  <a:cubicBezTo>
                    <a:pt x="5236039" y="0"/>
                    <a:pt x="5272616" y="36577"/>
                    <a:pt x="5272616" y="81698"/>
                  </a:cubicBezTo>
                  <a:lnTo>
                    <a:pt x="5272616" y="735283"/>
                  </a:lnTo>
                  <a:cubicBezTo>
                    <a:pt x="5272616" y="780404"/>
                    <a:pt x="5236039" y="816981"/>
                    <a:pt x="5190918" y="816981"/>
                  </a:cubicBezTo>
                  <a:lnTo>
                    <a:pt x="81698" y="816981"/>
                  </a:lnTo>
                  <a:cubicBezTo>
                    <a:pt x="36577" y="816981"/>
                    <a:pt x="0" y="780404"/>
                    <a:pt x="0" y="735283"/>
                  </a:cubicBezTo>
                  <a:lnTo>
                    <a:pt x="0" y="81698"/>
                  </a:lnTo>
                  <a:close/>
                </a:path>
              </a:pathLst>
            </a:custGeom>
            <a:noFill/>
            <a:ln>
              <a:solidFill>
                <a:srgbClr val="F3857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lvl="1">
                <a:buSzPct val="80000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lvl="1">
                <a:buSzPct val="80000"/>
              </a:pP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endParaRPr lang="en-US" sz="1200" dirty="0" smtClean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Georgia" panose="02040502050405020303" pitchFamily="18" charset="0"/>
                <a:buChar char="●"/>
              </a:pPr>
              <a:r>
                <a:rPr lang="en-US" sz="1200" dirty="0" smtClean="0">
                  <a:solidFill>
                    <a:schemeClr val="tx1"/>
                  </a:solidFill>
                </a:rPr>
                <a:t>They signal </a:t>
              </a:r>
              <a:r>
                <a:rPr lang="en-US" sz="1200" dirty="0">
                  <a:solidFill>
                    <a:schemeClr val="tx1"/>
                  </a:solidFill>
                </a:rPr>
                <a:t>an unusual but not exceptional </a:t>
              </a:r>
              <a:r>
                <a:rPr lang="en-US" sz="1200" dirty="0" smtClean="0">
                  <a:solidFill>
                    <a:schemeClr val="tx1"/>
                  </a:solidFill>
                </a:rPr>
                <a:t>operation.</a:t>
              </a:r>
            </a:p>
            <a:p>
              <a:pPr marL="464149" lvl="1" indent="-171450">
                <a:buSzPct val="80000"/>
                <a:buFont typeface="Georgia" panose="02040502050405020303" pitchFamily="18" charset="0"/>
                <a:buChar char="●"/>
              </a:pPr>
              <a:r>
                <a:rPr lang="en-US" sz="1200" dirty="0" smtClean="0">
                  <a:solidFill>
                    <a:schemeClr val="tx1"/>
                  </a:solidFill>
                </a:rPr>
                <a:t>Example: </a:t>
              </a:r>
              <a:r>
                <a:rPr lang="en-US" sz="1200" dirty="0">
                  <a:solidFill>
                    <a:schemeClr val="tx1"/>
                  </a:solidFill>
                </a:rPr>
                <a:t>Utilization of a server’s memory reaches within five per cent of its highest acceptable level.</a:t>
              </a:r>
            </a:p>
            <a:p>
              <a:pPr lvl="1">
                <a:buSzPct val="80000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2555" y="1814145"/>
              <a:ext cx="6316811" cy="1545892"/>
              <a:chOff x="632555" y="1814145"/>
              <a:chExt cx="6316811" cy="1545892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748436" y="1825112"/>
                <a:ext cx="5200928" cy="428887"/>
              </a:xfrm>
              <a:custGeom>
                <a:avLst/>
                <a:gdLst>
                  <a:gd name="connsiteX0" fmla="*/ 0 w 5272616"/>
                  <a:gd name="connsiteY0" fmla="*/ 81698 h 816981"/>
                  <a:gd name="connsiteX1" fmla="*/ 81698 w 5272616"/>
                  <a:gd name="connsiteY1" fmla="*/ 0 h 816981"/>
                  <a:gd name="connsiteX2" fmla="*/ 5190918 w 5272616"/>
                  <a:gd name="connsiteY2" fmla="*/ 0 h 816981"/>
                  <a:gd name="connsiteX3" fmla="*/ 5272616 w 5272616"/>
                  <a:gd name="connsiteY3" fmla="*/ 81698 h 816981"/>
                  <a:gd name="connsiteX4" fmla="*/ 5272616 w 5272616"/>
                  <a:gd name="connsiteY4" fmla="*/ 735283 h 816981"/>
                  <a:gd name="connsiteX5" fmla="*/ 5190918 w 5272616"/>
                  <a:gd name="connsiteY5" fmla="*/ 816981 h 816981"/>
                  <a:gd name="connsiteX6" fmla="*/ 81698 w 5272616"/>
                  <a:gd name="connsiteY6" fmla="*/ 816981 h 816981"/>
                  <a:gd name="connsiteX7" fmla="*/ 0 w 5272616"/>
                  <a:gd name="connsiteY7" fmla="*/ 735283 h 816981"/>
                  <a:gd name="connsiteX8" fmla="*/ 0 w 5272616"/>
                  <a:gd name="connsiteY8" fmla="*/ 81698 h 81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2616" h="816981">
                    <a:moveTo>
                      <a:pt x="0" y="81698"/>
                    </a:moveTo>
                    <a:cubicBezTo>
                      <a:pt x="0" y="36577"/>
                      <a:pt x="36577" y="0"/>
                      <a:pt x="81698" y="0"/>
                    </a:cubicBezTo>
                    <a:lnTo>
                      <a:pt x="5190918" y="0"/>
                    </a:lnTo>
                    <a:cubicBezTo>
                      <a:pt x="5236039" y="0"/>
                      <a:pt x="5272616" y="36577"/>
                      <a:pt x="5272616" y="81698"/>
                    </a:cubicBezTo>
                    <a:lnTo>
                      <a:pt x="5272616" y="735283"/>
                    </a:lnTo>
                    <a:cubicBezTo>
                      <a:pt x="5272616" y="780404"/>
                      <a:pt x="5236039" y="816981"/>
                      <a:pt x="5190918" y="816981"/>
                    </a:cubicBezTo>
                    <a:lnTo>
                      <a:pt x="81698" y="816981"/>
                    </a:lnTo>
                    <a:cubicBezTo>
                      <a:pt x="36577" y="816981"/>
                      <a:pt x="0" y="780404"/>
                      <a:pt x="0" y="735283"/>
                    </a:cubicBezTo>
                    <a:lnTo>
                      <a:pt x="0" y="81698"/>
                    </a:lnTo>
                    <a:close/>
                  </a:path>
                </a:pathLst>
              </a:custGeom>
              <a:noFill/>
              <a:ln>
                <a:solidFill>
                  <a:srgbClr val="F38573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0960" rIns="60960" bIns="60960" numCol="1" spcCol="1270" anchor="ctr" anchorCtr="0">
                <a:noAutofit/>
              </a:bodyPr>
              <a:lstStyle/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Georgia" panose="02040502050405020303" pitchFamily="18" charset="0"/>
                  <a:buChar char="●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Georgia" panose="02040502050405020303" pitchFamily="18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They indicate a normal operation.</a:t>
                </a:r>
              </a:p>
              <a:p>
                <a:pPr marL="464149" lvl="1" indent="-171450">
                  <a:buSzPct val="80000"/>
                  <a:buFont typeface="Georgia" panose="02040502050405020303" pitchFamily="18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Example: A user has logged on to use an application.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lvl="1">
                  <a:buSzPct val="80000"/>
                </a:pPr>
                <a:r>
                  <a:rPr lang="en-GB" sz="1200" dirty="0" smtClean="0">
                    <a:solidFill>
                      <a:schemeClr val="tx1"/>
                    </a:solidFill>
                  </a:rPr>
                  <a:t/>
                </a:r>
                <a:br>
                  <a:rPr lang="en-GB" sz="1200" dirty="0" smtClean="0">
                    <a:solidFill>
                      <a:schemeClr val="tx1"/>
                    </a:solidFill>
                  </a:rPr>
                </a:b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2555" y="1814145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Informational events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59559" y="2358532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Warning events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1748436" y="2923270"/>
                <a:ext cx="5200930" cy="428887"/>
              </a:xfrm>
              <a:custGeom>
                <a:avLst/>
                <a:gdLst>
                  <a:gd name="connsiteX0" fmla="*/ 0 w 5272616"/>
                  <a:gd name="connsiteY0" fmla="*/ 81698 h 816981"/>
                  <a:gd name="connsiteX1" fmla="*/ 81698 w 5272616"/>
                  <a:gd name="connsiteY1" fmla="*/ 0 h 816981"/>
                  <a:gd name="connsiteX2" fmla="*/ 5190918 w 5272616"/>
                  <a:gd name="connsiteY2" fmla="*/ 0 h 816981"/>
                  <a:gd name="connsiteX3" fmla="*/ 5272616 w 5272616"/>
                  <a:gd name="connsiteY3" fmla="*/ 81698 h 816981"/>
                  <a:gd name="connsiteX4" fmla="*/ 5272616 w 5272616"/>
                  <a:gd name="connsiteY4" fmla="*/ 735283 h 816981"/>
                  <a:gd name="connsiteX5" fmla="*/ 5190918 w 5272616"/>
                  <a:gd name="connsiteY5" fmla="*/ 816981 h 816981"/>
                  <a:gd name="connsiteX6" fmla="*/ 81698 w 5272616"/>
                  <a:gd name="connsiteY6" fmla="*/ 816981 h 816981"/>
                  <a:gd name="connsiteX7" fmla="*/ 0 w 5272616"/>
                  <a:gd name="connsiteY7" fmla="*/ 735283 h 816981"/>
                  <a:gd name="connsiteX8" fmla="*/ 0 w 5272616"/>
                  <a:gd name="connsiteY8" fmla="*/ 81698 h 81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2616" h="816981">
                    <a:moveTo>
                      <a:pt x="0" y="81698"/>
                    </a:moveTo>
                    <a:cubicBezTo>
                      <a:pt x="0" y="36577"/>
                      <a:pt x="36577" y="0"/>
                      <a:pt x="81698" y="0"/>
                    </a:cubicBezTo>
                    <a:lnTo>
                      <a:pt x="5190918" y="0"/>
                    </a:lnTo>
                    <a:cubicBezTo>
                      <a:pt x="5236039" y="0"/>
                      <a:pt x="5272616" y="36577"/>
                      <a:pt x="5272616" y="81698"/>
                    </a:cubicBezTo>
                    <a:lnTo>
                      <a:pt x="5272616" y="735283"/>
                    </a:lnTo>
                    <a:cubicBezTo>
                      <a:pt x="5272616" y="780404"/>
                      <a:pt x="5236039" y="816981"/>
                      <a:pt x="5190918" y="816981"/>
                    </a:cubicBezTo>
                    <a:lnTo>
                      <a:pt x="81698" y="816981"/>
                    </a:lnTo>
                    <a:cubicBezTo>
                      <a:pt x="36577" y="816981"/>
                      <a:pt x="0" y="780404"/>
                      <a:pt x="0" y="735283"/>
                    </a:cubicBezTo>
                    <a:lnTo>
                      <a:pt x="0" y="81698"/>
                    </a:lnTo>
                    <a:close/>
                  </a:path>
                </a:pathLst>
              </a:custGeom>
              <a:noFill/>
              <a:ln>
                <a:solidFill>
                  <a:srgbClr val="F38573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0960" rIns="60960" bIns="60960" numCol="1" spcCol="1270" anchor="ctr" anchorCtr="0">
                <a:noAutofit/>
              </a:bodyPr>
              <a:lstStyle/>
              <a:p>
                <a:pPr marL="464149" lvl="1" indent="-171450">
                  <a:buSzPct val="80000"/>
                  <a:buFont typeface="Georgia" panose="02040502050405020303" pitchFamily="18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They indicate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 abnormal operation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64149" lvl="1" indent="-171450">
                  <a:buSzPct val="80000"/>
                  <a:buFont typeface="Georgia" panose="02040502050405020303" pitchFamily="18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Example: A </a:t>
                </a:r>
                <a:r>
                  <a:rPr lang="en-US" sz="1200" dirty="0">
                    <a:solidFill>
                      <a:schemeClr val="tx1"/>
                    </a:solidFill>
                  </a:rPr>
                  <a:t>user tries to log on to an application with an incorrect password.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2556" y="2912303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Exceptional events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7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8231</TotalTime>
  <Words>5249</Words>
  <Application>Microsoft Office PowerPoint</Application>
  <PresentationFormat>Custom</PresentationFormat>
  <Paragraphs>943</Paragraphs>
  <Slides>90</Slides>
  <Notes>89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saavan</dc:creator>
  <cp:lastModifiedBy>Simplilearn</cp:lastModifiedBy>
  <cp:revision>1179</cp:revision>
  <dcterms:created xsi:type="dcterms:W3CDTF">2014-04-30T09:35:57Z</dcterms:created>
  <dcterms:modified xsi:type="dcterms:W3CDTF">2014-11-06T13:16:19Z</dcterms:modified>
</cp:coreProperties>
</file>