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67" r:id="rId2"/>
    <p:sldId id="368" r:id="rId3"/>
    <p:sldId id="379" r:id="rId4"/>
    <p:sldId id="383" r:id="rId5"/>
    <p:sldId id="384" r:id="rId6"/>
    <p:sldId id="385" r:id="rId7"/>
    <p:sldId id="386" r:id="rId8"/>
    <p:sldId id="388" r:id="rId9"/>
    <p:sldId id="389" r:id="rId10"/>
    <p:sldId id="390" r:id="rId11"/>
    <p:sldId id="391" r:id="rId12"/>
    <p:sldId id="394" r:id="rId13"/>
    <p:sldId id="395" r:id="rId14"/>
    <p:sldId id="396" r:id="rId15"/>
    <p:sldId id="397" r:id="rId16"/>
    <p:sldId id="409" r:id="rId17"/>
    <p:sldId id="410" r:id="rId18"/>
    <p:sldId id="398" r:id="rId19"/>
    <p:sldId id="399" r:id="rId20"/>
    <p:sldId id="402" r:id="rId21"/>
    <p:sldId id="401" r:id="rId22"/>
    <p:sldId id="403" r:id="rId23"/>
    <p:sldId id="404" r:id="rId24"/>
    <p:sldId id="405" r:id="rId25"/>
    <p:sldId id="406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378" r:id="rId35"/>
  </p:sldIdLst>
  <p:sldSz cx="7908925" cy="4287838"/>
  <p:notesSz cx="6858000" cy="9144000"/>
  <p:defaultTextStyle>
    <a:defPPr>
      <a:defRPr lang="en-US"/>
    </a:defPPr>
    <a:lvl1pPr marL="0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xW0EdUDmGryR5VKd5EM9Qg==" hashData="jDff3gGUzX6pr1HlmqJrP25GyJ0="/>
  <p:extLst>
    <p:ext uri="{EFAFB233-063F-42B5-8137-9DF3F51BA10A}">
      <p15:sldGuideLst xmlns:p15="http://schemas.microsoft.com/office/powerpoint/2012/main" xmlns="">
        <p15:guide id="1" orient="horz" pos="1327" userDrawn="1">
          <p15:clr>
            <a:srgbClr val="A4A3A4"/>
          </p15:clr>
        </p15:guide>
        <p15:guide id="2" pos="2491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hobana K." initials="SK" lastIdx="11" clrIdx="6">
    <p:extLst/>
  </p:cmAuthor>
  <p:cmAuthor id="1" name="anjali shridhar" initials="as" lastIdx="1" clrIdx="0">
    <p:extLst/>
  </p:cmAuthor>
  <p:cmAuthor id="2" name="Archana MG." initials="AM" lastIdx="35" clrIdx="1">
    <p:extLst/>
  </p:cmAuthor>
  <p:cmAuthor id="3" name="saavan" initials="s" lastIdx="1" clrIdx="2">
    <p:extLst/>
  </p:cmAuthor>
  <p:cmAuthor id="4" name="Lakshman Rajagopalan" initials="LR" lastIdx="7" clrIdx="3"/>
  <p:cmAuthor id="5" name="Susmita Ghosh" initials="SG" lastIdx="16" clrIdx="4">
    <p:extLst/>
  </p:cmAuthor>
  <p:cmAuthor id="6" name="Nitu Oberoi" initials="NO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9EF"/>
    <a:srgbClr val="D9D9D9"/>
    <a:srgbClr val="61B4DF"/>
    <a:srgbClr val="F69E66"/>
    <a:srgbClr val="41719C"/>
    <a:srgbClr val="F27F20"/>
    <a:srgbClr val="FFFFFF"/>
    <a:srgbClr val="29AAE3"/>
    <a:srgbClr val="9CDAEB"/>
    <a:srgbClr val="2E2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6786" autoAdjust="0"/>
  </p:normalViewPr>
  <p:slideViewPr>
    <p:cSldViewPr snapToGrid="0" showGuides="1">
      <p:cViewPr varScale="1">
        <p:scale>
          <a:sx n="156" d="100"/>
          <a:sy n="156" d="100"/>
        </p:scale>
        <p:origin x="-948" y="-84"/>
      </p:cViewPr>
      <p:guideLst>
        <p:guide orient="horz" pos="1327"/>
        <p:guide orient="horz"/>
        <p:guide pos="2491"/>
        <p:guide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0" d="100"/>
          <a:sy n="190" d="100"/>
        </p:scale>
        <p:origin x="1536" y="-60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90853-04F9-4A5C-8A83-562CDC129AA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1143000"/>
            <a:ext cx="568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81AF-105A-4E34-908D-D88217C3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7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2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7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4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1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2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3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6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3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3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6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8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4.w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4.w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4.w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4.w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77510" y="3706958"/>
            <a:ext cx="41470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 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02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35" y="1809751"/>
            <a:ext cx="1264764" cy="2177200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_Left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ingle Corner Rectangle 15"/>
          <p:cNvSpPr/>
          <p:nvPr userDrawn="1"/>
        </p:nvSpPr>
        <p:spPr>
          <a:xfrm>
            <a:off x="1003144" y="1593445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23076" y="1593445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014227" y="1616391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9" name="Round Single Corner Rectangle 98"/>
          <p:cNvSpPr/>
          <p:nvPr userDrawn="1"/>
        </p:nvSpPr>
        <p:spPr>
          <a:xfrm>
            <a:off x="1003144" y="2100522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 userDrawn="1"/>
        </p:nvSpPr>
        <p:spPr>
          <a:xfrm>
            <a:off x="723076" y="2100522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1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1014227" y="2123468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2" name="Round Single Corner Rectangle 101"/>
          <p:cNvSpPr/>
          <p:nvPr userDrawn="1"/>
        </p:nvSpPr>
        <p:spPr>
          <a:xfrm>
            <a:off x="992061" y="2618554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 userDrawn="1"/>
        </p:nvSpPr>
        <p:spPr>
          <a:xfrm>
            <a:off x="711993" y="2618554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4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003144" y="2641500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5" name="Round Single Corner Rectangle 104"/>
          <p:cNvSpPr/>
          <p:nvPr userDrawn="1"/>
        </p:nvSpPr>
        <p:spPr>
          <a:xfrm>
            <a:off x="992061" y="3154765"/>
            <a:ext cx="4487502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 userDrawn="1"/>
        </p:nvSpPr>
        <p:spPr>
          <a:xfrm>
            <a:off x="711993" y="3154765"/>
            <a:ext cx="280068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7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1003144" y="3177711"/>
            <a:ext cx="4395857" cy="274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4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90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48894" y="583124"/>
            <a:ext cx="8265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/>
              <a:t>KNOWLEDGE CHECK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62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104186" y="1149270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099716" y="1147081"/>
            <a:ext cx="200026" cy="41148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103830" y="1481133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9338" y="1189038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55031" y="1481133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94436" y="1261086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4079" y="1592948"/>
            <a:ext cx="3544493" cy="1639724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9588" y="1300854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1650098"/>
            <a:ext cx="3411141" cy="15463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4092529" y="1264531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4092172" y="1596393"/>
            <a:ext cx="3544493" cy="1639724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07681" y="1304299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143374" y="1653543"/>
            <a:ext cx="3411141" cy="1542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94436" y="126453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Rectangle 36"/>
          <p:cNvSpPr/>
          <p:nvPr userDrawn="1"/>
        </p:nvSpPr>
        <p:spPr>
          <a:xfrm>
            <a:off x="4092529" y="1267975"/>
            <a:ext cx="200026" cy="328418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294436" y="1261086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294080" y="1592949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1300854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1650099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4092529" y="1264531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4092173" y="1596394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1304299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1653544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94436" y="126453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9" name="Rectangle 28"/>
          <p:cNvSpPr/>
          <p:nvPr userDrawn="1"/>
        </p:nvSpPr>
        <p:spPr>
          <a:xfrm>
            <a:off x="4092529" y="1267975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2212527" y="235784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2212171" y="268970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27679" y="239761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263372" y="274685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2212527" y="2361288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294436" y="585234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294080" y="917097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9588" y="625002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45281" y="974247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4092529" y="588679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4092173" y="920542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7681" y="628447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43374" y="977692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94436" y="588679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Rectangle 38"/>
          <p:cNvSpPr/>
          <p:nvPr userDrawn="1"/>
        </p:nvSpPr>
        <p:spPr>
          <a:xfrm>
            <a:off x="4092529" y="592123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ound Single Corner Rectangle 27"/>
          <p:cNvSpPr/>
          <p:nvPr userDrawn="1"/>
        </p:nvSpPr>
        <p:spPr>
          <a:xfrm>
            <a:off x="294436" y="2357952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294080" y="2689815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9588" y="2397720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5281" y="2746965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Round Single Corner Rectangle 46"/>
          <p:cNvSpPr/>
          <p:nvPr userDrawn="1"/>
        </p:nvSpPr>
        <p:spPr>
          <a:xfrm>
            <a:off x="4092529" y="2361397"/>
            <a:ext cx="3544138" cy="33036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4092173" y="2693260"/>
            <a:ext cx="3544493" cy="1290641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307681" y="2401165"/>
            <a:ext cx="3328987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143374" y="2750410"/>
            <a:ext cx="3411141" cy="12144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294436" y="2361397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2" name="Rectangle 51"/>
          <p:cNvSpPr/>
          <p:nvPr userDrawn="1"/>
        </p:nvSpPr>
        <p:spPr>
          <a:xfrm>
            <a:off x="4092529" y="2364841"/>
            <a:ext cx="200026" cy="328418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_LeftAlign_With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4A6C9-6CE9-4945-93D4-91E4A7F47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438932" y="1308847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438932" y="1308847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468416" y="1361852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8" name="Round Single Corner Rectangle 37"/>
          <p:cNvSpPr/>
          <p:nvPr userDrawn="1"/>
        </p:nvSpPr>
        <p:spPr>
          <a:xfrm>
            <a:off x="438932" y="1990787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438932" y="1990787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45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468416" y="2043792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9" name="Round Single Corner Rectangle 48"/>
          <p:cNvSpPr/>
          <p:nvPr userDrawn="1"/>
        </p:nvSpPr>
        <p:spPr>
          <a:xfrm>
            <a:off x="438932" y="2666281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438932" y="2666281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468416" y="2719286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3" name="Round Single Corner Rectangle 52"/>
          <p:cNvSpPr/>
          <p:nvPr userDrawn="1"/>
        </p:nvSpPr>
        <p:spPr>
          <a:xfrm>
            <a:off x="438932" y="3348221"/>
            <a:ext cx="6083429" cy="53608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438932" y="3348221"/>
            <a:ext cx="1029485" cy="53608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1468416" y="3401226"/>
            <a:ext cx="4937761" cy="483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4A6C9-6CE9-4945-93D4-91E4A7F47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390524" y="60960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90524" y="60960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990599" y="1042851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90599" y="1042851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390524" y="1476102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0524" y="1476102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990599" y="1909353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90599" y="1909353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390524" y="2342604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90524" y="235267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990599" y="2775855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90599" y="2775855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390524" y="3209106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90524" y="3209106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990599" y="3642360"/>
            <a:ext cx="3200400" cy="320040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90599" y="3642360"/>
            <a:ext cx="200026" cy="3200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590550" y="65722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190625" y="109047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590550" y="1513567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1190625" y="1947453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590550" y="239077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1190625" y="2813955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590550" y="3237681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1190625" y="3679006"/>
            <a:ext cx="2914650" cy="32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1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64113" y="586616"/>
            <a:ext cx="2743200" cy="336929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4673073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604211" y="586616"/>
            <a:ext cx="5103102" cy="341479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2331581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968020"/>
            <a:ext cx="6048427" cy="209708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13117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243584"/>
            <a:ext cx="6048427" cy="282152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55455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92" y="981228"/>
            <a:ext cx="5580008" cy="183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2091534" y="1677788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Quiz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1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7" name="Rectangle 16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820326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71696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23065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74303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4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 I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 userDrawn="1"/>
        </p:nvSpPr>
        <p:spPr>
          <a:xfrm>
            <a:off x="5260477" y="3881763"/>
            <a:ext cx="2601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2012-2014,Simplilearn,All rights reserved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820326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71696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23065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68956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6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6848475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Image" r:id="rId4" imgW="2539440" imgH="2450520" progId="Photoshop.Image.13">
                  <p:embed/>
                </p:oleObj>
              </mc:Choice>
              <mc:Fallback>
                <p:oleObj name="Image" r:id="rId4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2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7" name="Rectangle 16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6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_2 lin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7" name="Rectangle 16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89055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35452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81850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88839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35060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81280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8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LeftAlign_With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4A6C9-6CE9-4945-93D4-91E4A7F47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390522" y="1061421"/>
            <a:ext cx="6808853" cy="956355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90523" y="1061421"/>
            <a:ext cx="1487045" cy="95635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9" name="Rectangle 28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1" name="Rectangle 30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2" name="Rectangle 31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3" name="Rectangle 32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4" name="Rectangle 33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877568" y="1114425"/>
            <a:ext cx="5069008" cy="8617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5" name="Round Single Corner Rectangle 64"/>
          <p:cNvSpPr/>
          <p:nvPr userDrawn="1"/>
        </p:nvSpPr>
        <p:spPr>
          <a:xfrm>
            <a:off x="390522" y="2216637"/>
            <a:ext cx="6808853" cy="956355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390523" y="2216637"/>
            <a:ext cx="1487045" cy="95635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67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877568" y="2269641"/>
            <a:ext cx="5069008" cy="8617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3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_2 lin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7" name="Rectangle 16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8" name="Rectangle 27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89055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35452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81850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88839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35060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81280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578795"/>
            <a:ext cx="406704" cy="441281"/>
          </a:xfrm>
          <a:prstGeom prst="rect">
            <a:avLst/>
          </a:prstGeom>
        </p:spPr>
      </p:pic>
      <p:sp>
        <p:nvSpPr>
          <p:cNvPr id="46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177748"/>
            <a:ext cx="7480300" cy="298450"/>
          </a:xfrm>
          <a:prstGeom prst="rect">
            <a:avLst/>
          </a:prstGeom>
          <a:solidFill>
            <a:srgbClr val="B0D9EF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204874" y="3481525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15958" y="3481734"/>
            <a:ext cx="6848475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1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5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38124" y="429956"/>
            <a:ext cx="8265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B0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6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6848475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" name="Image" r:id="rId4" imgW="2539440" imgH="2450520" progId="Photoshop.Image.13">
                  <p:embed/>
                </p:oleObj>
              </mc:Choice>
              <mc:Fallback>
                <p:oleObj name="Image" r:id="rId4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5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1" name="Rectangle 3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4" name="Rectangle 3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5" name="Rectangle 3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434" y="1040860"/>
            <a:ext cx="6381581" cy="2096806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2021298" y="1970672"/>
            <a:ext cx="318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Knowledge</a:t>
            </a:r>
            <a:r>
              <a:rPr lang="en-US" sz="3200" b="1" baseline="0" dirty="0" smtClean="0">
                <a:solidFill>
                  <a:schemeClr val="bg1"/>
                </a:solidFill>
              </a:rPr>
              <a:t> Check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3" y="3402807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4796" y="3412535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0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9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238125" y="3309730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238125" y="364005"/>
            <a:ext cx="7480897" cy="80757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2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2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2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2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3" name="Rectangle 22"/>
          <p:cNvSpPr/>
          <p:nvPr userDrawn="1"/>
        </p:nvSpPr>
        <p:spPr>
          <a:xfrm>
            <a:off x="5079206" y="-11342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2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2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5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 userDrawn="1"/>
        </p:nvSpPr>
        <p:spPr>
          <a:xfrm>
            <a:off x="7186613" y="3396545"/>
            <a:ext cx="464343" cy="435317"/>
          </a:xfrm>
          <a:prstGeom prst="rect">
            <a:avLst/>
          </a:prstGeom>
          <a:solidFill>
            <a:schemeClr val="bg1"/>
          </a:solidFill>
          <a:ln>
            <a:solidFill>
              <a:srgbClr val="F05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171" y="3406761"/>
            <a:ext cx="345689" cy="4412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238125" y="3011557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09625" y="1426577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809625" y="1779712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9625" y="2132847"/>
            <a:ext cx="3032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09625" y="2485983"/>
            <a:ext cx="324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49" y="1777550"/>
            <a:ext cx="659507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5" y="2128920"/>
            <a:ext cx="6589796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6586708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5" y="1426180"/>
            <a:ext cx="6588895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5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8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15217" y="429955"/>
            <a:ext cx="6901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Quiz</a:t>
            </a:r>
            <a:endParaRPr lang="en-US" sz="16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6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285841" indent="0" algn="ctr">
              <a:buNone/>
              <a:defRPr/>
            </a:lvl2pPr>
            <a:lvl3pPr marL="571683" indent="0" algn="ctr">
              <a:buNone/>
              <a:defRPr/>
            </a:lvl3pPr>
            <a:lvl4pPr marL="857524" indent="0" algn="ctr">
              <a:buNone/>
              <a:defRPr/>
            </a:lvl4pPr>
            <a:lvl5pPr marL="1143365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lide Number Placeholder 2"/>
          <p:cNvSpPr>
            <a:spLocks noGrp="1"/>
          </p:cNvSpPr>
          <p:nvPr userDrawn="1"/>
        </p:nvSpPr>
        <p:spPr>
          <a:xfrm>
            <a:off x="-30230" y="4059550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5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29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9" name="Rectangle 28"/>
          <p:cNvSpPr/>
          <p:nvPr userDrawn="1"/>
        </p:nvSpPr>
        <p:spPr>
          <a:xfrm>
            <a:off x="0" y="946209"/>
            <a:ext cx="7908924" cy="2149980"/>
          </a:xfrm>
          <a:prstGeom prst="rect">
            <a:avLst/>
          </a:prstGeom>
          <a:solidFill>
            <a:srgbClr val="FFEBE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5180326" y="3714792"/>
            <a:ext cx="26821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 Simplilearn, All rights reserved.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39626" y="3689970"/>
            <a:ext cx="3630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 ®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i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DD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142921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2654026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654026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491" y="1149686"/>
            <a:ext cx="811933" cy="6314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95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8" name="Rectangle 37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51" name="Rectangle 50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740015" y="1681915"/>
            <a:ext cx="172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585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619757" y="1079981"/>
            <a:ext cx="1727088" cy="1727088"/>
            <a:chOff x="1430872" y="1152875"/>
            <a:chExt cx="1727088" cy="1727088"/>
          </a:xfrm>
        </p:grpSpPr>
        <p:sp>
          <p:nvSpPr>
            <p:cNvPr id="18" name="Oval 17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F39E8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11" y="3723990"/>
            <a:ext cx="3675063" cy="4397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50000"/>
              </a:lnSpc>
              <a:buNone/>
              <a:defRPr sz="800" i="0">
                <a:solidFill>
                  <a:schemeClr val="bg1"/>
                </a:solidFill>
              </a:defRPr>
            </a:lvl1pPr>
            <a:lvl2pPr marL="285841" indent="0" algn="l">
              <a:buNone/>
              <a:defRPr sz="800">
                <a:solidFill>
                  <a:schemeClr val="bg1"/>
                </a:solidFill>
              </a:defRPr>
            </a:lvl2pPr>
            <a:lvl3pPr marL="571683" indent="0" algn="l">
              <a:buNone/>
              <a:defRPr sz="800">
                <a:solidFill>
                  <a:schemeClr val="bg1"/>
                </a:solidFill>
              </a:defRPr>
            </a:lvl3pPr>
            <a:lvl4pPr marL="857524" indent="0" algn="l">
              <a:buNone/>
              <a:defRPr sz="800">
                <a:solidFill>
                  <a:schemeClr val="bg1"/>
                </a:solidFill>
              </a:defRPr>
            </a:lvl4pPr>
            <a:lvl5pPr marL="1143365" indent="0" algn="l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07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2" name="Rectangle 21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180326" y="3714792"/>
            <a:ext cx="26821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Copyright 2012-2014, Simplilearn, All rights reserved.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49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768917" y="1782363"/>
            <a:ext cx="3927945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None/>
              <a:defRPr sz="2800" b="1">
                <a:solidFill>
                  <a:srgbClr val="626262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933792" y="1156528"/>
            <a:ext cx="1727088" cy="1729343"/>
            <a:chOff x="1430872" y="1150620"/>
            <a:chExt cx="1727088" cy="1729343"/>
          </a:xfrm>
        </p:grpSpPr>
        <p:sp>
          <p:nvSpPr>
            <p:cNvPr id="53" name="Oval 52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54" name="Oval 53"/>
            <p:cNvSpPr/>
            <p:nvPr userDrawn="1"/>
          </p:nvSpPr>
          <p:spPr>
            <a:xfrm>
              <a:off x="1430873" y="1150620"/>
              <a:ext cx="1712845" cy="1712845"/>
            </a:xfrm>
            <a:prstGeom prst="ellipse">
              <a:avLst/>
            </a:prstGeom>
            <a:solidFill>
              <a:srgbClr val="FBDAD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42921" algn="ctr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</a:pPr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7008" y="1576260"/>
              <a:ext cx="1322414" cy="885589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 userDrawn="1"/>
        </p:nvSpPr>
        <p:spPr>
          <a:xfrm>
            <a:off x="39626" y="3689970"/>
            <a:ext cx="3630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 ®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900" i="1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5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2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1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7" name="Oval 36"/>
          <p:cNvSpPr/>
          <p:nvPr userDrawn="1"/>
        </p:nvSpPr>
        <p:spPr>
          <a:xfrm>
            <a:off x="414391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39" name="Oval 38"/>
          <p:cNvSpPr/>
          <p:nvPr userDrawn="1"/>
        </p:nvSpPr>
        <p:spPr>
          <a:xfrm>
            <a:off x="5359620" y="1959889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370" y="2109660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309" y="2116233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8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1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2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11" y="3723990"/>
            <a:ext cx="3675063" cy="4397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50000"/>
              </a:lnSpc>
              <a:buNone/>
              <a:defRPr sz="800">
                <a:solidFill>
                  <a:schemeClr val="bg1"/>
                </a:solidFill>
              </a:defRPr>
            </a:lvl1pPr>
            <a:lvl2pPr marL="285841" indent="0" algn="l">
              <a:buNone/>
              <a:defRPr sz="800">
                <a:solidFill>
                  <a:schemeClr val="bg1"/>
                </a:solidFill>
              </a:defRPr>
            </a:lvl2pPr>
            <a:lvl3pPr marL="571683" indent="0" algn="l">
              <a:buNone/>
              <a:defRPr sz="800">
                <a:solidFill>
                  <a:schemeClr val="bg1"/>
                </a:solidFill>
              </a:defRPr>
            </a:lvl3pPr>
            <a:lvl4pPr marL="857524" indent="0" algn="l">
              <a:buNone/>
              <a:defRPr sz="800">
                <a:solidFill>
                  <a:schemeClr val="bg1"/>
                </a:solidFill>
              </a:defRPr>
            </a:lvl4pPr>
            <a:lvl5pPr marL="1143365" indent="0" algn="l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IN" sz="900" i="1" dirty="0" smtClean="0">
                <a:solidFill>
                  <a:schemeClr val="bg1"/>
                </a:solidFill>
              </a:rPr>
              <a:t>ITIL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®</a:t>
            </a:r>
            <a:r>
              <a:rPr lang="en-IN" sz="900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IT Infrastructure Library is a registered trade mark of AXELOS Limited</a:t>
            </a:r>
          </a:p>
          <a:p>
            <a:r>
              <a:rPr lang="en-IN" sz="900" i="1" dirty="0" smtClean="0">
                <a:solidFill>
                  <a:schemeClr val="bg1"/>
                </a:solidFill>
              </a:rPr>
              <a:t>AXELOS</a:t>
            </a:r>
            <a:r>
              <a:rPr lang="en-IN" sz="900" i="1" baseline="30000" dirty="0" smtClean="0">
                <a:solidFill>
                  <a:schemeClr val="bg1"/>
                </a:solidFill>
              </a:rPr>
              <a:t> ® </a:t>
            </a:r>
            <a:r>
              <a:rPr lang="en-IN" sz="900" i="1" dirty="0" smtClean="0">
                <a:solidFill>
                  <a:schemeClr val="bg1"/>
                </a:solidFill>
              </a:rPr>
              <a:t>is a trade mark of AXELOS Limited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09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49975"/>
            <a:ext cx="711994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8" name="Rectangle 7"/>
          <p:cNvSpPr/>
          <p:nvPr userDrawn="1"/>
        </p:nvSpPr>
        <p:spPr>
          <a:xfrm>
            <a:off x="711993" y="949975"/>
            <a:ext cx="3455195" cy="10089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0" name="Rectangle 9"/>
          <p:cNvSpPr/>
          <p:nvPr userDrawn="1"/>
        </p:nvSpPr>
        <p:spPr>
          <a:xfrm>
            <a:off x="4167188" y="949975"/>
            <a:ext cx="683418" cy="10089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1" name="Rectangle 10"/>
          <p:cNvSpPr/>
          <p:nvPr userDrawn="1"/>
        </p:nvSpPr>
        <p:spPr>
          <a:xfrm>
            <a:off x="4850606" y="949975"/>
            <a:ext cx="228600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2" name="Rectangle 11"/>
          <p:cNvSpPr/>
          <p:nvPr userDrawn="1"/>
        </p:nvSpPr>
        <p:spPr>
          <a:xfrm>
            <a:off x="5079206" y="949975"/>
            <a:ext cx="80963" cy="10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3" name="Rectangle 12"/>
          <p:cNvSpPr/>
          <p:nvPr userDrawn="1"/>
        </p:nvSpPr>
        <p:spPr>
          <a:xfrm>
            <a:off x="5160169" y="949975"/>
            <a:ext cx="812006" cy="10089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4" name="Rectangle 13"/>
          <p:cNvSpPr/>
          <p:nvPr userDrawn="1"/>
        </p:nvSpPr>
        <p:spPr>
          <a:xfrm>
            <a:off x="5972175" y="949975"/>
            <a:ext cx="1936750" cy="10089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886504" y="2069171"/>
            <a:ext cx="3359150" cy="50006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886504" y="1500053"/>
            <a:ext cx="3359150" cy="5000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01900" y="2882738"/>
            <a:ext cx="3399633" cy="3867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01900" y="3295651"/>
            <a:ext cx="3399633" cy="438149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1900" y="1500054"/>
            <a:ext cx="604837" cy="500062"/>
          </a:xfrm>
          <a:prstGeom prst="rect">
            <a:avLst/>
          </a:prstGeom>
          <a:solidFill>
            <a:srgbClr val="58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dirty="0">
                <a:solidFill>
                  <a:schemeClr val="lt1"/>
                </a:solidFill>
              </a:defRPr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171785" y="1500053"/>
            <a:ext cx="604837" cy="500063"/>
          </a:xfrm>
          <a:prstGeom prst="rect">
            <a:avLst/>
          </a:prstGeom>
          <a:solidFill>
            <a:srgbClr val="EF7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1900" y="2069171"/>
            <a:ext cx="604837" cy="500062"/>
          </a:xfrm>
          <a:prstGeom prst="rect">
            <a:avLst/>
          </a:prstGeom>
          <a:solidFill>
            <a:srgbClr val="50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171785" y="2069171"/>
            <a:ext cx="604837" cy="500063"/>
          </a:xfrm>
          <a:prstGeom prst="rect">
            <a:avLst/>
          </a:prstGeom>
          <a:solidFill>
            <a:srgbClr val="F29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152" dirty="0"/>
            </a:lvl1pPr>
          </a:lstStyle>
          <a:p>
            <a:pPr marL="0" lvl="0" algn="ctr" defTabSz="585399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050864"/>
            <a:ext cx="7908925" cy="2962335"/>
          </a:xfrm>
          <a:prstGeom prst="rect">
            <a:avLst/>
          </a:prstGeom>
          <a:solidFill>
            <a:srgbClr val="E5E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0" y="949975"/>
            <a:ext cx="711994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0" name="Rectangle 29"/>
          <p:cNvSpPr/>
          <p:nvPr userDrawn="1"/>
        </p:nvSpPr>
        <p:spPr>
          <a:xfrm>
            <a:off x="711993" y="949975"/>
            <a:ext cx="3455195" cy="10089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2" name="Rectangle 31"/>
          <p:cNvSpPr/>
          <p:nvPr userDrawn="1"/>
        </p:nvSpPr>
        <p:spPr>
          <a:xfrm>
            <a:off x="4167188" y="949975"/>
            <a:ext cx="683418" cy="10089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3" name="Rectangle 32"/>
          <p:cNvSpPr/>
          <p:nvPr userDrawn="1"/>
        </p:nvSpPr>
        <p:spPr>
          <a:xfrm>
            <a:off x="4850606" y="949975"/>
            <a:ext cx="228600" cy="10089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4" name="Rectangle 33"/>
          <p:cNvSpPr/>
          <p:nvPr userDrawn="1"/>
        </p:nvSpPr>
        <p:spPr>
          <a:xfrm>
            <a:off x="5079206" y="949975"/>
            <a:ext cx="80963" cy="10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5" name="Rectangle 34"/>
          <p:cNvSpPr/>
          <p:nvPr userDrawn="1"/>
        </p:nvSpPr>
        <p:spPr>
          <a:xfrm>
            <a:off x="5160169" y="949975"/>
            <a:ext cx="812006" cy="10089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36" name="Rectangle 35"/>
          <p:cNvSpPr/>
          <p:nvPr userDrawn="1"/>
        </p:nvSpPr>
        <p:spPr>
          <a:xfrm>
            <a:off x="5972175" y="949975"/>
            <a:ext cx="1936750" cy="10089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/>
          </a:p>
        </p:txBody>
      </p:sp>
      <p:sp>
        <p:nvSpPr>
          <p:cNvPr id="1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56" y="1974820"/>
            <a:ext cx="5372100" cy="92392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720" dirty="0"/>
            </a:lvl1pPr>
          </a:lstStyle>
          <a:p>
            <a:pPr marL="0" lvl="0" algn="ctr" defTabSz="585399"/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6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2127003"/>
            <a:ext cx="5829302" cy="96012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" y="1156988"/>
            <a:ext cx="7908925" cy="61412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1248" y="2107636"/>
            <a:ext cx="5568052" cy="979487"/>
          </a:xfrm>
          <a:prstGeom prst="rect">
            <a:avLst/>
          </a:prstGeom>
        </p:spPr>
        <p:txBody>
          <a:bodyPr anchor="ctr"/>
          <a:lstStyle>
            <a:lvl1pPr marL="0" marR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marR="0" lvl="0" indent="0" algn="l" defTabSz="571683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5" name="Rectangle 24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7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72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4" y="585627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400" b="0">
                <a:solidFill>
                  <a:schemeClr val="tx1"/>
                </a:solidFill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6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33" y="2446401"/>
            <a:ext cx="1375258" cy="1375258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SzPct val="80000"/>
              <a:buFont typeface="Calibri Light" panose="020F0302020204030204" pitchFamily="34" charset="0"/>
              <a:buChar char="●"/>
              <a:defRPr lang="en-US" sz="1400" dirty="0" smtClean="0"/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5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600" b="0" smtClean="0">
                <a:latin typeface="+mn-lt"/>
              </a:defRPr>
            </a:lvl1pPr>
            <a:lvl2pPr marL="285841" indent="0">
              <a:buNone/>
              <a:defRPr/>
            </a:lvl2pPr>
            <a:lvl3pPr marL="571683" indent="0">
              <a:buNone/>
              <a:defRPr/>
            </a:lvl3pPr>
            <a:lvl4pPr marL="857524" indent="0">
              <a:buNone/>
              <a:defRPr/>
            </a:lvl4pPr>
            <a:lvl5pPr marL="1143365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87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021" y="4144819"/>
            <a:ext cx="7907565" cy="13709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6" y="4046850"/>
            <a:ext cx="575044" cy="228288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852160" y="4110981"/>
            <a:ext cx="19781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800" b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800" b="0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9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7" r:id="rId3"/>
    <p:sldLayoutId id="2147483687" r:id="rId4"/>
    <p:sldLayoutId id="2147483661" r:id="rId5"/>
    <p:sldLayoutId id="2147483662" r:id="rId6"/>
    <p:sldLayoutId id="2147483689" r:id="rId7"/>
    <p:sldLayoutId id="2147483672" r:id="rId8"/>
    <p:sldLayoutId id="2147483670" r:id="rId9"/>
    <p:sldLayoutId id="2147483674" r:id="rId10"/>
    <p:sldLayoutId id="2147483696" r:id="rId11"/>
    <p:sldLayoutId id="2147483663" r:id="rId12"/>
    <p:sldLayoutId id="2147483690" r:id="rId13"/>
    <p:sldLayoutId id="2147483691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0" r:id="rId20"/>
    <p:sldLayoutId id="2147483671" r:id="rId21"/>
    <p:sldLayoutId id="2147483677" r:id="rId22"/>
    <p:sldLayoutId id="2147483675" r:id="rId23"/>
    <p:sldLayoutId id="2147483676" r:id="rId24"/>
    <p:sldLayoutId id="2147483692" r:id="rId25"/>
    <p:sldLayoutId id="2147483701" r:id="rId26"/>
    <p:sldLayoutId id="2147483702" r:id="rId27"/>
    <p:sldLayoutId id="2147483693" r:id="rId28"/>
    <p:sldLayoutId id="2147483699" r:id="rId29"/>
    <p:sldLayoutId id="2147483700" r:id="rId30"/>
    <p:sldLayoutId id="2147483694" r:id="rId31"/>
    <p:sldLayoutId id="2147483665" r:id="rId32"/>
    <p:sldLayoutId id="2147483668" r:id="rId33"/>
    <p:sldLayoutId id="2147483686" r:id="rId34"/>
    <p:sldLayoutId id="2147483673" r:id="rId35"/>
    <p:sldLayoutId id="2147483678" r:id="rId36"/>
    <p:sldLayoutId id="2147483695" r:id="rId37"/>
    <p:sldLayoutId id="2147483679" r:id="rId38"/>
  </p:sldLayoutIdLst>
  <p:timing>
    <p:tnLst>
      <p:par>
        <p:cTn id="1" dur="indefinite" restart="never" nodeType="tmRoot"/>
      </p:par>
    </p:tnLst>
  </p:timing>
  <p:txStyles>
    <p:titleStyle>
      <a:lvl1pPr algn="l" defTabSz="571683" rtl="0" eaLnBrk="1" latinLnBrk="0" hangingPunct="1">
        <a:lnSpc>
          <a:spcPct val="90000"/>
        </a:lnSpc>
        <a:spcBef>
          <a:spcPct val="0"/>
        </a:spcBef>
        <a:buNone/>
        <a:defRPr sz="2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921" indent="-142921" algn="l" defTabSz="571683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876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604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445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6286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2128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969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811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965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841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683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524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366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9207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5049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89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732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7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u="sng" dirty="0" smtClean="0">
                <a:latin typeface="Calibri" panose="020F0502020204030204" pitchFamily="34" charset="0"/>
                <a:cs typeface="Arial" pitchFamily="34" charset="0"/>
              </a:rPr>
              <a:t>                   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 ensures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process documentation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updated and available any time.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Chief Information Officer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Knowledge management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Process Owner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Owner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3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u="sng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u="sng" dirty="0" smtClean="0">
                <a:latin typeface="Calibri" panose="020F0502020204030204" pitchFamily="34" charset="0"/>
                <a:cs typeface="Arial" pitchFamily="34" charset="0"/>
              </a:rPr>
              <a:t>                  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 ensures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process documentation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updated and available any time.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Chief Information Officer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Knowledge management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Process Owner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Owner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d.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The Process Owner is responsible for updating the process documentation and ensuring that is available any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of the following statements about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value creation through services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correct?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value of a service can only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be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measured in financial terms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Delivering service provider outcomes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important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provider preferences drive the value perception of a service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customer's perception of the service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an important factor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of the following statements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about value creation through services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correct?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value of a service can only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be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measured in financial terms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Delivering service provider outcomes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important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provider preferences drive the value perception of a service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customer's perception of the service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an important factor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a.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GB" dirty="0">
                <a:cs typeface="Arial" pitchFamily="34" charset="0"/>
              </a:rPr>
              <a:t>Value is created only when the customer’s perception is met.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83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The four P’s of service design are: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Planning, perspective,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position and people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Perspective, partners,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problems and people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People, partners,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products and processes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Planning, products,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position and processes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The four P’s of service design are: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Planning, perspective,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position and people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Perspective, partners,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problems and people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People, partners,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products and processes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Planning, products,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position and processes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d.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The four P’s of service design are p</a:t>
            </a:r>
            <a:r>
              <a:rPr lang="en-GB" dirty="0" err="1" smtClean="0">
                <a:cs typeface="Arial" pitchFamily="34" charset="0"/>
              </a:rPr>
              <a:t>eople</a:t>
            </a:r>
            <a:r>
              <a:rPr lang="en-GB" dirty="0" smtClean="0">
                <a:cs typeface="Arial" pitchFamily="34" charset="0"/>
              </a:rPr>
              <a:t> or resources</a:t>
            </a:r>
            <a:r>
              <a:rPr lang="en-GB" dirty="0">
                <a:cs typeface="Arial" pitchFamily="34" charset="0"/>
              </a:rPr>
              <a:t>, </a:t>
            </a:r>
            <a:r>
              <a:rPr lang="en-GB" dirty="0" smtClean="0">
                <a:cs typeface="Arial" pitchFamily="34" charset="0"/>
              </a:rPr>
              <a:t>partners or suppliers </a:t>
            </a:r>
            <a:r>
              <a:rPr lang="en-GB" dirty="0">
                <a:cs typeface="Arial" pitchFamily="34" charset="0"/>
              </a:rPr>
              <a:t>and vendors, </a:t>
            </a:r>
            <a:r>
              <a:rPr lang="en-GB" dirty="0" smtClean="0">
                <a:cs typeface="Arial" pitchFamily="34" charset="0"/>
              </a:rPr>
              <a:t>products or </a:t>
            </a:r>
            <a:r>
              <a:rPr lang="en-GB" dirty="0">
                <a:cs typeface="Arial" pitchFamily="34" charset="0"/>
              </a:rPr>
              <a:t>tools and applications and </a:t>
            </a:r>
            <a:r>
              <a:rPr lang="en-GB" dirty="0" smtClean="0">
                <a:cs typeface="Arial" pitchFamily="34" charset="0"/>
              </a:rPr>
              <a:t>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5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of the following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processes is not concerned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with managing risks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Availability management 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catalogue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portfolio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anagement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Continuity Management (ITSM)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of the following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processes is not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concerned with managing risks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Availability management 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catalogue management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portfolio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Continuity Management (ITSM)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c.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GB" dirty="0">
                <a:cs typeface="Arial" pitchFamily="34" charset="0"/>
              </a:rPr>
              <a:t>Service </a:t>
            </a:r>
            <a:r>
              <a:rPr lang="en-GB" dirty="0" smtClean="0">
                <a:cs typeface="Arial" pitchFamily="34" charset="0"/>
              </a:rPr>
              <a:t>catalogue management provides information on </a:t>
            </a:r>
            <a:r>
              <a:rPr lang="en-GB" dirty="0">
                <a:cs typeface="Arial" pitchFamily="34" charset="0"/>
              </a:rPr>
              <a:t>the active services and does not have to take care of the risks in the </a:t>
            </a:r>
            <a:r>
              <a:rPr lang="en-GB" dirty="0" smtClean="0">
                <a:cs typeface="Arial" pitchFamily="34" charset="0"/>
              </a:rPr>
              <a:t>service.</a:t>
            </a:r>
            <a:endParaRPr lang="en-GB" dirty="0">
              <a:cs typeface="Arial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73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of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following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is the best course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action to take when a problem workaround is found?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roblem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record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is open and details of the workaround are documented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Workaround details are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documented on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related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incident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records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roblem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record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closed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roblem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record is closed and details of the workaround are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documented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of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following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is the best course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action to take when a problem workaround is found?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roblem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record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is open and details of the workaround are documented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Workaround details are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documented on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related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incident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records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roblem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record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closed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roblem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record is closed and details of the workaround are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documented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b.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</a:t>
            </a:r>
            <a:r>
              <a:rPr lang="en-US" dirty="0" smtClean="0"/>
              <a:t> When a problem workaround is found, it should be </a:t>
            </a:r>
            <a:r>
              <a:rPr lang="en-GB" dirty="0" smtClean="0">
                <a:cs typeface="Arial" pitchFamily="34" charset="0"/>
              </a:rPr>
              <a:t>documented for future reference. The problem record should be closed </a:t>
            </a:r>
            <a:r>
              <a:rPr lang="en-GB" dirty="0">
                <a:cs typeface="Arial" pitchFamily="34" charset="0"/>
              </a:rPr>
              <a:t>only when there is an agreement with the </a:t>
            </a:r>
            <a:r>
              <a:rPr lang="en-GB" dirty="0" smtClean="0">
                <a:cs typeface="Arial" pitchFamily="34" charset="0"/>
              </a:rPr>
              <a:t>Root Cause Analysis (RCA). </a:t>
            </a:r>
            <a:endParaRPr lang="en-GB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9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Which of the following </a:t>
            </a:r>
            <a:r>
              <a:rPr lang="en-US" dirty="0" smtClean="0">
                <a:latin typeface="Calibri" panose="020F0502020204030204" pitchFamily="34" charset="0"/>
              </a:rPr>
              <a:t>is true </a:t>
            </a:r>
            <a:r>
              <a:rPr lang="en-US" dirty="0">
                <a:latin typeface="Calibri" panose="020F0502020204030204" pitchFamily="34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</a:rPr>
              <a:t>all processes in service management lifecycle?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All processes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should deliver value for stakeholders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All </a:t>
            </a:r>
            <a:r>
              <a:rPr lang="en-US" dirty="0" smtClean="0">
                <a:cs typeface="Arial" pitchFamily="34" charset="0"/>
              </a:rPr>
              <a:t>processes are </a:t>
            </a:r>
            <a:r>
              <a:rPr lang="en-US" dirty="0">
                <a:cs typeface="Arial" pitchFamily="34" charset="0"/>
              </a:rPr>
              <a:t>carried out by an external service </a:t>
            </a:r>
            <a:r>
              <a:rPr lang="en-US" dirty="0" smtClean="0">
                <a:cs typeface="Arial" pitchFamily="34" charset="0"/>
              </a:rPr>
              <a:t>provider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All processes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are </a:t>
            </a:r>
            <a:r>
              <a:rPr lang="en-US" dirty="0" smtClean="0">
                <a:cs typeface="Arial" pitchFamily="34" charset="0"/>
              </a:rPr>
              <a:t>business units responsible </a:t>
            </a:r>
            <a:r>
              <a:rPr lang="en-US" dirty="0">
                <a:cs typeface="Arial" pitchFamily="34" charset="0"/>
              </a:rPr>
              <a:t>for specific outcomes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All processes </a:t>
            </a:r>
            <a:r>
              <a:rPr lang="en-US" dirty="0">
                <a:cs typeface="Arial" pitchFamily="34" charset="0"/>
              </a:rPr>
              <a:t>define functions as part of their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3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Operational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L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evel Agreement (OLA) is an agreement between _________.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IT service provider and their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customers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Two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providers about the levels of service required by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customers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third-party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desk and the IT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customer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IT service provider and another part of the same </a:t>
            </a:r>
            <a:r>
              <a:rPr lang="en-US" dirty="0" err="1" smtClean="0">
                <a:latin typeface="Calibri" panose="020F0502020204030204" pitchFamily="34" charset="0"/>
                <a:cs typeface="Arial" pitchFamily="34" charset="0"/>
              </a:rPr>
              <a:t>organisation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8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Operational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L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evel Agreement (OLA) is an agreement between _________. 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IT service provider and their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customers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Two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providers about the levels of service required by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customers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third-party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desk and the IT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customer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IT service provider and another part of the same </a:t>
            </a:r>
            <a:r>
              <a:rPr lang="en-US" dirty="0" err="1" smtClean="0">
                <a:latin typeface="Calibri" panose="020F0502020204030204" pitchFamily="34" charset="0"/>
                <a:cs typeface="Arial" pitchFamily="34" charset="0"/>
              </a:rPr>
              <a:t>organisation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a.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Operational Level Agreement </a:t>
            </a:r>
            <a:r>
              <a:rPr lang="en-GB" dirty="0" smtClean="0">
                <a:cs typeface="Arial" pitchFamily="34" charset="0"/>
              </a:rPr>
              <a:t>is </a:t>
            </a:r>
            <a:r>
              <a:rPr lang="en-GB" dirty="0">
                <a:cs typeface="Arial" pitchFamily="34" charset="0"/>
              </a:rPr>
              <a:t>the agreement </a:t>
            </a:r>
            <a:r>
              <a:rPr lang="en-GB" dirty="0" smtClean="0">
                <a:cs typeface="Arial" pitchFamily="34" charset="0"/>
              </a:rPr>
              <a:t>between </a:t>
            </a:r>
            <a:r>
              <a:rPr lang="en-GB" dirty="0">
                <a:cs typeface="Arial" pitchFamily="34" charset="0"/>
              </a:rPr>
              <a:t>the service provider and the different </a:t>
            </a:r>
            <a:r>
              <a:rPr lang="en-GB" dirty="0" smtClean="0">
                <a:cs typeface="Arial" pitchFamily="34" charset="0"/>
              </a:rPr>
              <a:t>business unit within the </a:t>
            </a:r>
            <a:r>
              <a:rPr lang="en-GB" dirty="0">
                <a:cs typeface="Arial" pitchFamily="34" charset="0"/>
              </a:rPr>
              <a:t>same </a:t>
            </a:r>
            <a:r>
              <a:rPr lang="en-GB" dirty="0" smtClean="0">
                <a:cs typeface="Arial" pitchFamily="34" charset="0"/>
              </a:rPr>
              <a:t>organization. </a:t>
            </a:r>
            <a:endParaRPr lang="en-GB" dirty="0">
              <a:cs typeface="Arial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16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role of 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Emergency Change Advisory Board (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ECAB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to assist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Change Manager in: 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Speeding up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emergency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change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process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Evaluating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emergency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changes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mplementing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emergency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changes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Ensuring no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urgent changes are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made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role of 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Emergency Change Advisory Board (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ECAB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to assist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Change Manager in: 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Speeding up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emergency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change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process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Evaluating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emergency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changes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mplementing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emergency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changes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Ensuring no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urgent changes are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made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c.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The </a:t>
            </a:r>
            <a:r>
              <a:rPr lang="en-GB" dirty="0" smtClean="0">
                <a:cs typeface="Arial" pitchFamily="34" charset="0"/>
              </a:rPr>
              <a:t>ECAB helps </a:t>
            </a:r>
            <a:r>
              <a:rPr lang="en-GB" dirty="0">
                <a:cs typeface="Arial" pitchFamily="34" charset="0"/>
              </a:rPr>
              <a:t>the Change Manager to </a:t>
            </a:r>
            <a:r>
              <a:rPr lang="en-GB" dirty="0" smtClean="0">
                <a:cs typeface="Arial" pitchFamily="34" charset="0"/>
              </a:rPr>
              <a:t>evaluate and authorize emergency changes.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sub-processes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are ________. 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32313" y="1814660"/>
            <a:ext cx="5480733" cy="27714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Supplier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 and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Supplier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and technology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Business capacity management, service capacity management and component capacity management</a:t>
            </a:r>
          </a:p>
          <a:p>
            <a:endParaRPr lang="en-US" dirty="0" smtClean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Business capacity management and technology capacity management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There are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three sub-processes of capacity management, namely business capacity management, service capacity management and component capacity management. 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123950" y="436700"/>
            <a:ext cx="6515100" cy="668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sub-processes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are ________. 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32313" y="1814660"/>
            <a:ext cx="5480733" cy="27714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Supplier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 and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29225" y="2171696"/>
            <a:ext cx="5476349" cy="27714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Supplier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and technology capacity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management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32313" y="2523065"/>
            <a:ext cx="5473783" cy="27714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Business capacity management, service capacity management and component capacity management</a:t>
            </a:r>
          </a:p>
          <a:p>
            <a:endParaRPr lang="en-US" dirty="0" smtClean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130125" y="1474303"/>
            <a:ext cx="5475601" cy="27714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Business capacity management and technology capacity management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one of the following should a service catalogue contain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?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The organisational structure of the company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Asset information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Details of all operational services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The version information of all software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one of the following should a service catalogue contain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?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The organisational structure of the company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Asset information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Details of all operational services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The version information of all software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d.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GB" dirty="0" smtClean="0">
                <a:cs typeface="Arial" pitchFamily="34" charset="0"/>
              </a:rPr>
              <a:t>A service catalogue includes information on all operational services.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4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one of the following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options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summarises the purpose of event management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?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ability to restore services to normal as soon as possible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ability to monitor and control the activities of technical staff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ability to report on the successful delivery of services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The ability to </a:t>
            </a:r>
            <a:r>
              <a:rPr lang="en-GB" dirty="0" smtClean="0"/>
              <a:t>determine </a:t>
            </a:r>
            <a:r>
              <a:rPr lang="en-GB" dirty="0"/>
              <a:t>the appropriate control action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41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one of the following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options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summarises the purpose of event management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?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ability to restore services to normal as soon as possible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ability to monitor and control the activities of technical staff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ability to report on the successful delivery of services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The ability to determine the appropriate control action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a.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US" dirty="0" smtClean="0"/>
              <a:t>The key purpose of event management is to determine the appropriate control action.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Which of the following is true for all processes in service management lifecycle?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All processes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should deliver value for stakeholders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All </a:t>
            </a:r>
            <a:r>
              <a:rPr lang="en-US" dirty="0" smtClean="0">
                <a:cs typeface="Arial" pitchFamily="34" charset="0"/>
              </a:rPr>
              <a:t>processes are </a:t>
            </a:r>
            <a:r>
              <a:rPr lang="en-US" dirty="0">
                <a:cs typeface="Arial" pitchFamily="34" charset="0"/>
              </a:rPr>
              <a:t>carried out by an external service </a:t>
            </a:r>
            <a:r>
              <a:rPr lang="en-US" dirty="0" smtClean="0">
                <a:cs typeface="Arial" pitchFamily="34" charset="0"/>
              </a:rPr>
              <a:t>provider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cs typeface="Arial" pitchFamily="34" charset="0"/>
              </a:rPr>
              <a:t>All processes </a:t>
            </a:r>
            <a:r>
              <a:rPr lang="en-US" dirty="0">
                <a:cs typeface="Arial" pitchFamily="34" charset="0"/>
              </a:rPr>
              <a:t>are </a:t>
            </a:r>
            <a:r>
              <a:rPr lang="en-US" dirty="0" smtClean="0">
                <a:cs typeface="Arial" pitchFamily="34" charset="0"/>
              </a:rPr>
              <a:t>business units responsible </a:t>
            </a:r>
            <a:r>
              <a:rPr lang="en-US" dirty="0">
                <a:cs typeface="Arial" pitchFamily="34" charset="0"/>
              </a:rPr>
              <a:t>for specific outcomes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All processes </a:t>
            </a:r>
            <a:r>
              <a:rPr lang="en-US" dirty="0">
                <a:cs typeface="Arial" pitchFamily="34" charset="0"/>
              </a:rPr>
              <a:t>define functions as part of their design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b.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Explanation: </a:t>
            </a:r>
            <a:r>
              <a:rPr lang="en-GB" dirty="0" smtClean="0">
                <a:cs typeface="Arial" pitchFamily="34" charset="0"/>
              </a:rPr>
              <a:t>All processes use a </a:t>
            </a:r>
            <a:r>
              <a:rPr lang="en-GB" dirty="0">
                <a:cs typeface="Arial" pitchFamily="34" charset="0"/>
              </a:rPr>
              <a:t>defined input </a:t>
            </a:r>
            <a:r>
              <a:rPr lang="en-GB" dirty="0" smtClean="0">
                <a:cs typeface="Arial" pitchFamily="34" charset="0"/>
              </a:rPr>
              <a:t>to </a:t>
            </a:r>
            <a:r>
              <a:rPr lang="en-GB" dirty="0">
                <a:cs typeface="Arial" pitchFamily="34" charset="0"/>
              </a:rPr>
              <a:t>provide </a:t>
            </a:r>
            <a:r>
              <a:rPr lang="en-GB" dirty="0" smtClean="0">
                <a:cs typeface="Arial" pitchFamily="34" charset="0"/>
              </a:rPr>
              <a:t>the desired output and create value </a:t>
            </a:r>
            <a:r>
              <a:rPr lang="en-GB" dirty="0">
                <a:cs typeface="Arial" pitchFamily="34" charset="0"/>
              </a:rPr>
              <a:t>for </a:t>
            </a:r>
            <a:r>
              <a:rPr lang="en-GB" dirty="0" smtClean="0">
                <a:cs typeface="Arial" pitchFamily="34" charset="0"/>
              </a:rPr>
              <a:t>stakeholders. </a:t>
            </a:r>
            <a:endParaRPr lang="en-GB" dirty="0">
              <a:cs typeface="Arial" pitchFamily="34" charset="0"/>
            </a:endParaRPr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5691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one of the following activities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part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Level Management?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Creating technology metrics to align with customer needs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Monitoring service performance against </a:t>
            </a:r>
            <a:r>
              <a:rPr lang="en-US" dirty="0" smtClean="0"/>
              <a:t>Service Level Agreements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Training service desk staff how to deal with customer complaints about </a:t>
            </a:r>
            <a:r>
              <a:rPr lang="en-US" dirty="0" smtClean="0"/>
              <a:t>services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smtClean="0"/>
              <a:t>Configuration Management System (CMS)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0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one of the following activities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part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Level Management?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Creating technology metrics to align with customer needs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Monitoring service performance against </a:t>
            </a:r>
            <a:r>
              <a:rPr lang="en-US" dirty="0" smtClean="0"/>
              <a:t>Service Level Agreements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Training service desk staff how to deal with customer complaints about services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smtClean="0"/>
              <a:t>Configuration Management System (CMS)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c.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US" dirty="0" smtClean="0"/>
              <a:t>Service Level Management is r</a:t>
            </a:r>
            <a:r>
              <a:rPr lang="en-US" dirty="0" smtClean="0">
                <a:cs typeface="Arial" pitchFamily="34" charset="0"/>
              </a:rPr>
              <a:t>esponsible </a:t>
            </a:r>
            <a:r>
              <a:rPr lang="en-US" dirty="0">
                <a:cs typeface="Arial" pitchFamily="34" charset="0"/>
              </a:rPr>
              <a:t>for monitoring the performance </a:t>
            </a:r>
            <a:r>
              <a:rPr lang="en-US" dirty="0" smtClean="0">
                <a:cs typeface="Arial" pitchFamily="34" charset="0"/>
              </a:rPr>
              <a:t>and guiding </a:t>
            </a:r>
            <a:r>
              <a:rPr lang="en-US" dirty="0">
                <a:cs typeface="Arial" pitchFamily="34" charset="0"/>
              </a:rPr>
              <a:t>the operations to know the gaps through </a:t>
            </a:r>
            <a:r>
              <a:rPr lang="en-US" dirty="0" smtClean="0">
                <a:cs typeface="Arial" pitchFamily="34" charset="0"/>
              </a:rPr>
              <a:t>service meetings.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91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one of the following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options is true about </a:t>
            </a:r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internal and external 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customers?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Internal customers should receive better customer service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Customer service should be given to the </a:t>
            </a:r>
            <a:r>
              <a:rPr lang="en-GB" dirty="0" smtClean="0"/>
              <a:t>one that </a:t>
            </a:r>
            <a:r>
              <a:rPr lang="en-GB" dirty="0"/>
              <a:t>pays the most money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Internal and external customers should receive the agreed level of customer service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External customers should receive better customer service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73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Arial" pitchFamily="34" charset="0"/>
              </a:rPr>
              <a:t>Which one of the following options is true about internal and external customers</a:t>
            </a:r>
            <a:r>
              <a:rPr lang="en-GB" dirty="0" smtClean="0">
                <a:latin typeface="Calibri" panose="020F0502020204030204" pitchFamily="34" charset="0"/>
                <a:cs typeface="Arial" pitchFamily="34" charset="0"/>
              </a:rPr>
              <a:t>?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Internal customers should receive better customer service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Customer service should be given to the one that pays the most money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Internal and external customers should receive the agreed level of customer service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External customers should receive better customer service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d.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b="1" dirty="0" smtClean="0"/>
              <a:t>: </a:t>
            </a:r>
            <a:r>
              <a:rPr lang="en-GB" dirty="0">
                <a:cs typeface="Arial" pitchFamily="34" charset="0"/>
              </a:rPr>
              <a:t>The services rendered should have the same value irrespective of the </a:t>
            </a:r>
            <a:r>
              <a:rPr lang="en-GB" dirty="0" smtClean="0">
                <a:cs typeface="Arial" pitchFamily="34" charset="0"/>
              </a:rPr>
              <a:t>customer. </a:t>
            </a:r>
            <a:endParaRPr lang="en-GB" dirty="0">
              <a:cs typeface="Arial" pitchFamily="34" charset="0"/>
            </a:endParaRPr>
          </a:p>
          <a:p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9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z="900" i="1" dirty="0"/>
              <a:t>ITIL</a:t>
            </a:r>
            <a:r>
              <a:rPr lang="en-IN" sz="900" i="1" baseline="30000" dirty="0"/>
              <a:t>®</a:t>
            </a:r>
            <a:r>
              <a:rPr lang="en-IN" sz="900" i="1" dirty="0"/>
              <a:t> is a registered trade mark of AXELOS Limited</a:t>
            </a:r>
          </a:p>
          <a:p>
            <a:r>
              <a:rPr lang="en-IN" sz="900" i="1" dirty="0"/>
              <a:t>IT Infrastructure Library </a:t>
            </a:r>
            <a:r>
              <a:rPr lang="en-IN" sz="900" i="1" dirty="0" smtClean="0"/>
              <a:t>is </a:t>
            </a:r>
            <a:r>
              <a:rPr lang="en-IN" sz="900" i="1" dirty="0"/>
              <a:t>a registered trade mark of AXELOS Limited</a:t>
            </a:r>
          </a:p>
          <a:p>
            <a:r>
              <a:rPr lang="en-IN" sz="900" i="1" dirty="0" smtClean="0"/>
              <a:t>AXELOS</a:t>
            </a:r>
            <a:r>
              <a:rPr lang="en-IN" sz="900" i="1" baseline="30000" dirty="0" smtClean="0"/>
              <a:t>® </a:t>
            </a:r>
            <a:r>
              <a:rPr lang="en-IN" sz="900" i="1" dirty="0" smtClean="0"/>
              <a:t>is </a:t>
            </a:r>
            <a:r>
              <a:rPr lang="en-IN" sz="900" i="1" dirty="0"/>
              <a:t>a trade mark of AXELOS Limited</a:t>
            </a:r>
            <a:endParaRPr lang="en-US" sz="9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of the following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purpose of service operation?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Deliver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and manage IT 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technology used to deliver services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Monitor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performance of technology and processes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Deliver IT services that meet the needs of a business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of the following is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purpose of service operation?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Deliver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and manage IT 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technology used to deliver services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Monitor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the performance of technology and processes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Deliver IT services that meet the needs of a business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a.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The purpose of service operations is to deliver IT services that meet business requirements. </a:t>
            </a:r>
            <a:endParaRPr lang="en-GB" dirty="0">
              <a:cs typeface="Arial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process is responsible for recording relationships between service components?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Portfolio Management (SPM)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Asset and Configuration Management (SACM) 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Incident management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Level Management (SLM)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Which process is responsible for recording relationships between service components?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Portfolio Management (SPM)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Asset and Configuration Management (SACM) </a:t>
            </a:r>
            <a:endParaRPr lang="en-GB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Incident management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Level Management (SLM)</a:t>
            </a:r>
            <a:endParaRPr lang="en-US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c.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>
                <a:cs typeface="Arial" pitchFamily="34" charset="0"/>
              </a:rPr>
              <a:t>Service Asset and Configuration Management plays the role of storing data related to Configuration Items and managing the relationships between them. </a:t>
            </a:r>
            <a:endParaRPr lang="en-GB" dirty="0">
              <a:cs typeface="Arial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88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What is 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main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purpose of availability management?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ensure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all targets in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SLAs (Service Level Agreements) are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met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guarantee availability levels for services and components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ensure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availability meets the agreed needs of the business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monitor and report availability of components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9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What is the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main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purpose of availability management?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ensure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all targets in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SLAs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(Service Level Agreements) are met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guarantee availability levels for services and components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ensure </a:t>
            </a:r>
            <a:r>
              <a:rPr lang="en-US" dirty="0" smtClean="0">
                <a:latin typeface="Calibri" panose="020F0502020204030204" pitchFamily="34" charset="0"/>
                <a:cs typeface="Arial" pitchFamily="34" charset="0"/>
              </a:rPr>
              <a:t>service </a:t>
            </a: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availability meets the agreed needs of the business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Arial" pitchFamily="34" charset="0"/>
              </a:rPr>
              <a:t>To monitor and report availability of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Answer: d.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 smtClean="0"/>
              <a:t>Explanation: </a:t>
            </a:r>
            <a:r>
              <a:rPr lang="en-US" dirty="0" smtClean="0"/>
              <a:t>The </a:t>
            </a:r>
            <a:r>
              <a:rPr lang="en-GB" dirty="0" smtClean="0">
                <a:cs typeface="Arial" pitchFamily="34" charset="0"/>
              </a:rPr>
              <a:t>main </a:t>
            </a:r>
            <a:r>
              <a:rPr lang="en-GB" dirty="0">
                <a:cs typeface="Arial" pitchFamily="34" charset="0"/>
              </a:rPr>
              <a:t>purpose </a:t>
            </a:r>
            <a:r>
              <a:rPr lang="en-GB" dirty="0" smtClean="0">
                <a:cs typeface="Arial" pitchFamily="34" charset="0"/>
              </a:rPr>
              <a:t>of availability management is </a:t>
            </a:r>
            <a:r>
              <a:rPr lang="en-GB" dirty="0">
                <a:cs typeface="Arial" pitchFamily="34" charset="0"/>
              </a:rPr>
              <a:t>to ensure that </a:t>
            </a:r>
            <a:r>
              <a:rPr lang="en-GB" dirty="0" smtClean="0">
                <a:cs typeface="Arial" pitchFamily="34" charset="0"/>
              </a:rPr>
              <a:t>service availability </a:t>
            </a:r>
            <a:r>
              <a:rPr lang="en-GB" dirty="0">
                <a:cs typeface="Arial" pitchFamily="34" charset="0"/>
              </a:rPr>
              <a:t>meets the </a:t>
            </a:r>
            <a:r>
              <a:rPr lang="en-GB" dirty="0" smtClean="0">
                <a:cs typeface="Arial" pitchFamily="34" charset="0"/>
              </a:rPr>
              <a:t>defined business needs. </a:t>
            </a:r>
            <a:endParaRPr lang="en-GB" dirty="0">
              <a:cs typeface="Arial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9619</TotalTime>
  <Words>1825</Words>
  <Application>Microsoft Office PowerPoint</Application>
  <PresentationFormat>Custom</PresentationFormat>
  <Paragraphs>261</Paragraphs>
  <Slides>34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saavan</dc:creator>
  <cp:lastModifiedBy>Simplilearn</cp:lastModifiedBy>
  <cp:revision>1786</cp:revision>
  <dcterms:created xsi:type="dcterms:W3CDTF">2014-04-30T09:35:57Z</dcterms:created>
  <dcterms:modified xsi:type="dcterms:W3CDTF">2014-11-06T13:16:39Z</dcterms:modified>
</cp:coreProperties>
</file>