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3"/>
    <p:sldId id="256" r:id="rId4"/>
    <p:sldId id="272" r:id="rId5"/>
    <p:sldId id="275" r:id="rId6"/>
    <p:sldId id="257" r:id="rId7"/>
    <p:sldId id="258" r:id="rId8"/>
    <p:sldId id="259" r:id="rId9"/>
    <p:sldId id="260" r:id="rId10"/>
    <p:sldId id="261" r:id="rId11"/>
    <p:sldId id="263" r:id="rId12"/>
    <p:sldId id="264" r:id="rId13"/>
    <p:sldId id="265" r:id="rId14"/>
    <p:sldId id="266" r:id="rId15"/>
    <p:sldId id="267" r:id="rId16"/>
    <p:sldId id="268" r:id="rId17"/>
    <p:sldId id="269" r:id="rId18"/>
    <p:sldId id="276" r:id="rId19"/>
    <p:sldId id="273" r:id="rId20"/>
    <p:sldId id="274"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9D49AC-C2CD-4539-A419-6E0A0409A2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79D49AC-C2CD-4539-A419-6E0A0409A2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79D49AC-C2CD-4539-A419-6E0A0409A2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79D49AC-C2CD-4539-A419-6E0A0409A2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6800A-4A7C-48C6-96D5-C712F44FC8CE}"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79D49AC-C2CD-4539-A419-6E0A0409A2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9D49AC-C2CD-4539-A419-6E0A0409A229}"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9D49AC-C2CD-4539-A419-6E0A0409A229}"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79D49AC-C2CD-4539-A419-6E0A0409A2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79D49AC-C2CD-4539-A419-6E0A0409A2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D79D49AC-C2CD-4539-A419-6E0A0409A2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79D49AC-C2CD-4539-A419-6E0A0409A2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79D49AC-C2CD-4539-A419-6E0A0409A2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79D49AC-C2CD-4539-A419-6E0A0409A22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9D49AC-C2CD-4539-A419-6E0A0409A229}"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9D49AC-C2CD-4539-A419-6E0A0409A229}"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D79D49AC-C2CD-4539-A419-6E0A0409A229}"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79D49AC-C2CD-4539-A419-6E0A0409A2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6800A-4A7C-48C6-96D5-C712F44FC8C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9D49AC-C2CD-4539-A419-6E0A0409A229}"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BB6800A-4A7C-48C6-96D5-C712F44FC8CE}"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7473" y="1584870"/>
            <a:ext cx="7766936" cy="1567158"/>
          </a:xfrm>
        </p:spPr>
        <p:txBody>
          <a:bodyPr>
            <a:normAutofit fontScale="90000"/>
          </a:bodyPr>
          <a:lstStyle/>
          <a:p>
            <a:pPr algn="ctr"/>
            <a:br>
              <a:rPr lang="en-US" dirty="0">
                <a:latin typeface="Algerian" panose="04020705040A02060702" pitchFamily="82" charset="0"/>
                <a:cs typeface="Calibri" panose="020F0502020204030204" pitchFamily="34" charset="0"/>
              </a:rPr>
            </a:br>
            <a:br>
              <a:rPr lang="en-US" dirty="0">
                <a:latin typeface="Algerian" panose="04020705040A02060702" pitchFamily="82" charset="0"/>
                <a:cs typeface="Calibri" panose="020F0502020204030204" pitchFamily="34" charset="0"/>
              </a:rPr>
            </a:br>
            <a:br>
              <a:rPr lang="en-US" dirty="0">
                <a:latin typeface="Algerian" panose="04020705040A02060702" pitchFamily="82" charset="0"/>
                <a:cs typeface="Calibri" panose="020F0502020204030204" pitchFamily="34" charset="0"/>
              </a:rPr>
            </a:br>
            <a:br>
              <a:rPr lang="en-US" dirty="0">
                <a:latin typeface="Algerian" panose="04020705040A02060702" pitchFamily="82" charset="0"/>
                <a:cs typeface="Calibri" panose="020F0502020204030204" pitchFamily="34" charset="0"/>
              </a:rPr>
            </a:br>
            <a:br>
              <a:rPr lang="en-US" dirty="0">
                <a:latin typeface="Algerian" panose="04020705040A02060702" pitchFamily="82" charset="0"/>
                <a:cs typeface="Calibri" panose="020F0502020204030204" pitchFamily="34" charset="0"/>
              </a:rPr>
            </a:br>
            <a:r>
              <a:rPr lang="en-US" sz="3100" dirty="0">
                <a:latin typeface="Calibri" panose="020F0502020204030204" pitchFamily="34" charset="0"/>
                <a:cs typeface="Calibri" panose="020F0502020204030204" pitchFamily="34" charset="0"/>
              </a:rPr>
              <a:t>Project Presentation on</a:t>
            </a:r>
            <a:br>
              <a:rPr lang="en-US" dirty="0">
                <a:latin typeface="Calibri" panose="020F0502020204030204" pitchFamily="34" charset="0"/>
                <a:cs typeface="Calibri" panose="020F0502020204030204" pitchFamily="34" charset="0"/>
              </a:rPr>
            </a:br>
            <a:r>
              <a:rPr lang="en-US" sz="7300" dirty="0">
                <a:latin typeface="Calibri" panose="020F0502020204030204" pitchFamily="34" charset="0"/>
                <a:cs typeface="Calibri" panose="020F0502020204030204" pitchFamily="34" charset="0"/>
              </a:rPr>
              <a:t>Face Mask Detection </a:t>
            </a:r>
            <a:endParaRPr lang="en-US" sz="73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762483" y="3436053"/>
            <a:ext cx="10628327" cy="3331028"/>
          </a:xfrm>
        </p:spPr>
        <p:txBody>
          <a:bodyPr>
            <a:normAutofit/>
          </a:bodyPr>
          <a:lstStyle/>
          <a:p>
            <a:pPr algn="l"/>
            <a:r>
              <a:rPr lang="en-US" u="sng" dirty="0">
                <a:solidFill>
                  <a:schemeClr val="bg2">
                    <a:lumMod val="60000"/>
                    <a:lumOff val="40000"/>
                  </a:schemeClr>
                </a:solidFill>
                <a:latin typeface="Calibri" panose="020F0502020204030204" pitchFamily="34" charset="0"/>
                <a:cs typeface="Calibri" panose="020F0502020204030204" pitchFamily="34" charset="0"/>
              </a:rPr>
              <a:t>Presented By </a:t>
            </a:r>
            <a:r>
              <a:rPr lang="en-US" dirty="0">
                <a:solidFill>
                  <a:schemeClr val="bg2">
                    <a:lumMod val="60000"/>
                    <a:lumOff val="40000"/>
                  </a:schemeClr>
                </a:solidFill>
                <a:latin typeface="Calibri" panose="020F0502020204030204" pitchFamily="34" charset="0"/>
                <a:cs typeface="Calibri" panose="020F0502020204030204" pitchFamily="34" charset="0"/>
              </a:rPr>
              <a:t>:</a:t>
            </a:r>
            <a:endParaRPr lang="en-US" dirty="0">
              <a:solidFill>
                <a:schemeClr val="bg2">
                  <a:lumMod val="60000"/>
                  <a:lumOff val="40000"/>
                </a:schemeClr>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PALANDE VAIBHAV JAYENDRA (37)                                                         </a:t>
            </a:r>
            <a:r>
              <a:rPr lang="en-US" u="sng" dirty="0">
                <a:solidFill>
                  <a:schemeClr val="bg2">
                    <a:lumMod val="60000"/>
                    <a:lumOff val="40000"/>
                  </a:schemeClr>
                </a:solidFill>
                <a:latin typeface="Calibri" panose="020F0502020204030204" pitchFamily="34" charset="0"/>
                <a:cs typeface="Calibri" panose="020F0502020204030204" pitchFamily="34" charset="0"/>
              </a:rPr>
              <a:t>Guided By</a:t>
            </a:r>
            <a:r>
              <a:rPr lang="en-US" dirty="0">
                <a:solidFill>
                  <a:schemeClr val="bg2">
                    <a:lumMod val="60000"/>
                    <a:lumOff val="40000"/>
                  </a:schemeClr>
                </a:solidFill>
                <a:latin typeface="Calibri" panose="020F0502020204030204" pitchFamily="34" charset="0"/>
                <a:cs typeface="Calibri" panose="020F0502020204030204" pitchFamily="34" charset="0"/>
              </a:rPr>
              <a:t> : </a:t>
            </a:r>
            <a:r>
              <a:rPr lang="en-US" dirty="0">
                <a:solidFill>
                  <a:schemeClr val="tx1"/>
                </a:solidFill>
                <a:latin typeface="Calibri" panose="020F0502020204030204" pitchFamily="34" charset="0"/>
                <a:cs typeface="Calibri" panose="020F0502020204030204" pitchFamily="34" charset="0"/>
              </a:rPr>
              <a:t>Prof. Prajakta Pise</a:t>
            </a:r>
            <a:endParaRPr lang="en-US" dirty="0">
              <a:solidFill>
                <a:schemeClr val="tx1"/>
              </a:solidFill>
              <a:latin typeface="Calibri" panose="020F0502020204030204" pitchFamily="34" charset="0"/>
              <a:cs typeface="Calibri" panose="020F0502020204030204" pitchFamily="34" charset="0"/>
            </a:endParaRPr>
          </a:p>
          <a:p>
            <a:pPr algn="l"/>
            <a:r>
              <a:rPr lang="en-US" dirty="0">
                <a:solidFill>
                  <a:schemeClr val="tx1"/>
                </a:solidFill>
                <a:latin typeface="Calibri" panose="020F0502020204030204" pitchFamily="34" charset="0"/>
                <a:cs typeface="Calibri" panose="020F0502020204030204" pitchFamily="34" charset="0"/>
              </a:rPr>
              <a:t>PANCHAL KALAPPA PRASAD (38)                                                             </a:t>
            </a:r>
            <a:r>
              <a:rPr lang="en-US" u="sng" dirty="0">
                <a:solidFill>
                  <a:schemeClr val="bg2">
                    <a:lumMod val="60000"/>
                    <a:lumOff val="40000"/>
                  </a:schemeClr>
                </a:solidFill>
                <a:latin typeface="Calibri" panose="020F0502020204030204" pitchFamily="34" charset="0"/>
                <a:cs typeface="Calibri" panose="020F0502020204030204" pitchFamily="34" charset="0"/>
              </a:rPr>
              <a:t>HOD</a:t>
            </a:r>
            <a:r>
              <a:rPr lang="en-US" dirty="0">
                <a:solidFill>
                  <a:schemeClr val="bg2">
                    <a:lumMod val="60000"/>
                    <a:lumOff val="40000"/>
                  </a:schemeClr>
                </a:solidFill>
                <a:latin typeface="Calibri" panose="020F0502020204030204" pitchFamily="34" charset="0"/>
                <a:cs typeface="Calibri" panose="020F0502020204030204" pitchFamily="34" charset="0"/>
              </a:rPr>
              <a:t> : </a:t>
            </a:r>
            <a:r>
              <a:rPr lang="en-US" dirty="0">
                <a:solidFill>
                  <a:schemeClr val="tx1"/>
                </a:solidFill>
                <a:latin typeface="Calibri" panose="020F0502020204030204" pitchFamily="34" charset="0"/>
                <a:cs typeface="Calibri" panose="020F0502020204030204" pitchFamily="34" charset="0"/>
              </a:rPr>
              <a:t>PROf. Roshan bauskar</a:t>
            </a:r>
            <a:endParaRPr lang="en-US" u="sng" dirty="0">
              <a:solidFill>
                <a:schemeClr val="tx1"/>
              </a:solidFill>
              <a:latin typeface="Calibri" panose="020F0502020204030204" pitchFamily="34" charset="0"/>
              <a:cs typeface="Calibri" panose="020F0502020204030204" pitchFamily="34" charset="0"/>
            </a:endParaRPr>
          </a:p>
          <a:p>
            <a:pPr algn="l"/>
            <a:r>
              <a:rPr lang="en-US" dirty="0">
                <a:solidFill>
                  <a:schemeClr val="tx1"/>
                </a:solidFill>
                <a:latin typeface="Calibri" panose="020F0502020204030204" pitchFamily="34" charset="0"/>
                <a:cs typeface="Calibri" panose="020F0502020204030204" pitchFamily="34" charset="0"/>
              </a:rPr>
              <a:t>PARAB MANDAR DINESH (39)</a:t>
            </a:r>
            <a:endParaRPr lang="en-US" dirty="0">
              <a:solidFill>
                <a:schemeClr val="tx1"/>
              </a:solidFill>
              <a:latin typeface="Calibri" panose="020F0502020204030204" pitchFamily="34" charset="0"/>
              <a:cs typeface="Calibri" panose="020F0502020204030204" pitchFamily="34" charset="0"/>
            </a:endParaRPr>
          </a:p>
          <a:p>
            <a:pPr algn="l"/>
            <a:endParaRPr lang="en-US" sz="2000" dirty="0">
              <a:solidFill>
                <a:schemeClr val="accent1">
                  <a:lumMod val="50000"/>
                </a:schemeClr>
              </a:solidFill>
              <a:latin typeface="Calibri" panose="020F0502020204030204" pitchFamily="34" charset="0"/>
              <a:cs typeface="Calibri" panose="020F0502020204030204" pitchFamily="34" charset="0"/>
            </a:endParaRPr>
          </a:p>
          <a:p>
            <a:pPr algn="ctr"/>
            <a:r>
              <a:rPr lang="en-IN" sz="1700" b="1" dirty="0">
                <a:solidFill>
                  <a:schemeClr val="bg2">
                    <a:lumMod val="60000"/>
                    <a:lumOff val="40000"/>
                  </a:schemeClr>
                </a:solidFill>
                <a:latin typeface="Times New Roman" panose="02020603050405020304" pitchFamily="18" charset="0"/>
                <a:ea typeface="Arial Unicode MS" panose="020B0604020202020204" pitchFamily="34" charset="-128"/>
                <a:cs typeface="Times New Roman" panose="02020603050405020304" pitchFamily="18" charset="0"/>
              </a:rPr>
              <a:t>Department of Computer Engineering</a:t>
            </a:r>
            <a:endParaRPr lang="en-IN" sz="1700" b="1" dirty="0">
              <a:solidFill>
                <a:schemeClr val="bg2">
                  <a:lumMod val="60000"/>
                  <a:lumOff val="40000"/>
                </a:schemeClr>
              </a:solidFill>
              <a:latin typeface="Times New Roman" panose="02020603050405020304" pitchFamily="18" charset="0"/>
              <a:ea typeface="Arial Unicode MS" panose="020B0604020202020204" pitchFamily="34" charset="-128"/>
              <a:cs typeface="Times New Roman" panose="02020603050405020304" pitchFamily="18" charset="0"/>
            </a:endParaRPr>
          </a:p>
          <a:p>
            <a:pPr algn="ctr"/>
            <a:r>
              <a:rPr lang="en-US" sz="1700" b="1" dirty="0">
                <a:solidFill>
                  <a:schemeClr val="bg2">
                    <a:lumMod val="60000"/>
                    <a:lumOff val="40000"/>
                  </a:schemeClr>
                </a:solidFill>
                <a:latin typeface="Times New Roman" panose="02020603050405020304" pitchFamily="18" charset="0"/>
                <a:ea typeface="Arial Unicode MS" panose="020B0604020202020204" pitchFamily="34" charset="-128"/>
                <a:cs typeface="Times New Roman" panose="02020603050405020304" pitchFamily="18" charset="0"/>
              </a:rPr>
              <a:t>G.V. Acharya Institute Of Engineering And Technology</a:t>
            </a:r>
            <a:endParaRPr lang="en-IN" sz="1700" b="1" dirty="0">
              <a:solidFill>
                <a:schemeClr val="bg2">
                  <a:lumMod val="60000"/>
                  <a:lumOff val="40000"/>
                </a:schemeClr>
              </a:solidFill>
              <a:latin typeface="Times New Roman" panose="02020603050405020304" pitchFamily="18" charset="0"/>
              <a:ea typeface="Arial Unicode MS" panose="020B0604020202020204" pitchFamily="34" charset="-128"/>
              <a:cs typeface="Times New Roman" panose="02020603050405020304" pitchFamily="18" charset="0"/>
            </a:endParaRPr>
          </a:p>
          <a:p>
            <a:pPr algn="ctr"/>
            <a:r>
              <a:rPr lang="en-IN" sz="1700" b="1" dirty="0">
                <a:solidFill>
                  <a:schemeClr val="bg2">
                    <a:lumMod val="60000"/>
                    <a:lumOff val="40000"/>
                  </a:schemeClr>
                </a:solidFill>
                <a:latin typeface="Times New Roman" panose="02020603050405020304" pitchFamily="18" charset="0"/>
                <a:ea typeface="Arial Unicode MS" panose="020B0604020202020204" pitchFamily="34" charset="-128"/>
                <a:cs typeface="Times New Roman" panose="02020603050405020304" pitchFamily="18" charset="0"/>
              </a:rPr>
              <a:t>Academic Year: 2020-21</a:t>
            </a:r>
            <a:endParaRPr lang="en-IN" sz="1700" b="1" dirty="0">
              <a:solidFill>
                <a:schemeClr val="bg2">
                  <a:lumMod val="60000"/>
                  <a:lumOff val="40000"/>
                </a:schemeClr>
              </a:solidFill>
              <a:latin typeface="Times New Roman" panose="02020603050405020304" pitchFamily="18" charset="0"/>
              <a:ea typeface="Arial Unicode MS" panose="020B0604020202020204" pitchFamily="34" charset="-128"/>
              <a:cs typeface="Times New Roman" panose="02020603050405020304" pitchFamily="18" charset="0"/>
            </a:endParaRPr>
          </a:p>
          <a:p>
            <a:pPr algn="l"/>
            <a:endParaRPr lang="en-US" sz="2000" u="sng" dirty="0">
              <a:latin typeface="Calibri" panose="020F0502020204030204" pitchFamily="34" charset="0"/>
              <a:cs typeface="Calibri" panose="020F0502020204030204" pitchFamily="34" charset="0"/>
            </a:endParaRPr>
          </a:p>
          <a:p>
            <a:pPr algn="l"/>
            <a:endParaRPr lang="en-US" sz="2000" dirty="0">
              <a:solidFill>
                <a:schemeClr val="accent1">
                  <a:lumMod val="50000"/>
                </a:schemeClr>
              </a:solidFill>
              <a:latin typeface="Calibri" panose="020F0502020204030204" pitchFamily="34" charset="0"/>
              <a:cs typeface="Calibri" panose="020F0502020204030204" pitchFamily="34" charset="0"/>
            </a:endParaRPr>
          </a:p>
          <a:p>
            <a:pPr algn="l"/>
            <a:endParaRPr lang="en-US" sz="2000" dirty="0">
              <a:solidFill>
                <a:schemeClr val="accent1">
                  <a:lumMod val="50000"/>
                </a:schemeClr>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3747550" y="60734"/>
            <a:ext cx="4135663" cy="1314529"/>
          </a:xfrm>
          <a:prstGeom prst="rect">
            <a:avLst/>
          </a:prstGeom>
        </p:spPr>
      </p:pic>
      <p:sp>
        <p:nvSpPr>
          <p:cNvPr id="5" name="Rectangle 4"/>
          <p:cNvSpPr/>
          <p:nvPr/>
        </p:nvSpPr>
        <p:spPr>
          <a:xfrm>
            <a:off x="2107473" y="230551"/>
            <a:ext cx="6096000" cy="1200329"/>
          </a:xfrm>
          <a:prstGeom prst="rect">
            <a:avLst/>
          </a:prstGeom>
        </p:spPr>
        <p:txBody>
          <a:bodyPr>
            <a:spAutoFit/>
          </a:bodyPr>
          <a:lstStyle/>
          <a:p>
            <a:pPr algn="ctr"/>
            <a:br>
              <a:rPr lang="en-US" dirty="0"/>
            </a:br>
            <a:br>
              <a:rPr lang="en-US" dirty="0"/>
            </a:b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To use facial landmarks to build a dataset of faces wearing face masks, we need to first start with an image of a person not wearing a face mask:</a:t>
            </a:r>
            <a:endParaRPr lang="en-US" sz="2800"/>
          </a:p>
        </p:txBody>
      </p:sp>
      <p:pic>
        <p:nvPicPr>
          <p:cNvPr id="4" name="Content Placeholder 3"/>
          <p:cNvPicPr>
            <a:picLocks noGrp="1" noChangeAspect="1"/>
          </p:cNvPicPr>
          <p:nvPr>
            <p:ph idx="1"/>
          </p:nvPr>
        </p:nvPicPr>
        <p:blipFill>
          <a:blip r:embed="rId1"/>
          <a:stretch>
            <a:fillRect/>
          </a:stretch>
        </p:blipFill>
        <p:spPr>
          <a:xfrm>
            <a:off x="3564890" y="2235835"/>
            <a:ext cx="4206240" cy="4227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From there, we apply face detection to compute the bounding box location of the face in the image:</a:t>
            </a:r>
            <a:br>
              <a:rPr lang="en-US" sz="3200"/>
            </a:br>
            <a:endParaRPr lang="en-US" sz="3200"/>
          </a:p>
        </p:txBody>
      </p:sp>
      <p:pic>
        <p:nvPicPr>
          <p:cNvPr id="4" name="Content Placeholder 3"/>
          <p:cNvPicPr>
            <a:picLocks noGrp="1" noChangeAspect="1"/>
          </p:cNvPicPr>
          <p:nvPr>
            <p:ph idx="1"/>
          </p:nvPr>
        </p:nvPicPr>
        <p:blipFill>
          <a:blip r:embed="rId1"/>
          <a:stretch>
            <a:fillRect/>
          </a:stretch>
        </p:blipFill>
        <p:spPr>
          <a:xfrm>
            <a:off x="3331210" y="2235835"/>
            <a:ext cx="4034790" cy="4055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Once we know where in the image the face is, we can extract the face Region of Interest (ROI):</a:t>
            </a:r>
            <a:endParaRPr lang="en-US" sz="2800"/>
          </a:p>
        </p:txBody>
      </p:sp>
      <p:pic>
        <p:nvPicPr>
          <p:cNvPr id="4" name="Content Placeholder 3"/>
          <p:cNvPicPr>
            <a:picLocks noGrp="1" noChangeAspect="1"/>
          </p:cNvPicPr>
          <p:nvPr>
            <p:ph idx="1"/>
          </p:nvPr>
        </p:nvPicPr>
        <p:blipFill>
          <a:blip r:embed="rId1"/>
          <a:stretch>
            <a:fillRect/>
          </a:stretch>
        </p:blipFill>
        <p:spPr>
          <a:xfrm>
            <a:off x="3719195" y="2185670"/>
            <a:ext cx="3258185" cy="40316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And from there, we apply facial landmarks, allowing us to localize the eyes, nose, mouth, etc.:</a:t>
            </a:r>
            <a:endParaRPr lang="en-US" sz="2800"/>
          </a:p>
        </p:txBody>
      </p:sp>
      <p:pic>
        <p:nvPicPr>
          <p:cNvPr id="4" name="Content Placeholder 3"/>
          <p:cNvPicPr>
            <a:picLocks noGrp="1" noChangeAspect="1"/>
          </p:cNvPicPr>
          <p:nvPr>
            <p:ph idx="1"/>
          </p:nvPr>
        </p:nvPicPr>
        <p:blipFill>
          <a:blip r:embed="rId1"/>
          <a:stretch>
            <a:fillRect/>
          </a:stretch>
        </p:blipFill>
        <p:spPr>
          <a:xfrm>
            <a:off x="3429635" y="2101215"/>
            <a:ext cx="3705860" cy="41001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Next, we need an image of a mask (with a transparent background) such as the one below:</a:t>
            </a:r>
            <a:br>
              <a:rPr lang="en-US" sz="2800"/>
            </a:br>
            <a:endParaRPr lang="en-US" sz="2800"/>
          </a:p>
        </p:txBody>
      </p:sp>
      <p:pic>
        <p:nvPicPr>
          <p:cNvPr id="4" name="Content Placeholder 3"/>
          <p:cNvPicPr>
            <a:picLocks noGrp="1" noChangeAspect="1"/>
          </p:cNvPicPr>
          <p:nvPr>
            <p:ph idx="1"/>
          </p:nvPr>
        </p:nvPicPr>
        <p:blipFill>
          <a:blip r:embed="rId1"/>
          <a:stretch>
            <a:fillRect/>
          </a:stretch>
        </p:blipFill>
        <p:spPr>
          <a:xfrm>
            <a:off x="3401060" y="2820670"/>
            <a:ext cx="4290060" cy="2676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60" y="452755"/>
            <a:ext cx="10025380" cy="2365375"/>
          </a:xfrm>
        </p:spPr>
        <p:txBody>
          <a:bodyPr/>
          <a:lstStyle/>
          <a:p>
            <a:pPr marL="0" indent="0"/>
            <a:r>
              <a:rPr lang="en-US" sz="2800"/>
              <a:t>This mask will be automatically applied to the face by using the facial landmark to compute where the mask will be placed.</a:t>
            </a:r>
            <a:br>
              <a:rPr lang="en-US" sz="2800"/>
            </a:br>
            <a:r>
              <a:rPr lang="en-US" sz="2800">
                <a:sym typeface="+mn-ea"/>
              </a:rPr>
              <a:t>The mask is then resized and rotated, placing it on the face:</a:t>
            </a:r>
            <a:br>
              <a:rPr lang="en-US" sz="2800"/>
            </a:br>
            <a:br>
              <a:rPr lang="en-US" sz="2800"/>
            </a:br>
            <a:br>
              <a:rPr lang="en-US" sz="2800"/>
            </a:br>
            <a:br>
              <a:rPr lang="en-US" sz="2800"/>
            </a:br>
            <a:endParaRPr lang="en-US" sz="2800"/>
          </a:p>
        </p:txBody>
      </p:sp>
      <p:pic>
        <p:nvPicPr>
          <p:cNvPr id="4" name="Content Placeholder 3"/>
          <p:cNvPicPr>
            <a:picLocks noGrp="1" noChangeAspect="1"/>
          </p:cNvPicPr>
          <p:nvPr>
            <p:ph idx="1"/>
          </p:nvPr>
        </p:nvPicPr>
        <p:blipFill>
          <a:blip r:embed="rId1"/>
          <a:stretch>
            <a:fillRect/>
          </a:stretch>
        </p:blipFill>
        <p:spPr>
          <a:xfrm>
            <a:off x="3754120" y="2818130"/>
            <a:ext cx="3808095" cy="38271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We can then repeat this process for all of our input images, thereby creating our artificial face mask dataset:</a:t>
            </a:r>
            <a:endParaRPr lang="en-US" sz="2800" dirty="0"/>
          </a:p>
        </p:txBody>
      </p:sp>
      <p:pic>
        <p:nvPicPr>
          <p:cNvPr id="4" name="Content Placeholder 3"/>
          <p:cNvPicPr>
            <a:picLocks noGrp="1" noChangeAspect="1"/>
          </p:cNvPicPr>
          <p:nvPr>
            <p:ph idx="1"/>
          </p:nvPr>
        </p:nvPicPr>
        <p:blipFill>
          <a:blip r:embed="rId1"/>
          <a:stretch>
            <a:fillRect/>
          </a:stretch>
        </p:blipFill>
        <p:spPr>
          <a:xfrm>
            <a:off x="3141345" y="2052955"/>
            <a:ext cx="4869815" cy="41954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18033"/>
            <a:ext cx="9404723" cy="1400530"/>
          </a:xfrm>
        </p:spPr>
        <p:txBody>
          <a:bodyPr/>
          <a:lstStyle/>
          <a:p>
            <a:r>
              <a:rPr lang="en-US" sz="4800" dirty="0"/>
              <a:t>Future Scope</a:t>
            </a:r>
            <a:endParaRPr lang="en-US" sz="4800" dirty="0"/>
          </a:p>
        </p:txBody>
      </p:sp>
      <p:sp>
        <p:nvSpPr>
          <p:cNvPr id="3" name="Content Placeholder 2"/>
          <p:cNvSpPr>
            <a:spLocks noGrp="1"/>
          </p:cNvSpPr>
          <p:nvPr>
            <p:ph idx="1"/>
          </p:nvPr>
        </p:nvSpPr>
        <p:spPr>
          <a:xfrm>
            <a:off x="1103312" y="1726346"/>
            <a:ext cx="8946541" cy="4195481"/>
          </a:xfrm>
        </p:spPr>
        <p:txBody>
          <a:bodyPr>
            <a:noAutofit/>
          </a:bodyPr>
          <a:lstStyle/>
          <a:p>
            <a:r>
              <a:rPr lang="en-US" sz="2400" dirty="0">
                <a:latin typeface="Times New Roman" panose="02020603050405020304" pitchFamily="18" charset="0"/>
                <a:cs typeface="Times New Roman" panose="02020603050405020304" pitchFamily="18" charset="0"/>
              </a:rPr>
              <a:t>In many countries, wearing a mask is compulsory so people have to wear a mask in public places, stores, schools etc. They also like to measures impressions on digital displays.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can work on our software to use in IP cameras and CCTV cameras to detect people without a mask.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Software operators can also get an notification message or image in case someone is not wearing a mask.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can also work to implement an alarm system so that someone without a mask enters in area it will beep. It can be connected to entrance gates.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876" y="531096"/>
            <a:ext cx="9404723" cy="1400530"/>
          </a:xfrm>
        </p:spPr>
        <p:txBody>
          <a:bodyPr/>
          <a:lstStyle/>
          <a:p>
            <a:r>
              <a:rPr lang="en-US" sz="4800" dirty="0"/>
              <a:t>Conclusion</a:t>
            </a:r>
            <a:endParaRPr lang="en-US" sz="4800" dirty="0"/>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To mitigate the spread of COVID-19 pandemic, measures must be taken. </a:t>
            </a:r>
            <a:r>
              <a:rPr lang="en-US" sz="2800" dirty="0">
                <a:latin typeface="Times New Roman" panose="02020603050405020304" pitchFamily="18" charset="0"/>
                <a:ea typeface="Calibri" panose="020F0502020204030204" pitchFamily="34" charset="0"/>
                <a:cs typeface="Times New Roman" panose="02020603050405020304" pitchFamily="18" charset="0"/>
              </a:rPr>
              <a:t>We created a model using the datasets from Kaggle and we developed a Face Mask Detector that detects whether a person on the camera is wearing a Face Mask or not. We trained our Face Mask Detector model using Keras/Tensor flow. From this we can conclude that, our model has the accuracy of 99%.</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121" y="336831"/>
            <a:ext cx="9404723" cy="1400530"/>
          </a:xfrm>
        </p:spPr>
        <p:txBody>
          <a:bodyPr/>
          <a:lstStyle/>
          <a:p>
            <a:r>
              <a:rPr lang="en-US" sz="4800" dirty="0"/>
              <a:t>References</a:t>
            </a:r>
            <a:endParaRPr lang="en-US" sz="4800" dirty="0"/>
          </a:p>
        </p:txBody>
      </p:sp>
      <p:sp>
        <p:nvSpPr>
          <p:cNvPr id="3" name="Content Placeholder 2"/>
          <p:cNvSpPr>
            <a:spLocks noGrp="1"/>
          </p:cNvSpPr>
          <p:nvPr>
            <p:ph idx="1"/>
          </p:nvPr>
        </p:nvSpPr>
        <p:spPr>
          <a:xfrm>
            <a:off x="1064121" y="1619794"/>
            <a:ext cx="10091557" cy="5120641"/>
          </a:xfrm>
        </p:spPr>
        <p:txBody>
          <a:bodyPr>
            <a:normAutofit/>
          </a:bodyPr>
          <a:lstStyle/>
          <a:p>
            <a:r>
              <a:rPr lang="en-US" sz="2400" dirty="0">
                <a:latin typeface="Times New Roman" panose="02020603050405020304" pitchFamily="18" charset="0"/>
                <a:cs typeface="Times New Roman" panose="02020603050405020304" pitchFamily="18" charset="0"/>
              </a:rPr>
              <a:t>"Face Mask Detection", 2020, [online] Available: Kaggle.com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"Advice on the use of masks in the context of COVID-19: interim guidance", 2020.</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 Jiang, X. Fan and H. Yan, "RetinaMask: A Face Mask detector", 2020, [online] Available: arXiv.org.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"Changing Colorspaces — Opencv-Python Tutorials 1 Documentation", 2020, [online] Available: Opencv-python-tutroals.readthedocs.io.</a:t>
            </a:r>
            <a:endParaRPr lang="en-US" sz="2400" dirty="0">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"Keras documentation: About Keras", 2020, [online] Available: Keras.io.</a:t>
            </a:r>
            <a:endParaRPr lang="fr-FR"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B. QIN, D. LI, identifying facemask-wearing condition using image super-resolution with classification network to prevent covid-19 (2020)</a:t>
            </a: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4166" y="1043997"/>
            <a:ext cx="6701590" cy="1203157"/>
          </a:xfrm>
        </p:spPr>
        <p:txBody>
          <a:bodyPr>
            <a:normAutofit/>
          </a:bodyPr>
          <a:lstStyle/>
          <a:p>
            <a:pPr algn="ctr"/>
            <a:r>
              <a:rPr lang="en-US" sz="6600" dirty="0"/>
              <a:t>INTRODUCTION</a:t>
            </a:r>
            <a:endParaRPr lang="en-US" sz="6600" dirty="0"/>
          </a:p>
        </p:txBody>
      </p:sp>
      <p:sp>
        <p:nvSpPr>
          <p:cNvPr id="3" name="Subtitle 2"/>
          <p:cNvSpPr>
            <a:spLocks noGrp="1"/>
          </p:cNvSpPr>
          <p:nvPr>
            <p:ph type="subTitle" idx="1"/>
          </p:nvPr>
        </p:nvSpPr>
        <p:spPr>
          <a:xfrm>
            <a:off x="806517" y="3100150"/>
            <a:ext cx="10579768" cy="1222624"/>
          </a:xfrm>
        </p:spPr>
        <p:txBody>
          <a:bodyPr>
            <a:normAutofit/>
          </a:bodyPr>
          <a:lstStyle/>
          <a:p>
            <a:pPr algn="ctr"/>
            <a:r>
              <a:rPr lang="en-US" sz="2400" dirty="0">
                <a:solidFill>
                  <a:schemeClr val="bg2">
                    <a:lumMod val="60000"/>
                    <a:lumOff val="40000"/>
                  </a:schemeClr>
                </a:solidFill>
              </a:rPr>
              <a:t>Face Mask Detection with Python and Data Procession</a:t>
            </a:r>
            <a:endParaRPr lang="en-US" sz="2400" dirty="0">
              <a:solidFill>
                <a:schemeClr val="bg2">
                  <a:lumMod val="60000"/>
                  <a:lumOff val="4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93" y="2477461"/>
            <a:ext cx="9404723" cy="1400530"/>
          </a:xfrm>
        </p:spPr>
        <p:txBody>
          <a:bodyPr/>
          <a:lstStyle/>
          <a:p>
            <a:pPr algn="ctr"/>
            <a:r>
              <a:rPr lang="en-US" sz="8000" dirty="0">
                <a:solidFill>
                  <a:schemeClr val="bg2">
                    <a:lumMod val="40000"/>
                    <a:lumOff val="60000"/>
                  </a:schemeClr>
                </a:solidFill>
                <a:latin typeface="Calibri" panose="020F0502020204030204" pitchFamily="34" charset="0"/>
                <a:ea typeface="Arial Unicode MS" panose="020B0604020202020204" pitchFamily="34" charset="-128"/>
                <a:cs typeface="Calibri" panose="020F0502020204030204" pitchFamily="34" charset="0"/>
              </a:rPr>
              <a:t>THANK YOU …</a:t>
            </a:r>
            <a:endParaRPr lang="en-US" sz="8000" dirty="0">
              <a:solidFill>
                <a:schemeClr val="bg2">
                  <a:lumMod val="40000"/>
                  <a:lumOff val="60000"/>
                </a:schemeClr>
              </a:solidFill>
              <a:latin typeface="Calibri" panose="020F0502020204030204" pitchFamily="34" charset="0"/>
              <a:ea typeface="Arial Unicode MS" panose="020B0604020202020204" pitchFamily="34" charset="-128"/>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009" y="491906"/>
            <a:ext cx="9404723" cy="1400530"/>
          </a:xfrm>
        </p:spPr>
        <p:txBody>
          <a:bodyPr/>
          <a:lstStyle/>
          <a:p>
            <a:r>
              <a:rPr lang="en-US" sz="4800" dirty="0"/>
              <a:t>Contents</a:t>
            </a:r>
            <a:endParaRPr lang="en-US" sz="4800" dirty="0"/>
          </a:p>
        </p:txBody>
      </p:sp>
      <p:sp>
        <p:nvSpPr>
          <p:cNvPr id="3" name="Content Placeholder 2"/>
          <p:cNvSpPr>
            <a:spLocks noGrp="1"/>
          </p:cNvSpPr>
          <p:nvPr>
            <p:ph idx="1"/>
          </p:nvPr>
        </p:nvSpPr>
        <p:spPr>
          <a:xfrm>
            <a:off x="1332402" y="1892436"/>
            <a:ext cx="8946541" cy="4195481"/>
          </a:xfrm>
        </p:spPr>
        <p:txBody>
          <a:bodyPr>
            <a:normAutofit lnSpcReduction="10000"/>
          </a:bodyPr>
          <a:lstStyle/>
          <a:p>
            <a:r>
              <a:rPr lang="en-US" sz="2400" dirty="0"/>
              <a:t>Introduction</a:t>
            </a:r>
            <a:endParaRPr lang="en-US" sz="2400" dirty="0"/>
          </a:p>
          <a:p>
            <a:r>
              <a:rPr lang="en-US" sz="2400" dirty="0"/>
              <a:t>Objective</a:t>
            </a:r>
            <a:endParaRPr lang="en-US" sz="2400" dirty="0"/>
          </a:p>
          <a:p>
            <a:r>
              <a:rPr lang="en-US" sz="2400" dirty="0"/>
              <a:t>Phases of Face Mask Detector</a:t>
            </a:r>
            <a:endParaRPr lang="en-US" sz="2400" dirty="0"/>
          </a:p>
          <a:p>
            <a:r>
              <a:rPr lang="en-US" sz="2400" dirty="0"/>
              <a:t>Face Mask Detection dataset</a:t>
            </a:r>
            <a:endParaRPr lang="en-US" sz="2400" dirty="0"/>
          </a:p>
          <a:p>
            <a:r>
              <a:rPr lang="en-US" sz="2400" dirty="0"/>
              <a:t>Classes of dataset</a:t>
            </a:r>
            <a:endParaRPr lang="en-US" sz="2400" dirty="0"/>
          </a:p>
          <a:p>
            <a:r>
              <a:rPr lang="en-US" sz="2400" dirty="0"/>
              <a:t>Facial Landmarks &amp; ROI</a:t>
            </a:r>
            <a:endParaRPr lang="en-US" sz="2400" dirty="0"/>
          </a:p>
          <a:p>
            <a:r>
              <a:rPr lang="en-US" sz="2400" dirty="0"/>
              <a:t>Future Scope</a:t>
            </a:r>
            <a:endParaRPr lang="en-US" sz="2400" dirty="0"/>
          </a:p>
          <a:p>
            <a:r>
              <a:rPr lang="en-US" sz="2400" dirty="0"/>
              <a:t>Conclusion</a:t>
            </a:r>
            <a:endParaRPr lang="en-US" sz="2400" dirty="0"/>
          </a:p>
          <a:p>
            <a:r>
              <a:rPr lang="en-US" sz="2400" dirty="0"/>
              <a:t>References</a:t>
            </a:r>
            <a:endParaRPr lang="en-US" sz="24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65781"/>
            <a:ext cx="9404723" cy="1400530"/>
          </a:xfrm>
        </p:spPr>
        <p:txBody>
          <a:bodyPr/>
          <a:lstStyle/>
          <a:p>
            <a:r>
              <a:rPr lang="en-US" sz="4800" dirty="0"/>
              <a:t>Objective</a:t>
            </a:r>
            <a:endParaRPr lang="en-US" sz="4800" dirty="0"/>
          </a:p>
        </p:txBody>
      </p:sp>
      <p:sp>
        <p:nvSpPr>
          <p:cNvPr id="3" name="Content Placeholder 2"/>
          <p:cNvSpPr>
            <a:spLocks noGrp="1"/>
          </p:cNvSpPr>
          <p:nvPr>
            <p:ph idx="1"/>
          </p:nvPr>
        </p:nvSpPr>
        <p:spPr>
          <a:xfrm>
            <a:off x="1103312" y="2118232"/>
            <a:ext cx="8946541" cy="4195481"/>
          </a:xfrm>
        </p:spPr>
        <p:txBody>
          <a:bodyPr>
            <a:normAutofit/>
          </a:bodyPr>
          <a:lstStyle/>
          <a:p>
            <a:r>
              <a:rPr lang="en-GB" sz="3200" dirty="0">
                <a:latin typeface="Times New Roman" panose="02020603050405020304" pitchFamily="18" charset="0"/>
                <a:cs typeface="Times New Roman" panose="02020603050405020304" pitchFamily="18" charset="0"/>
              </a:rPr>
              <a:t>A model is created using datasets with_mask and without_mask.</a:t>
            </a:r>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Our project is to prepare a data set which would detect whether a person on the camera is wearing a Face Mask or not.</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6355" y="1267327"/>
            <a:ext cx="10804434" cy="2161674"/>
          </a:xfrm>
        </p:spPr>
        <p:txBody>
          <a:bodyPr/>
          <a:lstStyle/>
          <a:p>
            <a:r>
              <a:rPr lang="en-US" sz="6600" b="1" dirty="0"/>
              <a:t>COVID-19: Face Mask Detector</a:t>
            </a:r>
            <a:endParaRPr lang="en-US" sz="6600" b="1" dirty="0"/>
          </a:p>
        </p:txBody>
      </p:sp>
      <p:sp>
        <p:nvSpPr>
          <p:cNvPr id="3" name="Subtitle 2"/>
          <p:cNvSpPr>
            <a:spLocks noGrp="1"/>
          </p:cNvSpPr>
          <p:nvPr>
            <p:ph type="subTitle" idx="1"/>
          </p:nvPr>
        </p:nvSpPr>
        <p:spPr>
          <a:xfrm>
            <a:off x="1154955" y="4090737"/>
            <a:ext cx="8825658" cy="1957137"/>
          </a:xfrm>
        </p:spPr>
        <p:txBody>
          <a:bodyPr>
            <a:normAutofit/>
          </a:bodyPr>
          <a:lstStyle/>
          <a:p>
            <a:pPr marL="342900" indent="-342900">
              <a:buFont typeface="Arial" panose="020B0604020202020204" pitchFamily="34" charset="0"/>
              <a:buChar char="•"/>
            </a:pPr>
            <a:r>
              <a:rPr lang="en-US" sz="2400" dirty="0">
                <a:solidFill>
                  <a:schemeClr val="bg2">
                    <a:lumMod val="60000"/>
                    <a:lumOff val="40000"/>
                  </a:schemeClr>
                </a:solidFill>
              </a:rPr>
              <a:t>detect face  masks most accurately</a:t>
            </a:r>
            <a:endParaRPr lang="en-US" sz="2400" dirty="0">
              <a:solidFill>
                <a:schemeClr val="bg2">
                  <a:lumMod val="60000"/>
                  <a:lumOff val="40000"/>
                </a:schemeClr>
              </a:solidFill>
            </a:endParaRPr>
          </a:p>
          <a:p>
            <a:pPr marL="342900" indent="-342900">
              <a:buFont typeface="Arial" panose="020B0604020202020204" pitchFamily="34" charset="0"/>
              <a:buChar char="•"/>
            </a:pPr>
            <a:r>
              <a:rPr lang="en-US" sz="2400" dirty="0">
                <a:solidFill>
                  <a:schemeClr val="bg2">
                    <a:lumMod val="60000"/>
                    <a:lumOff val="40000"/>
                  </a:schemeClr>
                </a:solidFill>
              </a:rPr>
              <a:t>Detect face masks in </a:t>
            </a:r>
            <a:r>
              <a:rPr lang="en-US" sz="2400" i="1" dirty="0">
                <a:solidFill>
                  <a:schemeClr val="bg2">
                    <a:lumMod val="60000"/>
                    <a:lumOff val="40000"/>
                  </a:schemeClr>
                </a:solidFill>
              </a:rPr>
              <a:t>real-time video streams</a:t>
            </a:r>
            <a:endParaRPr lang="en-US" sz="2400" dirty="0">
              <a:solidFill>
                <a:schemeClr val="bg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Two-phase COVID-19 face mask detector</a:t>
            </a:r>
            <a:br>
              <a:rPr lang="en-US" b="1" dirty="0"/>
            </a:br>
            <a:br>
              <a:rPr lang="en-US" dirty="0"/>
            </a:b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86079" y="1627760"/>
            <a:ext cx="4868574" cy="523024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COVID-19 face mask detection dataset</a:t>
            </a:r>
            <a:br>
              <a:rPr lang="en-US" b="1" dirty="0"/>
            </a:br>
            <a:br>
              <a:rPr lang="en-US" dirty="0"/>
            </a:b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43138" y="2336006"/>
            <a:ext cx="6667500" cy="36290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367" y="1333558"/>
            <a:ext cx="8825657" cy="1915647"/>
          </a:xfrm>
        </p:spPr>
        <p:txBody>
          <a:bodyPr/>
          <a:lstStyle/>
          <a:p>
            <a:r>
              <a:rPr lang="en-US" dirty="0"/>
              <a:t>This dataset consists of </a:t>
            </a:r>
            <a:r>
              <a:rPr lang="en-US" b="1" dirty="0"/>
              <a:t>3,833 images</a:t>
            </a:r>
            <a:r>
              <a:rPr lang="en-US" dirty="0"/>
              <a:t> belonging to two classes:</a:t>
            </a:r>
            <a:endParaRPr lang="en-US" dirty="0"/>
          </a:p>
        </p:txBody>
      </p:sp>
      <p:sp>
        <p:nvSpPr>
          <p:cNvPr id="3" name="Text Placeholder 2"/>
          <p:cNvSpPr>
            <a:spLocks noGrp="1"/>
          </p:cNvSpPr>
          <p:nvPr>
            <p:ph type="body" idx="1"/>
          </p:nvPr>
        </p:nvSpPr>
        <p:spPr>
          <a:xfrm>
            <a:off x="1593367" y="3888034"/>
            <a:ext cx="8825658" cy="860400"/>
          </a:xfrm>
        </p:spPr>
        <p:txBody>
          <a:bodyPr/>
          <a:lstStyle/>
          <a:p>
            <a:pPr marL="342900" indent="-342900">
              <a:buFont typeface="Arial" panose="020B0604020202020204" pitchFamily="34" charset="0"/>
              <a:buChar char="•"/>
            </a:pPr>
            <a:r>
              <a:rPr lang="en-US" dirty="0">
                <a:solidFill>
                  <a:schemeClr val="bg2">
                    <a:lumMod val="60000"/>
                    <a:lumOff val="40000"/>
                  </a:schemeClr>
                </a:solidFill>
              </a:rPr>
              <a:t>With_mask:  1,915</a:t>
            </a:r>
            <a:endParaRPr lang="en-US" dirty="0">
              <a:solidFill>
                <a:schemeClr val="bg2">
                  <a:lumMod val="60000"/>
                  <a:lumOff val="40000"/>
                </a:schemeClr>
              </a:solidFill>
            </a:endParaRPr>
          </a:p>
          <a:p>
            <a:pPr marL="342900" indent="-342900">
              <a:buFont typeface="Arial" panose="020B0604020202020204" pitchFamily="34" charset="0"/>
              <a:buChar char="•"/>
            </a:pPr>
            <a:r>
              <a:rPr lang="en-US" dirty="0">
                <a:solidFill>
                  <a:schemeClr val="bg2">
                    <a:lumMod val="60000"/>
                    <a:lumOff val="40000"/>
                  </a:schemeClr>
                </a:solidFill>
              </a:rPr>
              <a:t>Without_mask: 1,918</a:t>
            </a:r>
            <a:endParaRPr lang="en-US" dirty="0">
              <a:solidFill>
                <a:schemeClr val="bg2">
                  <a:lumMod val="60000"/>
                  <a:lumOff val="4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Facial Landmarks</a:t>
            </a:r>
            <a:endParaRPr lang="en-US" sz="6600" dirty="0"/>
          </a:p>
        </p:txBody>
      </p:sp>
      <p:sp>
        <p:nvSpPr>
          <p:cNvPr id="3" name="Content Placeholder 2"/>
          <p:cNvSpPr>
            <a:spLocks noGrp="1"/>
          </p:cNvSpPr>
          <p:nvPr>
            <p:ph idx="1"/>
          </p:nvPr>
        </p:nvSpPr>
        <p:spPr/>
        <p:txBody>
          <a:bodyPr>
            <a:normAutofit/>
          </a:bodyPr>
          <a:lstStyle/>
          <a:p>
            <a:pPr marL="0" indent="0">
              <a:buNone/>
            </a:pPr>
            <a:r>
              <a:rPr lang="en-US" sz="2400" dirty="0"/>
              <a:t>Facial landmarks allow us to automatically infer the location of facial structures, including:</a:t>
            </a:r>
            <a:endParaRPr lang="en-US" sz="2400" dirty="0"/>
          </a:p>
          <a:p>
            <a:pPr marL="0" indent="0">
              <a:buNone/>
            </a:pPr>
            <a:endParaRPr lang="en-US" sz="2400" dirty="0"/>
          </a:p>
          <a:p>
            <a:r>
              <a:rPr lang="en-US" sz="2400" dirty="0"/>
              <a:t>Eyes</a:t>
            </a:r>
            <a:endParaRPr lang="en-US" sz="2400" dirty="0"/>
          </a:p>
          <a:p>
            <a:r>
              <a:rPr lang="en-US" sz="2400" dirty="0"/>
              <a:t>Eyebrows</a:t>
            </a:r>
            <a:endParaRPr lang="en-US" sz="2400" dirty="0"/>
          </a:p>
          <a:p>
            <a:r>
              <a:rPr lang="en-US" sz="2400" dirty="0"/>
              <a:t>Nose</a:t>
            </a:r>
            <a:endParaRPr lang="en-US" sz="2400" dirty="0"/>
          </a:p>
          <a:p>
            <a:r>
              <a:rPr lang="en-US" sz="2400" dirty="0"/>
              <a:t>Mouth</a:t>
            </a:r>
            <a:endParaRPr lang="en-US" sz="2400" dirty="0"/>
          </a:p>
          <a:p>
            <a:r>
              <a:rPr lang="en-US" sz="2400" dirty="0"/>
              <a:t>Jawline</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3585</Words>
  <Application>WPS Presentation</Application>
  <PresentationFormat>Widescreen</PresentationFormat>
  <Paragraphs>99</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Wingdings 3</vt:lpstr>
      <vt:lpstr>Arial</vt:lpstr>
      <vt:lpstr>Algerian</vt:lpstr>
      <vt:lpstr>Calibri</vt:lpstr>
      <vt:lpstr>Times New Roman</vt:lpstr>
      <vt:lpstr>Arial Unicode MS</vt:lpstr>
      <vt:lpstr>Century Gothic</vt:lpstr>
      <vt:lpstr>Microsoft YaHei</vt:lpstr>
      <vt:lpstr>Arial Unicode MS</vt:lpstr>
      <vt:lpstr>Ion</vt:lpstr>
      <vt:lpstr>     Project Presentation on Face Mask Detection </vt:lpstr>
      <vt:lpstr>INTRODUCTION</vt:lpstr>
      <vt:lpstr>Contents</vt:lpstr>
      <vt:lpstr>Objective</vt:lpstr>
      <vt:lpstr>COVID-19: Face Mask Detector</vt:lpstr>
      <vt:lpstr>Two-phase COVID-19 face mask detector  </vt:lpstr>
      <vt:lpstr>Our COVID-19 face mask detection dataset  </vt:lpstr>
      <vt:lpstr>This dataset consists of 3,833 images belonging to two classes:</vt:lpstr>
      <vt:lpstr>Facial Landmarks</vt:lpstr>
      <vt:lpstr>To use facial landmarks to build a dataset of faces wearing face masks, we need to first start with an image of a person not wearing a face mask:</vt:lpstr>
      <vt:lpstr>From there, we apply face detection to compute the bounding box location of the face in the image: </vt:lpstr>
      <vt:lpstr>Once we know where in the image the face is, we can extract the face Region of Interest (ROI):</vt:lpstr>
      <vt:lpstr>And from there, we apply facial landmarks, allowing us to localize the eyes, nose, mouth, etc.:</vt:lpstr>
      <vt:lpstr>Next, we need an image of a mask (with a transparent background) such as the one below: </vt:lpstr>
      <vt:lpstr>This mask will be automatically applied to the face by using the facial landmark to compute where the mask will be placed. The mask is then resized and rotated, placing it on the face:    </vt:lpstr>
      <vt:lpstr>We can then repeat this process for all of our input images, thereby creating our artificial face mask dataset:</vt:lpstr>
      <vt:lpstr>Future Scope</vt:lpstr>
      <vt:lpstr>Conclusion</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Windows User</dc:creator>
  <cp:lastModifiedBy>hp</cp:lastModifiedBy>
  <cp:revision>38</cp:revision>
  <dcterms:created xsi:type="dcterms:W3CDTF">2021-05-12T14:30:00Z</dcterms:created>
  <dcterms:modified xsi:type="dcterms:W3CDTF">2021-05-20T14:11:55Z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