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1719" r:id="rId2"/>
    <p:sldId id="2544" r:id="rId3"/>
    <p:sldId id="1865" r:id="rId4"/>
    <p:sldId id="2543" r:id="rId5"/>
    <p:sldId id="2571" r:id="rId6"/>
    <p:sldId id="2572" r:id="rId7"/>
    <p:sldId id="2531" r:id="rId8"/>
    <p:sldId id="2533" r:id="rId9"/>
    <p:sldId id="1934" r:id="rId10"/>
    <p:sldId id="2559" r:id="rId11"/>
    <p:sldId id="2567" r:id="rId12"/>
    <p:sldId id="2566" r:id="rId13"/>
    <p:sldId id="2015" r:id="rId14"/>
    <p:sldId id="1953" r:id="rId15"/>
    <p:sldId id="1954" r:id="rId16"/>
    <p:sldId id="1885" r:id="rId17"/>
    <p:sldId id="1660" r:id="rId18"/>
    <p:sldId id="2537" r:id="rId19"/>
    <p:sldId id="2542" r:id="rId20"/>
    <p:sldId id="2573" r:id="rId21"/>
    <p:sldId id="2569" r:id="rId22"/>
    <p:sldId id="2018" r:id="rId23"/>
    <p:sldId id="2007" r:id="rId24"/>
    <p:sldId id="1907" r:id="rId25"/>
    <p:sldId id="22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CA82B-11C5-4407-A80B-5917CC5A6C61}" v="53" dt="2020-03-10T20:14:56.251"/>
    <p1510:client id="{29FAE3C7-5D2F-45D0-B14B-515E2A512560}" v="60" dt="2020-03-03T15:18:16.559"/>
    <p1510:client id="{436F5EF4-ED9E-47F7-9845-5466896400BF}" v="72" dt="2020-02-25T16:56:34.820"/>
    <p1510:client id="{4FDAA3FE-FA0E-43BF-9B40-9B3A86DFD4D6}" v="9" dt="2020-03-10T21:28:30.115"/>
    <p1510:client id="{6C2A0CA5-9E88-4D1F-BB02-891ABF134F22}" v="419" dt="2020-02-25T15:59:17"/>
    <p1510:client id="{89A6F572-9E9D-4B4E-AA44-B1CCB62DF944}" v="1" dt="2020-03-11T13:03:56.419"/>
    <p1510:client id="{E98F2658-9504-42E4-9F75-DFE0D1288335}" v="2" dt="2020-03-10T21:21:50.675"/>
    <p1510:client id="{F3B6A98C-EA8C-48FE-8879-FFA1CBE02CF5}" v="1" dt="2020-03-10T21:00:01.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1/29/2024 10:48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8172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1/29/2024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1/29/2024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it-IT" sz="1200" b="0" i="0" u="none" strike="noStrike" kern="1200">
              <a:solidFill>
                <a:schemeClr val="tx1"/>
              </a:solidFill>
              <a:effectLst/>
              <a:latin typeface="+mn-lt"/>
              <a:ea typeface="+mn-ea"/>
              <a:cs typeface="+mn-cs"/>
            </a:endParaRPr>
          </a:p>
          <a:p>
            <a:r>
              <a:rPr lang="it-IT" sz="1200" b="0" i="0" u="none" strike="noStrike" kern="1200">
                <a:solidFill>
                  <a:schemeClr val="tx1"/>
                </a:solidFill>
                <a:effectLst/>
                <a:latin typeface="+mn-lt"/>
                <a:ea typeface="+mn-ea"/>
                <a:cs typeface="+mn-cs"/>
              </a:rPr>
              <a:t>Tutorial: Bulk invite Azure AD B2B collaboration users (</a:t>
            </a:r>
            <a:r>
              <a:rPr lang="it-IT" sz="1200" b="1" i="0" u="none" strike="noStrike" kern="1200">
                <a:solidFill>
                  <a:schemeClr val="tx1"/>
                </a:solidFill>
                <a:effectLst/>
                <a:latin typeface="+mn-lt"/>
                <a:ea typeface="+mn-ea"/>
                <a:cs typeface="+mn-cs"/>
              </a:rPr>
              <a:t>disabled as of 12/2019</a:t>
            </a:r>
            <a:r>
              <a:rPr lang="it-IT" sz="1200" b="0" i="0" u="none" strike="noStrike" kern="1200">
                <a:solidFill>
                  <a:schemeClr val="tx1"/>
                </a:solidFill>
                <a:effectLst/>
                <a:latin typeface="+mn-lt"/>
                <a:ea typeface="+mn-ea"/>
                <a:cs typeface="+mn-cs"/>
              </a:rPr>
              <a:t>)  - https://github.com/MicrosoftDocs/azure-docs/blob/master/articles/active-directory/b2b/tutorial-bulk-invite.md</a:t>
            </a:r>
            <a:endParaRPr lang="en-US" sz="882" b="0"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1/29/2024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2813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How will you assign users to groups?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1/29/2024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5877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1/29/2024 10:48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4765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Documentation - https://docs.microsoft.com/en-us/azure/active-directory</a:t>
            </a:r>
            <a:r>
              <a:rPr lang="en-US" dirty="0" smtClean="0"/>
              <a:t>/</a:t>
            </a:r>
          </a:p>
          <a:p>
            <a:endParaRPr lang="en-US" dirty="0" smtClean="0"/>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 cloud identity and access management solution that safeguards your data</a:t>
            </a:r>
            <a:r>
              <a:rPr lang="en-US" sz="1200" b="0" i="0" kern="1200" baseline="0" dirty="0" smtClean="0">
                <a:solidFill>
                  <a:schemeClr val="tx1"/>
                </a:solidFill>
                <a:effectLst/>
                <a:latin typeface="+mn-lt"/>
                <a:ea typeface="+mn-ea"/>
                <a:cs typeface="+mn-cs"/>
              </a:rPr>
              <a:t> called azure 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1/29/2024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1/29/2024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Did you look through the pricing list to determine which features your organization needs and to compare edition capabilities?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Azure AD Pricing Editions - https://azure.microsoft.com/en-us/pricing/details/active-directory/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1/29/2024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Although AD Join is intended for organizations that do not have on-premises Windows Server Active Directory infrastructure it can be used for other scenarios like branch offices.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1/29/2024 11:33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307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Do you think conditional access would be something your organization is interested 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1/29/2024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3863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cs typeface="Segoe UI"/>
              </a:rPr>
              <a:t>AZ-104T00A</a:t>
            </a:r>
            <a:r>
              <a:rPr lang="en-US" dirty="0"/>
              <a:t/>
            </a:r>
            <a:br>
              <a:rPr lang="en-US" dirty="0"/>
            </a:br>
            <a:r>
              <a:rPr lang="en-US" dirty="0">
                <a:cs typeface="Segoe UI"/>
              </a:rPr>
              <a:t>Module 01: </a:t>
            </a:r>
            <a:r>
              <a:rPr lang="en-US" dirty="0"/>
              <a:t/>
            </a:r>
            <a:br>
              <a:rPr lang="en-US" dirty="0"/>
            </a:br>
            <a:r>
              <a:rPr lang="en-US" dirty="0">
                <a:cs typeface="Segoe UI"/>
              </a:rPr>
              <a:t>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Multi-Factor Authentication</a:t>
            </a:r>
          </a:p>
        </p:txBody>
      </p:sp>
      <p:pic>
        <p:nvPicPr>
          <p:cNvPr id="4" name="Picture 3" descr="Image showing a Condition to test a user's access. The Condition will allow enforce MFA, or block the users access.">
            <a:extLst>
              <a:ext uri="{FF2B5EF4-FFF2-40B4-BE49-F238E27FC236}">
                <a16:creationId xmlns="" xmlns:a16="http://schemas.microsoft.com/office/drawing/2014/main" id="{FA0CD75C-D9BE-42D8-A727-BF3B243BFEC5}"/>
              </a:ext>
            </a:extLst>
          </p:cNvPr>
          <p:cNvPicPr>
            <a:picLocks noChangeAspect="1"/>
          </p:cNvPicPr>
          <p:nvPr/>
        </p:nvPicPr>
        <p:blipFill>
          <a:blip r:embed="rId3"/>
          <a:stretch>
            <a:fillRect/>
          </a:stretch>
        </p:blipFill>
        <p:spPr>
          <a:xfrm>
            <a:off x="393424" y="1248395"/>
            <a:ext cx="8641246" cy="3705225"/>
          </a:xfrm>
          <a:prstGeom prst="rect">
            <a:avLst/>
          </a:prstGeom>
        </p:spPr>
      </p:pic>
      <p:sp>
        <p:nvSpPr>
          <p:cNvPr id="2" name="Rectangle 1">
            <a:extLst>
              <a:ext uri="{FF2B5EF4-FFF2-40B4-BE49-F238E27FC236}">
                <a16:creationId xmlns="" xmlns:a16="http://schemas.microsoft.com/office/drawing/2014/main" id="{8D7B45AB-AF40-4EC6-B1CA-B318686EEA1C}"/>
              </a:ext>
            </a:extLst>
          </p:cNvPr>
          <p:cNvSpPr/>
          <p:nvPr/>
        </p:nvSpPr>
        <p:spPr>
          <a:xfrm>
            <a:off x="9142898" y="2073362"/>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
        <p:nvSpPr>
          <p:cNvPr id="6" name="Text Placeholder 2">
            <a:extLst>
              <a:ext uri="{FF2B5EF4-FFF2-40B4-BE49-F238E27FC236}">
                <a16:creationId xmlns="" xmlns:a16="http://schemas.microsoft.com/office/drawing/2014/main" id="{8B1A38D8-DE71-4164-966A-9E7D59E8DD66}"/>
              </a:ext>
            </a:extLst>
          </p:cNvPr>
          <p:cNvSpPr>
            <a:spLocks noGrp="1"/>
          </p:cNvSpPr>
          <p:nvPr>
            <p:ph type="body" sz="quarter" idx="10"/>
          </p:nvPr>
        </p:nvSpPr>
        <p:spPr>
          <a:xfrm>
            <a:off x="393424" y="5246687"/>
            <a:ext cx="11373196" cy="1154113"/>
          </a:xfrm>
        </p:spPr>
        <p:txBody>
          <a:bodyPr/>
          <a:lstStyle/>
          <a:p>
            <a:r>
              <a:rPr lang="en-US" dirty="0"/>
              <a:t>Provides two step authentication verification</a:t>
            </a:r>
          </a:p>
          <a:p>
            <a:r>
              <a:rPr lang="en-US" dirty="0"/>
              <a:t>Lets you enforce controls on access to apps based on specific conditions</a:t>
            </a:r>
          </a:p>
        </p:txBody>
      </p:sp>
    </p:spTree>
    <p:extLst>
      <p:ext uri="{BB962C8B-B14F-4D97-AF65-F5344CB8AC3E}">
        <p14:creationId xmlns:p14="http://schemas.microsoft.com/office/powerpoint/2010/main" val="7056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3" name="Text Placeholder 2">
            <a:extLst>
              <a:ext uri="{FF2B5EF4-FFF2-40B4-BE49-F238E27FC236}">
                <a16:creationId xmlns="" xmlns:a16="http://schemas.microsoft.com/office/drawing/2014/main" id="{8949C2E4-CB9E-431B-B365-5271E42E140B}"/>
              </a:ext>
            </a:extLst>
          </p:cNvPr>
          <p:cNvSpPr>
            <a:spLocks noGrp="1"/>
          </p:cNvSpPr>
          <p:nvPr>
            <p:ph type="body" sz="quarter" idx="10"/>
          </p:nvPr>
        </p:nvSpPr>
        <p:spPr>
          <a:xfrm>
            <a:off x="494747" y="1515008"/>
            <a:ext cx="6217551" cy="3188565"/>
          </a:xfrm>
        </p:spPr>
        <p:txBody>
          <a:bodyPr/>
          <a:lstStyle/>
          <a:p>
            <a:pPr marL="341313" indent="-341313">
              <a:buFont typeface="+mj-lt"/>
              <a:buAutoNum type="arabicPeriod"/>
            </a:pPr>
            <a:r>
              <a:rPr lang="en-US" dirty="0"/>
              <a:t>Determine who can use self-service password reset</a:t>
            </a:r>
          </a:p>
          <a:p>
            <a:pPr marL="341313" indent="-341313">
              <a:buFont typeface="+mj-lt"/>
              <a:buAutoNum type="arabicPeriod"/>
            </a:pPr>
            <a:r>
              <a:rPr lang="en-US" dirty="0"/>
              <a:t>Choose the number of authentication methods required and the methods available (email, phone, questions)</a:t>
            </a:r>
          </a:p>
          <a:p>
            <a:pPr marL="341313" indent="-341313">
              <a:buFont typeface="+mj-lt"/>
              <a:buAutoNum type="arabicPeriod"/>
            </a:pPr>
            <a:r>
              <a:rPr lang="en-US" dirty="0"/>
              <a:t>You can require users to register for SSPR (same process as MFA)</a:t>
            </a:r>
          </a:p>
        </p:txBody>
      </p:sp>
      <p:sp>
        <p:nvSpPr>
          <p:cNvPr id="8" name="Oval 7">
            <a:extLst>
              <a:ext uri="{FF2B5EF4-FFF2-40B4-BE49-F238E27FC236}">
                <a16:creationId xmlns="" xmlns:a16="http://schemas.microsoft.com/office/drawing/2014/main" id="{092DCA80-870F-4643-B79F-14261A32A54B}"/>
              </a:ext>
            </a:extLst>
          </p:cNvPr>
          <p:cNvSpPr/>
          <p:nvPr/>
        </p:nvSpPr>
        <p:spPr>
          <a:xfrm>
            <a:off x="7116172" y="2105791"/>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1</a:t>
            </a:r>
          </a:p>
        </p:txBody>
      </p:sp>
      <p:sp>
        <p:nvSpPr>
          <p:cNvPr id="9" name="Oval 8">
            <a:extLst>
              <a:ext uri="{FF2B5EF4-FFF2-40B4-BE49-F238E27FC236}">
                <a16:creationId xmlns="" xmlns:a16="http://schemas.microsoft.com/office/drawing/2014/main" id="{FA1FEF9C-AE03-4D7B-B017-94CE0C341FFB}"/>
              </a:ext>
            </a:extLst>
          </p:cNvPr>
          <p:cNvSpPr/>
          <p:nvPr/>
        </p:nvSpPr>
        <p:spPr>
          <a:xfrm>
            <a:off x="7116172" y="2393007"/>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2</a:t>
            </a:r>
          </a:p>
        </p:txBody>
      </p:sp>
      <p:sp>
        <p:nvSpPr>
          <p:cNvPr id="10" name="Oval 9">
            <a:extLst>
              <a:ext uri="{FF2B5EF4-FFF2-40B4-BE49-F238E27FC236}">
                <a16:creationId xmlns="" xmlns:a16="http://schemas.microsoft.com/office/drawing/2014/main" id="{42A37551-16DF-4C5A-96A4-535A4E3D9083}"/>
              </a:ext>
            </a:extLst>
          </p:cNvPr>
          <p:cNvSpPr/>
          <p:nvPr/>
        </p:nvSpPr>
        <p:spPr>
          <a:xfrm>
            <a:off x="7116172" y="2680222"/>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3</a:t>
            </a:r>
          </a:p>
        </p:txBody>
      </p:sp>
      <p:pic>
        <p:nvPicPr>
          <p:cNvPr id="4" name="Picture 4" descr="A screenshot of the Password Reset - Authentication Methods screen&#10;&#10;">
            <a:extLst>
              <a:ext uri="{FF2B5EF4-FFF2-40B4-BE49-F238E27FC236}">
                <a16:creationId xmlns="" xmlns:a16="http://schemas.microsoft.com/office/drawing/2014/main" id="{67DD42B2-4675-4688-8575-BD19ECC82CB1}"/>
              </a:ext>
            </a:extLst>
          </p:cNvPr>
          <p:cNvPicPr>
            <a:picLocks noChangeAspect="1"/>
          </p:cNvPicPr>
          <p:nvPr/>
        </p:nvPicPr>
        <p:blipFill>
          <a:blip r:embed="rId3"/>
          <a:stretch>
            <a:fillRect/>
          </a:stretch>
        </p:blipFill>
        <p:spPr>
          <a:xfrm>
            <a:off x="7385627" y="976057"/>
            <a:ext cx="4573153" cy="5154112"/>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Users and Groups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 xmlns:a16="http://schemas.microsoft.com/office/drawing/2014/main" id="{332D3DB3-B59D-4E6F-98E4-F1169ABE032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User Accounts</a:t>
            </a:r>
          </a:p>
          <a:p>
            <a:r>
              <a:rPr lang="en-US" dirty="0">
                <a:solidFill>
                  <a:schemeClr val="tx1"/>
                </a:solidFill>
                <a:latin typeface="Segoe UI Semilight"/>
                <a:cs typeface="Segoe UI Semilight"/>
              </a:rPr>
              <a:t>Managing User Accounts</a:t>
            </a:r>
          </a:p>
          <a:p>
            <a:r>
              <a:rPr lang="en-US" dirty="0">
                <a:latin typeface="Segoe UI Semilight"/>
                <a:cs typeface="Segoe UI Semilight"/>
              </a:rPr>
              <a:t>Bulk User Accounts</a:t>
            </a:r>
          </a:p>
          <a:p>
            <a:r>
              <a:rPr lang="en-US" dirty="0">
                <a:latin typeface="Segoe UI Semilight"/>
                <a:cs typeface="Segoe UI Semilight"/>
              </a:rPr>
              <a:t>Group Accounts</a:t>
            </a:r>
          </a:p>
          <a:p>
            <a:r>
              <a:rPr lang="en-US" dirty="0">
                <a:solidFill>
                  <a:schemeClr val="tx1"/>
                </a:solidFill>
                <a:latin typeface="Segoe UI Semilight"/>
                <a:cs typeface="Segoe UI Semilight"/>
              </a:rPr>
              <a:t>Azure AD Connect</a:t>
            </a:r>
          </a:p>
          <a:p>
            <a:r>
              <a:rPr lang="en-US" dirty="0">
                <a:solidFill>
                  <a:schemeClr val="tx1"/>
                </a:solidFill>
                <a:latin typeface="Segoe UI Semilight"/>
                <a:cs typeface="Segoe UI Semilight"/>
              </a:rPr>
              <a:t>Azure AD Connect Health</a:t>
            </a:r>
          </a:p>
          <a:p>
            <a:r>
              <a:rPr lang="en-US" dirty="0">
                <a:solidFill>
                  <a:schemeClr val="tx1"/>
                </a:solidFill>
                <a:latin typeface="Segoe UI Semilight"/>
                <a:cs typeface="Segoe UI Semilight"/>
              </a:rPr>
              <a:t>Azure AD B2B and B2C</a:t>
            </a:r>
          </a:p>
          <a:p>
            <a:r>
              <a:rPr lang="en-US" dirty="0">
                <a:latin typeface="Segoe UI Semilight"/>
                <a:cs typeface="Segoe UI Semilight"/>
              </a:rPr>
              <a:t>Demonstration – Users and Groups</a:t>
            </a:r>
          </a:p>
        </p:txBody>
      </p:sp>
    </p:spTree>
    <p:extLst>
      <p:ext uri="{BB962C8B-B14F-4D97-AF65-F5344CB8AC3E}">
        <p14:creationId xmlns:p14="http://schemas.microsoft.com/office/powerpoint/2010/main" val="2046745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an account</a:t>
            </a:r>
          </a:p>
          <a:p>
            <a:r>
              <a:rPr lang="en-US" dirty="0"/>
              <a:t>The account is used for authentication and authorization</a:t>
            </a:r>
          </a:p>
          <a:p>
            <a:r>
              <a:rPr lang="en-US" dirty="0"/>
              <a:t>Identity Sources: Cloud, Directory-synchronized, and Guest </a:t>
            </a:r>
          </a:p>
        </p:txBody>
      </p:sp>
      <p:pic>
        <p:nvPicPr>
          <p:cNvPr id="2" name="Picture 2" descr="Screenshot of the user accounts page with users name, email, user type, and source.">
            <a:extLst>
              <a:ext uri="{FF2B5EF4-FFF2-40B4-BE49-F238E27FC236}">
                <a16:creationId xmlns="" xmlns:a16="http://schemas.microsoft.com/office/drawing/2014/main" id="{2A7C1F9E-5485-4FF1-A16A-248FDA70627A}"/>
              </a:ext>
            </a:extLst>
          </p:cNvPr>
          <p:cNvPicPr>
            <a:picLocks noChangeAspect="1"/>
          </p:cNvPicPr>
          <p:nvPr/>
        </p:nvPicPr>
        <p:blipFill>
          <a:blip r:embed="rId3"/>
          <a:stretch>
            <a:fillRect/>
          </a:stretch>
        </p:blipFill>
        <p:spPr>
          <a:xfrm>
            <a:off x="587829" y="1246944"/>
            <a:ext cx="9826689" cy="277790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Managing User Accounts</a:t>
            </a:r>
          </a:p>
        </p:txBody>
      </p:sp>
      <p:pic>
        <p:nvPicPr>
          <p:cNvPr id="4" name="Picture 4" descr="Screenshot of the Add user tool bar including new user, new guest user, bulk create, bulk invite, bulk delete, download users, refresh, reset password, multi-factor authentication, and delete user. ">
            <a:extLst>
              <a:ext uri="{FF2B5EF4-FFF2-40B4-BE49-F238E27FC236}">
                <a16:creationId xmlns="" xmlns:a16="http://schemas.microsoft.com/office/drawing/2014/main" id="{C3F246BA-4543-4155-AE0E-2671EC309578}"/>
              </a:ext>
            </a:extLst>
          </p:cNvPr>
          <p:cNvPicPr>
            <a:picLocks noChangeAspect="1"/>
          </p:cNvPicPr>
          <p:nvPr/>
        </p:nvPicPr>
        <p:blipFill>
          <a:blip r:embed="rId3"/>
          <a:stretch>
            <a:fillRect/>
          </a:stretch>
        </p:blipFill>
        <p:spPr>
          <a:xfrm>
            <a:off x="595745" y="1339045"/>
            <a:ext cx="11009745" cy="462273"/>
          </a:xfrm>
          <a:prstGeom prst="rect">
            <a:avLst/>
          </a:prstGeom>
        </p:spPr>
      </p:pic>
      <p:pic>
        <p:nvPicPr>
          <p:cNvPr id="12" name="Picture 11" descr="Screenshot of the new user page. Two radio buttons are shown. One for Create User and one for Invite User. ">
            <a:extLst>
              <a:ext uri="{FF2B5EF4-FFF2-40B4-BE49-F238E27FC236}">
                <a16:creationId xmlns="" xmlns:a16="http://schemas.microsoft.com/office/drawing/2014/main" id="{2652E1B4-C87A-4461-AC42-68F00FC68B67}"/>
              </a:ext>
            </a:extLst>
          </p:cNvPr>
          <p:cNvPicPr>
            <a:picLocks noChangeAspect="1"/>
          </p:cNvPicPr>
          <p:nvPr/>
        </p:nvPicPr>
        <p:blipFill>
          <a:blip r:embed="rId4"/>
          <a:stretch>
            <a:fillRect/>
          </a:stretch>
        </p:blipFill>
        <p:spPr>
          <a:xfrm>
            <a:off x="2235778" y="1998425"/>
            <a:ext cx="6515100" cy="2057400"/>
          </a:xfrm>
          <a:prstGeom prst="rect">
            <a:avLst/>
          </a:prstGeom>
        </p:spPr>
      </p:pic>
      <p:sp>
        <p:nvSpPr>
          <p:cNvPr id="8" name="Text Placeholder 7">
            <a:extLst>
              <a:ext uri="{FF2B5EF4-FFF2-40B4-BE49-F238E27FC236}">
                <a16:creationId xmlns="" xmlns:a16="http://schemas.microsoft.com/office/drawing/2014/main" id="{D03D9B80-E3E6-437B-A71F-2743E1BA89EC}"/>
              </a:ext>
            </a:extLst>
          </p:cNvPr>
          <p:cNvSpPr>
            <a:spLocks noGrp="1"/>
          </p:cNvSpPr>
          <p:nvPr>
            <p:ph type="body" sz="quarter" idx="10"/>
          </p:nvPr>
        </p:nvSpPr>
        <p:spPr>
          <a:xfrm>
            <a:off x="588963" y="4385913"/>
            <a:ext cx="11018520" cy="1982081"/>
          </a:xfrm>
        </p:spPr>
        <p:txBody>
          <a:bodyPr/>
          <a:lstStyle/>
          <a:p>
            <a:r>
              <a:rPr lang="en-US" dirty="0"/>
              <a:t>Must be Global Administrator to manage users</a:t>
            </a:r>
          </a:p>
          <a:p>
            <a:r>
              <a:rPr lang="en-US" dirty="0"/>
              <a:t>User profile (picture, job, contact info) is optional</a:t>
            </a:r>
          </a:p>
          <a:p>
            <a:r>
              <a:rPr lang="en-US" dirty="0"/>
              <a:t>Deleted users can be restored for 30 days</a:t>
            </a:r>
          </a:p>
          <a:p>
            <a:r>
              <a:rPr lang="en-US" dirty="0"/>
              <a:t>Sign in and audit log information is available</a:t>
            </a: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Bulk User Accounts</a:t>
            </a:r>
          </a:p>
        </p:txBody>
      </p:sp>
      <p:pic>
        <p:nvPicPr>
          <p:cNvPr id="2" name="Picture 1" descr="A CSV file is shown being processed by New-ADUser and writing to Azure AD.">
            <a:extLst>
              <a:ext uri="{FF2B5EF4-FFF2-40B4-BE49-F238E27FC236}">
                <a16:creationId xmlns=""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
        <p:nvSpPr>
          <p:cNvPr id="6" name="Text Placeholder 5"/>
          <p:cNvSpPr>
            <a:spLocks noGrp="1"/>
          </p:cNvSpPr>
          <p:nvPr>
            <p:ph type="body" sz="quarter" idx="10"/>
          </p:nvPr>
        </p:nvSpPr>
        <p:spPr>
          <a:xfrm>
            <a:off x="584200" y="3687581"/>
            <a:ext cx="11018520" cy="2437590"/>
          </a:xfrm>
        </p:spPr>
        <p:txBody>
          <a:bodyPr/>
          <a:lstStyle/>
          <a:p>
            <a:r>
              <a:rPr lang="en-US" sz="2400" dirty="0">
                <a:solidFill>
                  <a:schemeClr val="tx1"/>
                </a:solidFill>
              </a:rPr>
              <a:t>Create the comma-separated values (CSV) file with the list of all the users and their properties</a:t>
            </a:r>
          </a:p>
          <a:p>
            <a:r>
              <a:rPr lang="en-US" sz="2400" dirty="0">
                <a:solidFill>
                  <a:schemeClr val="tx1"/>
                </a:solidFill>
              </a:rPr>
              <a:t>Loop through the file processing each user</a:t>
            </a:r>
          </a:p>
          <a:p>
            <a:r>
              <a:rPr lang="en-US" sz="2400" dirty="0">
                <a:solidFill>
                  <a:schemeClr val="tx1"/>
                </a:solidFill>
              </a:rPr>
              <a:t>Consider error handling, duplicate users, initial password settings, empty properties, and when the account is enabled</a:t>
            </a:r>
          </a:p>
          <a:p>
            <a:pPr marL="0" indent="0">
              <a:buNone/>
            </a:pPr>
            <a:endParaRPr lang="en-US" sz="2400" dirty="0"/>
          </a:p>
        </p:txBody>
      </p:sp>
      <p:sp>
        <p:nvSpPr>
          <p:cNvPr id="3" name="Rectangle 2">
            <a:extLst>
              <a:ext uri="{FF2B5EF4-FFF2-40B4-BE49-F238E27FC236}">
                <a16:creationId xmlns="" xmlns:a16="http://schemas.microsoft.com/office/drawing/2014/main" id="{46A81EFB-4504-452E-A04E-736040F07363}"/>
              </a:ext>
            </a:extLst>
          </p:cNvPr>
          <p:cNvSpPr/>
          <p:nvPr/>
        </p:nvSpPr>
        <p:spPr>
          <a:xfrm>
            <a:off x="584200" y="6050160"/>
            <a:ext cx="8464177" cy="461665"/>
          </a:xfrm>
          <a:prstGeom prst="rect">
            <a:avLst/>
          </a:prstGeom>
        </p:spPr>
        <p:txBody>
          <a:bodyPr wrap="none">
            <a:spAutoFit/>
          </a:bodyPr>
          <a:lstStyle/>
          <a:p>
            <a:r>
              <a:rPr lang="en-US" dirty="0">
                <a:solidFill>
                  <a:schemeClr val="accent3"/>
                </a:solidFill>
                <a:latin typeface="Segoe UI VSS (Regular)"/>
              </a:rPr>
              <a:t>✔️ </a:t>
            </a:r>
            <a:r>
              <a:rPr lang="en-US" sz="2400" dirty="0"/>
              <a:t>Bulk invite Azure AD B2B collaboration users is in Preview</a:t>
            </a:r>
            <a:endParaRPr lang="en-US" dirty="0"/>
          </a:p>
        </p:txBody>
      </p:sp>
    </p:spTree>
    <p:extLst>
      <p:ext uri="{BB962C8B-B14F-4D97-AF65-F5344CB8AC3E}">
        <p14:creationId xmlns:p14="http://schemas.microsoft.com/office/powerpoint/2010/main" val="1618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 xmlns:a16="http://schemas.microsoft.com/office/drawing/2014/main" id="{29FA23E7-56CC-4234-A79B-4833FD53B2B0}"/>
              </a:ext>
            </a:extLst>
          </p:cNvPr>
          <p:cNvSpPr>
            <a:spLocks noGrp="1"/>
          </p:cNvSpPr>
          <p:nvPr>
            <p:ph type="body" sz="quarter" idx="10"/>
          </p:nvPr>
        </p:nvSpPr>
        <p:spPr>
          <a:xfrm>
            <a:off x="586390" y="1434370"/>
            <a:ext cx="11018520" cy="4567404"/>
          </a:xfrm>
        </p:spPr>
        <p:txBody>
          <a:bodyPr/>
          <a:lstStyle/>
          <a:p>
            <a:r>
              <a:rPr lang="en-US" dirty="0"/>
              <a:t>Group Types</a:t>
            </a:r>
          </a:p>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Office 365 groups</a:t>
            </a:r>
          </a:p>
          <a:p>
            <a:r>
              <a:rPr lang="en-US" dirty="0"/>
              <a:t>Assignment Types</a:t>
            </a:r>
          </a:p>
          <a:p>
            <a:pPr marL="457200" indent="-457200">
              <a:buFont typeface="Arial" panose="020B0604020202020204" pitchFamily="34" charset="0"/>
              <a:buChar char="•"/>
            </a:pPr>
            <a:r>
              <a:rPr lang="en-US" dirty="0"/>
              <a:t>Assigned</a:t>
            </a:r>
          </a:p>
          <a:p>
            <a:pPr marL="457200" indent="-457200">
              <a:buFont typeface="Arial" panose="020B0604020202020204" pitchFamily="34" charset="0"/>
              <a:buChar char="•"/>
            </a:pPr>
            <a:r>
              <a:rPr lang="en-US" dirty="0"/>
              <a:t>Dynamic User</a:t>
            </a:r>
          </a:p>
          <a:p>
            <a:pPr marL="457200" indent="-457200">
              <a:buFont typeface="Arial" panose="020B0604020202020204" pitchFamily="34" charset="0"/>
              <a:buChar char="•"/>
            </a:pPr>
            <a:r>
              <a:rPr lang="en-US" dirty="0">
                <a:solidFill>
                  <a:schemeClr val="tx1"/>
                </a:solidFill>
              </a:rPr>
              <a:t>Dynamic Device (Security groups only)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 xmlns:a16="http://schemas.microsoft.com/office/drawing/2014/main" id="{BECEA85E-89EE-4A61-AD0F-43C2886365C7}"/>
              </a:ext>
            </a:extLst>
          </p:cNvPr>
          <p:cNvPicPr>
            <a:picLocks noChangeAspect="1"/>
          </p:cNvPicPr>
          <p:nvPr/>
        </p:nvPicPr>
        <p:blipFill>
          <a:blip r:embed="rId3"/>
          <a:stretch>
            <a:fillRect/>
          </a:stretch>
        </p:blipFill>
        <p:spPr>
          <a:xfrm>
            <a:off x="5070035" y="1895374"/>
            <a:ext cx="6691745" cy="2219937"/>
          </a:xfrm>
          <a:prstGeom prst="rect">
            <a:avLst/>
          </a:prstGeom>
        </p:spPr>
      </p:pic>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4A3137-CCDE-4D5D-AAB3-7D5EC85AF276}"/>
              </a:ext>
            </a:extLst>
          </p:cNvPr>
          <p:cNvSpPr>
            <a:spLocks noGrp="1"/>
          </p:cNvSpPr>
          <p:nvPr>
            <p:ph type="title"/>
          </p:nvPr>
        </p:nvSpPr>
        <p:spPr>
          <a:xfrm>
            <a:off x="588263" y="457200"/>
            <a:ext cx="11018520" cy="553998"/>
          </a:xfrm>
        </p:spPr>
        <p:txBody>
          <a:bodyPr/>
          <a:lstStyle/>
          <a:p>
            <a:r>
              <a:rPr lang="en-US" dirty="0"/>
              <a:t>Azure AD Connect</a:t>
            </a:r>
          </a:p>
        </p:txBody>
      </p:sp>
      <p:sp>
        <p:nvSpPr>
          <p:cNvPr id="3" name="Text Placeholder 2">
            <a:extLst>
              <a:ext uri="{FF2B5EF4-FFF2-40B4-BE49-F238E27FC236}">
                <a16:creationId xmlns="" xmlns:a16="http://schemas.microsoft.com/office/drawing/2014/main" id="{BF5AA6E9-4437-47A5-BE00-32DCCF96C249}"/>
              </a:ext>
            </a:extLst>
          </p:cNvPr>
          <p:cNvSpPr>
            <a:spLocks noGrp="1"/>
          </p:cNvSpPr>
          <p:nvPr>
            <p:ph type="body" sz="quarter" idx="10"/>
          </p:nvPr>
        </p:nvSpPr>
        <p:spPr>
          <a:xfrm>
            <a:off x="584201" y="1435100"/>
            <a:ext cx="6108002" cy="2308225"/>
          </a:xfrm>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 – password hash synchronization and pass-through authentication</a:t>
            </a:r>
          </a:p>
        </p:txBody>
      </p:sp>
      <p:pic>
        <p:nvPicPr>
          <p:cNvPr id="4" name="Picture 3" descr="Azure AD Connect is shown connecting on-premises AD to Azure AD.">
            <a:extLst>
              <a:ext uri="{FF2B5EF4-FFF2-40B4-BE49-F238E27FC236}">
                <a16:creationId xmlns="" xmlns:a16="http://schemas.microsoft.com/office/drawing/2014/main" id="{2FF2D0F8-EF31-4E09-A9A1-02F6F6CA08DC}"/>
              </a:ext>
            </a:extLst>
          </p:cNvPr>
          <p:cNvPicPr>
            <a:picLocks noChangeAspect="1"/>
          </p:cNvPicPr>
          <p:nvPr/>
        </p:nvPicPr>
        <p:blipFill>
          <a:blip r:embed="rId3"/>
          <a:stretch>
            <a:fillRect/>
          </a:stretch>
        </p:blipFill>
        <p:spPr>
          <a:xfrm>
            <a:off x="7124784" y="1636288"/>
            <a:ext cx="4706148" cy="2679193"/>
          </a:xfrm>
          <a:prstGeom prst="rect">
            <a:avLst/>
          </a:prstGeom>
        </p:spPr>
      </p:pic>
    </p:spTree>
    <p:extLst>
      <p:ext uri="{BB962C8B-B14F-4D97-AF65-F5344CB8AC3E}">
        <p14:creationId xmlns:p14="http://schemas.microsoft.com/office/powerpoint/2010/main" val="26809445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creenshot of the Azure AD Health page. Active alerts, resolved alerts, and notifications are shown.">
            <a:extLst>
              <a:ext uri="{FF2B5EF4-FFF2-40B4-BE49-F238E27FC236}">
                <a16:creationId xmlns="" xmlns:a16="http://schemas.microsoft.com/office/drawing/2014/main" id="{EF3E562A-8DDE-4C34-9A56-B87EA948E5BB}"/>
              </a:ext>
            </a:extLst>
          </p:cNvPr>
          <p:cNvSpPr>
            <a:spLocks noGrp="1"/>
          </p:cNvSpPr>
          <p:nvPr>
            <p:ph type="title"/>
          </p:nvPr>
        </p:nvSpPr>
        <p:spPr/>
        <p:txBody>
          <a:bodyPr/>
          <a:lstStyle/>
          <a:p>
            <a:r>
              <a:rPr lang="en-US" dirty="0">
                <a:solidFill>
                  <a:schemeClr val="tx1"/>
                </a:solidFill>
              </a:rPr>
              <a:t>Azure AD Connect Health</a:t>
            </a:r>
          </a:p>
        </p:txBody>
      </p:sp>
      <p:sp>
        <p:nvSpPr>
          <p:cNvPr id="3" name="Text Placeholder 2">
            <a:extLst>
              <a:ext uri="{FF2B5EF4-FFF2-40B4-BE49-F238E27FC236}">
                <a16:creationId xmlns="" xmlns:a16="http://schemas.microsoft.com/office/drawing/2014/main" id="{B87E5052-0737-4CB0-873E-131E8F32231F}"/>
              </a:ext>
            </a:extLst>
          </p:cNvPr>
          <p:cNvSpPr>
            <a:spLocks noGrp="1"/>
          </p:cNvSpPr>
          <p:nvPr>
            <p:ph type="body" sz="quarter" idx="10"/>
          </p:nvPr>
        </p:nvSpPr>
        <p:spPr>
          <a:xfrm>
            <a:off x="584200" y="1435497"/>
            <a:ext cx="5688584" cy="4912114"/>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p:txBody>
      </p:sp>
      <p:pic>
        <p:nvPicPr>
          <p:cNvPr id="4" name="Picture 3" descr="Diagram of an on-premises infrastructure using AD connect to access Azure AD and Azure AD Connect Health. ">
            <a:extLst>
              <a:ext uri="{FF2B5EF4-FFF2-40B4-BE49-F238E27FC236}">
                <a16:creationId xmlns="" xmlns:a16="http://schemas.microsoft.com/office/drawing/2014/main" id="{3C6D7288-70C6-41E6-B732-DDE4625D1795}"/>
              </a:ext>
            </a:extLst>
          </p:cNvPr>
          <p:cNvPicPr>
            <a:picLocks noChangeAspect="1"/>
          </p:cNvPicPr>
          <p:nvPr/>
        </p:nvPicPr>
        <p:blipFill>
          <a:blip r:embed="rId2"/>
          <a:stretch>
            <a:fillRect/>
          </a:stretch>
        </p:blipFill>
        <p:spPr>
          <a:xfrm>
            <a:off x="6623685" y="1938528"/>
            <a:ext cx="5228610" cy="2778633"/>
          </a:xfrm>
          <a:prstGeom prst="rect">
            <a:avLst/>
          </a:prstGeom>
        </p:spPr>
      </p:pic>
    </p:spTree>
    <p:extLst>
      <p:ext uri="{BB962C8B-B14F-4D97-AF65-F5344CB8AC3E}">
        <p14:creationId xmlns:p14="http://schemas.microsoft.com/office/powerpoint/2010/main" val="3687525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FF48BE-C782-407D-A807-DFC5C97C1A1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 xmlns:a16="http://schemas.microsoft.com/office/drawing/2014/main" id="{CD5757C3-8E61-41FD-9E72-B103ECDE9B24}"/>
              </a:ext>
            </a:extLst>
          </p:cNvPr>
          <p:cNvSpPr>
            <a:spLocks noGrp="1"/>
          </p:cNvSpPr>
          <p:nvPr>
            <p:ph type="body" sz="quarter" idx="10"/>
          </p:nvPr>
        </p:nvSpPr>
        <p:spPr>
          <a:xfrm>
            <a:off x="584200" y="1435497"/>
            <a:ext cx="11018520" cy="1465016"/>
          </a:xfrm>
        </p:spPr>
        <p:txBody>
          <a:bodyPr/>
          <a:lstStyle/>
          <a:p>
            <a:r>
              <a:rPr lang="en-US" dirty="0"/>
              <a:t>Lesson 01: Azure Active Directory</a:t>
            </a:r>
          </a:p>
          <a:p>
            <a:r>
              <a:rPr lang="en-US" dirty="0"/>
              <a:t>Lesson 02: Users and Groups</a:t>
            </a:r>
          </a:p>
          <a:p>
            <a:r>
              <a:rPr lang="en-US" dirty="0"/>
              <a:t>Lesson 03: Module 01 Lab and Review</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56AFD0-188E-4E31-9AC3-2D6709375155}"/>
              </a:ext>
            </a:extLst>
          </p:cNvPr>
          <p:cNvSpPr>
            <a:spLocks noGrp="1"/>
          </p:cNvSpPr>
          <p:nvPr>
            <p:ph type="title"/>
          </p:nvPr>
        </p:nvSpPr>
        <p:spPr/>
        <p:txBody>
          <a:bodyPr/>
          <a:lstStyle/>
          <a:p>
            <a:r>
              <a:rPr lang="en-US" dirty="0">
                <a:cs typeface="Segoe UI"/>
              </a:rPr>
              <a:t>Managing Multiple Directories</a:t>
            </a:r>
            <a:endParaRPr lang="en-US" dirty="0"/>
          </a:p>
        </p:txBody>
      </p:sp>
      <p:sp>
        <p:nvSpPr>
          <p:cNvPr id="3" name="Text Placeholder 2">
            <a:extLst>
              <a:ext uri="{FF2B5EF4-FFF2-40B4-BE49-F238E27FC236}">
                <a16:creationId xmlns="" xmlns:a16="http://schemas.microsoft.com/office/drawing/2014/main" id="{35B09A46-B6F0-428D-8C4A-E8909055D969}"/>
              </a:ext>
            </a:extLst>
          </p:cNvPr>
          <p:cNvSpPr>
            <a:spLocks noGrp="1"/>
          </p:cNvSpPr>
          <p:nvPr>
            <p:ph type="body" sz="quarter" idx="10"/>
          </p:nvPr>
        </p:nvSpPr>
        <p:spPr>
          <a:xfrm>
            <a:off x="591975" y="1435497"/>
            <a:ext cx="5303522" cy="4567404"/>
          </a:xfrm>
        </p:spPr>
        <p:txBody>
          <a:bodyPr vert="horz" wrap="square" lIns="0" tIns="0" rIns="0" bIns="0" rtlCol="0" anchor="t">
            <a:spAutoFit/>
          </a:bodyPr>
          <a:lstStyle/>
          <a:p>
            <a:r>
              <a:rPr lang="en-US" dirty="0">
                <a:latin typeface="Segoe UI Semilight"/>
                <a:cs typeface="Segoe UI Semilight"/>
              </a:rPr>
              <a:t>In Azure Active Directory (Azure AD), each tenant is a fully independent resource</a:t>
            </a:r>
          </a:p>
          <a:p>
            <a:r>
              <a:rPr lang="en-US" dirty="0">
                <a:latin typeface="Segoe UI Semilight"/>
                <a:cs typeface="Segoe UI Semilight"/>
              </a:rPr>
              <a:t>There is no parent-child relationship between tenants</a:t>
            </a:r>
          </a:p>
          <a:p>
            <a:r>
              <a:rPr lang="en-US" dirty="0">
                <a:latin typeface="Segoe UI Semilight"/>
                <a:cs typeface="Segoe UI Semilight"/>
              </a:rPr>
              <a:t>This independence between tenants includes resource, administrative, and synchronization</a:t>
            </a:r>
          </a:p>
          <a:p>
            <a:endParaRPr lang="en-US" dirty="0"/>
          </a:p>
        </p:txBody>
      </p:sp>
      <p:pic>
        <p:nvPicPr>
          <p:cNvPr id="4" name="Picture 4" descr="An on-premises AD is shown using AD Connect to connect to a single cloud.">
            <a:extLst>
              <a:ext uri="{FF2B5EF4-FFF2-40B4-BE49-F238E27FC236}">
                <a16:creationId xmlns="" xmlns:a16="http://schemas.microsoft.com/office/drawing/2014/main" id="{53A8818A-BBC5-468F-A738-7D87B529C94B}"/>
              </a:ext>
            </a:extLst>
          </p:cNvPr>
          <p:cNvPicPr>
            <a:picLocks noChangeAspect="1"/>
          </p:cNvPicPr>
          <p:nvPr/>
        </p:nvPicPr>
        <p:blipFill>
          <a:blip r:embed="rId2"/>
          <a:stretch>
            <a:fillRect/>
          </a:stretch>
        </p:blipFill>
        <p:spPr>
          <a:xfrm>
            <a:off x="6046236" y="1712656"/>
            <a:ext cx="5643466" cy="3518219"/>
          </a:xfrm>
          <a:prstGeom prst="rect">
            <a:avLst/>
          </a:prstGeom>
        </p:spPr>
      </p:pic>
      <p:sp>
        <p:nvSpPr>
          <p:cNvPr id="6" name="TextBox 5">
            <a:extLst>
              <a:ext uri="{FF2B5EF4-FFF2-40B4-BE49-F238E27FC236}">
                <a16:creationId xmlns="" xmlns:a16="http://schemas.microsoft.com/office/drawing/2014/main" id="{83347AD5-C0E7-4FC2-BE28-415EB9D9B47E}"/>
              </a:ext>
            </a:extLst>
          </p:cNvPr>
          <p:cNvSpPr txBox="1"/>
          <p:nvPr/>
        </p:nvSpPr>
        <p:spPr>
          <a:xfrm>
            <a:off x="821094" y="5875176"/>
            <a:ext cx="1036319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rgbClr val="00B050"/>
                </a:solidFill>
                <a:latin typeface="+mn-ea"/>
              </a:rPr>
              <a:t>✔️</a:t>
            </a:r>
            <a:r>
              <a:rPr lang="en-US" sz="2400" dirty="0">
                <a:latin typeface="Segoe UI VSS (Regular)"/>
              </a:rPr>
              <a:t> </a:t>
            </a:r>
            <a:r>
              <a:rPr lang="en-US" sz="2400" dirty="0">
                <a:ea typeface="+mn-lt"/>
                <a:cs typeface="+mn-lt"/>
              </a:rPr>
              <a:t>It is recommended to use a supported synchronization configuration</a:t>
            </a:r>
            <a:r>
              <a:rPr lang="en-US" sz="2400" dirty="0">
                <a:latin typeface="Segoe UI VSS (Regular)"/>
              </a:rPr>
              <a:t> </a:t>
            </a:r>
            <a:endParaRPr lang="en-US" dirty="0"/>
          </a:p>
        </p:txBody>
      </p:sp>
    </p:spTree>
    <p:extLst>
      <p:ext uri="{BB962C8B-B14F-4D97-AF65-F5344CB8AC3E}">
        <p14:creationId xmlns:p14="http://schemas.microsoft.com/office/powerpoint/2010/main" val="12867600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E7CAAC-919B-415D-BF43-A81B6BC4687E}"/>
              </a:ext>
            </a:extLst>
          </p:cNvPr>
          <p:cNvSpPr>
            <a:spLocks noGrp="1"/>
          </p:cNvSpPr>
          <p:nvPr>
            <p:ph type="title"/>
          </p:nvPr>
        </p:nvSpPr>
        <p:spPr/>
        <p:txBody>
          <a:bodyPr/>
          <a:lstStyle/>
          <a:p>
            <a:r>
              <a:rPr lang="en-US" dirty="0">
                <a:solidFill>
                  <a:schemeClr val="tx1"/>
                </a:solidFill>
              </a:rPr>
              <a:t>Azure AD B2B and B2C</a:t>
            </a:r>
          </a:p>
        </p:txBody>
      </p:sp>
      <p:sp>
        <p:nvSpPr>
          <p:cNvPr id="3" name="Text Placeholder 2">
            <a:extLst>
              <a:ext uri="{FF2B5EF4-FFF2-40B4-BE49-F238E27FC236}">
                <a16:creationId xmlns="" xmlns:a16="http://schemas.microsoft.com/office/drawing/2014/main" id="{018298D9-4D2E-4C1A-B79E-A77A65D81D86}"/>
              </a:ext>
            </a:extLst>
          </p:cNvPr>
          <p:cNvSpPr>
            <a:spLocks noGrp="1"/>
          </p:cNvSpPr>
          <p:nvPr>
            <p:ph type="body" sz="quarter" idx="10"/>
          </p:nvPr>
        </p:nvSpPr>
        <p:spPr>
          <a:xfrm>
            <a:off x="535506" y="1302315"/>
            <a:ext cx="6369508" cy="5090624"/>
          </a:xfrm>
        </p:spPr>
        <p:txBody>
          <a:bodyPr/>
          <a:lstStyle/>
          <a:p>
            <a:pPr lvl="0"/>
            <a:r>
              <a:rPr lang="en-US" kern="0" dirty="0">
                <a:solidFill>
                  <a:srgbClr val="000000"/>
                </a:solidFill>
              </a:rPr>
              <a:t>Business to Business (B2B)</a:t>
            </a:r>
          </a:p>
          <a:p>
            <a:pPr lvl="1"/>
            <a:r>
              <a:rPr lang="en-US" sz="2400" kern="0" dirty="0">
                <a:solidFill>
                  <a:srgbClr val="000000"/>
                </a:solidFill>
              </a:rPr>
              <a:t>Inviting users from other Azure AD Tenants into your own organization tenant</a:t>
            </a:r>
          </a:p>
          <a:p>
            <a:pPr lvl="1">
              <a:spcAft>
                <a:spcPts val="1200"/>
              </a:spcAft>
            </a:pPr>
            <a:r>
              <a:rPr lang="en-US" sz="2400" kern="0" dirty="0">
                <a:solidFill>
                  <a:srgbClr val="000000"/>
                </a:solidFill>
              </a:rPr>
              <a:t>User provisioning is done by the invited party</a:t>
            </a:r>
          </a:p>
          <a:p>
            <a:pPr lvl="0"/>
            <a:r>
              <a:rPr lang="en-US" kern="0" dirty="0">
                <a:solidFill>
                  <a:srgbClr val="000000"/>
                </a:solidFill>
              </a:rPr>
              <a:t>Business to Consumer (B2C)</a:t>
            </a:r>
          </a:p>
          <a:p>
            <a:pPr lvl="1"/>
            <a:r>
              <a:rPr lang="en-US" sz="2400" kern="0" dirty="0">
                <a:solidFill>
                  <a:srgbClr val="000000"/>
                </a:solidFill>
              </a:rPr>
              <a:t>Inviting users from other social media Identity Tenants into your own organization tenant</a:t>
            </a:r>
          </a:p>
          <a:p>
            <a:pPr lvl="1"/>
            <a:r>
              <a:rPr lang="en-US" sz="2400" kern="0" dirty="0">
                <a:solidFill>
                  <a:srgbClr val="000000"/>
                </a:solidFill>
              </a:rPr>
              <a:t>User provisioning is done by the invited party; you are in control to invite the other side’s users</a:t>
            </a:r>
            <a:endParaRPr lang="en-US" dirty="0"/>
          </a:p>
        </p:txBody>
      </p:sp>
      <p:grpSp>
        <p:nvGrpSpPr>
          <p:cNvPr id="4" name="Group 3" descr="Cross-business connectivity using Azure AD B2B">
            <a:extLst>
              <a:ext uri="{FF2B5EF4-FFF2-40B4-BE49-F238E27FC236}">
                <a16:creationId xmlns="" xmlns:a16="http://schemas.microsoft.com/office/drawing/2014/main" id="{0D18EC80-F197-4F84-B72B-3427D5F9C60D}"/>
              </a:ext>
            </a:extLst>
          </p:cNvPr>
          <p:cNvGrpSpPr/>
          <p:nvPr/>
        </p:nvGrpSpPr>
        <p:grpSpPr>
          <a:xfrm>
            <a:off x="7092629" y="1325972"/>
            <a:ext cx="4734939" cy="1995306"/>
            <a:chOff x="4156812" y="2573933"/>
            <a:chExt cx="4734939" cy="1995306"/>
          </a:xfrm>
        </p:grpSpPr>
        <p:pic>
          <p:nvPicPr>
            <p:cNvPr id="5" name="Picture 4">
              <a:extLst>
                <a:ext uri="{FF2B5EF4-FFF2-40B4-BE49-F238E27FC236}">
                  <a16:creationId xmlns="" xmlns:a16="http://schemas.microsoft.com/office/drawing/2014/main" id="{A4909B06-029D-48B9-9042-7EB9BC9B3BB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 xmlns:a16="http://schemas.microsoft.com/office/drawing/2014/main" id="{6B1D77A3-2E10-4695-B437-03726BA08F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 xmlns:a16="http://schemas.microsoft.com/office/drawing/2014/main" id="{D5061230-7FDD-46D2-A88C-0083B26C64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 xmlns:a16="http://schemas.microsoft.com/office/drawing/2014/main" id="{3ABB88BB-3F98-4F06-9405-FCCC319152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 xmlns:a16="http://schemas.microsoft.com/office/drawing/2014/main" id="{8EDCBE86-D0E9-4C8F-83E3-3C2004FD5D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 xmlns:a16="http://schemas.microsoft.com/office/drawing/2014/main" id="{3D7248F1-FE51-4439-8C81-D6DFF46255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 xmlns:a16="http://schemas.microsoft.com/office/drawing/2014/main" id="{A033BD22-2841-403B-B422-B5C280EDE0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 xmlns:a16="http://schemas.microsoft.com/office/drawing/2014/main" id="{80A37CC1-9AD6-485B-B699-9550AAE6F2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 xmlns:a16="http://schemas.microsoft.com/office/drawing/2014/main" id="{05405612-A2CE-407A-B7C5-66C9598F5A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 xmlns:a16="http://schemas.microsoft.com/office/drawing/2014/main" id="{1AB03473-5796-48A9-84D2-4CEFF4C4D768}"/>
                </a:ext>
              </a:extLst>
            </p:cNvPr>
            <p:cNvGrpSpPr/>
            <p:nvPr/>
          </p:nvGrpSpPr>
          <p:grpSpPr>
            <a:xfrm>
              <a:off x="5894282" y="2573933"/>
              <a:ext cx="1247372" cy="893646"/>
              <a:chOff x="8052740" y="-285162"/>
              <a:chExt cx="2303972" cy="1650617"/>
            </a:xfrm>
          </p:grpSpPr>
          <p:sp>
            <p:nvSpPr>
              <p:cNvPr id="43" name="Freeform 38">
                <a:extLst>
                  <a:ext uri="{FF2B5EF4-FFF2-40B4-BE49-F238E27FC236}">
                    <a16:creationId xmlns=""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44" name="Picture 43">
                <a:extLst>
                  <a:ext uri="{FF2B5EF4-FFF2-40B4-BE49-F238E27FC236}">
                    <a16:creationId xmlns="" xmlns:a16="http://schemas.microsoft.com/office/drawing/2014/main" id="{D33ABF35-2F32-4BF0-A0DA-7F313D8CDF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45" name="Group 44">
                <a:extLst>
                  <a:ext uri="{FF2B5EF4-FFF2-40B4-BE49-F238E27FC236}">
                    <a16:creationId xmlns="" xmlns:a16="http://schemas.microsoft.com/office/drawing/2014/main" id="{2D453795-0884-4436-BAFC-89B8EB592EDD}"/>
                  </a:ext>
                </a:extLst>
              </p:cNvPr>
              <p:cNvGrpSpPr/>
              <p:nvPr/>
            </p:nvGrpSpPr>
            <p:grpSpPr>
              <a:xfrm>
                <a:off x="8387144" y="271929"/>
                <a:ext cx="369107" cy="368979"/>
                <a:chOff x="1477963" y="-1187450"/>
                <a:chExt cx="9232900" cy="9229725"/>
              </a:xfrm>
              <a:solidFill>
                <a:srgbClr val="002050"/>
              </a:solidFill>
            </p:grpSpPr>
            <p:sp>
              <p:nvSpPr>
                <p:cNvPr id="55" name="Freeform 9">
                  <a:extLst>
                    <a:ext uri="{FF2B5EF4-FFF2-40B4-BE49-F238E27FC236}">
                      <a16:creationId xmlns=""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6" name="Freeform 10">
                  <a:extLst>
                    <a:ext uri="{FF2B5EF4-FFF2-40B4-BE49-F238E27FC236}">
                      <a16:creationId xmlns=""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6" name="Group 45">
                <a:extLst>
                  <a:ext uri="{FF2B5EF4-FFF2-40B4-BE49-F238E27FC236}">
                    <a16:creationId xmlns="" xmlns:a16="http://schemas.microsoft.com/office/drawing/2014/main" id="{FA6E3A24-6002-40D2-AA27-C22F8170611F}"/>
                  </a:ext>
                </a:extLst>
              </p:cNvPr>
              <p:cNvGrpSpPr/>
              <p:nvPr/>
            </p:nvGrpSpPr>
            <p:grpSpPr>
              <a:xfrm>
                <a:off x="8824466" y="271929"/>
                <a:ext cx="369107" cy="368979"/>
                <a:chOff x="1477963" y="-1187450"/>
                <a:chExt cx="9232900" cy="9229725"/>
              </a:xfrm>
              <a:solidFill>
                <a:srgbClr val="002050"/>
              </a:solidFill>
            </p:grpSpPr>
            <p:sp>
              <p:nvSpPr>
                <p:cNvPr id="53" name="Freeform 9">
                  <a:extLst>
                    <a:ext uri="{FF2B5EF4-FFF2-40B4-BE49-F238E27FC236}">
                      <a16:creationId xmlns=""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4" name="Freeform 10">
                  <a:extLst>
                    <a:ext uri="{FF2B5EF4-FFF2-40B4-BE49-F238E27FC236}">
                      <a16:creationId xmlns=""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7" name="Group 46">
                <a:extLst>
                  <a:ext uri="{FF2B5EF4-FFF2-40B4-BE49-F238E27FC236}">
                    <a16:creationId xmlns="" xmlns:a16="http://schemas.microsoft.com/office/drawing/2014/main" id="{04960E0A-A943-4D42-AF6C-BB3915FEA366}"/>
                  </a:ext>
                </a:extLst>
              </p:cNvPr>
              <p:cNvGrpSpPr/>
              <p:nvPr/>
            </p:nvGrpSpPr>
            <p:grpSpPr>
              <a:xfrm>
                <a:off x="9261787" y="271929"/>
                <a:ext cx="369107" cy="368979"/>
                <a:chOff x="1477963" y="-1187450"/>
                <a:chExt cx="9232900" cy="9229725"/>
              </a:xfrm>
              <a:solidFill>
                <a:srgbClr val="002050"/>
              </a:solidFill>
            </p:grpSpPr>
            <p:sp>
              <p:nvSpPr>
                <p:cNvPr id="51" name="Freeform 9">
                  <a:extLst>
                    <a:ext uri="{FF2B5EF4-FFF2-40B4-BE49-F238E27FC236}">
                      <a16:creationId xmlns=""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2" name="Freeform 10">
                  <a:extLst>
                    <a:ext uri="{FF2B5EF4-FFF2-40B4-BE49-F238E27FC236}">
                      <a16:creationId xmlns=""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8" name="Group 47">
                <a:extLst>
                  <a:ext uri="{FF2B5EF4-FFF2-40B4-BE49-F238E27FC236}">
                    <a16:creationId xmlns=""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49" name="Oval 48">
                  <a:extLst>
                    <a:ext uri="{FF2B5EF4-FFF2-40B4-BE49-F238E27FC236}">
                      <a16:creationId xmlns=""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50" name="Freeform 5">
                  <a:extLst>
                    <a:ext uri="{FF2B5EF4-FFF2-40B4-BE49-F238E27FC236}">
                      <a16:creationId xmlns=""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16" name="Group 15">
              <a:extLst>
                <a:ext uri="{FF2B5EF4-FFF2-40B4-BE49-F238E27FC236}">
                  <a16:creationId xmlns=""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41" name="Oval 40">
                <a:extLst>
                  <a:ext uri="{FF2B5EF4-FFF2-40B4-BE49-F238E27FC236}">
                    <a16:creationId xmlns=""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2" name="Freeform 5">
                <a:extLst>
                  <a:ext uri="{FF2B5EF4-FFF2-40B4-BE49-F238E27FC236}">
                    <a16:creationId xmlns=""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7" name="Group 16">
              <a:extLst>
                <a:ext uri="{FF2B5EF4-FFF2-40B4-BE49-F238E27FC236}">
                  <a16:creationId xmlns=""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9" name="Oval 38">
                <a:extLst>
                  <a:ext uri="{FF2B5EF4-FFF2-40B4-BE49-F238E27FC236}">
                    <a16:creationId xmlns=""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0" name="Freeform 5">
                <a:extLst>
                  <a:ext uri="{FF2B5EF4-FFF2-40B4-BE49-F238E27FC236}">
                    <a16:creationId xmlns=""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8" name="Group 17">
              <a:extLst>
                <a:ext uri="{FF2B5EF4-FFF2-40B4-BE49-F238E27FC236}">
                  <a16:creationId xmlns=""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9" name="Group 18">
              <a:extLst>
                <a:ext uri="{FF2B5EF4-FFF2-40B4-BE49-F238E27FC236}">
                  <a16:creationId xmlns=""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35" name="Oval 34">
                <a:extLst>
                  <a:ext uri="{FF2B5EF4-FFF2-40B4-BE49-F238E27FC236}">
                    <a16:creationId xmlns=""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6" name="Freeform 5">
                <a:extLst>
                  <a:ext uri="{FF2B5EF4-FFF2-40B4-BE49-F238E27FC236}">
                    <a16:creationId xmlns=""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20" name="Picture 19">
              <a:extLst>
                <a:ext uri="{FF2B5EF4-FFF2-40B4-BE49-F238E27FC236}">
                  <a16:creationId xmlns="" xmlns:a16="http://schemas.microsoft.com/office/drawing/2014/main" id="{C472D45B-8103-41D1-A6E5-38B8F6FAF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21" name="Picture 20">
              <a:extLst>
                <a:ext uri="{FF2B5EF4-FFF2-40B4-BE49-F238E27FC236}">
                  <a16:creationId xmlns="" xmlns:a16="http://schemas.microsoft.com/office/drawing/2014/main" id="{9C7D499A-FF1E-4850-9054-F85CA5FB4C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22" name="Group 21">
              <a:extLst>
                <a:ext uri="{FF2B5EF4-FFF2-40B4-BE49-F238E27FC236}">
                  <a16:creationId xmlns=""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33" name="Oval 32">
                <a:extLst>
                  <a:ext uri="{FF2B5EF4-FFF2-40B4-BE49-F238E27FC236}">
                    <a16:creationId xmlns=""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4" name="Freeform 5">
                <a:extLst>
                  <a:ext uri="{FF2B5EF4-FFF2-40B4-BE49-F238E27FC236}">
                    <a16:creationId xmlns=""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23" name="Elbow Connector 121">
              <a:extLst>
                <a:ext uri="{FF2B5EF4-FFF2-40B4-BE49-F238E27FC236}">
                  <a16:creationId xmlns=""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24" name="Straight Connector 23">
              <a:extLst>
                <a:ext uri="{FF2B5EF4-FFF2-40B4-BE49-F238E27FC236}">
                  <a16:creationId xmlns=""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25" name="Straight Connector 24">
              <a:extLst>
                <a:ext uri="{FF2B5EF4-FFF2-40B4-BE49-F238E27FC236}">
                  <a16:creationId xmlns=""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26" name="Straight Connector 25">
              <a:extLst>
                <a:ext uri="{FF2B5EF4-FFF2-40B4-BE49-F238E27FC236}">
                  <a16:creationId xmlns=""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27" name="Straight Connector 26">
              <a:extLst>
                <a:ext uri="{FF2B5EF4-FFF2-40B4-BE49-F238E27FC236}">
                  <a16:creationId xmlns=""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28" name="Straight Arrow Connector 27">
              <a:extLst>
                <a:ext uri="{FF2B5EF4-FFF2-40B4-BE49-F238E27FC236}">
                  <a16:creationId xmlns=""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29" name="Straight Arrow Connector 28">
              <a:extLst>
                <a:ext uri="{FF2B5EF4-FFF2-40B4-BE49-F238E27FC236}">
                  <a16:creationId xmlns=""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0" name="Straight Arrow Connector 29">
              <a:extLst>
                <a:ext uri="{FF2B5EF4-FFF2-40B4-BE49-F238E27FC236}">
                  <a16:creationId xmlns=""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1" name="Elbow Connector 136">
              <a:extLst>
                <a:ext uri="{FF2B5EF4-FFF2-40B4-BE49-F238E27FC236}">
                  <a16:creationId xmlns=""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32" name="Straight Arrow Connector 31">
              <a:extLst>
                <a:ext uri="{FF2B5EF4-FFF2-40B4-BE49-F238E27FC236}">
                  <a16:creationId xmlns=""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grpSp>
        <p:nvGrpSpPr>
          <p:cNvPr id="57" name="Group 56" descr="Third-party native identities using Azure AD B2C">
            <a:extLst>
              <a:ext uri="{FF2B5EF4-FFF2-40B4-BE49-F238E27FC236}">
                <a16:creationId xmlns="" xmlns:a16="http://schemas.microsoft.com/office/drawing/2014/main" id="{5E99981B-4224-4875-912E-64D84D497E9A}"/>
              </a:ext>
            </a:extLst>
          </p:cNvPr>
          <p:cNvGrpSpPr/>
          <p:nvPr/>
        </p:nvGrpSpPr>
        <p:grpSpPr>
          <a:xfrm>
            <a:off x="7245851" y="3956498"/>
            <a:ext cx="4855641" cy="2114843"/>
            <a:chOff x="4083408" y="2630577"/>
            <a:chExt cx="4855641" cy="2114843"/>
          </a:xfrm>
        </p:grpSpPr>
        <p:pic>
          <p:nvPicPr>
            <p:cNvPr id="58" name="Picture 57">
              <a:extLst>
                <a:ext uri="{FF2B5EF4-FFF2-40B4-BE49-F238E27FC236}">
                  <a16:creationId xmlns="" xmlns:a16="http://schemas.microsoft.com/office/drawing/2014/main" id="{6B9195AD-5385-4B8D-9401-D41E33CD73E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59" name="Picture 58">
              <a:extLst>
                <a:ext uri="{FF2B5EF4-FFF2-40B4-BE49-F238E27FC236}">
                  <a16:creationId xmlns="" xmlns:a16="http://schemas.microsoft.com/office/drawing/2014/main" id="{AB8DA5CF-3B09-4413-A2CB-0C73FA5E77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60" name="Picture 59">
              <a:extLst>
                <a:ext uri="{FF2B5EF4-FFF2-40B4-BE49-F238E27FC236}">
                  <a16:creationId xmlns="" xmlns:a16="http://schemas.microsoft.com/office/drawing/2014/main" id="{7643C6AC-47F2-4551-B13F-D42433CDBD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61" name="Picture 60">
              <a:extLst>
                <a:ext uri="{FF2B5EF4-FFF2-40B4-BE49-F238E27FC236}">
                  <a16:creationId xmlns="" xmlns:a16="http://schemas.microsoft.com/office/drawing/2014/main" id="{CA5FBDCB-4964-49CA-8DE1-429CDD4628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62" name="Picture 61">
              <a:extLst>
                <a:ext uri="{FF2B5EF4-FFF2-40B4-BE49-F238E27FC236}">
                  <a16:creationId xmlns="" xmlns:a16="http://schemas.microsoft.com/office/drawing/2014/main" id="{C9582522-3B0E-494D-B4E1-2C5851339E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63" name="Straight Connector 62">
              <a:extLst>
                <a:ext uri="{FF2B5EF4-FFF2-40B4-BE49-F238E27FC236}">
                  <a16:creationId xmlns=""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64" name="Picture 63">
              <a:extLst>
                <a:ext uri="{FF2B5EF4-FFF2-40B4-BE49-F238E27FC236}">
                  <a16:creationId xmlns="" xmlns:a16="http://schemas.microsoft.com/office/drawing/2014/main" id="{0F8A98C5-161A-4D56-AAAC-17CE4E4548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65" name="Group 64">
              <a:extLst>
                <a:ext uri="{FF2B5EF4-FFF2-40B4-BE49-F238E27FC236}">
                  <a16:creationId xmlns=""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96" name="Freeform 38">
                <a:extLst>
                  <a:ext uri="{FF2B5EF4-FFF2-40B4-BE49-F238E27FC236}">
                    <a16:creationId xmlns=""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97" name="Picture 96">
                <a:extLst>
                  <a:ext uri="{FF2B5EF4-FFF2-40B4-BE49-F238E27FC236}">
                    <a16:creationId xmlns="" xmlns:a16="http://schemas.microsoft.com/office/drawing/2014/main" id="{1CCB8BED-EA0D-4D26-B58E-21AAC9CB40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98" name="Group 97">
                <a:extLst>
                  <a:ext uri="{FF2B5EF4-FFF2-40B4-BE49-F238E27FC236}">
                    <a16:creationId xmlns="" xmlns:a16="http://schemas.microsoft.com/office/drawing/2014/main" id="{9B39B4E3-43D2-4A9C-B8CF-4A61B5252AE3}"/>
                  </a:ext>
                </a:extLst>
              </p:cNvPr>
              <p:cNvGrpSpPr/>
              <p:nvPr/>
            </p:nvGrpSpPr>
            <p:grpSpPr>
              <a:xfrm>
                <a:off x="8387144" y="271929"/>
                <a:ext cx="369107" cy="368979"/>
                <a:chOff x="1477963" y="-1187450"/>
                <a:chExt cx="9232900" cy="9229725"/>
              </a:xfrm>
              <a:solidFill>
                <a:srgbClr val="002050"/>
              </a:solidFill>
            </p:grpSpPr>
            <p:sp>
              <p:nvSpPr>
                <p:cNvPr id="108" name="Freeform 9">
                  <a:extLst>
                    <a:ext uri="{FF2B5EF4-FFF2-40B4-BE49-F238E27FC236}">
                      <a16:creationId xmlns=""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9" name="Freeform 10">
                  <a:extLst>
                    <a:ext uri="{FF2B5EF4-FFF2-40B4-BE49-F238E27FC236}">
                      <a16:creationId xmlns=""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99" name="Group 98">
                <a:extLst>
                  <a:ext uri="{FF2B5EF4-FFF2-40B4-BE49-F238E27FC236}">
                    <a16:creationId xmlns="" xmlns:a16="http://schemas.microsoft.com/office/drawing/2014/main" id="{8D38F6BE-248C-4C79-894B-814939E10F0D}"/>
                  </a:ext>
                </a:extLst>
              </p:cNvPr>
              <p:cNvGrpSpPr/>
              <p:nvPr/>
            </p:nvGrpSpPr>
            <p:grpSpPr>
              <a:xfrm>
                <a:off x="8824466" y="271929"/>
                <a:ext cx="369107" cy="368979"/>
                <a:chOff x="1477963" y="-1187450"/>
                <a:chExt cx="9232900" cy="9229725"/>
              </a:xfrm>
              <a:solidFill>
                <a:srgbClr val="002050"/>
              </a:solidFill>
            </p:grpSpPr>
            <p:sp>
              <p:nvSpPr>
                <p:cNvPr id="106" name="Freeform 9">
                  <a:extLst>
                    <a:ext uri="{FF2B5EF4-FFF2-40B4-BE49-F238E27FC236}">
                      <a16:creationId xmlns=""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7" name="Freeform 10">
                  <a:extLst>
                    <a:ext uri="{FF2B5EF4-FFF2-40B4-BE49-F238E27FC236}">
                      <a16:creationId xmlns=""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0" name="Group 99">
                <a:extLst>
                  <a:ext uri="{FF2B5EF4-FFF2-40B4-BE49-F238E27FC236}">
                    <a16:creationId xmlns="" xmlns:a16="http://schemas.microsoft.com/office/drawing/2014/main" id="{E2A55C24-1F8F-4F30-B1CE-40072E5E53A5}"/>
                  </a:ext>
                </a:extLst>
              </p:cNvPr>
              <p:cNvGrpSpPr/>
              <p:nvPr/>
            </p:nvGrpSpPr>
            <p:grpSpPr>
              <a:xfrm>
                <a:off x="9261787" y="271929"/>
                <a:ext cx="369107" cy="368979"/>
                <a:chOff x="1477963" y="-1187450"/>
                <a:chExt cx="9232900" cy="9229725"/>
              </a:xfrm>
              <a:solidFill>
                <a:srgbClr val="002050"/>
              </a:solidFill>
            </p:grpSpPr>
            <p:sp>
              <p:nvSpPr>
                <p:cNvPr id="104" name="Freeform 9">
                  <a:extLst>
                    <a:ext uri="{FF2B5EF4-FFF2-40B4-BE49-F238E27FC236}">
                      <a16:creationId xmlns=""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5" name="Freeform 10">
                  <a:extLst>
                    <a:ext uri="{FF2B5EF4-FFF2-40B4-BE49-F238E27FC236}">
                      <a16:creationId xmlns=""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1" name="Group 100">
                <a:extLst>
                  <a:ext uri="{FF2B5EF4-FFF2-40B4-BE49-F238E27FC236}">
                    <a16:creationId xmlns=""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02" name="Oval 101">
                  <a:extLst>
                    <a:ext uri="{FF2B5EF4-FFF2-40B4-BE49-F238E27FC236}">
                      <a16:creationId xmlns=""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103" name="Freeform 5">
                  <a:extLst>
                    <a:ext uri="{FF2B5EF4-FFF2-40B4-BE49-F238E27FC236}">
                      <a16:creationId xmlns=""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66" name="Group 65">
              <a:extLst>
                <a:ext uri="{FF2B5EF4-FFF2-40B4-BE49-F238E27FC236}">
                  <a16:creationId xmlns=""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94" name="Oval 93">
                <a:extLst>
                  <a:ext uri="{FF2B5EF4-FFF2-40B4-BE49-F238E27FC236}">
                    <a16:creationId xmlns=""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5" name="Freeform 5">
                <a:extLst>
                  <a:ext uri="{FF2B5EF4-FFF2-40B4-BE49-F238E27FC236}">
                    <a16:creationId xmlns=""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7" name="Group 66">
              <a:extLst>
                <a:ext uri="{FF2B5EF4-FFF2-40B4-BE49-F238E27FC236}">
                  <a16:creationId xmlns=""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92" name="Oval 91">
                <a:extLst>
                  <a:ext uri="{FF2B5EF4-FFF2-40B4-BE49-F238E27FC236}">
                    <a16:creationId xmlns=""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3" name="Freeform 5">
                <a:extLst>
                  <a:ext uri="{FF2B5EF4-FFF2-40B4-BE49-F238E27FC236}">
                    <a16:creationId xmlns=""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8" name="Group 67">
              <a:extLst>
                <a:ext uri="{FF2B5EF4-FFF2-40B4-BE49-F238E27FC236}">
                  <a16:creationId xmlns=""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90" name="Oval 89">
                <a:extLst>
                  <a:ext uri="{FF2B5EF4-FFF2-40B4-BE49-F238E27FC236}">
                    <a16:creationId xmlns=""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1" name="Freeform 5">
                <a:extLst>
                  <a:ext uri="{FF2B5EF4-FFF2-40B4-BE49-F238E27FC236}">
                    <a16:creationId xmlns=""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9" name="Group 68">
              <a:extLst>
                <a:ext uri="{FF2B5EF4-FFF2-40B4-BE49-F238E27FC236}">
                  <a16:creationId xmlns=""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88" name="Oval 87">
                <a:extLst>
                  <a:ext uri="{FF2B5EF4-FFF2-40B4-BE49-F238E27FC236}">
                    <a16:creationId xmlns=""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9" name="Freeform 5">
                <a:extLst>
                  <a:ext uri="{FF2B5EF4-FFF2-40B4-BE49-F238E27FC236}">
                    <a16:creationId xmlns=""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70" name="Group 69">
              <a:extLst>
                <a:ext uri="{FF2B5EF4-FFF2-40B4-BE49-F238E27FC236}">
                  <a16:creationId xmlns=""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86" name="Oval 85">
                <a:extLst>
                  <a:ext uri="{FF2B5EF4-FFF2-40B4-BE49-F238E27FC236}">
                    <a16:creationId xmlns=""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7" name="Freeform 5">
                <a:extLst>
                  <a:ext uri="{FF2B5EF4-FFF2-40B4-BE49-F238E27FC236}">
                    <a16:creationId xmlns=""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71" name="Elbow Connector 121">
              <a:extLst>
                <a:ext uri="{FF2B5EF4-FFF2-40B4-BE49-F238E27FC236}">
                  <a16:creationId xmlns=""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72" name="Straight Connector 71">
              <a:extLst>
                <a:ext uri="{FF2B5EF4-FFF2-40B4-BE49-F238E27FC236}">
                  <a16:creationId xmlns=""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73" name="Straight Connector 72">
              <a:extLst>
                <a:ext uri="{FF2B5EF4-FFF2-40B4-BE49-F238E27FC236}">
                  <a16:creationId xmlns=""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74" name="Straight Connector 73">
              <a:extLst>
                <a:ext uri="{FF2B5EF4-FFF2-40B4-BE49-F238E27FC236}">
                  <a16:creationId xmlns=""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75" name="Straight Connector 74">
              <a:extLst>
                <a:ext uri="{FF2B5EF4-FFF2-40B4-BE49-F238E27FC236}">
                  <a16:creationId xmlns=""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76" name="Straight Arrow Connector 75">
              <a:extLst>
                <a:ext uri="{FF2B5EF4-FFF2-40B4-BE49-F238E27FC236}">
                  <a16:creationId xmlns=""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7" name="Straight Arrow Connector 76">
              <a:extLst>
                <a:ext uri="{FF2B5EF4-FFF2-40B4-BE49-F238E27FC236}">
                  <a16:creationId xmlns=""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8" name="Straight Arrow Connector 77">
              <a:extLst>
                <a:ext uri="{FF2B5EF4-FFF2-40B4-BE49-F238E27FC236}">
                  <a16:creationId xmlns=""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9" name="Elbow Connector 136">
              <a:extLst>
                <a:ext uri="{FF2B5EF4-FFF2-40B4-BE49-F238E27FC236}">
                  <a16:creationId xmlns=""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80" name="Straight Arrow Connector 79">
              <a:extLst>
                <a:ext uri="{FF2B5EF4-FFF2-40B4-BE49-F238E27FC236}">
                  <a16:creationId xmlns=""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81" name="Picture 80">
              <a:extLst>
                <a:ext uri="{FF2B5EF4-FFF2-40B4-BE49-F238E27FC236}">
                  <a16:creationId xmlns="" xmlns:a16="http://schemas.microsoft.com/office/drawing/2014/main" id="{F3752C9E-CAA4-4945-91DE-0B07FAEFF72A}"/>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 xmlns:a16="http://schemas.microsoft.com/office/drawing/2014/main" id="{1D959D50-3115-4100-84F0-FE3955911E5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 xmlns:a16="http://schemas.microsoft.com/office/drawing/2014/main" id="{488D8A91-B61C-40C9-9CB7-47B21D7F49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84" name="Picture 83">
              <a:extLst>
                <a:ext uri="{FF2B5EF4-FFF2-40B4-BE49-F238E27FC236}">
                  <a16:creationId xmlns="" xmlns:a16="http://schemas.microsoft.com/office/drawing/2014/main" id="{3A7A93E6-3C53-49A3-A2EA-7E4242121D13}"/>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 xmlns:a16="http://schemas.microsoft.com/office/drawing/2014/main" id="{DA6C011D-576A-4169-9E5F-3E8D81DB4D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10596390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3" name="Text Placeholder 2">
            <a:extLst>
              <a:ext uri="{FF2B5EF4-FFF2-40B4-BE49-F238E27FC236}">
                <a16:creationId xmlns="" xmlns:a16="http://schemas.microsoft.com/office/drawing/2014/main" id="{17CAFD0A-A31F-4B5C-A9E4-356B4DFC20B6}"/>
              </a:ext>
            </a:extLst>
          </p:cNvPr>
          <p:cNvSpPr>
            <a:spLocks noGrp="1"/>
          </p:cNvSpPr>
          <p:nvPr>
            <p:ph type="body" sz="quarter" idx="10"/>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2909098"/>
            <a:ext cx="9308592" cy="498598"/>
          </a:xfrm>
        </p:spPr>
        <p:txBody>
          <a:bodyPr/>
          <a:lstStyle/>
          <a:p>
            <a:r>
              <a:rPr lang="en-US" dirty="0">
                <a:cs typeface="Segoe UI"/>
              </a:rPr>
              <a:t>Lesson 03: Module 01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 xmlns:a16="http://schemas.microsoft.com/office/drawing/2014/main" id="{D463C3F3-1C03-40AA-A1FF-C685CB71C05F}"/>
              </a:ext>
            </a:extLst>
          </p:cNvPr>
          <p:cNvSpPr>
            <a:spLocks noGrp="1"/>
          </p:cNvSpPr>
          <p:nvPr>
            <p:ph type="body" sz="quarter" idx="10"/>
          </p:nvPr>
        </p:nvSpPr>
        <p:spPr>
          <a:xfrm>
            <a:off x="586390" y="1434370"/>
            <a:ext cx="11018520" cy="5392245"/>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400" dirty="0"/>
          </a:p>
          <a:p>
            <a:endParaRPr lang="en-US" sz="2400" dirty="0">
              <a:latin typeface="Segoe UI Semilight"/>
              <a:cs typeface="Segoe UI Semilight"/>
            </a:endParaRPr>
          </a:p>
          <a:p>
            <a:r>
              <a:rPr lang="en-US" sz="2400" b="1" dirty="0">
                <a:latin typeface="Segoe UI Semilight"/>
                <a:cs typeface="Segoe UI Semilight"/>
              </a:rPr>
              <a:t>Objectives</a:t>
            </a:r>
            <a:endParaRPr lang="en-US" b="1" dirty="0"/>
          </a:p>
          <a:p>
            <a:pPr marL="285750" indent="-285750">
              <a:buFont typeface="Arial"/>
              <a:buChar char="•"/>
            </a:pPr>
            <a:r>
              <a:rPr lang="en-US" sz="2400" dirty="0">
                <a:latin typeface="Segoe UI Semilight"/>
                <a:cs typeface="Segoe UI Semilight"/>
              </a:rPr>
              <a:t>Task 1: Create and configure Azure AD users</a:t>
            </a:r>
            <a:endParaRPr lang="en-US" sz="2400" dirty="0"/>
          </a:p>
          <a:p>
            <a:pPr marL="285750" indent="-285750">
              <a:buFont typeface="Arial"/>
              <a:buChar char="•"/>
            </a:pPr>
            <a:r>
              <a:rPr lang="en-US" sz="2400" dirty="0">
                <a:latin typeface="Segoe UI Semilight"/>
                <a:cs typeface="Segoe UI Semilight"/>
              </a:rPr>
              <a:t>Task 2: Create Azure AD groups with assigned and dynamic membership</a:t>
            </a:r>
            <a:endParaRPr lang="en-US" sz="2400" dirty="0"/>
          </a:p>
          <a:p>
            <a:pPr marL="285750" indent="-285750">
              <a:buFont typeface="Arial"/>
              <a:buChar char="•"/>
            </a:pPr>
            <a:r>
              <a:rPr lang="en-US" sz="2400" dirty="0">
                <a:latin typeface="Segoe UI Semilight"/>
                <a:cs typeface="Segoe UI Semilight"/>
              </a:rPr>
              <a:t>Task 3: Create an Azure Active Directory (AD) tenant</a:t>
            </a:r>
            <a:endParaRPr lang="en-US" sz="2400" dirty="0"/>
          </a:p>
          <a:p>
            <a:pPr marL="285750" indent="-285750">
              <a:buFont typeface="Arial"/>
              <a:buChar char="•"/>
            </a:pPr>
            <a:r>
              <a:rPr lang="en-US" sz="2400" dirty="0">
                <a:latin typeface="Segoe UI Semilight"/>
                <a:cs typeface="Segoe UI Semilight"/>
              </a:rPr>
              <a:t>Task 4: Manage Azure AD guest users</a:t>
            </a:r>
            <a:endParaRPr lang="en-US" sz="2400" dirty="0"/>
          </a:p>
          <a:p>
            <a:endParaRPr lang="en-US" sz="2400" dirty="0">
              <a:latin typeface="Segoe UI Semilight"/>
              <a:cs typeface="Segoe UI Semilight"/>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Module Review</a:t>
            </a:r>
          </a:p>
        </p:txBody>
      </p:sp>
      <p:sp>
        <p:nvSpPr>
          <p:cNvPr id="3" name="Text Placeholder 2">
            <a:extLst>
              <a:ext uri="{FF2B5EF4-FFF2-40B4-BE49-F238E27FC236}">
                <a16:creationId xmlns="" xmlns:a16="http://schemas.microsoft.com/office/drawing/2014/main" id="{4E573D8F-FF98-40B8-8F53-FA4CB8828267}"/>
              </a:ext>
            </a:extLst>
          </p:cNvPr>
          <p:cNvSpPr>
            <a:spLocks noGrp="1"/>
          </p:cNvSpPr>
          <p:nvPr>
            <p:ph type="body" sz="quarter" idx="10"/>
          </p:nvPr>
        </p:nvSpPr>
        <p:spPr>
          <a:xfrm>
            <a:off x="586390" y="1434370"/>
            <a:ext cx="11018520" cy="397647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Azure users and groups in Azure Active Directory</a:t>
            </a:r>
          </a:p>
          <a:p>
            <a:pPr marL="685800" lvl="1" indent="-457200">
              <a:buFont typeface="Arial" panose="020B0604020202020204" pitchFamily="34" charset="0"/>
              <a:buChar char="•"/>
            </a:pPr>
            <a:r>
              <a:rPr lang="en-US" sz="2400" dirty="0"/>
              <a:t>Manage users and groups in Azure Active Directory</a:t>
            </a:r>
          </a:p>
          <a:p>
            <a:pPr marL="685800" lvl="1" indent="-457200">
              <a:buFont typeface="Arial" panose="020B0604020202020204" pitchFamily="34" charset="0"/>
              <a:buChar char="•"/>
            </a:pPr>
            <a:r>
              <a:rPr lang="en-US" sz="2400" dirty="0"/>
              <a:t>Secure your Azure resources with role-based access control (RBAC)</a:t>
            </a:r>
          </a:p>
          <a:p>
            <a:pPr marL="685800" lvl="1" indent="-457200">
              <a:buFont typeface="Arial" panose="020B0604020202020204" pitchFamily="34" charset="0"/>
              <a:buChar char="•"/>
            </a:pPr>
            <a:r>
              <a:rPr lang="en-US" sz="2400" dirty="0"/>
              <a:t>Secure Azure Active Directory users with Multi-Factor Authentication</a:t>
            </a:r>
          </a:p>
          <a:p>
            <a:pPr marL="685800" lvl="1" indent="-457200">
              <a:buFont typeface="Arial" panose="020B0604020202020204" pitchFamily="34" charset="0"/>
              <a:buChar char="•"/>
            </a:pPr>
            <a:r>
              <a:rPr lang="en-US" sz="2400" dirty="0"/>
              <a:t>Allow users to reset their password with Azure Active Directory self-service password reset</a:t>
            </a:r>
          </a:p>
          <a:p>
            <a:pPr marL="685800" lvl="1" indent="-457200">
              <a:buFont typeface="Arial" panose="020B0604020202020204" pitchFamily="34" charset="0"/>
              <a:buChar char="•"/>
            </a:pPr>
            <a:r>
              <a:rPr lang="en-US" sz="2400" dirty="0"/>
              <a:t>Secure your application by using OpenID Connect and Azure AD</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Active Directory</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FF48BE-C782-407D-A807-DFC5C97C1A10}"/>
              </a:ext>
            </a:extLst>
          </p:cNvPr>
          <p:cNvSpPr>
            <a:spLocks noGrp="1"/>
          </p:cNvSpPr>
          <p:nvPr>
            <p:ph type="title"/>
          </p:nvPr>
        </p:nvSpPr>
        <p:spPr/>
        <p:txBody>
          <a:bodyPr/>
          <a:lstStyle/>
          <a:p>
            <a:r>
              <a:rPr lang="en-US" dirty="0"/>
              <a:t>Azure Active Directory Overview</a:t>
            </a:r>
          </a:p>
        </p:txBody>
      </p:sp>
      <p:sp>
        <p:nvSpPr>
          <p:cNvPr id="3" name="Text Placeholder 2">
            <a:extLst>
              <a:ext uri="{FF2B5EF4-FFF2-40B4-BE49-F238E27FC236}">
                <a16:creationId xmlns="" xmlns:a16="http://schemas.microsoft.com/office/drawing/2014/main" id="{CD5757C3-8E61-41FD-9E72-B103ECDE9B24}"/>
              </a:ext>
            </a:extLst>
          </p:cNvPr>
          <p:cNvSpPr>
            <a:spLocks noGrp="1"/>
          </p:cNvSpPr>
          <p:nvPr>
            <p:ph type="body" sz="quarter" idx="10"/>
          </p:nvPr>
        </p:nvSpPr>
        <p:spPr>
          <a:xfrm>
            <a:off x="584200" y="1377462"/>
            <a:ext cx="11018520" cy="3533275"/>
          </a:xfrm>
        </p:spPr>
        <p:txBody>
          <a:bodyPr/>
          <a:lstStyle/>
          <a:p>
            <a:r>
              <a:rPr lang="en-US" dirty="0"/>
              <a:t>Azure Active Directory</a:t>
            </a:r>
          </a:p>
          <a:p>
            <a:r>
              <a:rPr lang="en-US" dirty="0">
                <a:solidFill>
                  <a:schemeClr val="tx1"/>
                </a:solidFill>
              </a:rPr>
              <a:t>Azure AD Concepts</a:t>
            </a:r>
          </a:p>
          <a:p>
            <a:r>
              <a:rPr lang="en-US" dirty="0">
                <a:solidFill>
                  <a:schemeClr val="tx1"/>
                </a:solidFill>
              </a:rPr>
              <a:t>AD DS vs. Azure Active Directory</a:t>
            </a:r>
          </a:p>
          <a:p>
            <a:r>
              <a:rPr lang="en-US" dirty="0">
                <a:solidFill>
                  <a:schemeClr val="tx1"/>
                </a:solidFill>
              </a:rPr>
              <a:t>Azure Active Directory Editions</a:t>
            </a:r>
          </a:p>
          <a:p>
            <a:r>
              <a:rPr lang="en-US" dirty="0">
                <a:solidFill>
                  <a:schemeClr val="tx1"/>
                </a:solidFill>
              </a:rPr>
              <a:t>Azure AD Join</a:t>
            </a:r>
          </a:p>
          <a:p>
            <a:r>
              <a:rPr lang="en-US" dirty="0">
                <a:solidFill>
                  <a:schemeClr val="tx1"/>
                </a:solidFill>
              </a:rPr>
              <a:t>Multi-Factor Authentication</a:t>
            </a:r>
          </a:p>
          <a:p>
            <a:r>
              <a:rPr lang="en-US" dirty="0">
                <a:solidFill>
                  <a:schemeClr val="tx1"/>
                </a:solidFill>
              </a:rPr>
              <a:t>Self-Service Password Reset</a:t>
            </a:r>
          </a:p>
        </p:txBody>
      </p:sp>
    </p:spTree>
    <p:extLst>
      <p:ext uri="{BB962C8B-B14F-4D97-AF65-F5344CB8AC3E}">
        <p14:creationId xmlns:p14="http://schemas.microsoft.com/office/powerpoint/2010/main" val="9783984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Azure Active Directory</a:t>
            </a:r>
          </a:p>
        </p:txBody>
      </p:sp>
      <p:sp>
        <p:nvSpPr>
          <p:cNvPr id="4" name="Text Placeholder 3">
            <a:extLst>
              <a:ext uri="{FF2B5EF4-FFF2-40B4-BE49-F238E27FC236}">
                <a16:creationId xmlns="" xmlns:a16="http://schemas.microsoft.com/office/drawing/2014/main" id="{D37299B8-9613-4EF7-8176-9314CE437272}"/>
              </a:ext>
            </a:extLst>
          </p:cNvPr>
          <p:cNvSpPr>
            <a:spLocks noGrp="1"/>
          </p:cNvSpPr>
          <p:nvPr>
            <p:ph type="body" sz="quarter" idx="10"/>
          </p:nvPr>
        </p:nvSpPr>
        <p:spPr>
          <a:xfrm>
            <a:off x="461027" y="4767801"/>
            <a:ext cx="10727437" cy="1477328"/>
          </a:xfrm>
        </p:spPr>
        <p:txBody>
          <a:bodyPr vert="horz" wrap="square" lIns="0" tIns="0" rIns="0" bIns="0" rtlCol="0" anchor="t">
            <a:spAutoFit/>
          </a:bodyPr>
          <a:lstStyle/>
          <a:p>
            <a:r>
              <a:rPr lang="en-US" sz="2400" dirty="0">
                <a:solidFill>
                  <a:srgbClr val="333333"/>
                </a:solidFill>
                <a:latin typeface="Segoe UI Semilight"/>
                <a:cs typeface="Segoe UI Semilight"/>
              </a:rPr>
              <a:t>A cloud-based suite of identity management capabilities that enables you to securely manage access to Azure services and resources for your users</a:t>
            </a:r>
            <a:endParaRPr lang="en-US" dirty="0"/>
          </a:p>
          <a:p>
            <a:pPr>
              <a:spcBef>
                <a:spcPts val="0"/>
              </a:spcBef>
              <a:spcAft>
                <a:spcPts val="700"/>
              </a:spcAft>
            </a:pPr>
            <a:r>
              <a:rPr lang="en-US" sz="2400" dirty="0">
                <a:solidFill>
                  <a:srgbClr val="333333"/>
                </a:solidFill>
                <a:latin typeface="Segoe UI Semilight"/>
                <a:cs typeface="Segoe UI Semilight"/>
              </a:rPr>
              <a:t>Provides application management, authentication, device management, and hybrid identity</a:t>
            </a:r>
            <a:endParaRPr lang="en-US" sz="2400" dirty="0">
              <a:latin typeface="Segoe UI Semilight"/>
              <a:cs typeface="Segoe UI Semilight"/>
            </a:endParaRPr>
          </a:p>
        </p:txBody>
      </p:sp>
      <p:pic>
        <p:nvPicPr>
          <p:cNvPr id="2" name="Picture 1" descr="Windows Server AD is using Kerberos and NTLM authentication to on-premises apps. Azure AD is using SAML, Oauth, Open ID, WS-Federation authentication to Cloud apps. Windows Server AD and Azure AD overlap with users, groups, authentication, and authorization. ">
            <a:extLst>
              <a:ext uri="{FF2B5EF4-FFF2-40B4-BE49-F238E27FC236}">
                <a16:creationId xmlns="" xmlns:a16="http://schemas.microsoft.com/office/drawing/2014/main" id="{A99428E2-73F9-46FB-9CEF-3E7BB3DB3688}"/>
              </a:ext>
            </a:extLst>
          </p:cNvPr>
          <p:cNvPicPr>
            <a:picLocks noChangeAspect="1"/>
          </p:cNvPicPr>
          <p:nvPr/>
        </p:nvPicPr>
        <p:blipFill>
          <a:blip r:embed="rId3"/>
          <a:stretch>
            <a:fillRect/>
          </a:stretch>
        </p:blipFill>
        <p:spPr>
          <a:xfrm>
            <a:off x="551596" y="1104832"/>
            <a:ext cx="8578224" cy="3719162"/>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6" name="Table 6">
            <a:extLst>
              <a:ext uri="{FF2B5EF4-FFF2-40B4-BE49-F238E27FC236}">
                <a16:creationId xmlns="" xmlns:a16="http://schemas.microsoft.com/office/drawing/2014/main" id="{00E6254F-351D-4B78-84FE-1203EA307AD8}"/>
              </a:ext>
            </a:extLst>
          </p:cNvPr>
          <p:cNvGraphicFramePr>
            <a:graphicFrameLocks noGrp="1"/>
          </p:cNvGraphicFramePr>
          <p:nvPr>
            <p:extLst>
              <p:ext uri="{D42A27DB-BD31-4B8C-83A1-F6EECF244321}">
                <p14:modId xmlns:p14="http://schemas.microsoft.com/office/powerpoint/2010/main" val="2297667683"/>
              </p:ext>
            </p:extLst>
          </p:nvPr>
        </p:nvGraphicFramePr>
        <p:xfrm>
          <a:off x="567612" y="1391816"/>
          <a:ext cx="10442463" cy="4129434"/>
        </p:xfrm>
        <a:graphic>
          <a:graphicData uri="http://schemas.openxmlformats.org/drawingml/2006/table">
            <a:tbl>
              <a:tblPr firstRow="1" bandRow="1">
                <a:tableStyleId>{5C22544A-7EE6-4342-B048-85BDC9FD1C3A}</a:tableStyleId>
              </a:tblPr>
              <a:tblGrid>
                <a:gridCol w="2952150">
                  <a:extLst>
                    <a:ext uri="{9D8B030D-6E8A-4147-A177-3AD203B41FA5}">
                      <a16:colId xmlns="" xmlns:a16="http://schemas.microsoft.com/office/drawing/2014/main" val="1289156279"/>
                    </a:ext>
                  </a:extLst>
                </a:gridCol>
                <a:gridCol w="7490313">
                  <a:extLst>
                    <a:ext uri="{9D8B030D-6E8A-4147-A177-3AD203B41FA5}">
                      <a16:colId xmlns="" xmlns:a16="http://schemas.microsoft.com/office/drawing/2014/main" val="2759990731"/>
                    </a:ext>
                  </a:extLst>
                </a:gridCol>
              </a:tblGrid>
              <a:tr h="396551">
                <a:tc>
                  <a:txBody>
                    <a:bodyPr/>
                    <a:lstStyle/>
                    <a:p>
                      <a:pPr algn="ctr"/>
                      <a:r>
                        <a:rPr lang="en-US" b="0" dirty="0"/>
                        <a:t>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897835809"/>
                  </a:ext>
                </a:extLst>
              </a:tr>
              <a:tr h="466530">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object that can be authenticated.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88139117"/>
                  </a:ext>
                </a:extLst>
              </a:tr>
              <a:tr h="482081">
                <a:tc>
                  <a:txBody>
                    <a:bodyPr/>
                    <a:lstStyle/>
                    <a:p>
                      <a:r>
                        <a:rPr lang="en-US" dirty="0"/>
                        <a:t>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that has data associated with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58439219"/>
                  </a:ext>
                </a:extLst>
              </a:tr>
              <a:tr h="614896">
                <a:tc>
                  <a:txBody>
                    <a:bodyPr/>
                    <a:lstStyle/>
                    <a:p>
                      <a:r>
                        <a:rPr lang="en-US" dirty="0"/>
                        <a:t>Azure AD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created through Azure AD or another Microsoft cloud service.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98512727"/>
                  </a:ext>
                </a:extLst>
              </a:tr>
              <a:tr h="660026">
                <a:tc>
                  <a:txBody>
                    <a:bodyPr/>
                    <a:lstStyle/>
                    <a:p>
                      <a:r>
                        <a:rPr lang="en-US" dirty="0"/>
                        <a:t>Azure tenant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 dedicated and trusted instance of Azure AD that's automatically created when your organization signs up for a Microsoft cloud service subscription.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2684497"/>
                  </a:ext>
                </a:extLst>
              </a:tr>
              <a:tr h="614896">
                <a:tc>
                  <a:txBody>
                    <a:bodyPr/>
                    <a:lstStyle/>
                    <a:p>
                      <a:pPr lvl="0">
                        <a:buNone/>
                      </a:pPr>
                      <a:r>
                        <a:rPr lang="en-US" dirty="0"/>
                        <a:t>Azure AD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t>Each Azure tenant has a dedicated and trusted Azure AD directory.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38446895"/>
                  </a:ext>
                </a:extLst>
              </a:tr>
              <a:tr h="614896">
                <a:tc>
                  <a:txBody>
                    <a:bodyPr/>
                    <a:lstStyle/>
                    <a:p>
                      <a:pPr lvl="0">
                        <a:buNone/>
                      </a:pPr>
                      <a:r>
                        <a:rPr lang="en-US" dirty="0"/>
                        <a:t>User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Used to pay for Azure cloud services.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 DS vs Azure Active Directory</a:t>
            </a:r>
          </a:p>
        </p:txBody>
      </p:sp>
      <p:sp>
        <p:nvSpPr>
          <p:cNvPr id="9" name="Text Placeholder 8">
            <a:extLst>
              <a:ext uri="{FF2B5EF4-FFF2-40B4-BE49-F238E27FC236}">
                <a16:creationId xmlns="" xmlns:a16="http://schemas.microsoft.com/office/drawing/2014/main" id="{DF067D0F-55EE-42A8-A4B3-407F6619EB22}"/>
              </a:ext>
            </a:extLst>
          </p:cNvPr>
          <p:cNvSpPr>
            <a:spLocks noGrp="1"/>
          </p:cNvSpPr>
          <p:nvPr>
            <p:ph type="body" sz="quarter" idx="10"/>
          </p:nvPr>
        </p:nvSpPr>
        <p:spPr>
          <a:xfrm>
            <a:off x="584200" y="1435497"/>
            <a:ext cx="11018520" cy="5601533"/>
          </a:xfrm>
        </p:spPr>
        <p:txBody>
          <a:bodyPr/>
          <a:lstStyle/>
          <a:p>
            <a:pPr lvl="0"/>
            <a:r>
              <a:rPr lang="en-US" dirty="0"/>
              <a:t>Azure AD is primarily an identity solution, and designed for HTTP and HTTPS communications</a:t>
            </a:r>
          </a:p>
          <a:p>
            <a:pPr lvl="0"/>
            <a:r>
              <a:rPr lang="en-US" dirty="0"/>
              <a:t>Queried using the </a:t>
            </a:r>
            <a:r>
              <a:rPr lang="en-US"/>
              <a:t>REST </a:t>
            </a:r>
            <a:r>
              <a:rPr lang="en-US" smtClean="0"/>
              <a:t>API </a:t>
            </a:r>
            <a:r>
              <a:rPr lang="en-US"/>
              <a:t> (Representational State Transfer) </a:t>
            </a:r>
            <a:r>
              <a:rPr lang="en-US" smtClean="0"/>
              <a:t> </a:t>
            </a:r>
            <a:r>
              <a:rPr lang="en-US" dirty="0"/>
              <a:t>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graphicFrame>
        <p:nvGraphicFramePr>
          <p:cNvPr id="7" name="Table 6">
            <a:extLst>
              <a:ext uri="{FF2B5EF4-FFF2-40B4-BE49-F238E27FC236}">
                <a16:creationId xmlns="" xmlns:a16="http://schemas.microsoft.com/office/drawing/2014/main" id="{D8754810-7D43-42CC-8F7A-44E660379712}"/>
              </a:ext>
            </a:extLst>
          </p:cNvPr>
          <p:cNvGraphicFramePr>
            <a:graphicFrameLocks noGrp="1"/>
          </p:cNvGraphicFramePr>
          <p:nvPr/>
        </p:nvGraphicFramePr>
        <p:xfrm>
          <a:off x="583405" y="1269730"/>
          <a:ext cx="10924416" cy="5061712"/>
        </p:xfrm>
        <a:graphic>
          <a:graphicData uri="http://schemas.openxmlformats.org/drawingml/2006/table">
            <a:tbl>
              <a:tblPr firstRow="1" firstCol="1" bandRow="1">
                <a:tableStyleId>{5C22544A-7EE6-4342-B048-85BDC9FD1C3A}</a:tableStyleId>
              </a:tblPr>
              <a:tblGrid>
                <a:gridCol w="3352836">
                  <a:extLst>
                    <a:ext uri="{9D8B030D-6E8A-4147-A177-3AD203B41FA5}">
                      <a16:colId xmlns="" xmlns:a16="http://schemas.microsoft.com/office/drawing/2014/main" val="3909572094"/>
                    </a:ext>
                  </a:extLst>
                </a:gridCol>
                <a:gridCol w="1836391">
                  <a:extLst>
                    <a:ext uri="{9D8B030D-6E8A-4147-A177-3AD203B41FA5}">
                      <a16:colId xmlns="" xmlns:a16="http://schemas.microsoft.com/office/drawing/2014/main" val="426167829"/>
                    </a:ext>
                  </a:extLst>
                </a:gridCol>
                <a:gridCol w="1941402">
                  <a:extLst>
                    <a:ext uri="{9D8B030D-6E8A-4147-A177-3AD203B41FA5}">
                      <a16:colId xmlns="" xmlns:a16="http://schemas.microsoft.com/office/drawing/2014/main" val="2113313439"/>
                    </a:ext>
                  </a:extLst>
                </a:gridCol>
                <a:gridCol w="2007155">
                  <a:extLst>
                    <a:ext uri="{9D8B030D-6E8A-4147-A177-3AD203B41FA5}">
                      <a16:colId xmlns="" xmlns:a16="http://schemas.microsoft.com/office/drawing/2014/main" val="716184289"/>
                    </a:ext>
                  </a:extLst>
                </a:gridCol>
                <a:gridCol w="1786632">
                  <a:extLst>
                    <a:ext uri="{9D8B030D-6E8A-4147-A177-3AD203B41FA5}">
                      <a16:colId xmlns="" xmlns:a16="http://schemas.microsoft.com/office/drawing/2014/main" val="939645357"/>
                    </a:ext>
                  </a:extLst>
                </a:gridCol>
              </a:tblGrid>
              <a:tr h="248153">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 </a:t>
                      </a: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Feature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Free</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Office 365 Apps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Premium P1</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P2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28549739"/>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Directory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500,000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5720062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Single Sign-On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93124035"/>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Core Identity and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52787900"/>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B2B Collaboration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09445213"/>
                  </a:ext>
                </a:extLst>
              </a:tr>
              <a:tr h="520192">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&amp; Access for O365</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2505746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Features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31705207"/>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Hybrid Identities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29744496"/>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Advanced Group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76222110"/>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Conditional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92252503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Protection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858555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Governance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Azure AD Join</a:t>
            </a:r>
          </a:p>
        </p:txBody>
      </p:sp>
      <p:sp>
        <p:nvSpPr>
          <p:cNvPr id="3" name="Text Placeholder 2">
            <a:extLst>
              <a:ext uri="{FF2B5EF4-FFF2-40B4-BE49-F238E27FC236}">
                <a16:creationId xmlns="" xmlns:a16="http://schemas.microsoft.com/office/drawing/2014/main" id="{779A7499-F4DA-499A-9A40-846D2E8A0307}"/>
              </a:ext>
            </a:extLst>
          </p:cNvPr>
          <p:cNvSpPr>
            <a:spLocks noGrp="1"/>
          </p:cNvSpPr>
          <p:nvPr>
            <p:ph type="body" sz="quarter" idx="10"/>
          </p:nvPr>
        </p:nvSpPr>
        <p:spPr>
          <a:xfrm>
            <a:off x="584200" y="1435100"/>
            <a:ext cx="6351859" cy="4739759"/>
          </a:xfrm>
        </p:spPr>
        <p:txBody>
          <a:bodyPr/>
          <a:lstStyle/>
          <a:p>
            <a:pPr lvl="0"/>
            <a:r>
              <a:rPr lang="en-US" dirty="0"/>
              <a:t>Single-Sign-On to your Azure managed SaaS apps and services</a:t>
            </a:r>
          </a:p>
          <a:p>
            <a:pPr lvl="0"/>
            <a:r>
              <a:rPr lang="en-US" dirty="0"/>
              <a:t>Enterprise compliant roaming of user settings across joined devices</a:t>
            </a:r>
          </a:p>
          <a:p>
            <a:pPr lvl="0"/>
            <a:r>
              <a:rPr lang="en-US" dirty="0"/>
              <a:t>Access to Microsoft Store for Business </a:t>
            </a:r>
          </a:p>
          <a:p>
            <a:pPr lvl="0"/>
            <a:r>
              <a:rPr lang="en-US" dirty="0"/>
              <a:t>Windows Hello support </a:t>
            </a:r>
          </a:p>
          <a:p>
            <a:pPr lvl="0"/>
            <a:r>
              <a:rPr lang="en-US" dirty="0" smtClean="0"/>
              <a:t>Restriction of access to apps from only compliant devices </a:t>
            </a:r>
          </a:p>
          <a:p>
            <a:pPr lvl="0"/>
            <a:r>
              <a:rPr lang="en-US" dirty="0" smtClean="0"/>
              <a:t>Seamless </a:t>
            </a:r>
            <a:r>
              <a:rPr lang="en-US" dirty="0"/>
              <a:t>access to on-premise resources </a:t>
            </a:r>
          </a:p>
        </p:txBody>
      </p:sp>
      <p:pic>
        <p:nvPicPr>
          <p:cNvPr id="4" name="Picture 3" descr="A device is shown connecting to Azure AD. Azure AD is shown connecting with On-premises AD. ">
            <a:extLst>
              <a:ext uri="{FF2B5EF4-FFF2-40B4-BE49-F238E27FC236}">
                <a16:creationId xmlns="" xmlns:a16="http://schemas.microsoft.com/office/drawing/2014/main" id="{0DB0ADF1-1024-4F59-BD87-BABE6AB35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9512" y="2377982"/>
            <a:ext cx="4348975" cy="2115959"/>
          </a:xfrm>
          <a:prstGeom prst="rect">
            <a:avLst/>
          </a:prstGeom>
          <a:noFill/>
        </p:spPr>
      </p:pic>
    </p:spTree>
    <p:extLst>
      <p:ext uri="{BB962C8B-B14F-4D97-AF65-F5344CB8AC3E}">
        <p14:creationId xmlns:p14="http://schemas.microsoft.com/office/powerpoint/2010/main" val="42621518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Words>
  <Application>Microsoft Office PowerPoint</Application>
  <PresentationFormat>Widescreen</PresentationFormat>
  <Paragraphs>238</Paragraphs>
  <Slides>25</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Consolas</vt:lpstr>
      <vt:lpstr>Segoe UI</vt:lpstr>
      <vt:lpstr>Segoe UI Light</vt:lpstr>
      <vt:lpstr>Segoe UI Semibold</vt:lpstr>
      <vt:lpstr>Segoe UI Semilight</vt:lpstr>
      <vt:lpstr>Segoe UI VSS (Regular)</vt:lpstr>
      <vt:lpstr>Times New Roman</vt:lpstr>
      <vt:lpstr>Wingdings</vt:lpstr>
      <vt:lpstr>WHITE TEMPLATE</vt:lpstr>
      <vt:lpstr>AZ-104T00A Module 01:  Identity</vt:lpstr>
      <vt:lpstr>Module Overview</vt:lpstr>
      <vt:lpstr>Lesson 01: Azure Active Directory</vt:lpstr>
      <vt:lpstr>Azure Active Directory Overview</vt:lpstr>
      <vt:lpstr>Azure Active Directory</vt:lpstr>
      <vt:lpstr>Azure AD Concepts</vt:lpstr>
      <vt:lpstr>AD DS vs Azure Active Directory</vt:lpstr>
      <vt:lpstr>Azure Active Directory Editions</vt:lpstr>
      <vt:lpstr>Azure AD Join</vt:lpstr>
      <vt:lpstr>Multi-Factor Authentication</vt:lpstr>
      <vt:lpstr>Self-Service Password Reset</vt:lpstr>
      <vt:lpstr>Lesson 02: Users and Groups</vt:lpstr>
      <vt:lpstr>Users and Groups Overview</vt:lpstr>
      <vt:lpstr>User Accounts</vt:lpstr>
      <vt:lpstr>Managing User Accounts</vt:lpstr>
      <vt:lpstr>Bulk User Accounts</vt:lpstr>
      <vt:lpstr>Group Accounts</vt:lpstr>
      <vt:lpstr>Azure AD Connect</vt:lpstr>
      <vt:lpstr>Azure AD Connect Health</vt:lpstr>
      <vt:lpstr>Managing Multiple Directories</vt:lpstr>
      <vt:lpstr>Azure AD B2B and B2C</vt:lpstr>
      <vt:lpstr>Demonstration – Users and Groups</vt:lpstr>
      <vt:lpstr>Lesson 03: Module 01 Lab and Review</vt:lpstr>
      <vt:lpstr>Lab 01 - Manage Azure Active Directory Identities</vt:lpstr>
      <vt:lpstr>Module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2020-03-16T13:27:16Z</dcterms:created>
  <dcterms:modified xsi:type="dcterms:W3CDTF">2024-01-29T06:07:10Z</dcterms:modified>
</cp:coreProperties>
</file>