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sldIdLst>
    <p:sldId id="1719" r:id="rId2"/>
    <p:sldId id="2021" r:id="rId3"/>
    <p:sldId id="1865" r:id="rId4"/>
    <p:sldId id="2013" r:id="rId5"/>
    <p:sldId id="2242" r:id="rId6"/>
    <p:sldId id="1856" r:id="rId7"/>
    <p:sldId id="1857" r:id="rId8"/>
    <p:sldId id="1973" r:id="rId9"/>
    <p:sldId id="2239" r:id="rId10"/>
    <p:sldId id="1863" r:id="rId11"/>
    <p:sldId id="2237" r:id="rId12"/>
    <p:sldId id="1971" r:id="rId13"/>
    <p:sldId id="1872" r:id="rId14"/>
    <p:sldId id="2574" r:id="rId15"/>
    <p:sldId id="2576" r:id="rId16"/>
    <p:sldId id="1906" r:id="rId17"/>
    <p:sldId id="2573" r:id="rId18"/>
    <p:sldId id="1899" r:id="rId19"/>
    <p:sldId id="1905" r:id="rId20"/>
    <p:sldId id="1898" r:id="rId21"/>
    <p:sldId id="1966" r:id="rId22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9CAE-2E18-4165-A8F3-D5EE1306D903}" v="29" dt="2020-02-28T08:50:42.180"/>
    <p1510:client id="{12FE825C-79E2-466A-A94E-63647CE33054}" v="55" dt="2020-03-10T20:45:03.325"/>
    <p1510:client id="{328AC450-530B-422F-967E-CAA41B0E37FA}" v="54" dt="2020-03-10T22:03:03.610"/>
    <p1510:client id="{4EBB241A-C68B-4FDC-9486-792C9459FB2B}" v="30" dt="2020-02-28T18:04:07.480"/>
    <p1510:client id="{5C9C2A9D-0076-4643-8046-23289030CBE2}" v="2" dt="2020-02-27T18:48:59.066"/>
    <p1510:client id="{A5F65CF4-CAF4-4AF4-887F-B8B163959AA5}" v="2" dt="2020-02-27T16:07:14.431"/>
    <p1510:client id="{D70504C2-0A12-4E44-B291-FFB989B50580}" v="1" dt="2020-03-11T13:03:13.228"/>
    <p1510:client id="{F5F8031B-867C-48AD-BA1F-808263323673}" v="12" dt="2020-02-28T05:37:06.443"/>
    <p1510:client id="{FDBFDF11-578A-429A-B7EF-54ABE71E681E}" v="18" dt="2020-02-28T17:12:37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43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1/29/2024 11:37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1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format and syntax of an Azure</a:t>
            </a:r>
            <a:r>
              <a:rPr lang="en-US" baseline="0" dirty="0"/>
              <a:t> RBAC</a:t>
            </a:r>
            <a:r>
              <a:rPr lang="en-US" dirty="0"/>
              <a:t> role definition.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5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role assignment completes the process of implementing</a:t>
            </a:r>
            <a:r>
              <a:rPr lang="en-US" baseline="0" dirty="0"/>
              <a:t> RBAC and combining service principals, a role definition, and a scope.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6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2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3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Do you know how many subscriptions your organization has? Do you know how resources are organized into resource groups?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Which subscription model are you most interested in? </a:t>
            </a:r>
          </a:p>
          <a:p>
            <a:endParaRPr lang="en-US" dirty="0"/>
          </a:p>
          <a:p>
            <a:r>
              <a:rPr lang="en-US" dirty="0"/>
              <a:t>Solution providers - https://www.microsoft.com/en-us/solution-providers/home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Credit card information is used for identity verification only. You won’t be charged for any services until you upgrade.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If you must create a lot of tags you will want to do that programmatically. You can use PowerShell or the CLI.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savings - https://docs.microsoft.com/en-us/learn/modules/predict-costs-and-optimize-spending/4-save-on-infrastructure-costs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3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1/29/2024 11:37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=""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=""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=""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=""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=""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=""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sv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4.svg"/><Relationship Id="rId12" Type="http://schemas.openxmlformats.org/officeDocument/2006/relationships/image" Target="../media/image18.pn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22.svg"/><Relationship Id="rId15" Type="http://schemas.openxmlformats.org/officeDocument/2006/relationships/image" Target="../media/image30.sv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6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19" y="2007918"/>
            <a:ext cx="4167887" cy="2215991"/>
          </a:xfrm>
        </p:spPr>
        <p:txBody>
          <a:bodyPr/>
          <a:lstStyle/>
          <a:p>
            <a:r>
              <a:rPr lang="en-US" dirty="0">
                <a:cs typeface="Segoe UI"/>
              </a:rPr>
              <a:t>AZ-104T00A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Segoe UI"/>
              </a:rPr>
              <a:t>Module 02: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Segoe UI"/>
              </a:rPr>
              <a:t>Governance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Segoe UI"/>
              </a:rPr>
              <a:t>and Compliance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02522"/>
            <a:ext cx="6397040" cy="379180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metadata for your Azure resources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Logically organizes resources into a taxonomy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Consists of a name-value pair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Very useful for rolling up billing information</a:t>
            </a:r>
            <a:endParaRPr lang="en-US" dirty="0"/>
          </a:p>
          <a:p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A tag is associated with a resource or a resource group. ">
            <a:extLst>
              <a:ext uri="{FF2B5EF4-FFF2-40B4-BE49-F238E27FC236}">
                <a16:creationId xmlns="" xmlns:a16="http://schemas.microsoft.com/office/drawing/2014/main" id="{74284A7C-12AF-4886-9219-FA215A01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5" y="1414455"/>
            <a:ext cx="3772395" cy="2881141"/>
          </a:xfrm>
          <a:prstGeom prst="rect">
            <a:avLst/>
          </a:prstGeom>
        </p:spPr>
      </p:pic>
      <p:pic>
        <p:nvPicPr>
          <p:cNvPr id="7" name="Picture 7" descr="Two tags: Joe from the Marketing department and Cost Center Marketing.">
            <a:extLst>
              <a:ext uri="{FF2B5EF4-FFF2-40B4-BE49-F238E27FC236}">
                <a16:creationId xmlns="" xmlns:a16="http://schemas.microsoft.com/office/drawing/2014/main" id="{1E35448E-69F3-495D-8E8B-837F1BB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95" y="4914411"/>
            <a:ext cx="4613563" cy="8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5993AA-4DA8-4B19-9E38-18F12BE1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Cost Savings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DC0826-31A4-428E-936A-04976BF88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6699827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Azure Reservations - helps you save money by pre-paying for services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Hybrid Benefits - use Windows Server and SQL Server on-premises licenses with Software Assurance 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Credits - monthly credit benefit that allows you to experiment with, develop, and test new solutions on Azure</a:t>
            </a:r>
          </a:p>
          <a:p>
            <a:r>
              <a:rPr lang="en-US" dirty="0">
                <a:latin typeface="Segoe UI Semilight"/>
                <a:cs typeface="Segoe UI Semilight"/>
              </a:rPr>
              <a:t>Regions - Choose low-cost locations and regions</a:t>
            </a:r>
          </a:p>
        </p:txBody>
      </p:sp>
      <p:pic>
        <p:nvPicPr>
          <p:cNvPr id="7" name="Picture 7" descr="Bar chart with three bars. The largest bar is pay-as-you-go. The next bar is 72% savings with Azure reseved instances. The last bar is 80% savings with Azure reserved instances and Azure hybrid benefit.">
            <a:extLst>
              <a:ext uri="{FF2B5EF4-FFF2-40B4-BE49-F238E27FC236}">
                <a16:creationId xmlns="" xmlns:a16="http://schemas.microsoft.com/office/drawing/2014/main" id="{36559633-0BF0-4FF7-BD5F-B5563A55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1" y="1710321"/>
            <a:ext cx="4190035" cy="34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2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Management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9023" y="1478902"/>
            <a:ext cx="5434763" cy="370563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a level of scope above subscriptions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Targeting of policies and spend budgets across subscriptions and inheritance down the hierarchies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Compliance and cost reporting by organization (business/teams)</a:t>
            </a:r>
          </a:p>
          <a:p>
            <a:endParaRPr lang="en-US" dirty="0"/>
          </a:p>
        </p:txBody>
      </p:sp>
      <p:pic>
        <p:nvPicPr>
          <p:cNvPr id="2" name="Picture 2" descr="Diagram showing how Azure management groups are used to organize subscriptions in a hierarchy of unified policy and access management. A single top-level management, or root group (Contoso) and every directory below is folded into it.">
            <a:extLst>
              <a:ext uri="{FF2B5EF4-FFF2-40B4-BE49-F238E27FC236}">
                <a16:creationId xmlns="" xmlns:a16="http://schemas.microsoft.com/office/drawing/2014/main" id="{E67EE83F-BF82-4A40-8F99-A5815D7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4" y="1758239"/>
            <a:ext cx="5646516" cy="3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02: </a:t>
            </a:r>
            <a:r>
              <a:rPr lang="en-US" dirty="0"/>
              <a:t>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546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Role-Based Access Control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Definition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Assignment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 vs Azure AD Administrator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RBAC Authentication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Demonstration – RBAC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1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0E4BC-CB74-4559-A2D6-2F27504E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3B6233-948E-4C5F-B24E-A5E09460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46024"/>
          </a:xfrm>
        </p:spPr>
        <p:txBody>
          <a:bodyPr/>
          <a:lstStyle/>
          <a:p>
            <a:pPr fontAlgn="base"/>
            <a:r>
              <a:rPr lang="en-US" sz="2200" dirty="0"/>
              <a:t>Provides fine-grained access management of resources in Azure​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on Azure Resource Manager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Segregate duties within your team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only the amount of access to users that they need to perform their jobs​</a:t>
            </a:r>
          </a:p>
          <a:p>
            <a:pPr fontAlgn="base"/>
            <a:r>
              <a:rPr lang="en-US" sz="2200" dirty="0"/>
              <a:t>Concepts​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principal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Object that represents something that is requesting access to resources​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 definition.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Collection of permissions that lists the operations that can be performed​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Boundary for the level of access that is requested​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Assignment.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Attaching a role definition to a security principal at a particular scope​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can grant access described in a role definition by creating an assignment​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Deny assignments are currently read-only and can only be set by Azure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626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E7B3CD8-77BC-4489-B1AD-442F8D0B5A1E}"/>
              </a:ext>
            </a:extLst>
          </p:cNvPr>
          <p:cNvSpPr/>
          <p:nvPr/>
        </p:nvSpPr>
        <p:spPr>
          <a:xfrm>
            <a:off x="492115" y="1232979"/>
            <a:ext cx="112077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Collection of permissions that lists the operations that can be performed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D374160-0DCC-434D-8702-ECA8BD6168AD}"/>
              </a:ext>
            </a:extLst>
          </p:cNvPr>
          <p:cNvSpPr txBox="1"/>
          <p:nvPr/>
        </p:nvSpPr>
        <p:spPr>
          <a:xfrm>
            <a:off x="1105889" y="4733629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Built-in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F3F64D14-5F6F-43F6-8D0D-204C32E6AE0D}"/>
              </a:ext>
            </a:extLst>
          </p:cNvPr>
          <p:cNvSpPr/>
          <p:nvPr/>
        </p:nvSpPr>
        <p:spPr bwMode="auto">
          <a:xfrm>
            <a:off x="759035" y="2340259"/>
            <a:ext cx="4272770" cy="2368168"/>
          </a:xfrm>
          <a:prstGeom prst="roundRect">
            <a:avLst>
              <a:gd name="adj" fmla="val 10105"/>
            </a:avLst>
          </a:prstGeom>
          <a:noFill/>
          <a:ln w="38100">
            <a:solidFill>
              <a:srgbClr val="01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Owner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Contributor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Backup Operator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Security 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User Access Administrator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Contributor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19398E2-DD93-4FAF-BDD9-48A85F7CC3EA}"/>
              </a:ext>
            </a:extLst>
          </p:cNvPr>
          <p:cNvSpPr txBox="1"/>
          <p:nvPr/>
        </p:nvSpPr>
        <p:spPr>
          <a:xfrm>
            <a:off x="1120001" y="6052297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Custom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D1F349E4-B53A-49D3-8011-1D8CCEFD9DD0}"/>
              </a:ext>
            </a:extLst>
          </p:cNvPr>
          <p:cNvSpPr/>
          <p:nvPr/>
        </p:nvSpPr>
        <p:spPr bwMode="auto">
          <a:xfrm>
            <a:off x="759035" y="5240717"/>
            <a:ext cx="4272770" cy="739757"/>
          </a:xfrm>
          <a:prstGeom prst="roundRect">
            <a:avLst/>
          </a:prstGeom>
          <a:noFill/>
          <a:ln w="38100">
            <a:solidFill>
              <a:srgbClr val="107C0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 Support Tickets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Operator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729CE6F-E55B-4688-AF13-91504361B2CD}"/>
              </a:ext>
            </a:extLst>
          </p:cNvPr>
          <p:cNvSpPr/>
          <p:nvPr/>
        </p:nvSpPr>
        <p:spPr>
          <a:xfrm>
            <a:off x="8071597" y="1977980"/>
            <a:ext cx="12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ea typeface="Segoe UI" pitchFamily="34" charset="0"/>
                <a:cs typeface="Segoe UI" pitchFamily="34" charset="0"/>
              </a:rPr>
              <a:t>Contributor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527721F3-7E7C-4DD6-9C7D-F835BB6DE2DB}"/>
              </a:ext>
            </a:extLst>
          </p:cNvPr>
          <p:cNvSpPr/>
          <p:nvPr/>
        </p:nvSpPr>
        <p:spPr bwMode="auto">
          <a:xfrm>
            <a:off x="6154162" y="2340260"/>
            <a:ext cx="4986399" cy="3640214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 w="38100">
            <a:solidFill>
              <a:srgbClr val="5B2D9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"Actions":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"*"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"NotActions"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"Authorization/*/Delete",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"Authorization/*/Write",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"Authorization/elevateAccess/Action"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"DataActions" 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"NotDataActions":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"AssignableScopes"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"/"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8CEEAD99-9C40-40AB-A13E-B604AD24BA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64770" y="2347312"/>
            <a:ext cx="3837065" cy="3494013"/>
          </a:xfrm>
          <a:custGeom>
            <a:avLst/>
            <a:gdLst>
              <a:gd name="connsiteX0" fmla="*/ 4267200 w 4267200"/>
              <a:gd name="connsiteY0" fmla="*/ 0 h 4775200"/>
              <a:gd name="connsiteX1" fmla="*/ 0 w 4267200"/>
              <a:gd name="connsiteY1" fmla="*/ 624115 h 4775200"/>
              <a:gd name="connsiteX2" fmla="*/ 4122058 w 4267200"/>
              <a:gd name="connsiteY2" fmla="*/ 4775200 h 4775200"/>
              <a:gd name="connsiteX3" fmla="*/ 4267200 w 4267200"/>
              <a:gd name="connsiteY3" fmla="*/ 0 h 4775200"/>
              <a:gd name="connsiteX0" fmla="*/ 4248150 w 4248150"/>
              <a:gd name="connsiteY0" fmla="*/ 0 h 4775200"/>
              <a:gd name="connsiteX1" fmla="*/ 0 w 4248150"/>
              <a:gd name="connsiteY1" fmla="*/ 875787 h 4775200"/>
              <a:gd name="connsiteX2" fmla="*/ 4103008 w 4248150"/>
              <a:gd name="connsiteY2" fmla="*/ 4775200 h 4775200"/>
              <a:gd name="connsiteX3" fmla="*/ 4248150 w 4248150"/>
              <a:gd name="connsiteY3" fmla="*/ 0 h 47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4775200">
                <a:moveTo>
                  <a:pt x="4248150" y="0"/>
                </a:moveTo>
                <a:lnTo>
                  <a:pt x="0" y="875787"/>
                </a:lnTo>
                <a:lnTo>
                  <a:pt x="4103008" y="4775200"/>
                </a:lnTo>
                <a:lnTo>
                  <a:pt x="4248150" y="0"/>
                </a:lnTo>
                <a:close/>
              </a:path>
            </a:pathLst>
          </a:custGeom>
          <a:solidFill>
            <a:srgbClr val="D2D2D2">
              <a:alpha val="74902"/>
            </a:srgbClr>
          </a:solidFill>
          <a:ln w="38100">
            <a:solidFill>
              <a:srgbClr val="737373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7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769B375-0952-47EE-AAE6-B5B6DA0D1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720" y="1237568"/>
            <a:ext cx="11018520" cy="800219"/>
          </a:xfrm>
        </p:spPr>
        <p:txBody>
          <a:bodyPr/>
          <a:lstStyle/>
          <a:p>
            <a:r>
              <a:rPr lang="en-US" sz="2600" dirty="0"/>
              <a:t>Process of binding a role definition to a user, group, or service principal at a scope for the purpose of granting access</a:t>
            </a:r>
          </a:p>
        </p:txBody>
      </p:sp>
      <p:grpSp>
        <p:nvGrpSpPr>
          <p:cNvPr id="15" name="Group 14" descr="A service principle, role definition, and scope creates a role assignment.">
            <a:extLst>
              <a:ext uri="{FF2B5EF4-FFF2-40B4-BE49-F238E27FC236}">
                <a16:creationId xmlns="" xmlns:a16="http://schemas.microsoft.com/office/drawing/2014/main" id="{EF9F1733-40DC-474E-813C-0BB5FBCE9CF8}"/>
              </a:ext>
            </a:extLst>
          </p:cNvPr>
          <p:cNvGrpSpPr/>
          <p:nvPr/>
        </p:nvGrpSpPr>
        <p:grpSpPr>
          <a:xfrm>
            <a:off x="280970" y="2343411"/>
            <a:ext cx="11377685" cy="4158238"/>
            <a:chOff x="280970" y="2408063"/>
            <a:chExt cx="11377685" cy="4158238"/>
          </a:xfrm>
        </p:grpSpPr>
        <p:cxnSp>
          <p:nvCxnSpPr>
            <p:cNvPr id="108" name="Elbow Connector 35">
              <a:extLst>
                <a:ext uri="{FF2B5EF4-FFF2-40B4-BE49-F238E27FC236}">
                  <a16:creationId xmlns="" xmlns:a16="http://schemas.microsoft.com/office/drawing/2014/main" id="{B140B6B2-42C4-4300-BD64-B425E32A8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522" y="4103741"/>
              <a:ext cx="574014" cy="1224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="" xmlns:a16="http://schemas.microsoft.com/office/drawing/2014/main" id="{7079D622-3CD3-47DB-B4D3-F6FA52EAB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80" y="3662861"/>
              <a:ext cx="4543" cy="261442"/>
            </a:xfrm>
            <a:prstGeom prst="straightConnector1">
              <a:avLst/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35">
              <a:extLst>
                <a:ext uri="{FF2B5EF4-FFF2-40B4-BE49-F238E27FC236}">
                  <a16:creationId xmlns="" xmlns:a16="http://schemas.microsoft.com/office/drawing/2014/main" id="{78B3D3F7-4F07-408F-91ED-689C6CD192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52512" y="4103742"/>
              <a:ext cx="504093" cy="12169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8A3EBD96-9AAE-45FF-81CB-1FCA7368DA67}"/>
                </a:ext>
              </a:extLst>
            </p:cNvPr>
            <p:cNvGrpSpPr/>
            <p:nvPr/>
          </p:nvGrpSpPr>
          <p:grpSpPr>
            <a:xfrm>
              <a:off x="4316647" y="2408063"/>
              <a:ext cx="3462067" cy="1210948"/>
              <a:chOff x="4037693" y="2248327"/>
              <a:chExt cx="3462067" cy="12109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="" xmlns:a16="http://schemas.microsoft.com/office/drawing/2014/main" id="{5CF36D14-6B6A-4146-850A-BC3DFE67282F}"/>
                  </a:ext>
                </a:extLst>
              </p:cNvPr>
              <p:cNvGrpSpPr/>
              <p:nvPr/>
            </p:nvGrpSpPr>
            <p:grpSpPr>
              <a:xfrm>
                <a:off x="4037693" y="2248327"/>
                <a:ext cx="3462067" cy="1210948"/>
                <a:chOff x="4037691" y="2248327"/>
                <a:chExt cx="3828653" cy="1398704"/>
              </a:xfrm>
            </p:grpSpPr>
            <p:sp>
              <p:nvSpPr>
                <p:cNvPr id="68" name="Rectangle: Rounded Corners 11">
                  <a:extLst>
                    <a:ext uri="{FF2B5EF4-FFF2-40B4-BE49-F238E27FC236}">
                      <a16:creationId xmlns="" xmlns:a16="http://schemas.microsoft.com/office/drawing/2014/main" id="{B7A1FE2D-8334-4973-8452-746AA1A0FA57}"/>
                    </a:ext>
                  </a:extLst>
                </p:cNvPr>
                <p:cNvSpPr/>
                <p:nvPr/>
              </p:nvSpPr>
              <p:spPr>
                <a:xfrm>
                  <a:off x="4296648" y="2305181"/>
                  <a:ext cx="3556664" cy="130688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E6E6"/>
                </a:solidFill>
                <a:ln w="28575">
                  <a:solidFill>
                    <a:srgbClr val="737373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="" xmlns:a16="http://schemas.microsoft.com/office/drawing/2014/main" id="{3D8655F5-4EF6-4AF4-B8AF-9015E81BB5D9}"/>
                    </a:ext>
                  </a:extLst>
                </p:cNvPr>
                <p:cNvSpPr txBox="1"/>
                <p:nvPr/>
              </p:nvSpPr>
              <p:spPr>
                <a:xfrm>
                  <a:off x="4571777" y="3103692"/>
                  <a:ext cx="672449" cy="2812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User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F6A7E448-3520-4CD7-B831-FE87E34F1E9E}"/>
                    </a:ext>
                  </a:extLst>
                </p:cNvPr>
                <p:cNvSpPr txBox="1"/>
                <p:nvPr/>
              </p:nvSpPr>
              <p:spPr>
                <a:xfrm>
                  <a:off x="6612435" y="2971587"/>
                  <a:ext cx="1234129" cy="67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Service principal</a:t>
                  </a:r>
                </a:p>
              </p:txBody>
            </p:sp>
            <p:sp>
              <p:nvSpPr>
                <p:cNvPr id="71" name="Freeform 5">
                  <a:extLst>
                    <a:ext uri="{FF2B5EF4-FFF2-40B4-BE49-F238E27FC236}">
                      <a16:creationId xmlns="" xmlns:a16="http://schemas.microsoft.com/office/drawing/2014/main" id="{69A5E64D-9345-4435-8C3A-0155F735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2008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6">
                  <a:extLst>
                    <a:ext uri="{FF2B5EF4-FFF2-40B4-BE49-F238E27FC236}">
                      <a16:creationId xmlns="" xmlns:a16="http://schemas.microsoft.com/office/drawing/2014/main" id="{937CD833-2B2F-48BF-BC82-F6E1CDFBC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726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="" xmlns:a16="http://schemas.microsoft.com/office/drawing/2014/main" id="{C9E0C530-7070-4A58-B270-4C51592C4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79" y="2877086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="" xmlns:a16="http://schemas.microsoft.com/office/drawing/2014/main" id="{1A3E3D5A-6A94-4D49-A377-63ACABEC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3131" y="2604885"/>
                  <a:ext cx="648416" cy="450978"/>
                </a:xfrm>
                <a:prstGeom prst="rect">
                  <a:avLst/>
                </a:prstGeom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="" xmlns:a16="http://schemas.microsoft.com/office/drawing/2014/main" id="{DADA8E8E-29E1-4E10-9395-6CAF48E5FC5E}"/>
                    </a:ext>
                  </a:extLst>
                </p:cNvPr>
                <p:cNvSpPr/>
                <p:nvPr/>
              </p:nvSpPr>
              <p:spPr>
                <a:xfrm>
                  <a:off x="4295725" y="2305181"/>
                  <a:ext cx="3570619" cy="30681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</a:rPr>
                    <a:t>Service principal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="" xmlns:a16="http://schemas.microsoft.com/office/drawing/2014/main" id="{EBAFA273-8C16-40D9-8927-8D4383494A11}"/>
                    </a:ext>
                  </a:extLst>
                </p:cNvPr>
                <p:cNvSpPr/>
                <p:nvPr/>
              </p:nvSpPr>
              <p:spPr>
                <a:xfrm>
                  <a:off x="4037691" y="2248327"/>
                  <a:ext cx="515133" cy="418688"/>
                </a:xfrm>
                <a:prstGeom prst="ellipse">
                  <a:avLst/>
                </a:prstGeom>
                <a:solidFill>
                  <a:srgbClr val="01BC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pic>
              <p:nvPicPr>
                <p:cNvPr id="77" name="Picture 76" descr="A picture containing vector graphics&#10;&#10;Description automatically generated">
                  <a:extLst>
                    <a:ext uri="{FF2B5EF4-FFF2-40B4-BE49-F238E27FC236}">
                      <a16:creationId xmlns="" xmlns:a16="http://schemas.microsoft.com/office/drawing/2014/main" id="{8A0C04D3-1764-4448-8046-598FD9F93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6188" y="2722289"/>
                  <a:ext cx="490156" cy="398388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E3AFA71B-3ED6-48B7-9753-426AABA71EB5}"/>
                  </a:ext>
                </a:extLst>
              </p:cNvPr>
              <p:cNvSpPr txBox="1"/>
              <p:nvPr/>
            </p:nvSpPr>
            <p:spPr>
              <a:xfrm>
                <a:off x="5401479" y="2959834"/>
                <a:ext cx="84374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Group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0E28A050-1D5C-4B1C-93EF-01E27454F262}"/>
                </a:ext>
              </a:extLst>
            </p:cNvPr>
            <p:cNvGrpSpPr/>
            <p:nvPr/>
          </p:nvGrpSpPr>
          <p:grpSpPr>
            <a:xfrm>
              <a:off x="280970" y="3889742"/>
              <a:ext cx="3398853" cy="2676559"/>
              <a:chOff x="345167" y="1115265"/>
              <a:chExt cx="3398853" cy="2862942"/>
            </a:xfrm>
          </p:grpSpPr>
          <p:sp>
            <p:nvSpPr>
              <p:cNvPr id="80" name="Rectangle: Rounded Corners 12">
                <a:extLst>
                  <a:ext uri="{FF2B5EF4-FFF2-40B4-BE49-F238E27FC236}">
                    <a16:creationId xmlns="" xmlns:a16="http://schemas.microsoft.com/office/drawing/2014/main" id="{EA281998-ECA5-4756-B580-A9FFBC8BF1DB}"/>
                  </a:ext>
                </a:extLst>
              </p:cNvPr>
              <p:cNvSpPr/>
              <p:nvPr/>
            </p:nvSpPr>
            <p:spPr>
              <a:xfrm>
                <a:off x="612539" y="1174828"/>
                <a:ext cx="3131481" cy="2803379"/>
              </a:xfrm>
              <a:prstGeom prst="roundRect">
                <a:avLst>
                  <a:gd name="adj" fmla="val 0"/>
                </a:avLst>
              </a:prstGeom>
              <a:solidFill>
                <a:srgbClr val="E6E6E6"/>
              </a:solidFill>
              <a:ln w="28575">
                <a:solidFill>
                  <a:srgbClr val="737373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="" xmlns:a16="http://schemas.microsoft.com/office/drawing/2014/main" id="{D710C519-BEDC-402D-8DED-CC77B006B2D8}"/>
                  </a:ext>
                </a:extLst>
              </p:cNvPr>
              <p:cNvGrpSpPr/>
              <p:nvPr/>
            </p:nvGrpSpPr>
            <p:grpSpPr>
              <a:xfrm>
                <a:off x="750638" y="1552748"/>
                <a:ext cx="2855283" cy="2370631"/>
                <a:chOff x="940177" y="3503978"/>
                <a:chExt cx="2538969" cy="2457145"/>
              </a:xfrm>
            </p:grpSpPr>
            <p:sp>
              <p:nvSpPr>
                <p:cNvPr id="84" name="Rectangle: Rounded Corners 37">
                  <a:extLst>
                    <a:ext uri="{FF2B5EF4-FFF2-40B4-BE49-F238E27FC236}">
                      <a16:creationId xmlns="" xmlns:a16="http://schemas.microsoft.com/office/drawing/2014/main" id="{C3964120-A197-4112-A8C4-136F23087753}"/>
                    </a:ext>
                  </a:extLst>
                </p:cNvPr>
                <p:cNvSpPr/>
                <p:nvPr/>
              </p:nvSpPr>
              <p:spPr>
                <a:xfrm>
                  <a:off x="940177" y="3503978"/>
                  <a:ext cx="2538969" cy="1893787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Owner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…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Backup Operator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Security 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</p:txBody>
            </p:sp>
            <p:sp>
              <p:nvSpPr>
                <p:cNvPr id="85" name="Rectangle: Rounded Corners 38">
                  <a:extLst>
                    <a:ext uri="{FF2B5EF4-FFF2-40B4-BE49-F238E27FC236}">
                      <a16:creationId xmlns="" xmlns:a16="http://schemas.microsoft.com/office/drawing/2014/main" id="{58D36722-A42C-4ED2-A712-984D7939ABBD}"/>
                    </a:ext>
                  </a:extLst>
                </p:cNvPr>
                <p:cNvSpPr/>
                <p:nvPr/>
              </p:nvSpPr>
              <p:spPr>
                <a:xfrm>
                  <a:off x="940177" y="5346922"/>
                  <a:ext cx="2538968" cy="614201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 Support Tickets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Virtual Machine Operator</a:t>
                  </a:r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="" xmlns:a16="http://schemas.microsoft.com/office/drawing/2014/main" id="{F44FD626-03E5-439C-A596-6BDDFCE4815C}"/>
                  </a:ext>
                </a:extLst>
              </p:cNvPr>
              <p:cNvSpPr/>
              <p:nvPr/>
            </p:nvSpPr>
            <p:spPr>
              <a:xfrm>
                <a:off x="619824" y="1174828"/>
                <a:ext cx="3124195" cy="35887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</a:rPr>
                  <a:t>Role definition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="" xmlns:a16="http://schemas.microsoft.com/office/drawing/2014/main" id="{2465F878-875B-4784-B584-EFC46F4FF3F0}"/>
                  </a:ext>
                </a:extLst>
              </p:cNvPr>
              <p:cNvSpPr/>
              <p:nvPr/>
            </p:nvSpPr>
            <p:spPr>
              <a:xfrm>
                <a:off x="345167" y="1115265"/>
                <a:ext cx="515133" cy="418688"/>
              </a:xfrm>
              <a:prstGeom prst="ellipse">
                <a:avLst/>
              </a:prstGeom>
              <a:solidFill>
                <a:srgbClr val="01BC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11048AF-5CF5-46AE-A4F2-18E17CFCBBF7}"/>
                </a:ext>
              </a:extLst>
            </p:cNvPr>
            <p:cNvGrpSpPr/>
            <p:nvPr/>
          </p:nvGrpSpPr>
          <p:grpSpPr>
            <a:xfrm>
              <a:off x="4306536" y="3924303"/>
              <a:ext cx="3641573" cy="2517673"/>
              <a:chOff x="4306536" y="3873503"/>
              <a:chExt cx="3641573" cy="251767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="" xmlns:a16="http://schemas.microsoft.com/office/drawing/2014/main" id="{C2FCD7DF-22A1-451D-B612-85F192880F63}"/>
                  </a:ext>
                </a:extLst>
              </p:cNvPr>
              <p:cNvSpPr/>
              <p:nvPr/>
            </p:nvSpPr>
            <p:spPr>
              <a:xfrm>
                <a:off x="4316646" y="3873504"/>
                <a:ext cx="3535866" cy="2517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188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89" name="Rectangle: Rounded Corners 40">
                <a:extLst>
                  <a:ext uri="{FF2B5EF4-FFF2-40B4-BE49-F238E27FC236}">
                    <a16:creationId xmlns="" xmlns:a16="http://schemas.microsoft.com/office/drawing/2014/main" id="{CD474A8C-6CFA-4944-B440-824D08283FDC}"/>
                  </a:ext>
                </a:extLst>
              </p:cNvPr>
              <p:cNvSpPr/>
              <p:nvPr/>
            </p:nvSpPr>
            <p:spPr>
              <a:xfrm>
                <a:off x="4431084" y="4314174"/>
                <a:ext cx="1979131" cy="179684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rgbClr val="00188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"*"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"NotActions":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"Auth/*/Delete",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"Auth/*/Write",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"Auth/elevate"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1C242431-F398-40E9-A3D1-602C0A0F0724}"/>
                  </a:ext>
                </a:extLst>
              </p:cNvPr>
              <p:cNvSpPr txBox="1"/>
              <p:nvPr/>
            </p:nvSpPr>
            <p:spPr>
              <a:xfrm>
                <a:off x="4322071" y="6083398"/>
                <a:ext cx="198286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Contributor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2733D5D7-7F46-4F3A-A4D3-8FE8329032E0}"/>
                  </a:ext>
                </a:extLst>
              </p:cNvPr>
              <p:cNvSpPr txBox="1"/>
              <p:nvPr/>
            </p:nvSpPr>
            <p:spPr>
              <a:xfrm>
                <a:off x="6314618" y="5692843"/>
                <a:ext cx="163349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pharma-sales</a:t>
                </a: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resource group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D5B7DAF6-8413-47ED-8E62-8B0214532018}"/>
                  </a:ext>
                </a:extLst>
              </p:cNvPr>
              <p:cNvSpPr txBox="1"/>
              <p:nvPr/>
            </p:nvSpPr>
            <p:spPr>
              <a:xfrm>
                <a:off x="6388768" y="4748123"/>
                <a:ext cx="151391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Marketing group</a:t>
                </a:r>
              </a:p>
            </p:txBody>
          </p:sp>
          <p:grpSp>
            <p:nvGrpSpPr>
              <p:cNvPr id="96" name="Group 4">
                <a:extLst>
                  <a:ext uri="{FF2B5EF4-FFF2-40B4-BE49-F238E27FC236}">
                    <a16:creationId xmlns="" xmlns:a16="http://schemas.microsoft.com/office/drawing/2014/main" id="{18001754-4D7D-4676-9A4E-EC9B9B1B6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11033" y="4328684"/>
                <a:ext cx="830872" cy="422011"/>
                <a:chOff x="388" y="817"/>
                <a:chExt cx="910" cy="574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="" xmlns:a16="http://schemas.microsoft.com/office/drawing/2014/main" id="{68DE96BD-339E-4214-ACDE-42BAA3D5A4B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6" y="817"/>
                  <a:ext cx="815" cy="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="" xmlns:a16="http://schemas.microsoft.com/office/drawing/2014/main" id="{0A4F3AD2-67A3-4385-A2FB-A9142BBD6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5" name="Freeform 6">
                  <a:extLst>
                    <a:ext uri="{FF2B5EF4-FFF2-40B4-BE49-F238E27FC236}">
                      <a16:creationId xmlns="" xmlns:a16="http://schemas.microsoft.com/office/drawing/2014/main" id="{06614714-D0D4-4DEF-A3BD-B38159978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6" name="Freeform 7">
                  <a:extLst>
                    <a:ext uri="{FF2B5EF4-FFF2-40B4-BE49-F238E27FC236}">
                      <a16:creationId xmlns="" xmlns:a16="http://schemas.microsoft.com/office/drawing/2014/main" id="{CF53C3BD-4DB1-49EE-8BD3-D98AB3FA7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1017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</p:grpSp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DA1B3F1B-E1AF-4B9E-B959-1493A011CF58}"/>
                  </a:ext>
                </a:extLst>
              </p:cNvPr>
              <p:cNvSpPr/>
              <p:nvPr/>
            </p:nvSpPr>
            <p:spPr>
              <a:xfrm>
                <a:off x="4306536" y="3873503"/>
                <a:ext cx="3545975" cy="358876"/>
              </a:xfrm>
              <a:prstGeom prst="rect">
                <a:avLst/>
              </a:prstGeom>
              <a:solidFill>
                <a:srgbClr val="00188D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Role assignment</a:t>
                </a:r>
              </a:p>
            </p:txBody>
          </p:sp>
          <p:pic>
            <p:nvPicPr>
              <p:cNvPr id="102" name="Graphic 101">
                <a:extLst>
                  <a:ext uri="{FF2B5EF4-FFF2-40B4-BE49-F238E27FC236}">
                    <a16:creationId xmlns="" xmlns:a16="http://schemas.microsoft.com/office/drawing/2014/main" id="{EE75EE5A-A29C-4EFF-9655-92C0693C3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23714" y="5208355"/>
                <a:ext cx="596089" cy="48448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2D5E9E48-4D9A-4548-9483-DBEEEAAA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9730" y="3723632"/>
              <a:ext cx="3468925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27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able listing Azure RBAC roles vs Azure AD administrator roles. ">
            <a:extLst>
              <a:ext uri="{FF2B5EF4-FFF2-40B4-BE49-F238E27FC236}">
                <a16:creationId xmlns="" xmlns:a16="http://schemas.microsoft.com/office/drawing/2014/main" id="{760FCC8E-6ACC-4060-9B3D-E2933E8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 vs. Azure AD Administrator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95DE45-C240-4E4B-BC50-C8C10F0EB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64023"/>
            <a:ext cx="11018520" cy="1895904"/>
          </a:xfrm>
        </p:spPr>
        <p:txBody>
          <a:bodyPr/>
          <a:lstStyle/>
          <a:p>
            <a:r>
              <a:rPr lang="en-US" dirty="0"/>
              <a:t>Azure and Azure AD offer two types of RBAC roles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5A71BA1-B0D9-406E-91CA-6A8012B5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29322"/>
              </p:ext>
            </p:extLst>
          </p:nvPr>
        </p:nvGraphicFramePr>
        <p:xfrm>
          <a:off x="586390" y="2062064"/>
          <a:ext cx="11018520" cy="3456063"/>
        </p:xfrm>
        <a:graphic>
          <a:graphicData uri="http://schemas.openxmlformats.org/drawingml/2006/table">
            <a:tbl>
              <a:tblPr firstRow="1" firstCol="1" bandCol="1">
                <a:tableStyleId>{69012ECD-51FC-41F1-AA8D-1B2483CD663E}</a:tableStyleId>
              </a:tblPr>
              <a:tblGrid>
                <a:gridCol w="5281252">
                  <a:extLst>
                    <a:ext uri="{9D8B030D-6E8A-4147-A177-3AD203B41FA5}">
                      <a16:colId xmlns="" xmlns:a16="http://schemas.microsoft.com/office/drawing/2014/main" val="1173267169"/>
                    </a:ext>
                  </a:extLst>
                </a:gridCol>
                <a:gridCol w="5737268">
                  <a:extLst>
                    <a:ext uri="{9D8B030D-6E8A-4147-A177-3AD203B41FA5}">
                      <a16:colId xmlns="" xmlns:a16="http://schemas.microsoft.com/office/drawing/2014/main" val="1081038665"/>
                    </a:ext>
                  </a:extLst>
                </a:gridCol>
              </a:tblGrid>
              <a:tr h="36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/>
                        </a:rPr>
                        <a:t> RBAC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 AD administrator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452225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 access to Azure resources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Manage</a:t>
                      </a:r>
                      <a:r>
                        <a:rPr lang="en-US" sz="2000" baseline="0" dirty="0">
                          <a:effectLst/>
                        </a:rPr>
                        <a:t> access to Azure AD objects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0188329"/>
                  </a:ext>
                </a:extLst>
              </a:tr>
              <a:tr h="639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Support</a:t>
                      </a:r>
                      <a:r>
                        <a:rPr lang="en-US" sz="2000" b="0" baseline="0" dirty="0">
                          <a:effectLst/>
                        </a:rPr>
                        <a:t> custom roles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Does</a:t>
                      </a:r>
                      <a:r>
                        <a:rPr lang="en-US" sz="2000" baseline="0" dirty="0">
                          <a:effectLst/>
                        </a:rPr>
                        <a:t> not support custom roles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4063738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Scope can be specified at multiple levels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Scope is at the tenant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8053974"/>
                  </a:ext>
                </a:extLst>
              </a:tr>
              <a:tr h="105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the Azure portal, Azure CLI, Azure PowerShell, Azure Resource Manager templates, REST API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Azure portal, Office 365 admin portal, Microsoft Graph, Azure Active Directory PowerShell for Graph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26062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BAC7D4A-9A3D-4F44-8829-C10438A75EB9}"/>
              </a:ext>
            </a:extLst>
          </p:cNvPr>
          <p:cNvSpPr/>
          <p:nvPr/>
        </p:nvSpPr>
        <p:spPr>
          <a:xfrm>
            <a:off x="586740" y="6020977"/>
            <a:ext cx="1116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egoe UI VSS (Regular)"/>
              </a:rPr>
              <a:t>✔️ </a:t>
            </a:r>
            <a:r>
              <a:rPr lang="en-US" sz="2400" dirty="0"/>
              <a:t>Classic administrator roles should be avoided if using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8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E447A-B73D-49ED-917E-B8AF76B3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RBAC Authentication</a:t>
            </a:r>
          </a:p>
        </p:txBody>
      </p:sp>
      <p:grpSp>
        <p:nvGrpSpPr>
          <p:cNvPr id="13" name="Group 12" descr="Azure AD Admin roles and Azure RBAC roles work together to authenticate users.">
            <a:extLst>
              <a:ext uri="{FF2B5EF4-FFF2-40B4-BE49-F238E27FC236}">
                <a16:creationId xmlns="" xmlns:a16="http://schemas.microsoft.com/office/drawing/2014/main" id="{045C3BC1-FF79-44B3-BA62-2C1B4380454F}"/>
              </a:ext>
            </a:extLst>
          </p:cNvPr>
          <p:cNvGrpSpPr/>
          <p:nvPr/>
        </p:nvGrpSpPr>
        <p:grpSpPr>
          <a:xfrm>
            <a:off x="584200" y="1752600"/>
            <a:ext cx="11430340" cy="4516438"/>
            <a:chOff x="584200" y="1752600"/>
            <a:chExt cx="11430340" cy="4516438"/>
          </a:xfrm>
        </p:grpSpPr>
        <p:grpSp>
          <p:nvGrpSpPr>
            <p:cNvPr id="10" name="Group 9" descr="The diagram depicts the progression from the classic subscription admin roles to the Azure role-based access control (RBAC) roles, and then to the Azure Active Directory (Azure AD) admin roles. ">
              <a:extLst>
                <a:ext uri="{FF2B5EF4-FFF2-40B4-BE49-F238E27FC236}">
                  <a16:creationId xmlns="" xmlns:a16="http://schemas.microsoft.com/office/drawing/2014/main" id="{FC104685-6B5E-4856-829C-4643E873BEE3}"/>
                </a:ext>
              </a:extLst>
            </p:cNvPr>
            <p:cNvGrpSpPr/>
            <p:nvPr/>
          </p:nvGrpSpPr>
          <p:grpSpPr>
            <a:xfrm>
              <a:off x="584200" y="1752600"/>
              <a:ext cx="11430340" cy="4516438"/>
              <a:chOff x="584200" y="1752600"/>
              <a:chExt cx="11430340" cy="451643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="" xmlns:a16="http://schemas.microsoft.com/office/drawing/2014/main" id="{0E454B11-56C8-4DE3-B6A4-DBB4B30870F7}"/>
                  </a:ext>
                </a:extLst>
              </p:cNvPr>
              <p:cNvSpPr/>
              <p:nvPr/>
            </p:nvSpPr>
            <p:spPr bwMode="auto">
              <a:xfrm>
                <a:off x="584200" y="1752600"/>
                <a:ext cx="3987800" cy="1409700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107C0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E395014B-6B17-492B-9558-825EB945C33A}"/>
                  </a:ext>
                </a:extLst>
              </p:cNvPr>
              <p:cNvGrpSpPr/>
              <p:nvPr/>
            </p:nvGrpSpPr>
            <p:grpSpPr>
              <a:xfrm>
                <a:off x="742950" y="1876425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4" name="Picture 3" descr="A picture containing vector graphics&#10;&#10;Description automatically generated">
                  <a:extLst>
                    <a:ext uri="{FF2B5EF4-FFF2-40B4-BE49-F238E27FC236}">
                      <a16:creationId xmlns="" xmlns:a16="http://schemas.microsoft.com/office/drawing/2014/main" id="{AB9D12F8-BCA1-4625-9410-EE590900E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="" xmlns:a16="http://schemas.microsoft.com/office/drawing/2014/main" id="{C8FF5495-2CF2-4A01-83A6-B6D8841BB02D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AD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Admin 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60EED074-6FA4-44E2-B0C5-8DC7E985A314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9240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Global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developer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Billing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8355C9F6-53A8-46C6-B39E-06E81448BBB8}"/>
                  </a:ext>
                </a:extLst>
              </p:cNvPr>
              <p:cNvGrpSpPr/>
              <p:nvPr/>
            </p:nvGrpSpPr>
            <p:grpSpPr>
              <a:xfrm>
                <a:off x="2406650" y="2178464"/>
                <a:ext cx="2028825" cy="498062"/>
                <a:chOff x="2952750" y="2378489"/>
                <a:chExt cx="2028825" cy="498062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="" xmlns:a16="http://schemas.microsoft.com/office/drawing/2014/main" id="{927B7572-00EA-4163-B080-B53024385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750" y="2378489"/>
                  <a:ext cx="498062" cy="498062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188BB41A-C67E-4AC7-B95C-14A366215A12}"/>
                    </a:ext>
                  </a:extLst>
                </p:cNvPr>
                <p:cNvSpPr txBox="1"/>
                <p:nvPr/>
              </p:nvSpPr>
              <p:spPr>
                <a:xfrm>
                  <a:off x="3562350" y="241935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Active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Directory tenant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C2FC8147-18E8-466E-B661-C0D5C3251EAC}"/>
                  </a:ext>
                </a:extLst>
              </p:cNvPr>
              <p:cNvSpPr txBox="1"/>
              <p:nvPr/>
            </p:nvSpPr>
            <p:spPr>
              <a:xfrm>
                <a:off x="2707240" y="3365501"/>
                <a:ext cx="5529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Root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="" xmlns:a16="http://schemas.microsoft.com/office/drawing/2014/main" id="{CE3EFFC0-C5C2-43F7-8FCC-3A7F1F342B19}"/>
                  </a:ext>
                </a:extLst>
              </p:cNvPr>
              <p:cNvSpPr/>
              <p:nvPr/>
            </p:nvSpPr>
            <p:spPr bwMode="auto">
              <a:xfrm>
                <a:off x="584200" y="3713843"/>
                <a:ext cx="6921500" cy="1696357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0178D4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="" xmlns:a16="http://schemas.microsoft.com/office/drawing/2014/main" id="{B7B2BDB3-B51C-4AF6-8836-D36533F3C437}"/>
                  </a:ext>
                </a:extLst>
              </p:cNvPr>
              <p:cNvGrpSpPr/>
              <p:nvPr/>
            </p:nvGrpSpPr>
            <p:grpSpPr>
              <a:xfrm>
                <a:off x="799194" y="3866697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25" name="Picture 24" descr="A picture containing vector graphics&#10;&#10;Description automatically generated">
                  <a:extLst>
                    <a:ext uri="{FF2B5EF4-FFF2-40B4-BE49-F238E27FC236}">
                      <a16:creationId xmlns="" xmlns:a16="http://schemas.microsoft.com/office/drawing/2014/main" id="{5E6C2A97-FA33-4E22-BCB0-98B2E07F3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="" xmlns:a16="http://schemas.microsoft.com/office/drawing/2014/main" id="{F9789CC5-48F4-4AE5-A87C-274E4396E03C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RBAC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9B8A3B07-86AB-4309-8983-010B04C1637E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514022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Owner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Contributor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Reader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User access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="" xmlns:a16="http://schemas.microsoft.com/office/drawing/2014/main" id="{69C7608F-EE28-4DD3-AF20-3992DCF8D6A3}"/>
                  </a:ext>
                </a:extLst>
              </p:cNvPr>
              <p:cNvGrpSpPr/>
              <p:nvPr/>
            </p:nvGrpSpPr>
            <p:grpSpPr>
              <a:xfrm>
                <a:off x="3260140" y="3830143"/>
                <a:ext cx="2188161" cy="533533"/>
                <a:chOff x="3225668" y="4058743"/>
                <a:chExt cx="2188161" cy="533533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850DE747-60F8-4CFF-B8E9-EB798FBC38BE}"/>
                    </a:ext>
                  </a:extLst>
                </p:cNvPr>
                <p:cNvSpPr txBox="1"/>
                <p:nvPr/>
              </p:nvSpPr>
              <p:spPr>
                <a:xfrm>
                  <a:off x="3849007" y="4110066"/>
                  <a:ext cx="15648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Root management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34" name="Graphic 33">
                  <a:extLst>
                    <a:ext uri="{FF2B5EF4-FFF2-40B4-BE49-F238E27FC236}">
                      <a16:creationId xmlns="" xmlns:a16="http://schemas.microsoft.com/office/drawing/2014/main" id="{1DDC0CF8-80BC-4C68-8C2D-E76CE5B5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668" y="4058743"/>
                  <a:ext cx="533533" cy="533533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86ED9393-DA6E-4258-BD18-9C383B8EEC64}"/>
                  </a:ext>
                </a:extLst>
              </p:cNvPr>
              <p:cNvSpPr txBox="1"/>
              <p:nvPr/>
            </p:nvSpPr>
            <p:spPr>
              <a:xfrm>
                <a:off x="4327979" y="4545402"/>
                <a:ext cx="11203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Management group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="" xmlns:a16="http://schemas.microsoft.com/office/drawing/2014/main" id="{3C849749-B810-489B-9388-76B59D6CA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4640" y="4494079"/>
                <a:ext cx="533533" cy="533533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vector graphics&#10;&#10;Description automatically generated">
                <a:extLst>
                  <a:ext uri="{FF2B5EF4-FFF2-40B4-BE49-F238E27FC236}">
                    <a16:creationId xmlns="" xmlns:a16="http://schemas.microsoft.com/office/drawing/2014/main" id="{C280034A-F529-49C3-A181-17E3AB719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800" y="3044321"/>
                <a:ext cx="425482" cy="4254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4C5B20AA-DB8F-4DA8-96E6-BDA38A07C8A1}"/>
                  </a:ext>
                </a:extLst>
              </p:cNvPr>
              <p:cNvSpPr txBox="1"/>
              <p:nvPr/>
            </p:nvSpPr>
            <p:spPr>
              <a:xfrm>
                <a:off x="5568073" y="2848872"/>
                <a:ext cx="158750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Global admin/User access admin (elevated access)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5963A65D-236E-4451-AAC2-6DF45FD55AD9}"/>
                  </a:ext>
                </a:extLst>
              </p:cNvPr>
              <p:cNvSpPr txBox="1"/>
              <p:nvPr/>
            </p:nvSpPr>
            <p:spPr>
              <a:xfrm>
                <a:off x="10914855" y="4962072"/>
                <a:ext cx="10996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Azure account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cxnSp>
            <p:nvCxnSpPr>
              <p:cNvPr id="2051" name="Connector: Elbow 2050">
                <a:extLst>
                  <a:ext uri="{FF2B5EF4-FFF2-40B4-BE49-F238E27FC236}">
                    <a16:creationId xmlns="" xmlns:a16="http://schemas.microsoft.com/office/drawing/2014/main" id="{9F81330D-5626-439F-8F02-6765D011D81F}"/>
                  </a:ext>
                </a:extLst>
              </p:cNvPr>
              <p:cNvCxnSpPr>
                <a:cxnSpLocks/>
                <a:stCxn id="6" idx="2"/>
                <a:endCxn id="22" idx="0"/>
              </p:cNvCxnSpPr>
              <p:nvPr/>
            </p:nvCxnSpPr>
            <p:spPr>
              <a:xfrm rot="16200000" flipH="1">
                <a:off x="2475199" y="2857008"/>
                <a:ext cx="688975" cy="328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="" xmlns:a16="http://schemas.microsoft.com/office/drawing/2014/main" id="{F79DEABD-187F-487B-BC75-4401CCEEB8DE}"/>
                  </a:ext>
                </a:extLst>
              </p:cNvPr>
              <p:cNvCxnSpPr>
                <a:cxnSpLocks/>
                <a:stCxn id="22" idx="2"/>
                <a:endCxn id="34" idx="1"/>
              </p:cNvCxnSpPr>
              <p:nvPr/>
            </p:nvCxnSpPr>
            <p:spPr>
              <a:xfrm rot="16200000" flipH="1">
                <a:off x="2863933" y="3700702"/>
                <a:ext cx="515965" cy="276449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="" xmlns:a16="http://schemas.microsoft.com/office/drawing/2014/main" id="{216BC84A-3BFF-40F5-A33D-858B2547E820}"/>
                  </a:ext>
                </a:extLst>
              </p:cNvPr>
              <p:cNvCxnSpPr>
                <a:cxnSpLocks/>
                <a:stCxn id="34" idx="2"/>
                <a:endCxn id="37" idx="1"/>
              </p:cNvCxnSpPr>
              <p:nvPr/>
            </p:nvCxnSpPr>
            <p:spPr>
              <a:xfrm rot="16200000" flipH="1">
                <a:off x="3417188" y="4473394"/>
                <a:ext cx="397170" cy="177733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="" xmlns:a16="http://schemas.microsoft.com/office/drawing/2014/main" id="{18BD2D5C-5265-4D95-8A83-0BFB92938BEC}"/>
                  </a:ext>
                </a:extLst>
              </p:cNvPr>
              <p:cNvSpPr/>
              <p:nvPr/>
            </p:nvSpPr>
            <p:spPr bwMode="auto">
              <a:xfrm>
                <a:off x="5715001" y="4318681"/>
                <a:ext cx="4914900" cy="195035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B4009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283CFF63-EED4-415C-83EA-E091A4771B38}"/>
                  </a:ext>
                </a:extLst>
              </p:cNvPr>
              <p:cNvSpPr txBox="1"/>
              <p:nvPr/>
            </p:nvSpPr>
            <p:spPr>
              <a:xfrm>
                <a:off x="7925481" y="4653123"/>
                <a:ext cx="10785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Subscription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="" xmlns:a16="http://schemas.microsoft.com/office/drawing/2014/main" id="{ED0FFE98-8817-40F2-88A8-7EDE846A6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87556" y="4496872"/>
                <a:ext cx="527947" cy="52794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6C1CC4AB-C451-4ECA-8FB3-B1217C68E206}"/>
                  </a:ext>
                </a:extLst>
              </p:cNvPr>
              <p:cNvGrpSpPr/>
              <p:nvPr/>
            </p:nvGrpSpPr>
            <p:grpSpPr>
              <a:xfrm>
                <a:off x="7881577" y="4978946"/>
                <a:ext cx="2044154" cy="404040"/>
                <a:chOff x="7970703" y="5372646"/>
                <a:chExt cx="2044154" cy="40404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="" xmlns:a16="http://schemas.microsoft.com/office/drawing/2014/main" id="{561F72A4-ECF1-42CA-8150-55D2992DD70D}"/>
                    </a:ext>
                  </a:extLst>
                </p:cNvPr>
                <p:cNvSpPr txBox="1"/>
                <p:nvPr/>
              </p:nvSpPr>
              <p:spPr>
                <a:xfrm>
                  <a:off x="8450035" y="54669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52" name="Graphic 51">
                  <a:extLst>
                    <a:ext uri="{FF2B5EF4-FFF2-40B4-BE49-F238E27FC236}">
                      <a16:creationId xmlns="" xmlns:a16="http://schemas.microsoft.com/office/drawing/2014/main" id="{D1DA51C3-094F-4F21-96CB-9BB1EAED7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=""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0703" y="5372646"/>
                  <a:ext cx="404040" cy="40404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5837AD98-23E6-48FD-B41A-6DEB858EF95D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9004074" y="4760845"/>
                <a:ext cx="1823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="" xmlns:a16="http://schemas.microsoft.com/office/drawing/2014/main" id="{AD0892AF-5B4D-415C-9C4F-1AC776183806}"/>
                  </a:ext>
                </a:extLst>
              </p:cNvPr>
              <p:cNvCxnSpPr>
                <a:cxnSpLocks/>
                <a:stCxn id="48" idx="2"/>
                <a:endCxn id="52" idx="1"/>
              </p:cNvCxnSpPr>
              <p:nvPr/>
            </p:nvCxnSpPr>
            <p:spPr>
              <a:xfrm rot="16200000" flipH="1">
                <a:off x="7688480" y="4987868"/>
                <a:ext cx="156147" cy="230047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="" xmlns:a16="http://schemas.microsoft.com/office/drawing/2014/main" id="{83CB5F39-7340-40E0-90CD-CDE16B40D642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rot="16200000" flipH="1">
                <a:off x="8017571" y="5449012"/>
                <a:ext cx="430683" cy="298630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" name="Group 2060">
                <a:extLst>
                  <a:ext uri="{FF2B5EF4-FFF2-40B4-BE49-F238E27FC236}">
                    <a16:creationId xmlns="" xmlns:a16="http://schemas.microsoft.com/office/drawing/2014/main" id="{4045BC2A-602C-4643-A82E-A1152848FC92}"/>
                  </a:ext>
                </a:extLst>
              </p:cNvPr>
              <p:cNvGrpSpPr/>
              <p:nvPr/>
            </p:nvGrpSpPr>
            <p:grpSpPr>
              <a:xfrm>
                <a:off x="8318727" y="5630078"/>
                <a:ext cx="2969986" cy="364323"/>
                <a:chOff x="4994728" y="6671478"/>
                <a:chExt cx="2969986" cy="3643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="" xmlns:a16="http://schemas.microsoft.com/office/drawing/2014/main" id="{D2AE17B1-0BA5-4A71-B48F-894322EBFD64}"/>
                    </a:ext>
                  </a:extLst>
                </p:cNvPr>
                <p:cNvGrpSpPr/>
                <p:nvPr/>
              </p:nvGrpSpPr>
              <p:grpSpPr>
                <a:xfrm>
                  <a:off x="4994728" y="6671478"/>
                  <a:ext cx="1364228" cy="364323"/>
                  <a:chOff x="7634514" y="5845977"/>
                  <a:chExt cx="2351429" cy="627959"/>
                </a:xfrm>
              </p:grpSpPr>
              <p:pic>
                <p:nvPicPr>
                  <p:cNvPr id="2052" name="Graphic 2051">
                    <a:extLst>
                      <a:ext uri="{FF2B5EF4-FFF2-40B4-BE49-F238E27FC236}">
                        <a16:creationId xmlns="" xmlns:a16="http://schemas.microsoft.com/office/drawing/2014/main" id="{E793C178-1389-42B0-9590-0B187EAA9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=""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4514" y="5863730"/>
                    <a:ext cx="597384" cy="597384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Graphic 2053">
                    <a:extLst>
                      <a:ext uri="{FF2B5EF4-FFF2-40B4-BE49-F238E27FC236}">
                        <a16:creationId xmlns="" xmlns:a16="http://schemas.microsoft.com/office/drawing/2014/main" id="{381D129F-F99F-4004-8896-8E702D5D6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=""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78776" y="5846256"/>
                    <a:ext cx="627480" cy="62748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>
                    <a:extLst>
                      <a:ext uri="{FF2B5EF4-FFF2-40B4-BE49-F238E27FC236}">
                        <a16:creationId xmlns="" xmlns:a16="http://schemas.microsoft.com/office/drawing/2014/main" id="{3FC787F2-78BA-4535-A4AF-C4443E4F5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=""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7984" y="5845977"/>
                    <a:ext cx="627959" cy="6279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>
                  <a:extLst>
                    <a:ext uri="{FF2B5EF4-FFF2-40B4-BE49-F238E27FC236}">
                      <a16:creationId xmlns="" xmlns:a16="http://schemas.microsoft.com/office/drawing/2014/main" id="{E6B06B35-38D3-4C6E-B4AE-1EC01B96D52E}"/>
                    </a:ext>
                  </a:extLst>
                </p:cNvPr>
                <p:cNvSpPr txBox="1"/>
                <p:nvPr/>
              </p:nvSpPr>
              <p:spPr>
                <a:xfrm>
                  <a:off x="6399892" y="67496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="" xmlns:a16="http://schemas.microsoft.com/office/drawing/2014/main" id="{A7B330A4-665E-4AD7-A8A6-744482E92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141" y="3429000"/>
                <a:ext cx="1654759" cy="1882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5346BCCB-B3AD-4952-8837-A54CD94CC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1100" y="3276600"/>
                <a:ext cx="165100" cy="29210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B1487B7B-6F21-4500-9161-216342B1CF8C}"/>
                  </a:ext>
                </a:extLst>
              </p:cNvPr>
              <p:cNvCxnSpPr/>
              <p:nvPr/>
            </p:nvCxnSpPr>
            <p:spPr>
              <a:xfrm>
                <a:off x="5500914" y="4644571"/>
                <a:ext cx="1886857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38">
                <a:extLst>
                  <a:ext uri="{FF2B5EF4-FFF2-40B4-BE49-F238E27FC236}">
                    <a16:creationId xmlns="" xmlns:a16="http://schemas.microsoft.com/office/drawing/2014/main" id="{9FF459FF-3939-4F6D-AD10-55C9B3F6E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997" y="4235338"/>
                <a:ext cx="1112766" cy="731702"/>
              </a:xfrm>
              <a:custGeom>
                <a:avLst/>
                <a:gdLst>
                  <a:gd name="T0" fmla="*/ 2242 w 2661"/>
                  <a:gd name="T1" fmla="*/ 773 h 1749"/>
                  <a:gd name="T2" fmla="*/ 2243 w 2661"/>
                  <a:gd name="T3" fmla="*/ 738 h 1749"/>
                  <a:gd name="T4" fmla="*/ 1505 w 2661"/>
                  <a:gd name="T5" fmla="*/ 0 h 1749"/>
                  <a:gd name="T6" fmla="*/ 890 w 2661"/>
                  <a:gd name="T7" fmla="*/ 330 h 1749"/>
                  <a:gd name="T8" fmla="*/ 677 w 2661"/>
                  <a:gd name="T9" fmla="*/ 270 h 1749"/>
                  <a:gd name="T10" fmla="*/ 266 w 2661"/>
                  <a:gd name="T11" fmla="*/ 681 h 1749"/>
                  <a:gd name="T12" fmla="*/ 266 w 2661"/>
                  <a:gd name="T13" fmla="*/ 689 h 1749"/>
                  <a:gd name="T14" fmla="*/ 0 w 2661"/>
                  <a:gd name="T15" fmla="*/ 1174 h 1749"/>
                  <a:gd name="T16" fmla="*/ 543 w 2661"/>
                  <a:gd name="T17" fmla="*/ 1748 h 1749"/>
                  <a:gd name="T18" fmla="*/ 543 w 2661"/>
                  <a:gd name="T19" fmla="*/ 1748 h 1749"/>
                  <a:gd name="T20" fmla="*/ 544 w 2661"/>
                  <a:gd name="T21" fmla="*/ 1748 h 1749"/>
                  <a:gd name="T22" fmla="*/ 575 w 2661"/>
                  <a:gd name="T23" fmla="*/ 1749 h 1749"/>
                  <a:gd name="T24" fmla="*/ 607 w 2661"/>
                  <a:gd name="T25" fmla="*/ 1748 h 1749"/>
                  <a:gd name="T26" fmla="*/ 2142 w 2661"/>
                  <a:gd name="T27" fmla="*/ 1748 h 1749"/>
                  <a:gd name="T28" fmla="*/ 2171 w 2661"/>
                  <a:gd name="T29" fmla="*/ 1749 h 1749"/>
                  <a:gd name="T30" fmla="*/ 2661 w 2661"/>
                  <a:gd name="T31" fmla="*/ 1258 h 1749"/>
                  <a:gd name="T32" fmla="*/ 2242 w 2661"/>
                  <a:gd name="T33" fmla="*/ 773 h 1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1" h="1749">
                    <a:moveTo>
                      <a:pt x="2242" y="773"/>
                    </a:moveTo>
                    <a:cubicBezTo>
                      <a:pt x="2242" y="761"/>
                      <a:pt x="2243" y="749"/>
                      <a:pt x="2243" y="738"/>
                    </a:cubicBezTo>
                    <a:cubicBezTo>
                      <a:pt x="2243" y="330"/>
                      <a:pt x="1912" y="0"/>
                      <a:pt x="1505" y="0"/>
                    </a:cubicBezTo>
                    <a:cubicBezTo>
                      <a:pt x="1248" y="0"/>
                      <a:pt x="1022" y="131"/>
                      <a:pt x="890" y="330"/>
                    </a:cubicBezTo>
                    <a:cubicBezTo>
                      <a:pt x="828" y="292"/>
                      <a:pt x="755" y="270"/>
                      <a:pt x="677" y="270"/>
                    </a:cubicBezTo>
                    <a:cubicBezTo>
                      <a:pt x="450" y="270"/>
                      <a:pt x="266" y="454"/>
                      <a:pt x="266" y="681"/>
                    </a:cubicBezTo>
                    <a:cubicBezTo>
                      <a:pt x="266" y="684"/>
                      <a:pt x="266" y="686"/>
                      <a:pt x="266" y="689"/>
                    </a:cubicBezTo>
                    <a:cubicBezTo>
                      <a:pt x="106" y="791"/>
                      <a:pt x="0" y="970"/>
                      <a:pt x="0" y="1174"/>
                    </a:cubicBezTo>
                    <a:cubicBezTo>
                      <a:pt x="0" y="1481"/>
                      <a:pt x="240" y="1732"/>
                      <a:pt x="543" y="1748"/>
                    </a:cubicBezTo>
                    <a:cubicBezTo>
                      <a:pt x="543" y="1748"/>
                      <a:pt x="543" y="1748"/>
                      <a:pt x="543" y="1748"/>
                    </a:cubicBezTo>
                    <a:cubicBezTo>
                      <a:pt x="544" y="1748"/>
                      <a:pt x="544" y="1748"/>
                      <a:pt x="544" y="1748"/>
                    </a:cubicBezTo>
                    <a:cubicBezTo>
                      <a:pt x="554" y="1749"/>
                      <a:pt x="565" y="1749"/>
                      <a:pt x="575" y="1749"/>
                    </a:cubicBezTo>
                    <a:cubicBezTo>
                      <a:pt x="586" y="1749"/>
                      <a:pt x="596" y="1749"/>
                      <a:pt x="607" y="1748"/>
                    </a:cubicBezTo>
                    <a:cubicBezTo>
                      <a:pt x="2142" y="1748"/>
                      <a:pt x="2142" y="1748"/>
                      <a:pt x="2142" y="1748"/>
                    </a:cubicBezTo>
                    <a:cubicBezTo>
                      <a:pt x="2151" y="1749"/>
                      <a:pt x="2161" y="1749"/>
                      <a:pt x="2171" y="1749"/>
                    </a:cubicBezTo>
                    <a:cubicBezTo>
                      <a:pt x="2442" y="1749"/>
                      <a:pt x="2661" y="1530"/>
                      <a:pt x="2661" y="1258"/>
                    </a:cubicBezTo>
                    <a:cubicBezTo>
                      <a:pt x="2661" y="1011"/>
                      <a:pt x="2479" y="807"/>
                      <a:pt x="2242" y="7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Picture 2" descr="https://azure.microsoft.com/svghandler/preview/?width=600&amp;amp;height=315">
                <a:extLst>
                  <a:ext uri="{FF2B5EF4-FFF2-40B4-BE49-F238E27FC236}">
                    <a16:creationId xmlns="" xmlns:a16="http://schemas.microsoft.com/office/drawing/2014/main" id="{42B5A8DF-99A2-4DE6-A2C2-1336818E3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4765" y="4465348"/>
                <a:ext cx="474623" cy="373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" name="Picture 57" descr="A picture containing vector graphics&#10;&#10;Description automatically generated">
              <a:extLst>
                <a:ext uri="{FF2B5EF4-FFF2-40B4-BE49-F238E27FC236}">
                  <a16:creationId xmlns="" xmlns:a16="http://schemas.microsoft.com/office/drawing/2014/main" id="{6E88E16F-31DB-48E9-86C4-1B051D2A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5652" y="4750304"/>
              <a:ext cx="425482" cy="42548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69073EA2-5D83-45DA-8A72-636B1C92B8CA}"/>
                </a:ext>
              </a:extLst>
            </p:cNvPr>
            <p:cNvSpPr txBox="1"/>
            <p:nvPr/>
          </p:nvSpPr>
          <p:spPr>
            <a:xfrm>
              <a:off x="6503533" y="4778879"/>
              <a:ext cx="14192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RBAC</a:t>
              </a:r>
            </a:p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roles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CCBEFBF-188B-4406-A681-84B4B0761D29}"/>
                </a:ext>
              </a:extLst>
            </p:cNvPr>
            <p:cNvSpPr txBox="1"/>
            <p:nvPr/>
          </p:nvSpPr>
          <p:spPr>
            <a:xfrm>
              <a:off x="5893933" y="5245604"/>
              <a:ext cx="15140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Owner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Contributor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Reader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 access admin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43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  <a:p>
            <a:r>
              <a:rPr lang="en-US" dirty="0" smtClean="0"/>
              <a:t>Lesson 02: </a:t>
            </a:r>
            <a:r>
              <a:rPr lang="en-US" dirty="0"/>
              <a:t>Role-based Access Control</a:t>
            </a:r>
          </a:p>
          <a:p>
            <a:r>
              <a:rPr lang="en-US"/>
              <a:t>Lesson </a:t>
            </a:r>
            <a:r>
              <a:rPr lang="en-US" smtClean="0"/>
              <a:t>03: </a:t>
            </a:r>
            <a:r>
              <a:rPr lang="en-US" dirty="0"/>
              <a:t>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532585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FD5EE60-2B12-4E4C-B36C-2433218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</a:t>
            </a:r>
          </a:p>
        </p:txBody>
      </p:sp>
      <p:graphicFrame>
        <p:nvGraphicFramePr>
          <p:cNvPr id="5" name="Table 4" descr="Table showing the types of RBAC roles  in Azure (owner, contributor, reader and user access administrator) with a description of their  permissions and details. ">
            <a:extLst>
              <a:ext uri="{FF2B5EF4-FFF2-40B4-BE49-F238E27FC236}">
                <a16:creationId xmlns="" xmlns:a16="http://schemas.microsoft.com/office/drawing/2014/main" id="{28B084FB-790F-4462-88E3-45ED7DC0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28993"/>
              </p:ext>
            </p:extLst>
          </p:nvPr>
        </p:nvGraphicFramePr>
        <p:xfrm>
          <a:off x="588263" y="1444153"/>
          <a:ext cx="11018520" cy="486218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98646">
                  <a:extLst>
                    <a:ext uri="{9D8B030D-6E8A-4147-A177-3AD203B41FA5}">
                      <a16:colId xmlns="" xmlns:a16="http://schemas.microsoft.com/office/drawing/2014/main" val="1101825562"/>
                    </a:ext>
                  </a:extLst>
                </a:gridCol>
                <a:gridCol w="3630986">
                  <a:extLst>
                    <a:ext uri="{9D8B030D-6E8A-4147-A177-3AD203B41FA5}">
                      <a16:colId xmlns="" xmlns:a16="http://schemas.microsoft.com/office/drawing/2014/main" val="236706924"/>
                    </a:ext>
                  </a:extLst>
                </a:gridCol>
                <a:gridCol w="4188888">
                  <a:extLst>
                    <a:ext uri="{9D8B030D-6E8A-4147-A177-3AD203B41FA5}">
                      <a16:colId xmlns="" xmlns:a16="http://schemas.microsoft.com/office/drawing/2014/main" val="521193641"/>
                    </a:ext>
                  </a:extLst>
                </a:gridCol>
              </a:tblGrid>
              <a:tr h="34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RBAC role in Azure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Permissions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8152625"/>
                  </a:ext>
                </a:extLst>
              </a:tr>
              <a:tr h="1225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Owner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Has full access to all resources and can delegate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The Service Administrator and Co-Administrators are assigned the Owner role at the subscription scope. 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3102123"/>
                  </a:ext>
                </a:extLst>
              </a:tr>
              <a:tr h="105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Contributor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Creates and manages all types of Azure resources but cannot grant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8311705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Views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5281607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User Access Administrator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Manages user access to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</a:t>
                      </a:r>
                      <a:r>
                        <a:rPr lang="en-US" sz="2000" b="0" baseline="0" dirty="0">
                          <a:effectLst/>
                        </a:rPr>
                        <a:t> applies to managing access, rather than to managing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676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94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RBAC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EC1430-519B-49AE-9775-F86B0FD4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Locate the Access Control blade</a:t>
            </a:r>
          </a:p>
          <a:p>
            <a:r>
              <a:rPr lang="en-US" dirty="0"/>
              <a:t>Review role permissions</a:t>
            </a:r>
          </a:p>
          <a:p>
            <a:r>
              <a:rPr lang="en-US" dirty="0"/>
              <a:t>Add a role assignment</a:t>
            </a:r>
          </a:p>
          <a:p>
            <a:r>
              <a:rPr lang="en-US" dirty="0"/>
              <a:t>Explore PowerShell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 and Accounts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Regions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Subscriptions</a:t>
            </a:r>
            <a:endParaRPr lang="en-US" dirty="0"/>
          </a:p>
          <a:p>
            <a:r>
              <a:rPr lang="en-US" dirty="0"/>
              <a:t>Getting a Subscription</a:t>
            </a:r>
          </a:p>
          <a:p>
            <a:r>
              <a:rPr lang="en-US" dirty="0"/>
              <a:t>Subscription Usage</a:t>
            </a:r>
          </a:p>
          <a:p>
            <a:r>
              <a:rPr lang="en-US" dirty="0">
                <a:latin typeface="Segoe UI Semilight"/>
                <a:cs typeface="Segoe UI Semilight"/>
              </a:rPr>
              <a:t>Cost Management</a:t>
            </a:r>
            <a:endParaRPr lang="en-US" dirty="0">
              <a:solidFill>
                <a:srgbClr val="1A1A1A"/>
              </a:solidFill>
              <a:latin typeface="Segoe UI Semilight"/>
              <a:cs typeface="Segoe UI Semilight"/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Resource Tags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Cost Savings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95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198874" cy="482593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mtClean="0">
                <a:latin typeface="Segoe UI Semilight"/>
                <a:cs typeface="Segoe UI Semilight"/>
              </a:rPr>
              <a:t> </a:t>
            </a:r>
            <a:endParaRPr lang="en-IE" dirty="0">
              <a:latin typeface="Segoe UI Semilight"/>
              <a:cs typeface="Segoe UI Semi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6790572" y="4840965"/>
            <a:ext cx="4815038" cy="830997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IE" sz="2400" dirty="0">
                <a:latin typeface="Segoe UI Semilight"/>
                <a:cs typeface="Segoe UI Semilight"/>
              </a:rPr>
              <a:t>Worldwide there are </a:t>
            </a:r>
            <a:r>
              <a:rPr lang="en-IE" sz="2400" dirty="0" smtClean="0">
                <a:latin typeface="Segoe UI Semilight"/>
                <a:cs typeface="Segoe UI Semilight"/>
              </a:rPr>
              <a:t>80</a:t>
            </a:r>
            <a:r>
              <a:rPr lang="en-IE" sz="2400" dirty="0">
                <a:latin typeface="Segoe UI Semilight"/>
                <a:cs typeface="Segoe UI Semilight"/>
              </a:rPr>
              <a:t>+ regions representing 140 countries</a:t>
            </a:r>
            <a:endParaRPr lang="en-US" sz="2400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Map of regions across the world. ">
            <a:extLst>
              <a:ext uri="{FF2B5EF4-FFF2-40B4-BE49-F238E27FC236}">
                <a16:creationId xmlns="" xmlns:a16="http://schemas.microsoft.com/office/drawing/2014/main" id="{CC2BB798-FA10-4FBD-AD87-0D150FC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1" y="1799653"/>
            <a:ext cx="5489275" cy="2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664199" cy="361945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Logical unit of Azure services that is linked to an Azure account</a:t>
            </a:r>
          </a:p>
          <a:p>
            <a:r>
              <a:rPr lang="en-US" dirty="0">
                <a:latin typeface="Segoe UI Semilight"/>
                <a:cs typeface="Segoe UI Semilight"/>
              </a:rPr>
              <a:t>Security and billing boundary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Includes accounts - identities in Azure Active Directory (Azure AD) or in a directory that is trusted by Azure AD, such as a work or school organization</a:t>
            </a:r>
          </a:p>
        </p:txBody>
      </p:sp>
      <p:pic>
        <p:nvPicPr>
          <p:cNvPr id="2" name="Picture 2" descr="Flowchart. At the top is the Azure Account. Connected to the account is a Dev Subscription, Test Subscription, and Production Subscription. Each subscription uses different Azure resources. ">
            <a:extLst>
              <a:ext uri="{FF2B5EF4-FFF2-40B4-BE49-F238E27FC236}">
                <a16:creationId xmlns="" xmlns:a16="http://schemas.microsoft.com/office/drawing/2014/main" id="{46F5C197-E672-44C9-99AE-E825719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367124"/>
            <a:ext cx="5945530" cy="3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52637" y="433450"/>
            <a:ext cx="11018520" cy="553998"/>
          </a:xfrm>
        </p:spPr>
        <p:txBody>
          <a:bodyPr/>
          <a:lstStyle/>
          <a:p>
            <a:r>
              <a:rPr lang="en-US" dirty="0"/>
              <a:t>Getting a Subscription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48485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dirty="0">
                <a:latin typeface="Segoe UI Semilight"/>
                <a:cs typeface="Segoe UI Semilight"/>
              </a:rPr>
              <a:t>Enterprise Agreement </a:t>
            </a:r>
            <a:r>
              <a:rPr lang="en-US" dirty="0">
                <a:latin typeface="Segoe UI Semilight"/>
                <a:cs typeface="Segoe UI Semilight"/>
              </a:rPr>
              <a:t>customers make an upfront monetary commitment and consume services throughout the year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Resellers</a:t>
            </a:r>
            <a:r>
              <a:rPr lang="en-US" dirty="0">
                <a:latin typeface="Segoe UI Semilight"/>
                <a:cs typeface="Segoe UI Semilight"/>
              </a:rPr>
              <a:t> provide a simple, flexible way to purchase cloud services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Partners </a:t>
            </a:r>
            <a:r>
              <a:rPr lang="en-US" dirty="0">
                <a:latin typeface="Segoe UI Semilight"/>
                <a:cs typeface="Segoe UI Semilight"/>
              </a:rPr>
              <a:t>can design and implement your Azure cloud solution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Personal free account </a:t>
            </a:r>
            <a:r>
              <a:rPr lang="en-US" dirty="0">
                <a:latin typeface="Segoe UI Semilight"/>
                <a:cs typeface="Segoe UI Semilight"/>
              </a:rPr>
              <a:t>-start right away</a:t>
            </a:r>
          </a:p>
        </p:txBody>
      </p:sp>
      <p:pic>
        <p:nvPicPr>
          <p:cNvPr id="2" name="Picture 1" descr="Four images representing the four areas on the slide. Decorative. ">
            <a:extLst>
              <a:ext uri="{FF2B5EF4-FFF2-40B4-BE49-F238E27FC236}">
                <a16:creationId xmlns="" xmlns:a16="http://schemas.microsoft.com/office/drawing/2014/main" id="{C54E5324-11EC-47E5-9ECE-B4C6E81B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0" y="1137473"/>
            <a:ext cx="4596782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0450B8-9CB3-466F-8195-21E6F4A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Usage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E0A2B37-C2CF-47B4-8811-5C06E7C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87623"/>
              </p:ext>
            </p:extLst>
          </p:nvPr>
        </p:nvGraphicFramePr>
        <p:xfrm>
          <a:off x="595085" y="1432186"/>
          <a:ext cx="1062304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95">
                  <a:extLst>
                    <a:ext uri="{9D8B030D-6E8A-4147-A177-3AD203B41FA5}">
                      <a16:colId xmlns="" xmlns:a16="http://schemas.microsoft.com/office/drawing/2014/main" val="1244596785"/>
                    </a:ext>
                  </a:extLst>
                </a:gridCol>
                <a:gridCol w="8653347">
                  <a:extLst>
                    <a:ext uri="{9D8B030D-6E8A-4147-A177-3AD203B41FA5}">
                      <a16:colId xmlns="" xmlns:a16="http://schemas.microsoft.com/office/drawing/2014/main" val="1144169494"/>
                    </a:ext>
                  </a:extLst>
                </a:gridCol>
              </a:tblGrid>
              <a:tr h="511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67422487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a $200 credit for the first 30 days, free limited access for 12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7718024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Pay-As-You-Go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Charges you monthly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15247879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Enterprise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One agreement, with discounts for new licenses and Software Assurance -  targeted at enterprise-scale organizations.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6433382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$100 for 12 months – must verify student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42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03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36D09-0E04-479E-9B63-D439C031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Cost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20BC2A-20CB-45E4-8BD7-61191870C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761523" cy="1982081"/>
          </a:xfrm>
        </p:spPr>
        <p:txBody>
          <a:bodyPr/>
          <a:lstStyle/>
          <a:p>
            <a:r>
              <a:rPr lang="en-US" dirty="0"/>
              <a:t>Conduct cost analysis</a:t>
            </a:r>
          </a:p>
          <a:p>
            <a:r>
              <a:rPr lang="en-US" dirty="0"/>
              <a:t>Create a budget</a:t>
            </a:r>
          </a:p>
          <a:p>
            <a:r>
              <a:rPr lang="en-US" dirty="0"/>
              <a:t>Review recommendations</a:t>
            </a:r>
          </a:p>
          <a:p>
            <a:r>
              <a:rPr lang="en-US" dirty="0"/>
              <a:t>Export the data</a:t>
            </a:r>
          </a:p>
        </p:txBody>
      </p:sp>
      <p:pic>
        <p:nvPicPr>
          <p:cNvPr id="4" name="Picture 3" descr="Screenshot of the Cost Management dashboard showing service name and location costs and forecasts.">
            <a:extLst>
              <a:ext uri="{FF2B5EF4-FFF2-40B4-BE49-F238E27FC236}">
                <a16:creationId xmlns="" xmlns:a16="http://schemas.microsoft.com/office/drawing/2014/main" id="{088C566D-88D0-4585-8B9F-97F14C61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16" y="1471307"/>
            <a:ext cx="6140789" cy="496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24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Widescreen</PresentationFormat>
  <Paragraphs>266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Malgun Gothic</vt:lpstr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Times New Roman</vt:lpstr>
      <vt:lpstr>Wingdings</vt:lpstr>
      <vt:lpstr>WHITE TEMPLATE</vt:lpstr>
      <vt:lpstr>AZ-104T00A Module 02:  Governance  and Compliance</vt:lpstr>
      <vt:lpstr>Module Overview</vt:lpstr>
      <vt:lpstr>Lesson 01: Subscriptions and Accounts</vt:lpstr>
      <vt:lpstr>Subscriptions and Accounts Overview</vt:lpstr>
      <vt:lpstr>Regions</vt:lpstr>
      <vt:lpstr>Azure Subscriptions</vt:lpstr>
      <vt:lpstr>Getting a Subscription</vt:lpstr>
      <vt:lpstr>Subscription Usage</vt:lpstr>
      <vt:lpstr>Cost Management</vt:lpstr>
      <vt:lpstr>Resource Tags</vt:lpstr>
      <vt:lpstr>Cost Savings</vt:lpstr>
      <vt:lpstr>Management Groups</vt:lpstr>
      <vt:lpstr>Lesson 02: Role-Based Access Control</vt:lpstr>
      <vt:lpstr>Role-Based Access Control Overview</vt:lpstr>
      <vt:lpstr>Role-Based Access Control</vt:lpstr>
      <vt:lpstr>Role Definition</vt:lpstr>
      <vt:lpstr>Role Assignment</vt:lpstr>
      <vt:lpstr>Azure RBAC Roles vs. Azure AD Administrator Roles</vt:lpstr>
      <vt:lpstr>RBAC Authentication</vt:lpstr>
      <vt:lpstr>Azure RBAC Roles</vt:lpstr>
      <vt:lpstr>Demonstration – Azure RBAC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2020-03-16T13:41:11Z</dcterms:created>
  <dcterms:modified xsi:type="dcterms:W3CDTF">2024-01-29T06:14:29Z</dcterms:modified>
</cp:coreProperties>
</file>