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8"/>
  </p:notesMasterIdLst>
  <p:sldIdLst>
    <p:sldId id="1719" r:id="rId2"/>
    <p:sldId id="2495" r:id="rId3"/>
    <p:sldId id="2010" r:id="rId4"/>
    <p:sldId id="2487" r:id="rId5"/>
    <p:sldId id="2456" r:id="rId6"/>
    <p:sldId id="2457" r:id="rId7"/>
    <p:sldId id="2458" r:id="rId8"/>
    <p:sldId id="1920" r:id="rId9"/>
    <p:sldId id="1921" r:id="rId10"/>
    <p:sldId id="2459" r:id="rId11"/>
    <p:sldId id="2461" r:id="rId12"/>
    <p:sldId id="1896" r:id="rId13"/>
    <p:sldId id="2522" r:id="rId14"/>
    <p:sldId id="2008" r:id="rId15"/>
    <p:sldId id="2526" r:id="rId16"/>
    <p:sldId id="2241" r:id="rId17"/>
  </p:sldIdLst>
  <p:sldSz cx="12192000" cy="6858000"/>
  <p:notesSz cx="6858000" cy="12382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CF7"/>
    <a:srgbClr val="CBD6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E488DD-0579-4BF3-9C7F-C4B02A1C6A06}" v="86" dt="2020-03-11T20:33:19.824"/>
    <p1510:client id="{1A128098-8455-4008-9FDD-776D56C4AC44}" v="7" dt="2020-02-24T15:53:34.716"/>
    <p1510:client id="{1AA05745-0AD8-45C1-BAE6-533DDE3E6DCC}" v="3" dt="2020-03-09T14:14:18.503"/>
    <p1510:client id="{1EC7BA31-5A13-4BE7-97D1-0CC2A80FFF26}" v="5" dt="2020-02-25T13:35:26.480"/>
    <p1510:client id="{60AE114A-EBB7-44CC-9B0C-5D4237AF778A}" v="69" dt="2020-02-24T16:55:27.795"/>
    <p1510:client id="{AA702ADE-8245-4DC4-8D4F-648EEF81F7D3}" v="66" dt="2020-02-25T15:34:17.802"/>
    <p1510:client id="{BB95585B-E439-4F37-BB6D-F2B1AA0C260B}" v="48" dt="2020-03-08T14:18:09.375"/>
    <p1510:client id="{C173F12C-5393-4ABD-9F6E-FFCD9BC41FBA}" v="132" dt="2020-03-11T10:57:48.938"/>
    <p1510:client id="{C354D59A-281C-2590-29B1-64B41230F2F9}" v="7" dt="2020-02-25T05:02:00.375"/>
    <p1510:client id="{CE7117D0-6727-4891-BE8E-880B499006D2}" v="61" dt="2020-03-11T20:40:39.171"/>
    <p1510:client id="{D344F1EE-74C7-46B9-BFA0-37E21B020D9E}" v="12" dt="2020-03-11T21:45:06.033"/>
    <p1510:client id="{D8AB5F99-D4A0-438C-8C74-4E04D5BB1F59}" v="3" dt="2020-03-11T13:02:17.356"/>
    <p1510:client id="{E7382346-1BF7-4833-829C-CD1DEAE5EBE6}" v="27" dt="2020-02-25T04:59:03.538"/>
    <p1510:client id="{E8B2E66D-CF19-4F3E-9166-AC7590723CC7}" v="8" dt="2020-02-26T02:11:37.528"/>
    <p1510:client id="{F0C094CD-2E51-4007-8851-689DC7B8F32F}" v="125" dt="2020-02-24T16:51:22.681"/>
    <p1510:client id="{F0FB8C13-BC73-4003-86EE-2320E28B21B5}" v="4" dt="2020-02-25T03:50:01.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68"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47"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F66F0-0810-43B6-89CA-8A60532D42CE}" type="datetimeFigureOut">
              <a:rPr lang="en-US" smtClean="0"/>
              <a:t>1/18/2024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07DC7E-BC41-4478-BA30-CBCC3A644F0A}" type="slidenum">
              <a:rPr lang="en-US" smtClean="0"/>
              <a:t>‹#›</a:t>
            </a:fld>
            <a:endParaRPr lang="en-US" dirty="0"/>
          </a:p>
        </p:txBody>
      </p:sp>
    </p:spTree>
    <p:extLst>
      <p:ext uri="{BB962C8B-B14F-4D97-AF65-F5344CB8AC3E}">
        <p14:creationId xmlns:p14="http://schemas.microsoft.com/office/powerpoint/2010/main" val="2786079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1/18/2024 12:25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session persistence information is very important in applications that use a shopping cart. Can you think of any other applications?</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1/18/2024 12:25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876608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There is also a guest agent probe. This probe uses the guest agent inside the VM. It is not recommended when HTTP or TCP custom probe configurations are possible. Relate back to the original diagram to ensure all the components are covered. </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1/18/2024 12:25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766556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14</a:t>
            </a:fld>
            <a:endParaRPr lang="en-US" dirty="0"/>
          </a:p>
        </p:txBody>
      </p:sp>
    </p:spTree>
    <p:extLst>
      <p:ext uri="{BB962C8B-B14F-4D97-AF65-F5344CB8AC3E}">
        <p14:creationId xmlns:p14="http://schemas.microsoft.com/office/powerpoint/2010/main" val="3143787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Break down the explanation by reviewing the components in each of the three virtual networks.</a:t>
            </a:r>
          </a:p>
        </p:txBody>
      </p:sp>
      <p:sp>
        <p:nvSpPr>
          <p:cNvPr id="4" name="Slide Number Placeholder 3"/>
          <p:cNvSpPr>
            <a:spLocks noGrp="1"/>
          </p:cNvSpPr>
          <p:nvPr>
            <p:ph type="sldNum" sz="quarter" idx="5"/>
          </p:nvPr>
        </p:nvSpPr>
        <p:spPr/>
        <p:txBody>
          <a:bodyPr/>
          <a:lstStyle/>
          <a:p>
            <a:fld id="{8507DC7E-BC41-4478-BA30-CBCC3A644F0A}" type="slidenum">
              <a:rPr lang="en-US" smtClean="0"/>
              <a:t>15</a:t>
            </a:fld>
            <a:endParaRPr lang="en-US" dirty="0"/>
          </a:p>
        </p:txBody>
      </p:sp>
    </p:spTree>
    <p:extLst>
      <p:ext uri="{BB962C8B-B14F-4D97-AF65-F5344CB8AC3E}">
        <p14:creationId xmlns:p14="http://schemas.microsoft.com/office/powerpoint/2010/main" val="2948341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16</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245515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Lesson overview</a:t>
            </a:r>
          </a:p>
        </p:txBody>
      </p:sp>
      <p:sp>
        <p:nvSpPr>
          <p:cNvPr id="4" name="Slide Number Placeholder 3"/>
          <p:cNvSpPr>
            <a:spLocks noGrp="1"/>
          </p:cNvSpPr>
          <p:nvPr>
            <p:ph type="sldNum" sz="quarter" idx="5"/>
          </p:nvPr>
        </p:nvSpPr>
        <p:spPr/>
        <p:txBody>
          <a:bodyPr/>
          <a:lstStyle/>
          <a:p>
            <a:fld id="{8507DC7E-BC41-4478-BA30-CBCC3A644F0A}" type="slidenum">
              <a:rPr lang="en-US" smtClean="0"/>
              <a:t>4</a:t>
            </a:fld>
            <a:endParaRPr lang="en-US" dirty="0"/>
          </a:p>
        </p:txBody>
      </p:sp>
    </p:spTree>
    <p:extLst>
      <p:ext uri="{BB962C8B-B14F-4D97-AF65-F5344CB8AC3E}">
        <p14:creationId xmlns:p14="http://schemas.microsoft.com/office/powerpoint/2010/main" val="1537343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Keep this diagram in mind since it covers the four components that must be configured for your load balancer: Frontend IP configuration, Backend pools, Health probes, and Load balancing rules. </a:t>
            </a:r>
          </a:p>
          <a:p>
            <a:endParaRPr lang="en-US" dirty="0"/>
          </a:p>
          <a:p>
            <a:r>
              <a:rPr lang="en-US" dirty="0"/>
              <a:t>Load Balancer documentation - https://docs.microsoft.com/en-us/azure/load-balancer/</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1/18/2024 12:25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945937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1/18/2024 12:25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728164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how a public load balancer could be placed in front of the internal load balancer to create a multi-tier application.</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1/18/2024 12:25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4131289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1/18/2024 12:25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5629952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In the Standard SKU you can have up to 1000 instances in the backend pool. In the Basic SKU you can have up to 100 instances.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1/18/2024 12:25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1430789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Can you see the difference between load balancing rules and NAT rules? Remember, this approach should only be used when you need connectivity from the Internet. Most normal communications would occur from on-premises to Azure connections such as site-to-site VPN and ExpressRoute.</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1/18/2024 12:25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909941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208284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2879713"/>
      </p:ext>
    </p:extLst>
  </p:cSld>
  <p:clrMapOvr>
    <a:masterClrMapping/>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4231299793"/>
      </p:ext>
    </p:extLst>
  </p:cSld>
  <p:clrMapOvr>
    <a:masterClrMapping/>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533759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02903097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09076746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368736939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319699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30237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863466"/>
      </p:ext>
    </p:extLst>
  </p:cSld>
  <p:clrMapOvr>
    <a:masterClrMapping/>
  </p:clrMapOvr>
  <p:transition>
    <p:fade/>
  </p:transition>
  <p:extLst>
    <p:ext uri="{DCECCB84-F9BA-43D5-87BE-67443E8EF086}">
      <p15:sldGuideLst xmlns=""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909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24228565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5452256"/>
      </p:ext>
    </p:extLst>
  </p:cSld>
  <p:clrMapOvr>
    <a:masterClrMapping/>
  </p:clrMapOvr>
  <p:transition>
    <p:fade/>
  </p:transition>
  <p:extLst>
    <p:ext uri="{DCECCB84-F9BA-43D5-87BE-67443E8EF086}">
      <p15:sldGuideLst xmlns=""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3611835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0966924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980139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29548813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6568318"/>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8810820"/>
      </p:ext>
    </p:extLst>
  </p:cSld>
  <p:clrMapOvr>
    <a:masterClrMapping/>
  </p:clrMapOvr>
  <p:transition>
    <p:fade/>
  </p:transition>
  <p:extLst>
    <p:ext uri="{DCECCB84-F9BA-43D5-87BE-67443E8EF086}">
      <p15:sldGuideLst xmlns=""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8979775"/>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9046188"/>
      </p:ext>
    </p:extLst>
  </p:cSld>
  <p:clrMapOvr>
    <a:masterClrMapping/>
  </p:clrMapOvr>
  <p:transition>
    <p:fade/>
  </p:transition>
  <p:extLst>
    <p:ext uri="{DCECCB84-F9BA-43D5-87BE-67443E8EF086}">
      <p15:sldGuideLst xmlns=""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84936008"/>
      </p:ext>
    </p:extLst>
  </p:cSld>
  <p:clrMapOvr>
    <a:masterClrMapping/>
  </p:clrMapOvr>
  <p:transition>
    <p:fade/>
  </p:transition>
  <p:extLst>
    <p:ext uri="{DCECCB84-F9BA-43D5-87BE-67443E8EF086}">
      <p15:sldGuideLst xmlns=""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545819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02919" y="2007918"/>
            <a:ext cx="4167887" cy="2215991"/>
          </a:xfrm>
        </p:spPr>
        <p:txBody>
          <a:bodyPr/>
          <a:lstStyle/>
          <a:p>
            <a:r>
              <a:rPr lang="en-US" dirty="0"/>
              <a:t>AZ-104T00A</a:t>
            </a:r>
            <a:br>
              <a:rPr lang="en-US" dirty="0"/>
            </a:br>
            <a:r>
              <a:rPr lang="en-US" dirty="0"/>
              <a:t>Module 06: </a:t>
            </a:r>
            <a:br>
              <a:rPr lang="en-US" dirty="0"/>
            </a:br>
            <a:r>
              <a:rPr lang="en-US" dirty="0"/>
              <a:t>Network Traffic</a:t>
            </a:r>
            <a:br>
              <a:rPr lang="en-US" dirty="0"/>
            </a:br>
            <a:r>
              <a:rPr lang="en-US" dirty="0"/>
              <a:t>Management</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Load Balancer Rules</a:t>
            </a:r>
          </a:p>
        </p:txBody>
      </p:sp>
      <p:sp>
        <p:nvSpPr>
          <p:cNvPr id="6" name="Text Placeholder 5"/>
          <p:cNvSpPr>
            <a:spLocks noGrp="1"/>
          </p:cNvSpPr>
          <p:nvPr>
            <p:ph type="body" sz="quarter" idx="10"/>
          </p:nvPr>
        </p:nvSpPr>
        <p:spPr>
          <a:xfrm>
            <a:off x="584200" y="1324660"/>
            <a:ext cx="5114235" cy="4050340"/>
          </a:xfrm>
        </p:spPr>
        <p:txBody>
          <a:bodyPr/>
          <a:lstStyle/>
          <a:p>
            <a:r>
              <a:rPr lang="en-US" dirty="0"/>
              <a:t>Maps a frontend IP and port combination to a set of backend IP addresses and port combination</a:t>
            </a:r>
          </a:p>
          <a:p>
            <a:r>
              <a:rPr lang="en-US" dirty="0"/>
              <a:t>Rules can be used in combination with NAT rules</a:t>
            </a:r>
          </a:p>
          <a:p>
            <a:r>
              <a:rPr lang="en-US" dirty="0"/>
              <a:t>A NAT rule is explicitly attached to a VM (or network interface) to complete the path to the target</a:t>
            </a:r>
          </a:p>
        </p:txBody>
      </p:sp>
      <p:pic>
        <p:nvPicPr>
          <p:cNvPr id="2" name="Picture 2" descr="A screen shot of adding a load balancing rule. The name of the rule is lb01. The IP Version is IPv4. The Frontend IP address is 10.1.0.4. The protocol is TCP. The port is 80. The backend port is 80. The Backend pool is bep01. The Health probe is hp01. The Session persistence is none. The Idle timeout is 4. The Floating IP is Disabled.">
            <a:extLst>
              <a:ext uri="{FF2B5EF4-FFF2-40B4-BE49-F238E27FC236}">
                <a16:creationId xmlns="" xmlns:a16="http://schemas.microsoft.com/office/drawing/2014/main" id="{B57E8819-7AC0-47C6-B08A-AA158356ADBF}"/>
              </a:ext>
            </a:extLst>
          </p:cNvPr>
          <p:cNvPicPr>
            <a:picLocks noChangeAspect="1"/>
          </p:cNvPicPr>
          <p:nvPr/>
        </p:nvPicPr>
        <p:blipFill>
          <a:blip r:embed="rId3"/>
          <a:stretch>
            <a:fillRect/>
          </a:stretch>
        </p:blipFill>
        <p:spPr>
          <a:xfrm>
            <a:off x="6423891" y="800812"/>
            <a:ext cx="4664363" cy="5533464"/>
          </a:xfrm>
          <a:prstGeom prst="rect">
            <a:avLst/>
          </a:prstGeom>
          <a:ln>
            <a:solidFill>
              <a:schemeClr val="tx1"/>
            </a:solidFill>
          </a:ln>
        </p:spPr>
      </p:pic>
    </p:spTree>
    <p:extLst>
      <p:ext uri="{BB962C8B-B14F-4D97-AF65-F5344CB8AC3E}">
        <p14:creationId xmlns:p14="http://schemas.microsoft.com/office/powerpoint/2010/main" val="249114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Illustration of hash-based distribution with a load balancer and 3 virtual machines.">
            <a:extLst>
              <a:ext uri="{FF2B5EF4-FFF2-40B4-BE49-F238E27FC236}">
                <a16:creationId xmlns="" xmlns:a16="http://schemas.microsoft.com/office/drawing/2014/main" id="{697F01D7-7159-4CDF-BEF4-7D01856D607D}"/>
              </a:ext>
            </a:extLst>
          </p:cNvPr>
          <p:cNvPicPr/>
          <p:nvPr/>
        </p:nvPicPr>
        <p:blipFill>
          <a:blip r:embed="rId3">
            <a:extLst>
              <a:ext uri="{28A0092B-C50C-407E-A947-70E740481C1C}">
                <a14:useLocalDpi xmlns:a14="http://schemas.microsoft.com/office/drawing/2010/main" val="0"/>
              </a:ext>
            </a:extLst>
          </a:blip>
          <a:stretch>
            <a:fillRect/>
          </a:stretch>
        </p:blipFill>
        <p:spPr>
          <a:xfrm>
            <a:off x="3818634" y="897735"/>
            <a:ext cx="7513982" cy="3405808"/>
          </a:xfrm>
          <a:prstGeom prst="rect">
            <a:avLst/>
          </a:prstGeom>
        </p:spPr>
      </p:pic>
      <p:sp>
        <p:nvSpPr>
          <p:cNvPr id="17" name="Title 16"/>
          <p:cNvSpPr>
            <a:spLocks noGrp="1"/>
          </p:cNvSpPr>
          <p:nvPr>
            <p:ph type="title"/>
          </p:nvPr>
        </p:nvSpPr>
        <p:spPr/>
        <p:txBody>
          <a:bodyPr/>
          <a:lstStyle/>
          <a:p>
            <a:r>
              <a:rPr lang="en-US" dirty="0"/>
              <a:t>Session Persistence</a:t>
            </a:r>
          </a:p>
        </p:txBody>
      </p:sp>
      <p:sp>
        <p:nvSpPr>
          <p:cNvPr id="6" name="Text Placeholder 5"/>
          <p:cNvSpPr>
            <a:spLocks noGrp="1"/>
          </p:cNvSpPr>
          <p:nvPr>
            <p:ph type="body" sz="quarter" idx="10"/>
          </p:nvPr>
        </p:nvSpPr>
        <p:spPr>
          <a:xfrm>
            <a:off x="584200" y="4373134"/>
            <a:ext cx="11018520" cy="1895904"/>
          </a:xfrm>
        </p:spPr>
        <p:txBody>
          <a:bodyPr/>
          <a:lstStyle/>
          <a:p>
            <a:r>
              <a:rPr lang="en-US" dirty="0"/>
              <a:t>Session persistence specifies how client traffic is handled </a:t>
            </a:r>
          </a:p>
          <a:p>
            <a:r>
              <a:rPr lang="en-US" b="1" dirty="0"/>
              <a:t>Client IP </a:t>
            </a:r>
            <a:r>
              <a:rPr lang="en-US" dirty="0"/>
              <a:t>(default) requests can be handled by any virtual machine </a:t>
            </a:r>
          </a:p>
          <a:p>
            <a:pPr lvl="0"/>
            <a:r>
              <a:rPr lang="en-US" b="1" dirty="0"/>
              <a:t>Client IP and protocol </a:t>
            </a:r>
            <a:r>
              <a:rPr lang="en-US" dirty="0"/>
              <a:t>specifies that successive requests from the same address and protocol will be handled by the same virtual machine</a:t>
            </a:r>
          </a:p>
        </p:txBody>
      </p:sp>
      <p:pic>
        <p:nvPicPr>
          <p:cNvPr id="4" name="Picture 4" descr="A screen shot of the Session persistence setttings.">
            <a:extLst>
              <a:ext uri="{FF2B5EF4-FFF2-40B4-BE49-F238E27FC236}">
                <a16:creationId xmlns="" xmlns:a16="http://schemas.microsoft.com/office/drawing/2014/main" id="{2D78A9BE-5257-48B3-A967-F51BBDC5BB58}"/>
              </a:ext>
            </a:extLst>
          </p:cNvPr>
          <p:cNvPicPr>
            <a:picLocks noChangeAspect="1"/>
          </p:cNvPicPr>
          <p:nvPr/>
        </p:nvPicPr>
        <p:blipFill>
          <a:blip r:embed="rId4"/>
          <a:stretch>
            <a:fillRect/>
          </a:stretch>
        </p:blipFill>
        <p:spPr>
          <a:xfrm>
            <a:off x="725054" y="1612197"/>
            <a:ext cx="2743200" cy="1980298"/>
          </a:xfrm>
          <a:prstGeom prst="rect">
            <a:avLst/>
          </a:prstGeom>
          <a:ln>
            <a:solidFill>
              <a:schemeClr val="tx1"/>
            </a:solidFill>
          </a:ln>
        </p:spPr>
      </p:pic>
    </p:spTree>
    <p:extLst>
      <p:ext uri="{BB962C8B-B14F-4D97-AF65-F5344CB8AC3E}">
        <p14:creationId xmlns:p14="http://schemas.microsoft.com/office/powerpoint/2010/main" val="1309880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Health Probes</a:t>
            </a:r>
          </a:p>
        </p:txBody>
      </p:sp>
      <p:sp>
        <p:nvSpPr>
          <p:cNvPr id="6" name="Text Placeholder 5"/>
          <p:cNvSpPr>
            <a:spLocks noGrp="1"/>
          </p:cNvSpPr>
          <p:nvPr>
            <p:ph type="body" sz="quarter" idx="10"/>
          </p:nvPr>
        </p:nvSpPr>
        <p:spPr>
          <a:xfrm>
            <a:off x="584200" y="1435100"/>
            <a:ext cx="5226346" cy="4136517"/>
          </a:xfrm>
        </p:spPr>
        <p:txBody>
          <a:bodyPr/>
          <a:lstStyle/>
          <a:p>
            <a:r>
              <a:rPr lang="en-US" dirty="0"/>
              <a:t>Allows the load balancer to monitor the status of an app</a:t>
            </a:r>
          </a:p>
          <a:p>
            <a:r>
              <a:rPr lang="en-US" dirty="0"/>
              <a:t>Dynamically adds or removes VMs from the load balancer rotation based on their response to health checks</a:t>
            </a:r>
          </a:p>
          <a:p>
            <a:r>
              <a:rPr lang="en-US" dirty="0"/>
              <a:t>HTTP custom probe (preferred) pings every 15 seconds</a:t>
            </a:r>
          </a:p>
          <a:p>
            <a:r>
              <a:rPr lang="en-US" dirty="0"/>
              <a:t>TCP custom probe tries to establish a successful TCP session </a:t>
            </a:r>
          </a:p>
        </p:txBody>
      </p:sp>
      <p:pic>
        <p:nvPicPr>
          <p:cNvPr id="2" name="Picture 2" descr="Screenshot of the HTTP custom probe page. The port is 80. The path is /. The interval is 5. The unhealthy threshold is 2. ">
            <a:extLst>
              <a:ext uri="{FF2B5EF4-FFF2-40B4-BE49-F238E27FC236}">
                <a16:creationId xmlns="" xmlns:a16="http://schemas.microsoft.com/office/drawing/2014/main" id="{C8716DE8-E4C0-46C6-8517-7EB89D4E2B76}"/>
              </a:ext>
            </a:extLst>
          </p:cNvPr>
          <p:cNvPicPr>
            <a:picLocks noChangeAspect="1"/>
          </p:cNvPicPr>
          <p:nvPr/>
        </p:nvPicPr>
        <p:blipFill>
          <a:blip r:embed="rId3"/>
          <a:stretch>
            <a:fillRect/>
          </a:stretch>
        </p:blipFill>
        <p:spPr>
          <a:xfrm>
            <a:off x="6253018" y="1434843"/>
            <a:ext cx="5394036" cy="4297731"/>
          </a:xfrm>
          <a:prstGeom prst="rect">
            <a:avLst/>
          </a:prstGeom>
          <a:ln>
            <a:solidFill>
              <a:schemeClr val="tx1"/>
            </a:solidFill>
          </a:ln>
        </p:spPr>
      </p:pic>
    </p:spTree>
    <p:extLst>
      <p:ext uri="{BB962C8B-B14F-4D97-AF65-F5344CB8AC3E}">
        <p14:creationId xmlns:p14="http://schemas.microsoft.com/office/powerpoint/2010/main" val="104186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05: Module 06 Lab and Review</a:t>
            </a:r>
          </a:p>
        </p:txBody>
      </p:sp>
    </p:spTree>
    <p:extLst>
      <p:ext uri="{BB962C8B-B14F-4D97-AF65-F5344CB8AC3E}">
        <p14:creationId xmlns:p14="http://schemas.microsoft.com/office/powerpoint/2010/main" val="1671104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1B55C8-6368-4BBB-A9E6-0DE88363DA1D}"/>
              </a:ext>
            </a:extLst>
          </p:cNvPr>
          <p:cNvSpPr>
            <a:spLocks noGrp="1"/>
          </p:cNvSpPr>
          <p:nvPr>
            <p:ph type="title"/>
          </p:nvPr>
        </p:nvSpPr>
        <p:spPr/>
        <p:txBody>
          <a:bodyPr/>
          <a:lstStyle/>
          <a:p>
            <a:r>
              <a:rPr lang="en-US" dirty="0"/>
              <a:t>Lab 06 – Implement Traffic Management</a:t>
            </a:r>
          </a:p>
        </p:txBody>
      </p:sp>
      <p:sp>
        <p:nvSpPr>
          <p:cNvPr id="3" name="Text Placeholder 2">
            <a:extLst>
              <a:ext uri="{FF2B5EF4-FFF2-40B4-BE49-F238E27FC236}">
                <a16:creationId xmlns="" xmlns:a16="http://schemas.microsoft.com/office/drawing/2014/main" id="{76AA030A-0331-4BAD-B57E-71AE2526CC18}"/>
              </a:ext>
            </a:extLst>
          </p:cNvPr>
          <p:cNvSpPr>
            <a:spLocks noGrp="1"/>
          </p:cNvSpPr>
          <p:nvPr>
            <p:ph type="body" sz="quarter" idx="10"/>
          </p:nvPr>
        </p:nvSpPr>
        <p:spPr>
          <a:xfrm>
            <a:off x="584200" y="1435497"/>
            <a:ext cx="10505831" cy="4468916"/>
          </a:xfrm>
        </p:spPr>
        <p:txBody>
          <a:bodyPr vert="horz" wrap="square" lIns="0" tIns="0" rIns="0" bIns="0" rtlCol="0" anchor="t">
            <a:spAutoFit/>
          </a:bodyPr>
          <a:lstStyle/>
          <a:p>
            <a:pPr marL="0" indent="0">
              <a:buNone/>
            </a:pPr>
            <a:r>
              <a:rPr lang="en-US" sz="2400" b="1" dirty="0">
                <a:latin typeface="Segoe UI Semilight"/>
                <a:cs typeface="Segoe UI Semilight"/>
              </a:rPr>
              <a:t>Scenario</a:t>
            </a:r>
            <a:endParaRPr lang="en-US" sz="2400" b="1" dirty="0">
              <a:latin typeface="Segoe UI Semilight"/>
              <a:cs typeface="Segoe UI"/>
            </a:endParaRPr>
          </a:p>
          <a:p>
            <a:pPr marL="0" indent="0">
              <a:buNone/>
            </a:pPr>
            <a:r>
              <a:rPr lang="en-US" sz="2400" dirty="0">
                <a:latin typeface="Segoe UI Semilight"/>
                <a:ea typeface="+mn-lt"/>
                <a:cs typeface="+mn-lt"/>
              </a:rPr>
              <a:t>You are tasked with implementing a hub spoke topology for network traffic. The topology should include an Azure Load Balancer and Azure Application Gateway.</a:t>
            </a:r>
          </a:p>
          <a:p>
            <a:pPr marL="0" indent="0">
              <a:buNone/>
            </a:pPr>
            <a:endParaRPr lang="en-US" sz="1200" dirty="0">
              <a:latin typeface="Segoe UI Semilight"/>
              <a:cs typeface="Segoe UI Semilight"/>
            </a:endParaRPr>
          </a:p>
          <a:p>
            <a:pPr marL="0" indent="0">
              <a:buNone/>
            </a:pPr>
            <a:r>
              <a:rPr lang="en-US" sz="2400" b="1" dirty="0">
                <a:latin typeface="Segoe UI Semilight"/>
                <a:cs typeface="Segoe UI Semilight"/>
              </a:rPr>
              <a:t>Objectives</a:t>
            </a:r>
            <a:r>
              <a:rPr lang="en-US" sz="2400" dirty="0">
                <a:latin typeface="Segoe UI Semilight"/>
                <a:cs typeface="Segoe UI Semilight"/>
              </a:rPr>
              <a:t/>
            </a:r>
            <a:br>
              <a:rPr lang="en-US" sz="2400" dirty="0">
                <a:latin typeface="Segoe UI Semilight"/>
                <a:cs typeface="Segoe UI Semilight"/>
              </a:rPr>
            </a:br>
            <a:r>
              <a:rPr lang="en-US" sz="2400" dirty="0">
                <a:latin typeface="Segoe UI Semilight"/>
                <a:cs typeface="Segoe UI Semilight"/>
              </a:rPr>
              <a:t>Task 1: Provision the lab environment</a:t>
            </a:r>
            <a:br>
              <a:rPr lang="en-US" sz="2400" dirty="0">
                <a:latin typeface="Segoe UI Semilight"/>
                <a:cs typeface="Segoe UI Semilight"/>
              </a:rPr>
            </a:br>
            <a:r>
              <a:rPr lang="en-US" sz="2400" dirty="0">
                <a:latin typeface="Segoe UI Semilight"/>
                <a:cs typeface="Segoe UI Semilight"/>
              </a:rPr>
              <a:t>Task 2: Configure the hub and spoke network topology</a:t>
            </a:r>
            <a:br>
              <a:rPr lang="en-US" sz="2400" dirty="0">
                <a:latin typeface="Segoe UI Semilight"/>
                <a:cs typeface="Segoe UI Semilight"/>
              </a:rPr>
            </a:br>
            <a:r>
              <a:rPr lang="en-US" sz="2400" dirty="0">
                <a:latin typeface="Segoe UI Semilight"/>
                <a:cs typeface="Segoe UI Semilight"/>
              </a:rPr>
              <a:t>Task 3: Test transitivity of virtual network peering</a:t>
            </a:r>
            <a:br>
              <a:rPr lang="en-US" sz="2400" dirty="0">
                <a:latin typeface="Segoe UI Semilight"/>
                <a:cs typeface="Segoe UI Semilight"/>
              </a:rPr>
            </a:br>
            <a:r>
              <a:rPr lang="en-US" sz="2400" dirty="0">
                <a:latin typeface="Segoe UI Semilight"/>
                <a:cs typeface="Segoe UI Semilight"/>
              </a:rPr>
              <a:t>Task 4: Configure routing in the hub and spoke topology</a:t>
            </a:r>
            <a:br>
              <a:rPr lang="en-US" sz="2400" dirty="0">
                <a:latin typeface="Segoe UI Semilight"/>
                <a:cs typeface="Segoe UI Semilight"/>
              </a:rPr>
            </a:br>
            <a:r>
              <a:rPr lang="en-US" sz="2400" dirty="0">
                <a:latin typeface="Segoe UI Semilight"/>
                <a:cs typeface="Segoe UI Semilight"/>
              </a:rPr>
              <a:t>Task 5: Implement Azure Load Balancer</a:t>
            </a:r>
            <a:br>
              <a:rPr lang="en-US" sz="2400" dirty="0">
                <a:latin typeface="Segoe UI Semilight"/>
                <a:cs typeface="Segoe UI Semilight"/>
              </a:rPr>
            </a:br>
            <a:r>
              <a:rPr lang="en-US" sz="2400" dirty="0">
                <a:latin typeface="Segoe UI Semilight"/>
                <a:cs typeface="Segoe UI Semilight"/>
              </a:rPr>
              <a:t>Task 6: Implement Azure Application Gateway</a:t>
            </a:r>
            <a:endParaRPr lang="en-US" sz="2400" dirty="0"/>
          </a:p>
        </p:txBody>
      </p:sp>
      <p:pic>
        <p:nvPicPr>
          <p:cNvPr id="4" name="Picture 4" descr="Next slide for architecture diagram. ">
            <a:extLst>
              <a:ext uri="{FF2B5EF4-FFF2-40B4-BE49-F238E27FC236}">
                <a16:creationId xmlns="" xmlns:a16="http://schemas.microsoft.com/office/drawing/2014/main" id="{D96196D4-DE60-481D-BEFC-102033CF26CB}"/>
              </a:ext>
            </a:extLst>
          </p:cNvPr>
          <p:cNvPicPr>
            <a:picLocks noChangeAspect="1"/>
          </p:cNvPicPr>
          <p:nvPr/>
        </p:nvPicPr>
        <p:blipFill>
          <a:blip r:embed="rId3"/>
          <a:stretch>
            <a:fillRect/>
          </a:stretch>
        </p:blipFill>
        <p:spPr>
          <a:xfrm>
            <a:off x="9322981" y="5780912"/>
            <a:ext cx="2743200" cy="895989"/>
          </a:xfrm>
          <a:prstGeom prst="rect">
            <a:avLst/>
          </a:prstGeom>
        </p:spPr>
      </p:pic>
    </p:spTree>
    <p:extLst>
      <p:ext uri="{BB962C8B-B14F-4D97-AF65-F5344CB8AC3E}">
        <p14:creationId xmlns:p14="http://schemas.microsoft.com/office/powerpoint/2010/main" val="383236508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9D6D26-A3DB-43D4-8A67-99A2F174A4A2}"/>
              </a:ext>
            </a:extLst>
          </p:cNvPr>
          <p:cNvSpPr>
            <a:spLocks noGrp="1"/>
          </p:cNvSpPr>
          <p:nvPr>
            <p:ph type="title"/>
          </p:nvPr>
        </p:nvSpPr>
        <p:spPr/>
        <p:txBody>
          <a:bodyPr/>
          <a:lstStyle/>
          <a:p>
            <a:r>
              <a:rPr lang="en-US" dirty="0">
                <a:cs typeface="Segoe UI"/>
              </a:rPr>
              <a:t>Lab 06 – Architecture Diagram</a:t>
            </a:r>
            <a:endParaRPr lang="en-US" dirty="0"/>
          </a:p>
        </p:txBody>
      </p:sp>
      <p:grpSp>
        <p:nvGrpSpPr>
          <p:cNvPr id="12" name="Group 11" descr="Architecture diagram as explained in the lab guide. ">
            <a:extLst>
              <a:ext uri="{FF2B5EF4-FFF2-40B4-BE49-F238E27FC236}">
                <a16:creationId xmlns="" xmlns:a16="http://schemas.microsoft.com/office/drawing/2014/main" id="{AFAEEED3-1A3D-47EC-B384-870A4CFC62B6}"/>
              </a:ext>
            </a:extLst>
          </p:cNvPr>
          <p:cNvGrpSpPr/>
          <p:nvPr/>
        </p:nvGrpSpPr>
        <p:grpSpPr>
          <a:xfrm>
            <a:off x="1921164" y="1204919"/>
            <a:ext cx="7980218" cy="5307144"/>
            <a:chOff x="1921164" y="1204919"/>
            <a:chExt cx="7980218" cy="5307144"/>
          </a:xfrm>
        </p:grpSpPr>
        <p:pic>
          <p:nvPicPr>
            <p:cNvPr id="3" name="Picture 3" descr="A picture containing map, text&#10;&#10;Description generated with very high confidence">
              <a:extLst>
                <a:ext uri="{FF2B5EF4-FFF2-40B4-BE49-F238E27FC236}">
                  <a16:creationId xmlns="" xmlns:a16="http://schemas.microsoft.com/office/drawing/2014/main" id="{F20E3579-3757-483D-B20B-4F5F661E6AE4}"/>
                </a:ext>
              </a:extLst>
            </p:cNvPr>
            <p:cNvPicPr>
              <a:picLocks noChangeAspect="1"/>
            </p:cNvPicPr>
            <p:nvPr/>
          </p:nvPicPr>
          <p:blipFill>
            <a:blip r:embed="rId3"/>
            <a:stretch>
              <a:fillRect/>
            </a:stretch>
          </p:blipFill>
          <p:spPr>
            <a:xfrm>
              <a:off x="1921164" y="1204919"/>
              <a:ext cx="7980218" cy="5307144"/>
            </a:xfrm>
            <a:prstGeom prst="rect">
              <a:avLst/>
            </a:prstGeom>
          </p:spPr>
        </p:pic>
        <p:sp>
          <p:nvSpPr>
            <p:cNvPr id="7" name="Oval 6">
              <a:extLst>
                <a:ext uri="{FF2B5EF4-FFF2-40B4-BE49-F238E27FC236}">
                  <a16:creationId xmlns="" xmlns:a16="http://schemas.microsoft.com/office/drawing/2014/main" id="{7A773FE4-0CF3-41F6-9F86-659CAB2B0387}"/>
                </a:ext>
              </a:extLst>
            </p:cNvPr>
            <p:cNvSpPr/>
            <p:nvPr/>
          </p:nvSpPr>
          <p:spPr>
            <a:xfrm>
              <a:off x="2290618" y="2582945"/>
              <a:ext cx="281560" cy="220940"/>
            </a:xfrm>
            <a:prstGeom prst="ellipse">
              <a:avLst/>
            </a:prstGeom>
            <a:solidFill>
              <a:srgbClr val="FFFFCC"/>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n w="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1</a:t>
              </a:r>
            </a:p>
          </p:txBody>
        </p:sp>
        <p:sp>
          <p:nvSpPr>
            <p:cNvPr id="9" name="Oval 8">
              <a:extLst>
                <a:ext uri="{FF2B5EF4-FFF2-40B4-BE49-F238E27FC236}">
                  <a16:creationId xmlns="" xmlns:a16="http://schemas.microsoft.com/office/drawing/2014/main" id="{CA40E3D0-45E5-4306-9A0E-1517479253EC}"/>
                </a:ext>
              </a:extLst>
            </p:cNvPr>
            <p:cNvSpPr/>
            <p:nvPr/>
          </p:nvSpPr>
          <p:spPr>
            <a:xfrm>
              <a:off x="6522466" y="2584735"/>
              <a:ext cx="281560" cy="220940"/>
            </a:xfrm>
            <a:prstGeom prst="ellipse">
              <a:avLst/>
            </a:prstGeom>
            <a:solidFill>
              <a:srgbClr val="FFFFCC"/>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n w="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2</a:t>
              </a:r>
            </a:p>
          </p:txBody>
        </p:sp>
        <p:sp>
          <p:nvSpPr>
            <p:cNvPr id="11" name="Oval 10">
              <a:extLst>
                <a:ext uri="{FF2B5EF4-FFF2-40B4-BE49-F238E27FC236}">
                  <a16:creationId xmlns="" xmlns:a16="http://schemas.microsoft.com/office/drawing/2014/main" id="{1EAD3192-110A-4EAD-9B71-EF020220A02E}"/>
                </a:ext>
              </a:extLst>
            </p:cNvPr>
            <p:cNvSpPr/>
            <p:nvPr/>
          </p:nvSpPr>
          <p:spPr>
            <a:xfrm>
              <a:off x="9080313" y="2582945"/>
              <a:ext cx="281560" cy="220940"/>
            </a:xfrm>
            <a:prstGeom prst="ellipse">
              <a:avLst/>
            </a:prstGeom>
            <a:solidFill>
              <a:srgbClr val="FFFFCC"/>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dirty="0">
                  <a:ln w="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3</a:t>
              </a:r>
            </a:p>
          </p:txBody>
        </p:sp>
      </p:grpSp>
    </p:spTree>
    <p:extLst>
      <p:ext uri="{BB962C8B-B14F-4D97-AF65-F5344CB8AC3E}">
        <p14:creationId xmlns:p14="http://schemas.microsoft.com/office/powerpoint/2010/main" val="2460046508"/>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9AEBD2-4AD6-4182-BF38-A3DE71D14CCF}"/>
              </a:ext>
            </a:extLst>
          </p:cNvPr>
          <p:cNvSpPr>
            <a:spLocks noGrp="1"/>
          </p:cNvSpPr>
          <p:nvPr>
            <p:ph type="title"/>
          </p:nvPr>
        </p:nvSpPr>
        <p:spPr/>
        <p:txBody>
          <a:bodyPr/>
          <a:lstStyle/>
          <a:p>
            <a:r>
              <a:rPr lang="en-US" dirty="0">
                <a:solidFill>
                  <a:schemeClr val="tx1"/>
                </a:solidFill>
              </a:rPr>
              <a:t>Module Review</a:t>
            </a:r>
          </a:p>
        </p:txBody>
      </p:sp>
      <p:sp>
        <p:nvSpPr>
          <p:cNvPr id="3" name="Text Placeholder 2">
            <a:extLst>
              <a:ext uri="{FF2B5EF4-FFF2-40B4-BE49-F238E27FC236}">
                <a16:creationId xmlns="" xmlns:a16="http://schemas.microsoft.com/office/drawing/2014/main" id="{4E573D8F-FF98-40B8-8F53-FA4CB8828267}"/>
              </a:ext>
            </a:extLst>
          </p:cNvPr>
          <p:cNvSpPr>
            <a:spLocks noGrp="1"/>
          </p:cNvSpPr>
          <p:nvPr>
            <p:ph type="body" sz="quarter" idx="10"/>
          </p:nvPr>
        </p:nvSpPr>
        <p:spPr>
          <a:xfrm>
            <a:off x="586390" y="1434370"/>
            <a:ext cx="11018520" cy="1391150"/>
          </a:xfrm>
        </p:spPr>
        <p:txBody>
          <a:bodyPr/>
          <a:lstStyle/>
          <a:p>
            <a:pPr marL="457200" indent="-457200">
              <a:buFont typeface="Arial" panose="020B0604020202020204" pitchFamily="34" charset="0"/>
              <a:buChar char="•"/>
            </a:pPr>
            <a:r>
              <a:rPr lang="en-US" dirty="0"/>
              <a:t>Module Review Questions</a:t>
            </a:r>
          </a:p>
          <a:p>
            <a:pPr marL="457200" indent="-457200">
              <a:buFont typeface="Arial" panose="020B0604020202020204" pitchFamily="34" charset="0"/>
              <a:buChar char="•"/>
            </a:pPr>
            <a:r>
              <a:rPr lang="en-US" dirty="0"/>
              <a:t>Microsoft Learn Modules (docs.microsoft.com/Learn)</a:t>
            </a:r>
          </a:p>
          <a:p>
            <a:pPr marL="571500" lvl="1" indent="-342900">
              <a:buFont typeface="Arial" panose="020B0604020202020204" pitchFamily="34" charset="0"/>
              <a:buChar char="•"/>
            </a:pPr>
            <a:r>
              <a:rPr lang="en-US" sz="2400" dirty="0" smtClean="0"/>
              <a:t>Improve </a:t>
            </a:r>
            <a:r>
              <a:rPr lang="en-US" sz="2400" dirty="0"/>
              <a:t>application scalability and resiliency by using Azure Load </a:t>
            </a:r>
            <a:r>
              <a:rPr lang="en-US" sz="2400" dirty="0" smtClean="0"/>
              <a:t>Balancer</a:t>
            </a:r>
            <a:endParaRPr lang="en-US" sz="2400" dirty="0"/>
          </a:p>
        </p:txBody>
      </p:sp>
    </p:spTree>
    <p:extLst>
      <p:ext uri="{BB962C8B-B14F-4D97-AF65-F5344CB8AC3E}">
        <p14:creationId xmlns:p14="http://schemas.microsoft.com/office/powerpoint/2010/main" val="24536307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78FD67-B9CE-464C-BEFD-D97DA798FC3B}"/>
              </a:ext>
            </a:extLst>
          </p:cNvPr>
          <p:cNvSpPr>
            <a:spLocks noGrp="1"/>
          </p:cNvSpPr>
          <p:nvPr>
            <p:ph type="title"/>
          </p:nvPr>
        </p:nvSpPr>
        <p:spPr/>
        <p:txBody>
          <a:bodyPr/>
          <a:lstStyle/>
          <a:p>
            <a:r>
              <a:rPr lang="en-US" dirty="0"/>
              <a:t>Module Overview</a:t>
            </a:r>
          </a:p>
        </p:txBody>
      </p:sp>
      <p:sp>
        <p:nvSpPr>
          <p:cNvPr id="3" name="Text Placeholder 2">
            <a:extLst>
              <a:ext uri="{FF2B5EF4-FFF2-40B4-BE49-F238E27FC236}">
                <a16:creationId xmlns="" xmlns:a16="http://schemas.microsoft.com/office/drawing/2014/main" id="{AA0C651F-EF8D-4A96-BF69-5590DC92F281}"/>
              </a:ext>
            </a:extLst>
          </p:cNvPr>
          <p:cNvSpPr>
            <a:spLocks noGrp="1"/>
          </p:cNvSpPr>
          <p:nvPr>
            <p:ph type="body" sz="quarter" idx="10"/>
          </p:nvPr>
        </p:nvSpPr>
        <p:spPr>
          <a:xfrm>
            <a:off x="584200" y="1435497"/>
            <a:ext cx="11018520" cy="1465016"/>
          </a:xfrm>
        </p:spPr>
        <p:txBody>
          <a:bodyPr vert="horz" wrap="square" lIns="0" tIns="0" rIns="0" bIns="0" rtlCol="0" anchor="t">
            <a:spAutoFit/>
          </a:bodyPr>
          <a:lstStyle/>
          <a:p>
            <a:r>
              <a:rPr lang="en-US" dirty="0" smtClean="0">
                <a:latin typeface="Segoe UI Semilight"/>
                <a:cs typeface="Segoe UI Semilight"/>
              </a:rPr>
              <a:t>Lesson 01: </a:t>
            </a:r>
            <a:r>
              <a:rPr lang="en-US" dirty="0">
                <a:latin typeface="Segoe UI Semilight"/>
                <a:cs typeface="Segoe UI Semilight"/>
              </a:rPr>
              <a:t>Azure Load Balancer</a:t>
            </a:r>
          </a:p>
          <a:p>
            <a:r>
              <a:rPr lang="en-US" smtClean="0">
                <a:latin typeface="Segoe UI Semilight"/>
                <a:cs typeface="Segoe UI Semilight"/>
              </a:rPr>
              <a:t>Lesson 02: </a:t>
            </a:r>
            <a:r>
              <a:rPr lang="en-US" dirty="0">
                <a:latin typeface="Segoe UI Semilight"/>
                <a:cs typeface="Segoe UI Semilight"/>
              </a:rPr>
              <a:t>Module 06 Lab and Review</a:t>
            </a:r>
          </a:p>
          <a:p>
            <a:endParaRPr lang="en-US" dirty="0"/>
          </a:p>
        </p:txBody>
      </p:sp>
    </p:spTree>
    <p:extLst>
      <p:ext uri="{BB962C8B-B14F-4D97-AF65-F5344CB8AC3E}">
        <p14:creationId xmlns:p14="http://schemas.microsoft.com/office/powerpoint/2010/main" val="180088025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t>Lesson 02: Azure Load Balancer</a:t>
            </a:r>
          </a:p>
        </p:txBody>
      </p:sp>
    </p:spTree>
    <p:extLst>
      <p:ext uri="{BB962C8B-B14F-4D97-AF65-F5344CB8AC3E}">
        <p14:creationId xmlns:p14="http://schemas.microsoft.com/office/powerpoint/2010/main" val="2228867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78FD67-B9CE-464C-BEFD-D97DA798FC3B}"/>
              </a:ext>
            </a:extLst>
          </p:cNvPr>
          <p:cNvSpPr>
            <a:spLocks noGrp="1"/>
          </p:cNvSpPr>
          <p:nvPr>
            <p:ph type="title"/>
          </p:nvPr>
        </p:nvSpPr>
        <p:spPr/>
        <p:txBody>
          <a:bodyPr/>
          <a:lstStyle/>
          <a:p>
            <a:r>
              <a:rPr lang="en-US" dirty="0"/>
              <a:t>Azure Load Balancer Overview</a:t>
            </a:r>
          </a:p>
        </p:txBody>
      </p:sp>
      <p:sp>
        <p:nvSpPr>
          <p:cNvPr id="3" name="Text Placeholder 2">
            <a:extLst>
              <a:ext uri="{FF2B5EF4-FFF2-40B4-BE49-F238E27FC236}">
                <a16:creationId xmlns="" xmlns:a16="http://schemas.microsoft.com/office/drawing/2014/main" id="{AA0C651F-EF8D-4A96-BF69-5590DC92F281}"/>
              </a:ext>
            </a:extLst>
          </p:cNvPr>
          <p:cNvSpPr>
            <a:spLocks noGrp="1"/>
          </p:cNvSpPr>
          <p:nvPr>
            <p:ph type="body" sz="quarter" idx="10"/>
          </p:nvPr>
        </p:nvSpPr>
        <p:spPr>
          <a:xfrm>
            <a:off x="584200" y="1435497"/>
            <a:ext cx="11018520" cy="4050340"/>
          </a:xfrm>
        </p:spPr>
        <p:txBody>
          <a:bodyPr/>
          <a:lstStyle/>
          <a:p>
            <a:r>
              <a:rPr lang="en-US" dirty="0"/>
              <a:t>Azure Load Balancer</a:t>
            </a:r>
          </a:p>
          <a:p>
            <a:r>
              <a:rPr lang="en-US" dirty="0"/>
              <a:t>Public Load Balancer</a:t>
            </a:r>
          </a:p>
          <a:p>
            <a:r>
              <a:rPr lang="en-US" dirty="0"/>
              <a:t>Internal Load Balancer</a:t>
            </a:r>
          </a:p>
          <a:p>
            <a:r>
              <a:rPr lang="en-US" dirty="0"/>
              <a:t>Load Balancer SKUs</a:t>
            </a:r>
          </a:p>
          <a:p>
            <a:r>
              <a:rPr lang="en-US" dirty="0"/>
              <a:t>Backend Pools</a:t>
            </a:r>
          </a:p>
          <a:p>
            <a:r>
              <a:rPr lang="en-US" dirty="0"/>
              <a:t>Load Balancer Rules</a:t>
            </a:r>
          </a:p>
          <a:p>
            <a:r>
              <a:rPr lang="en-US" dirty="0"/>
              <a:t>Session Persistence</a:t>
            </a:r>
          </a:p>
          <a:p>
            <a:r>
              <a:rPr lang="en-US" dirty="0"/>
              <a:t>Health Probes</a:t>
            </a:r>
          </a:p>
        </p:txBody>
      </p:sp>
    </p:spTree>
    <p:extLst>
      <p:ext uri="{BB962C8B-B14F-4D97-AF65-F5344CB8AC3E}">
        <p14:creationId xmlns:p14="http://schemas.microsoft.com/office/powerpoint/2010/main" val="120256031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Load Balancer</a:t>
            </a:r>
          </a:p>
        </p:txBody>
      </p:sp>
      <p:sp>
        <p:nvSpPr>
          <p:cNvPr id="6" name="Text Placeholder 5"/>
          <p:cNvSpPr>
            <a:spLocks noGrp="1"/>
          </p:cNvSpPr>
          <p:nvPr>
            <p:ph type="body" sz="quarter" idx="10"/>
          </p:nvPr>
        </p:nvSpPr>
        <p:spPr>
          <a:xfrm>
            <a:off x="585203" y="3520794"/>
            <a:ext cx="10157219" cy="2412968"/>
          </a:xfrm>
        </p:spPr>
        <p:txBody>
          <a:bodyPr vert="horz" wrap="square" lIns="0" tIns="0" rIns="0" bIns="0" rtlCol="0" anchor="t">
            <a:spAutoFit/>
          </a:bodyPr>
          <a:lstStyle/>
          <a:p>
            <a:r>
              <a:rPr lang="en-US" dirty="0"/>
              <a:t>Distributes inbound traffic to backend resources using load-balancing rules and health probes</a:t>
            </a:r>
          </a:p>
          <a:p>
            <a:r>
              <a:rPr lang="en-US" dirty="0"/>
              <a:t>Can be used for both inbound/outbound scenarios</a:t>
            </a:r>
          </a:p>
          <a:p>
            <a:r>
              <a:rPr lang="en-US" dirty="0">
                <a:latin typeface="Segoe UI Semilight"/>
                <a:cs typeface="Segoe UI Semilight"/>
              </a:rPr>
              <a:t>Extend Active Directory to the cloud</a:t>
            </a:r>
          </a:p>
          <a:p>
            <a:r>
              <a:rPr lang="en-US" dirty="0"/>
              <a:t>Two types: Public and Internal</a:t>
            </a:r>
          </a:p>
        </p:txBody>
      </p:sp>
      <p:pic>
        <p:nvPicPr>
          <p:cNvPr id="8" name="Picture 7" descr="Diagram showing how load balancer works. Left to right. The frontend is exchanging information with the Load Balancer. The Load Balancer is using rules and probes to communicate with the backend. ">
            <a:extLst>
              <a:ext uri="{FF2B5EF4-FFF2-40B4-BE49-F238E27FC236}">
                <a16:creationId xmlns="" xmlns:a16="http://schemas.microsoft.com/office/drawing/2014/main" id="{26081A2A-F3F5-4D79-AD0F-200DAA895C5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94291" y="721107"/>
            <a:ext cx="7328452" cy="2651250"/>
          </a:xfrm>
          <a:prstGeom prst="rect">
            <a:avLst/>
          </a:prstGeom>
          <a:noFill/>
        </p:spPr>
      </p:pic>
    </p:spTree>
    <p:extLst>
      <p:ext uri="{BB962C8B-B14F-4D97-AF65-F5344CB8AC3E}">
        <p14:creationId xmlns:p14="http://schemas.microsoft.com/office/powerpoint/2010/main" val="420108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showing how public load balancer works. Incoming requests on port 80 are sent to  the public load balancer. The LB sends requests on port 80 to three VMs in the web tier subnet. ">
            <a:extLst>
              <a:ext uri="{FF2B5EF4-FFF2-40B4-BE49-F238E27FC236}">
                <a16:creationId xmlns="" xmlns:a16="http://schemas.microsoft.com/office/drawing/2014/main" id="{0DA8EF73-74A4-49A1-85B0-9907A58A407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77367" y="934278"/>
            <a:ext cx="5473906" cy="3730487"/>
          </a:xfrm>
          <a:prstGeom prst="rect">
            <a:avLst/>
          </a:prstGeom>
          <a:noFill/>
          <a:ln>
            <a:noFill/>
          </a:ln>
        </p:spPr>
      </p:pic>
      <p:sp>
        <p:nvSpPr>
          <p:cNvPr id="17" name="Title 16"/>
          <p:cNvSpPr>
            <a:spLocks noGrp="1"/>
          </p:cNvSpPr>
          <p:nvPr>
            <p:ph type="title"/>
          </p:nvPr>
        </p:nvSpPr>
        <p:spPr/>
        <p:txBody>
          <a:bodyPr/>
          <a:lstStyle/>
          <a:p>
            <a:r>
              <a:rPr lang="en-US" dirty="0"/>
              <a:t>Public Load Balancer</a:t>
            </a:r>
          </a:p>
        </p:txBody>
      </p:sp>
      <p:sp>
        <p:nvSpPr>
          <p:cNvPr id="6" name="Text Placeholder 5"/>
          <p:cNvSpPr>
            <a:spLocks noGrp="1"/>
          </p:cNvSpPr>
          <p:nvPr>
            <p:ph type="body" sz="quarter" idx="10"/>
          </p:nvPr>
        </p:nvSpPr>
        <p:spPr>
          <a:xfrm>
            <a:off x="584200" y="4890199"/>
            <a:ext cx="10901855" cy="1378839"/>
          </a:xfrm>
        </p:spPr>
        <p:txBody>
          <a:bodyPr/>
          <a:lstStyle/>
          <a:p>
            <a:r>
              <a:rPr lang="en-US" dirty="0"/>
              <a:t>Maps public IP addresses and port number of incoming traffic to the VM’s private IP address and port number, and vice versa. </a:t>
            </a:r>
          </a:p>
          <a:p>
            <a:r>
              <a:rPr lang="en-US" dirty="0"/>
              <a:t>Apply load balancing rules to distribute traffic across VMs or services.</a:t>
            </a:r>
          </a:p>
        </p:txBody>
      </p:sp>
    </p:spTree>
    <p:extLst>
      <p:ext uri="{BB962C8B-B14F-4D97-AF65-F5344CB8AC3E}">
        <p14:creationId xmlns:p14="http://schemas.microsoft.com/office/powerpoint/2010/main" val="3505764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Internal Load Balancer</a:t>
            </a:r>
          </a:p>
        </p:txBody>
      </p:sp>
      <p:sp>
        <p:nvSpPr>
          <p:cNvPr id="6" name="Text Placeholder 5"/>
          <p:cNvSpPr>
            <a:spLocks noGrp="1"/>
          </p:cNvSpPr>
          <p:nvPr>
            <p:ph type="body" sz="quarter" idx="10"/>
          </p:nvPr>
        </p:nvSpPr>
        <p:spPr>
          <a:xfrm>
            <a:off x="584200" y="1435496"/>
            <a:ext cx="6346687" cy="4481227"/>
          </a:xfrm>
        </p:spPr>
        <p:txBody>
          <a:bodyPr/>
          <a:lstStyle/>
          <a:p>
            <a:r>
              <a:rPr lang="en-US" dirty="0"/>
              <a:t>Directs traffic only to resources inside a virtual network or that use a VPN to access Azure infrastructure.</a:t>
            </a:r>
          </a:p>
          <a:p>
            <a:r>
              <a:rPr lang="en-US" dirty="0"/>
              <a:t>Frontend IP addresses and virtual networks are never directly exposed to an internet endpoint.</a:t>
            </a:r>
          </a:p>
          <a:p>
            <a:r>
              <a:rPr lang="en-US" dirty="0"/>
              <a:t>Enables load balancing within a virtual network, for cross-premises virtual networks, for multi-tier applications, and for line-of-business applications.</a:t>
            </a:r>
          </a:p>
        </p:txBody>
      </p:sp>
      <p:pic>
        <p:nvPicPr>
          <p:cNvPr id="9" name="Picture 8" descr="Diagram showing how an internal load balancer works. Three VMs are shown going through a load balancer to access SQL servers in the database tier subnet. The SQL servers are responding on port 1443. ">
            <a:extLst>
              <a:ext uri="{FF2B5EF4-FFF2-40B4-BE49-F238E27FC236}">
                <a16:creationId xmlns="" xmlns:a16="http://schemas.microsoft.com/office/drawing/2014/main" id="{817C95F0-5DA6-4C44-A4E7-A63F968D322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594126" y="1435100"/>
            <a:ext cx="4188713" cy="3347879"/>
          </a:xfrm>
          <a:prstGeom prst="rect">
            <a:avLst/>
          </a:prstGeom>
          <a:noFill/>
          <a:ln>
            <a:noFill/>
          </a:ln>
        </p:spPr>
      </p:pic>
    </p:spTree>
    <p:extLst>
      <p:ext uri="{BB962C8B-B14F-4D97-AF65-F5344CB8AC3E}">
        <p14:creationId xmlns:p14="http://schemas.microsoft.com/office/powerpoint/2010/main" val="3050714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Load Balancer SKUs</a:t>
            </a:r>
          </a:p>
        </p:txBody>
      </p:sp>
      <p:sp>
        <p:nvSpPr>
          <p:cNvPr id="6" name="Text Placeholder 5"/>
          <p:cNvSpPr>
            <a:spLocks noGrp="1"/>
          </p:cNvSpPr>
          <p:nvPr>
            <p:ph type="body" sz="quarter" idx="10"/>
          </p:nvPr>
        </p:nvSpPr>
        <p:spPr>
          <a:xfrm>
            <a:off x="584200" y="1435100"/>
            <a:ext cx="5560391" cy="4653582"/>
          </a:xfrm>
        </p:spPr>
        <p:txBody>
          <a:bodyPr vert="horz" wrap="square" lIns="0" tIns="0" rIns="0" bIns="0" rtlCol="0" anchor="t">
            <a:spAutoFit/>
          </a:bodyPr>
          <a:lstStyle/>
          <a:p>
            <a:r>
              <a:rPr lang="en-US" dirty="0">
                <a:latin typeface="Segoe UI Semilight"/>
                <a:cs typeface="Segoe UI Semilight"/>
              </a:rPr>
              <a:t>Load balancer supports both Basic and Standard (newer) SKUs</a:t>
            </a:r>
          </a:p>
          <a:p>
            <a:r>
              <a:rPr lang="en-US" dirty="0">
                <a:latin typeface="Segoe UI Semilight"/>
                <a:cs typeface="Segoe UI Semilight"/>
              </a:rPr>
              <a:t>SKUs are not mutable</a:t>
            </a:r>
          </a:p>
          <a:p>
            <a:r>
              <a:rPr lang="en-US" dirty="0">
                <a:latin typeface="Segoe UI Semilight"/>
                <a:cs typeface="Segoe UI Semilight"/>
              </a:rPr>
              <a:t>Load Balancer rule cannot span two virtual networks</a:t>
            </a:r>
          </a:p>
          <a:p>
            <a:r>
              <a:rPr lang="en-US" dirty="0">
                <a:latin typeface="Segoe UI Semilight"/>
                <a:cs typeface="Segoe UI Semilight"/>
              </a:rPr>
              <a:t>No charge for the Basic Load Balancer SKU</a:t>
            </a:r>
          </a:p>
          <a:p>
            <a:r>
              <a:rPr lang="en-US" dirty="0">
                <a:latin typeface="Segoe UI Semilight"/>
                <a:cs typeface="Segoe UI Semilight"/>
              </a:rPr>
              <a:t>Load Balancer frontends are not accessible across global virtual network peering</a:t>
            </a:r>
          </a:p>
        </p:txBody>
      </p:sp>
      <p:pic>
        <p:nvPicPr>
          <p:cNvPr id="4" name="Picture 4" descr="Screenshot of the Create a load balancer page. The name is lb01. The Region is East US. The Type is Internal. The SKU is Basic. The Virtual Network is vnet01. The subnet is subnet01. The IP address assignment is Dynamic.">
            <a:extLst>
              <a:ext uri="{FF2B5EF4-FFF2-40B4-BE49-F238E27FC236}">
                <a16:creationId xmlns="" xmlns:a16="http://schemas.microsoft.com/office/drawing/2014/main" id="{EFDC0F98-2A9C-4935-A100-3BBCB3D8B7AA}"/>
              </a:ext>
            </a:extLst>
          </p:cNvPr>
          <p:cNvPicPr>
            <a:picLocks noChangeAspect="1"/>
          </p:cNvPicPr>
          <p:nvPr/>
        </p:nvPicPr>
        <p:blipFill>
          <a:blip r:embed="rId3"/>
          <a:stretch>
            <a:fillRect/>
          </a:stretch>
        </p:blipFill>
        <p:spPr>
          <a:xfrm>
            <a:off x="6433127" y="1437910"/>
            <a:ext cx="5173518" cy="4824997"/>
          </a:xfrm>
          <a:prstGeom prst="rect">
            <a:avLst/>
          </a:prstGeom>
          <a:ln>
            <a:solidFill>
              <a:schemeClr val="tx1"/>
            </a:solidFill>
          </a:ln>
        </p:spPr>
      </p:pic>
    </p:spTree>
    <p:extLst>
      <p:ext uri="{BB962C8B-B14F-4D97-AF65-F5344CB8AC3E}">
        <p14:creationId xmlns:p14="http://schemas.microsoft.com/office/powerpoint/2010/main" val="113646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Backend Pools</a:t>
            </a:r>
          </a:p>
        </p:txBody>
      </p:sp>
      <p:pic>
        <p:nvPicPr>
          <p:cNvPr id="2" name="Picture 1" descr="Screenshot of the backend pool page. The Associated to drop-down is shown with availability set, single virtual machine, and virtual machine scale set. ">
            <a:extLst>
              <a:ext uri="{FF2B5EF4-FFF2-40B4-BE49-F238E27FC236}">
                <a16:creationId xmlns="" xmlns:a16="http://schemas.microsoft.com/office/drawing/2014/main" id="{03D91D40-BE41-4A8B-AE7D-AFD300C1AA95}"/>
              </a:ext>
            </a:extLst>
          </p:cNvPr>
          <p:cNvPicPr>
            <a:picLocks noChangeAspect="1"/>
          </p:cNvPicPr>
          <p:nvPr/>
        </p:nvPicPr>
        <p:blipFill>
          <a:blip r:embed="rId3"/>
          <a:stretch>
            <a:fillRect/>
          </a:stretch>
        </p:blipFill>
        <p:spPr>
          <a:xfrm>
            <a:off x="1125283" y="1484185"/>
            <a:ext cx="3705225" cy="1914525"/>
          </a:xfrm>
          <a:prstGeom prst="rect">
            <a:avLst/>
          </a:prstGeom>
        </p:spPr>
      </p:pic>
      <p:graphicFrame>
        <p:nvGraphicFramePr>
          <p:cNvPr id="7" name="Table 6">
            <a:extLst>
              <a:ext uri="{FF2B5EF4-FFF2-40B4-BE49-F238E27FC236}">
                <a16:creationId xmlns="" xmlns:a16="http://schemas.microsoft.com/office/drawing/2014/main" id="{8DCFB727-F488-4332-83F5-C20A0462ED2B}"/>
              </a:ext>
            </a:extLst>
          </p:cNvPr>
          <p:cNvGraphicFramePr>
            <a:graphicFrameLocks noGrp="1"/>
          </p:cNvGraphicFramePr>
          <p:nvPr>
            <p:extLst>
              <p:ext uri="{D42A27DB-BD31-4B8C-83A1-F6EECF244321}">
                <p14:modId xmlns:p14="http://schemas.microsoft.com/office/powerpoint/2010/main" val="826068711"/>
              </p:ext>
            </p:extLst>
          </p:nvPr>
        </p:nvGraphicFramePr>
        <p:xfrm>
          <a:off x="5923069" y="1435100"/>
          <a:ext cx="5686319" cy="3170673"/>
        </p:xfrm>
        <a:graphic>
          <a:graphicData uri="http://schemas.openxmlformats.org/drawingml/2006/table">
            <a:tbl>
              <a:tblPr firstRow="1" firstCol="1" bandRow="1">
                <a:tableStyleId>{5C22544A-7EE6-4342-B048-85BDC9FD1C3A}</a:tableStyleId>
              </a:tblPr>
              <a:tblGrid>
                <a:gridCol w="2019572">
                  <a:extLst>
                    <a:ext uri="{9D8B030D-6E8A-4147-A177-3AD203B41FA5}">
                      <a16:colId xmlns="" xmlns:a16="http://schemas.microsoft.com/office/drawing/2014/main" val="3188652653"/>
                    </a:ext>
                  </a:extLst>
                </a:gridCol>
                <a:gridCol w="3666747">
                  <a:extLst>
                    <a:ext uri="{9D8B030D-6E8A-4147-A177-3AD203B41FA5}">
                      <a16:colId xmlns="" xmlns:a16="http://schemas.microsoft.com/office/drawing/2014/main" val="1801538278"/>
                    </a:ext>
                  </a:extLst>
                </a:gridCol>
              </a:tblGrid>
              <a:tr h="352297">
                <a:tc>
                  <a:txBody>
                    <a:bodyPr/>
                    <a:lstStyle/>
                    <a:p>
                      <a:pPr marL="0" marR="156845" algn="ctr"/>
                      <a:r>
                        <a:rPr lang="en-US" sz="2000" b="0" dirty="0">
                          <a:effectLst/>
                        </a:rPr>
                        <a:t> SKU</a:t>
                      </a:r>
                      <a:endParaRPr lang="en-US" sz="2000" b="0" dirty="0">
                        <a:solidFill>
                          <a:srgbClr val="3C3C3C"/>
                        </a:solidFill>
                        <a:effectLst/>
                        <a:latin typeface="Open Sans"/>
                        <a:ea typeface="Times New Roman" panose="02020603050405020304" pitchFamily="18" charset="0"/>
                      </a:endParaRP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156845"/>
                      <a:r>
                        <a:rPr lang="en-US" sz="2000" b="0" kern="1200" dirty="0">
                          <a:solidFill>
                            <a:schemeClr val="lt1"/>
                          </a:solidFill>
                          <a:effectLst/>
                          <a:latin typeface="+mn-lt"/>
                          <a:ea typeface="+mn-ea"/>
                          <a:cs typeface="+mn-cs"/>
                        </a:rPr>
                        <a:t>Backend pool endpoints</a:t>
                      </a: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3728697460"/>
                  </a:ext>
                </a:extLst>
              </a:tr>
              <a:tr h="1409188">
                <a:tc>
                  <a:txBody>
                    <a:bodyPr/>
                    <a:lstStyle/>
                    <a:p>
                      <a:pPr marL="0" marR="156845"/>
                      <a:r>
                        <a:rPr lang="en-US" sz="2000" b="0" dirty="0">
                          <a:solidFill>
                            <a:schemeClr val="tx1"/>
                          </a:solidFill>
                          <a:effectLst/>
                          <a:latin typeface="Open Sans"/>
                          <a:ea typeface="Times New Roman" panose="02020603050405020304" pitchFamily="18" charset="0"/>
                        </a:rPr>
                        <a:t>Basic SKU</a:t>
                      </a: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156845" lvl="0" indent="0" algn="l" defTabSz="932742" rtl="0" eaLnBrk="1" fontAlgn="auto" latinLnBrk="0" hangingPunct="1">
                        <a:lnSpc>
                          <a:spcPct val="100000"/>
                        </a:lnSpc>
                        <a:spcBef>
                          <a:spcPts val="0"/>
                        </a:spcBef>
                        <a:spcAft>
                          <a:spcPts val="0"/>
                        </a:spcAft>
                        <a:buClrTx/>
                        <a:buSzTx/>
                        <a:buFontTx/>
                        <a:buNone/>
                        <a:tabLst/>
                        <a:defRPr/>
                      </a:pPr>
                      <a:r>
                        <a:rPr lang="en-US" sz="2000" dirty="0">
                          <a:effectLst/>
                        </a:rPr>
                        <a:t>VMs in a single availability set or VM scale set.</a:t>
                      </a:r>
                      <a:endParaRPr lang="en-US" sz="2000" dirty="0">
                        <a:solidFill>
                          <a:srgbClr val="3C3C3C"/>
                        </a:solidFill>
                        <a:effectLst/>
                        <a:latin typeface="Open Sans"/>
                        <a:ea typeface="Times New Roman" panose="02020603050405020304" pitchFamily="18" charset="0"/>
                      </a:endParaRPr>
                    </a:p>
                    <a:p>
                      <a:pPr marL="0" marR="156845"/>
                      <a:endParaRPr lang="en-US" sz="2000" dirty="0">
                        <a:solidFill>
                          <a:srgbClr val="3C3C3C"/>
                        </a:solidFill>
                        <a:effectLst/>
                        <a:latin typeface="Open Sans"/>
                        <a:ea typeface="Times New Roman" panose="02020603050405020304" pitchFamily="18" charset="0"/>
                      </a:endParaRP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702944636"/>
                  </a:ext>
                </a:extLst>
              </a:tr>
              <a:tr h="1409188">
                <a:tc>
                  <a:txBody>
                    <a:bodyPr/>
                    <a:lstStyle/>
                    <a:p>
                      <a:pPr marL="0" marR="156845"/>
                      <a:r>
                        <a:rPr lang="en-US" sz="2000" b="0" dirty="0">
                          <a:solidFill>
                            <a:schemeClr val="tx1"/>
                          </a:solidFill>
                          <a:effectLst/>
                          <a:latin typeface="Open Sans"/>
                          <a:ea typeface="Times New Roman" panose="02020603050405020304" pitchFamily="18" charset="0"/>
                        </a:rPr>
                        <a:t>Standard SKU</a:t>
                      </a: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D6EF"/>
                    </a:solidFill>
                  </a:tcPr>
                </a:tc>
                <a:tc>
                  <a:txBody>
                    <a:bodyPr/>
                    <a:lstStyle/>
                    <a:p>
                      <a:pPr marL="0" marR="156845"/>
                      <a:r>
                        <a:rPr lang="en-US" sz="2000" dirty="0">
                          <a:effectLst/>
                        </a:rPr>
                        <a:t>Any VM in a single virtual network, including a blend of VMs, availability sets, and VM scale sets.</a:t>
                      </a:r>
                      <a:endParaRPr lang="en-US" sz="2000" dirty="0">
                        <a:solidFill>
                          <a:srgbClr val="3C3C3C"/>
                        </a:solidFill>
                        <a:effectLst/>
                        <a:latin typeface="Open Sans"/>
                        <a:ea typeface="Times New Roman" panose="02020603050405020304" pitchFamily="18" charset="0"/>
                      </a:endParaRPr>
                    </a:p>
                  </a:txBody>
                  <a:tcPr marL="113942" marR="11394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858724596"/>
                  </a:ext>
                </a:extLst>
              </a:tr>
            </a:tbl>
          </a:graphicData>
        </a:graphic>
      </p:graphicFrame>
      <p:sp>
        <p:nvSpPr>
          <p:cNvPr id="6" name="Text Placeholder 5"/>
          <p:cNvSpPr>
            <a:spLocks noGrp="1"/>
          </p:cNvSpPr>
          <p:nvPr>
            <p:ph type="body" sz="quarter" idx="10"/>
          </p:nvPr>
        </p:nvSpPr>
        <p:spPr>
          <a:xfrm>
            <a:off x="666496" y="3958453"/>
            <a:ext cx="5429504" cy="2240613"/>
          </a:xfrm>
        </p:spPr>
        <p:txBody>
          <a:bodyPr/>
          <a:lstStyle/>
          <a:p>
            <a:pPr marL="0" indent="0">
              <a:buNone/>
            </a:pPr>
            <a:r>
              <a:rPr lang="en-US" dirty="0"/>
              <a:t>To distribute traffic, a back-end address pool contains the IP addresses of the virtual NICs that are connected to the load balancer</a:t>
            </a:r>
          </a:p>
          <a:p>
            <a:endParaRPr lang="en-US" dirty="0"/>
          </a:p>
        </p:txBody>
      </p:sp>
    </p:spTree>
    <p:extLst>
      <p:ext uri="{BB962C8B-B14F-4D97-AF65-F5344CB8AC3E}">
        <p14:creationId xmlns:p14="http://schemas.microsoft.com/office/powerpoint/2010/main" val="129820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1011</Words>
  <Application>Microsoft Office PowerPoint</Application>
  <PresentationFormat>Custom</PresentationFormat>
  <Paragraphs>111</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WHITE TEMPLATE</vt:lpstr>
      <vt:lpstr>AZ-104T00A Module 06:  Network Traffic Management</vt:lpstr>
      <vt:lpstr>Module Overview</vt:lpstr>
      <vt:lpstr>Lesson 02: Azure Load Balancer</vt:lpstr>
      <vt:lpstr>Azure Load Balancer Overview</vt:lpstr>
      <vt:lpstr>Azure Load Balancer</vt:lpstr>
      <vt:lpstr>Public Load Balancer</vt:lpstr>
      <vt:lpstr>Internal Load Balancer</vt:lpstr>
      <vt:lpstr>Load Balancer SKUs</vt:lpstr>
      <vt:lpstr>Backend Pools</vt:lpstr>
      <vt:lpstr>Load Balancer Rules</vt:lpstr>
      <vt:lpstr>Session Persistence</vt:lpstr>
      <vt:lpstr>Health Probes</vt:lpstr>
      <vt:lpstr>Lesson 05: Module 06 Lab and Review</vt:lpstr>
      <vt:lpstr>Lab 06 – Implement Traffic Management</vt:lpstr>
      <vt:lpstr>Lab 06 – Architecture Diagram</vt:lpstr>
      <vt:lpstr>Module Review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2020-03-16T14:05:37Z</dcterms:created>
  <dcterms:modified xsi:type="dcterms:W3CDTF">2024-01-18T07:01:36Z</dcterms:modified>
</cp:coreProperties>
</file>