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d7229c2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d7229c2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d7229c27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d7229c27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7229c27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7229c27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7229c27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7229c27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d7229c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d7229c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d7229c2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d7229c2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d7229c27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d7229c27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d7229c27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d7229c27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d7229c2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d7229c2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7229c27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d7229c27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7229c27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7229c27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958950" y="630225"/>
            <a:ext cx="67443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IITM Online B.Sc Degree Program</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lang="en"/>
              <a:t>B</a:t>
            </a:r>
            <a:r>
              <a:rPr lang="en"/>
              <a:t>DM Capstone Project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21F1003880</a:t>
            </a:r>
            <a:endParaRPr sz="2400"/>
          </a:p>
          <a:p>
            <a:pPr indent="0" lvl="0" marL="0" rtl="0" algn="ctr">
              <a:spcBef>
                <a:spcPts val="0"/>
              </a:spcBef>
              <a:spcAft>
                <a:spcPts val="0"/>
              </a:spcAft>
              <a:buNone/>
            </a:pPr>
            <a:r>
              <a:rPr lang="en" sz="2400"/>
              <a:t>Vaidehi Agarwal</a:t>
            </a:r>
            <a:endParaRPr sz="2400"/>
          </a:p>
          <a:p>
            <a:pPr indent="0" lvl="0" marL="0" rtl="0" algn="l">
              <a:spcBef>
                <a:spcPts val="0"/>
              </a:spcBef>
              <a:spcAft>
                <a:spcPts val="0"/>
              </a:spcAft>
              <a:buNone/>
            </a:pPr>
            <a:r>
              <a:t/>
            </a:r>
            <a:endParaRPr sz="2400"/>
          </a:p>
          <a:p>
            <a:pPr indent="0" lvl="0" marL="0" rtl="0" algn="ctr">
              <a:spcBef>
                <a:spcPts val="0"/>
              </a:spcBef>
              <a:spcAft>
                <a:spcPts val="0"/>
              </a:spcAft>
              <a:buNone/>
            </a:pPr>
            <a:r>
              <a:rPr lang="en"/>
              <a:t>March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Data Analysis</a:t>
            </a:r>
            <a:endParaRPr sz="2200"/>
          </a:p>
        </p:txBody>
      </p:sp>
      <p:pic>
        <p:nvPicPr>
          <p:cNvPr id="129" name="Google Shape;129;p22"/>
          <p:cNvPicPr preferRelativeResize="0"/>
          <p:nvPr/>
        </p:nvPicPr>
        <p:blipFill>
          <a:blip r:embed="rId3">
            <a:alphaModFix/>
          </a:blip>
          <a:stretch>
            <a:fillRect/>
          </a:stretch>
        </p:blipFill>
        <p:spPr>
          <a:xfrm>
            <a:off x="2439875" y="1401500"/>
            <a:ext cx="4572000" cy="27480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Observation and</a:t>
            </a:r>
            <a:r>
              <a:rPr lang="en" sz="2200"/>
              <a:t> </a:t>
            </a:r>
            <a:r>
              <a:rPr lang="en" sz="3400">
                <a:solidFill>
                  <a:schemeClr val="dk1"/>
                </a:solidFill>
              </a:rPr>
              <a:t>Recommendation</a:t>
            </a:r>
            <a:endParaRPr sz="2200"/>
          </a:p>
        </p:txBody>
      </p:sp>
      <p:sp>
        <p:nvSpPr>
          <p:cNvPr id="135" name="Google Shape;135;p23"/>
          <p:cNvSpPr txBox="1"/>
          <p:nvPr>
            <p:ph idx="4294967295" type="title"/>
          </p:nvPr>
        </p:nvSpPr>
        <p:spPr>
          <a:xfrm>
            <a:off x="535775" y="1416650"/>
            <a:ext cx="7902900" cy="343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	</a:t>
            </a:r>
            <a:r>
              <a:rPr b="0" lang="en" sz="1800">
                <a:solidFill>
                  <a:srgbClr val="00FF00"/>
                </a:solidFill>
                <a:latin typeface="Lato"/>
                <a:ea typeface="Lato"/>
                <a:cs typeface="Lato"/>
                <a:sym typeface="Lato"/>
              </a:rPr>
              <a:t>Fast/ Slow moving</a:t>
            </a:r>
            <a:r>
              <a:rPr b="0" lang="en" sz="1800">
                <a:solidFill>
                  <a:srgbClr val="00FF00"/>
                </a:solidFill>
                <a:latin typeface="Lato"/>
                <a:ea typeface="Lato"/>
                <a:cs typeface="Lato"/>
                <a:sym typeface="Lato"/>
              </a:rPr>
              <a:t> items:</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After observing number of days of sales for each category of items, it can be observed that PVC pipes and fittings is fast moving  which is daily in demand. Sanitary ware is medium pace demanded category of items with 74% days in demand and Steel Tubes are slow moving with 44% days in demand.</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Data </a:t>
            </a:r>
            <a:r>
              <a:rPr lang="en" sz="3400">
                <a:solidFill>
                  <a:schemeClr val="dk1"/>
                </a:solidFill>
              </a:rPr>
              <a:t>Analysis</a:t>
            </a:r>
            <a:endParaRPr sz="2200"/>
          </a:p>
        </p:txBody>
      </p:sp>
      <p:pic>
        <p:nvPicPr>
          <p:cNvPr id="141" name="Google Shape;141;p24"/>
          <p:cNvPicPr preferRelativeResize="0"/>
          <p:nvPr/>
        </p:nvPicPr>
        <p:blipFill>
          <a:blip r:embed="rId3">
            <a:alphaModFix/>
          </a:blip>
          <a:stretch>
            <a:fillRect/>
          </a:stretch>
        </p:blipFill>
        <p:spPr>
          <a:xfrm>
            <a:off x="152400" y="1401500"/>
            <a:ext cx="8839200" cy="3529378"/>
          </a:xfrm>
          <a:prstGeom prst="rect">
            <a:avLst/>
          </a:prstGeom>
          <a:noFill/>
          <a:ln>
            <a:noFill/>
          </a:ln>
        </p:spPr>
      </p:pic>
      <p:cxnSp>
        <p:nvCxnSpPr>
          <p:cNvPr id="142" name="Google Shape;142;p24"/>
          <p:cNvCxnSpPr/>
          <p:nvPr/>
        </p:nvCxnSpPr>
        <p:spPr>
          <a:xfrm>
            <a:off x="5454925" y="3234775"/>
            <a:ext cx="1476900" cy="102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4"/>
          <p:cNvCxnSpPr/>
          <p:nvPr/>
        </p:nvCxnSpPr>
        <p:spPr>
          <a:xfrm>
            <a:off x="6228450" y="2230200"/>
            <a:ext cx="843900" cy="99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4"/>
          <p:cNvCxnSpPr>
            <a:stCxn id="145" idx="0"/>
          </p:cNvCxnSpPr>
          <p:nvPr/>
        </p:nvCxnSpPr>
        <p:spPr>
          <a:xfrm flipH="1" rot="10800000">
            <a:off x="6670475" y="2250300"/>
            <a:ext cx="10200" cy="3645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4"/>
          <p:cNvCxnSpPr/>
          <p:nvPr/>
        </p:nvCxnSpPr>
        <p:spPr>
          <a:xfrm>
            <a:off x="6640350" y="2953500"/>
            <a:ext cx="0" cy="291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4"/>
          <p:cNvSpPr txBox="1"/>
          <p:nvPr/>
        </p:nvSpPr>
        <p:spPr>
          <a:xfrm>
            <a:off x="6213425" y="2614800"/>
            <a:ext cx="91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14,69,491</a:t>
            </a:r>
            <a:endParaRPr sz="1000">
              <a:latin typeface="Lato"/>
              <a:ea typeface="Lato"/>
              <a:cs typeface="Lato"/>
              <a:sym typeface="Lato"/>
            </a:endParaRPr>
          </a:p>
        </p:txBody>
      </p:sp>
      <p:sp>
        <p:nvSpPr>
          <p:cNvPr id="147" name="Google Shape;147;p24"/>
          <p:cNvSpPr txBox="1"/>
          <p:nvPr/>
        </p:nvSpPr>
        <p:spPr>
          <a:xfrm>
            <a:off x="5696025" y="1911600"/>
            <a:ext cx="84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21,85,702</a:t>
            </a:r>
            <a:endParaRPr sz="1000">
              <a:latin typeface="Lato"/>
              <a:ea typeface="Lato"/>
              <a:cs typeface="Lato"/>
              <a:sym typeface="Lato"/>
            </a:endParaRPr>
          </a:p>
        </p:txBody>
      </p:sp>
      <p:sp>
        <p:nvSpPr>
          <p:cNvPr id="148" name="Google Shape;148;p24"/>
          <p:cNvSpPr txBox="1"/>
          <p:nvPr/>
        </p:nvSpPr>
        <p:spPr>
          <a:xfrm>
            <a:off x="4990825" y="3234775"/>
            <a:ext cx="70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7,16,211</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4294967295" type="title"/>
          </p:nvPr>
        </p:nvSpPr>
        <p:spPr>
          <a:xfrm>
            <a:off x="535775" y="2400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Observation and Recommendation</a:t>
            </a:r>
            <a:endParaRPr sz="3400">
              <a:solidFill>
                <a:schemeClr val="dk1"/>
              </a:solidFill>
            </a:endParaRPr>
          </a:p>
        </p:txBody>
      </p:sp>
      <p:sp>
        <p:nvSpPr>
          <p:cNvPr id="154" name="Google Shape;154;p25"/>
          <p:cNvSpPr txBox="1"/>
          <p:nvPr>
            <p:ph idx="4294967295" type="title"/>
          </p:nvPr>
        </p:nvSpPr>
        <p:spPr>
          <a:xfrm>
            <a:off x="535775" y="1008000"/>
            <a:ext cx="7902900" cy="3439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0" lang="en" sz="1800">
                <a:solidFill>
                  <a:srgbClr val="00FF00"/>
                </a:solidFill>
                <a:latin typeface="Lato"/>
                <a:ea typeface="Lato"/>
                <a:cs typeface="Lato"/>
                <a:sym typeface="Lato"/>
              </a:rPr>
              <a:t>Warehouse related:</a:t>
            </a:r>
            <a:endParaRPr b="0" sz="1800">
              <a:solidFill>
                <a:srgbClr val="00FF00"/>
              </a:solidFill>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Maximum</a:t>
            </a:r>
            <a:r>
              <a:rPr b="0" lang="en" sz="1800">
                <a:latin typeface="Lato"/>
                <a:ea typeface="Lato"/>
                <a:cs typeface="Lato"/>
                <a:sym typeface="Lato"/>
              </a:rPr>
              <a:t> daily closing stock is 3 times the minimum stock, this indicates that the curve has scope of smoothening.</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It  was suggested that the stock may be purchased at shorter interval regularly and in small quantities. It will reduce cash blocking as well as requirement of  warehouse area.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On further discussion, it is pointed out </a:t>
            </a:r>
            <a:r>
              <a:rPr b="0" lang="en" sz="1800">
                <a:latin typeface="Lato"/>
                <a:ea typeface="Lato"/>
                <a:cs typeface="Lato"/>
                <a:sym typeface="Lato"/>
              </a:rPr>
              <a:t>multiple</a:t>
            </a:r>
            <a:r>
              <a:rPr b="0" lang="en" sz="1800">
                <a:latin typeface="Lato"/>
                <a:ea typeface="Lato"/>
                <a:cs typeface="Lato"/>
                <a:sym typeface="Lato"/>
              </a:rPr>
              <a:t> handling and </a:t>
            </a:r>
            <a:r>
              <a:rPr b="0" lang="en" sz="1800">
                <a:latin typeface="Lato"/>
                <a:ea typeface="Lato"/>
                <a:cs typeface="Lato"/>
                <a:sym typeface="Lato"/>
              </a:rPr>
              <a:t>transporting</a:t>
            </a:r>
            <a:r>
              <a:rPr b="0" lang="en" sz="1800">
                <a:latin typeface="Lato"/>
                <a:ea typeface="Lato"/>
                <a:cs typeface="Lato"/>
                <a:sym typeface="Lato"/>
              </a:rPr>
              <a:t> will be required to implement this </a:t>
            </a:r>
            <a:r>
              <a:rPr b="0" lang="en" sz="1800">
                <a:latin typeface="Lato"/>
                <a:ea typeface="Lato"/>
                <a:cs typeface="Lato"/>
                <a:sym typeface="Lato"/>
              </a:rPr>
              <a:t>recommendation</a:t>
            </a:r>
            <a:r>
              <a:rPr b="0" lang="en" sz="1800">
                <a:latin typeface="Lato"/>
                <a:ea typeface="Lato"/>
                <a:cs typeface="Lato"/>
                <a:sym typeface="Lato"/>
              </a:rPr>
              <a: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Detailed cost analysis is required to check the extent to which this recommendation could be implemented. For this new data set such as labor cost, labor efficiency, cost effective transportation charges and volume etc. is required.</a:t>
            </a:r>
            <a:endParaRPr b="0"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About the business and Data Collection</a:t>
            </a:r>
            <a:endParaRPr sz="2200"/>
          </a:p>
        </p:txBody>
      </p:sp>
      <p:sp>
        <p:nvSpPr>
          <p:cNvPr id="79" name="Google Shape;79;p14"/>
          <p:cNvSpPr txBox="1"/>
          <p:nvPr>
            <p:ph idx="4294967295" type="title"/>
          </p:nvPr>
        </p:nvSpPr>
        <p:spPr>
          <a:xfrm>
            <a:off x="535775" y="1416650"/>
            <a:ext cx="7902900" cy="3439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shop is wholesale supply of PVC pipes and  fittings, Steel Tubes and Sanitary ware.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It is located in main market area of Sahibabad, Ghaziabad, U.P.</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data was collected over a period of one month.</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There were more than 400 items of pipes, fittings, tubes, sanitary ware. Quantity of these items were available in </a:t>
            </a:r>
            <a:r>
              <a:rPr b="0" lang="en" sz="1800">
                <a:latin typeface="Lato"/>
                <a:ea typeface="Lato"/>
                <a:cs typeface="Lato"/>
                <a:sym typeface="Lato"/>
              </a:rPr>
              <a:t>voluminous</a:t>
            </a:r>
            <a:r>
              <a:rPr b="0" lang="en" sz="1800">
                <a:latin typeface="Lato"/>
                <a:ea typeface="Lato"/>
                <a:cs typeface="Lato"/>
                <a:sym typeface="Lato"/>
              </a:rPr>
              <a:t> bill books only, which was illegible and difficult to understand without continuous help of their staff. They were not in position to spare their staff for such long period.</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a:t>
            </a:r>
            <a:r>
              <a:rPr b="0" lang="en" sz="1800">
                <a:latin typeface="Lato"/>
                <a:ea typeface="Lato"/>
                <a:cs typeface="Lato"/>
                <a:sym typeface="Lato"/>
              </a:rPr>
              <a:t>ata was collected in currency form from various financial documents e.g. documents prepared for GST, I-Tax, bills etc..</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Data extraction and Cleaning</a:t>
            </a:r>
            <a:endParaRPr sz="2200"/>
          </a:p>
        </p:txBody>
      </p:sp>
      <p:sp>
        <p:nvSpPr>
          <p:cNvPr id="85" name="Google Shape;85;p15"/>
          <p:cNvSpPr txBox="1"/>
          <p:nvPr>
            <p:ph idx="4294967295" type="title"/>
          </p:nvPr>
        </p:nvSpPr>
        <p:spPr>
          <a:xfrm>
            <a:off x="535775" y="1416650"/>
            <a:ext cx="7902900" cy="3439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Daily </a:t>
            </a:r>
            <a:r>
              <a:rPr b="0" lang="en" sz="1800">
                <a:latin typeface="Lato"/>
                <a:ea typeface="Lato"/>
                <a:cs typeface="Lato"/>
                <a:sym typeface="Lato"/>
              </a:rPr>
              <a:t>Sales and purchase data of three broad categories, PVC Pipes &amp; Fittings, Sanitary ware, Steel Tubes, were extracted form from various financial documents.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Sales and Purchase data were feed in Excel workbook and checked with respect to daily opening and closing balance. If any mismatch found is clarified from </a:t>
            </a:r>
            <a:r>
              <a:rPr b="0" lang="en" sz="1800">
                <a:latin typeface="Lato"/>
                <a:ea typeface="Lato"/>
                <a:cs typeface="Lato"/>
                <a:sym typeface="Lato"/>
              </a:rPr>
              <a:t>their</a:t>
            </a:r>
            <a:r>
              <a:rPr b="0" lang="en" sz="1800">
                <a:latin typeface="Lato"/>
                <a:ea typeface="Lato"/>
                <a:cs typeface="Lato"/>
                <a:sym typeface="Lato"/>
              </a:rPr>
              <a:t> staff.</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These data were processed in excel to understand total and item wise revenue &amp; profit tends, revenues </a:t>
            </a:r>
            <a:r>
              <a:rPr b="0" lang="en" sz="1800">
                <a:latin typeface="Lato"/>
                <a:ea typeface="Lato"/>
                <a:cs typeface="Lato"/>
                <a:sym typeface="Lato"/>
              </a:rPr>
              <a:t>generated</a:t>
            </a:r>
            <a:r>
              <a:rPr b="0" lang="en" sz="1800">
                <a:latin typeface="Lato"/>
                <a:ea typeface="Lato"/>
                <a:cs typeface="Lato"/>
                <a:sym typeface="Lato"/>
              </a:rPr>
              <a:t> from sales to 103 firms, weekly </a:t>
            </a:r>
            <a:r>
              <a:rPr b="0" lang="en" sz="1800">
                <a:latin typeface="Lato"/>
                <a:ea typeface="Lato"/>
                <a:cs typeface="Lato"/>
                <a:sym typeface="Lato"/>
              </a:rPr>
              <a:t>revenue</a:t>
            </a:r>
            <a:r>
              <a:rPr b="0" lang="en" sz="1800">
                <a:latin typeface="Lato"/>
                <a:ea typeface="Lato"/>
                <a:cs typeface="Lato"/>
                <a:sym typeface="Lato"/>
              </a:rPr>
              <a:t> trend, day-wise revenue trend within a week,  daily closing stock amount trend, fast/slow moving items.</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Data </a:t>
            </a:r>
            <a:r>
              <a:rPr lang="en" sz="3400">
                <a:solidFill>
                  <a:schemeClr val="dk1"/>
                </a:solidFill>
              </a:rPr>
              <a:t>Analysis</a:t>
            </a:r>
            <a:endParaRPr sz="2200"/>
          </a:p>
        </p:txBody>
      </p:sp>
      <p:pic>
        <p:nvPicPr>
          <p:cNvPr id="91" name="Google Shape;91;p16"/>
          <p:cNvPicPr preferRelativeResize="0"/>
          <p:nvPr/>
        </p:nvPicPr>
        <p:blipFill>
          <a:blip r:embed="rId3">
            <a:alphaModFix/>
          </a:blip>
          <a:stretch>
            <a:fillRect/>
          </a:stretch>
        </p:blipFill>
        <p:spPr>
          <a:xfrm>
            <a:off x="152400" y="1401500"/>
            <a:ext cx="8839201" cy="35466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Data </a:t>
            </a:r>
            <a:r>
              <a:rPr lang="en" sz="3400">
                <a:solidFill>
                  <a:schemeClr val="dk1"/>
                </a:solidFill>
              </a:rPr>
              <a:t>Analysis</a:t>
            </a:r>
            <a:endParaRPr sz="2200"/>
          </a:p>
        </p:txBody>
      </p:sp>
      <p:pic>
        <p:nvPicPr>
          <p:cNvPr id="97" name="Google Shape;97;p17"/>
          <p:cNvPicPr preferRelativeResize="0"/>
          <p:nvPr/>
        </p:nvPicPr>
        <p:blipFill>
          <a:blip r:embed="rId3">
            <a:alphaModFix/>
          </a:blip>
          <a:stretch>
            <a:fillRect/>
          </a:stretch>
        </p:blipFill>
        <p:spPr>
          <a:xfrm>
            <a:off x="261900" y="1399950"/>
            <a:ext cx="4389700" cy="2638500"/>
          </a:xfrm>
          <a:prstGeom prst="rect">
            <a:avLst/>
          </a:prstGeom>
          <a:noFill/>
          <a:ln>
            <a:noFill/>
          </a:ln>
        </p:spPr>
      </p:pic>
      <p:pic>
        <p:nvPicPr>
          <p:cNvPr id="98" name="Google Shape;98;p17"/>
          <p:cNvPicPr preferRelativeResize="0"/>
          <p:nvPr/>
        </p:nvPicPr>
        <p:blipFill>
          <a:blip r:embed="rId4">
            <a:alphaModFix/>
          </a:blip>
          <a:stretch>
            <a:fillRect/>
          </a:stretch>
        </p:blipFill>
        <p:spPr>
          <a:xfrm>
            <a:off x="4651601" y="1476150"/>
            <a:ext cx="4389700" cy="26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Observation and </a:t>
            </a:r>
            <a:r>
              <a:rPr lang="en" sz="3400">
                <a:solidFill>
                  <a:schemeClr val="dk1"/>
                </a:solidFill>
              </a:rPr>
              <a:t>Recommendation</a:t>
            </a:r>
            <a:endParaRPr sz="2200"/>
          </a:p>
        </p:txBody>
      </p:sp>
      <p:sp>
        <p:nvSpPr>
          <p:cNvPr id="104" name="Google Shape;104;p18"/>
          <p:cNvSpPr txBox="1"/>
          <p:nvPr>
            <p:ph idx="4294967295" type="title"/>
          </p:nvPr>
        </p:nvSpPr>
        <p:spPr>
          <a:xfrm>
            <a:off x="535775" y="1416650"/>
            <a:ext cx="7902900" cy="3439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0" lang="en" sz="1800">
                <a:solidFill>
                  <a:srgbClr val="00FF00"/>
                </a:solidFill>
                <a:latin typeface="Lato"/>
                <a:ea typeface="Lato"/>
                <a:cs typeface="Lato"/>
                <a:sym typeface="Lato"/>
              </a:rPr>
              <a:t>Revenue</a:t>
            </a:r>
            <a:r>
              <a:rPr b="0" lang="en" sz="1800">
                <a:solidFill>
                  <a:srgbClr val="00FF00"/>
                </a:solidFill>
                <a:latin typeface="Lato"/>
                <a:ea typeface="Lato"/>
                <a:cs typeface="Lato"/>
                <a:sym typeface="Lato"/>
              </a:rPr>
              <a:t> related:</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4 humps in Daily Sales trends of one month period were observed. To figure out the reason of these humps, week wise sales data was analysed. Weekly revenues were more or less same for all the four week.</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Further, week day wise average revenue data were observed. It is found that sale is high on mid week days.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 On discussion with the shop’s staff regarding  high sales on mid week days, It is pointed out that bulk supplies were being sent on mid week days to reduce the local </a:t>
            </a:r>
            <a:r>
              <a:rPr b="0" lang="en" sz="1800">
                <a:latin typeface="Lato"/>
                <a:ea typeface="Lato"/>
                <a:cs typeface="Lato"/>
                <a:sym typeface="Lato"/>
              </a:rPr>
              <a:t>transportation</a:t>
            </a:r>
            <a:r>
              <a:rPr b="0" lang="en" sz="1800">
                <a:latin typeface="Lato"/>
                <a:ea typeface="Lato"/>
                <a:cs typeface="Lato"/>
                <a:sym typeface="Lato"/>
              </a:rPr>
              <a:t>, casual labour charges. </a:t>
            </a:r>
            <a:endParaRPr b="0"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Data Analysis</a:t>
            </a:r>
            <a:endParaRPr sz="2200"/>
          </a:p>
        </p:txBody>
      </p:sp>
      <p:pic>
        <p:nvPicPr>
          <p:cNvPr id="110" name="Google Shape;110;p19"/>
          <p:cNvPicPr preferRelativeResize="0"/>
          <p:nvPr/>
        </p:nvPicPr>
        <p:blipFill>
          <a:blip r:embed="rId3">
            <a:alphaModFix/>
          </a:blip>
          <a:stretch>
            <a:fillRect/>
          </a:stretch>
        </p:blipFill>
        <p:spPr>
          <a:xfrm>
            <a:off x="334925" y="2418800"/>
            <a:ext cx="4046086" cy="2724700"/>
          </a:xfrm>
          <a:prstGeom prst="rect">
            <a:avLst/>
          </a:prstGeom>
          <a:noFill/>
          <a:ln>
            <a:noFill/>
          </a:ln>
        </p:spPr>
      </p:pic>
      <p:pic>
        <p:nvPicPr>
          <p:cNvPr id="111" name="Google Shape;111;p19"/>
          <p:cNvPicPr preferRelativeResize="0"/>
          <p:nvPr/>
        </p:nvPicPr>
        <p:blipFill>
          <a:blip r:embed="rId4">
            <a:alphaModFix/>
          </a:blip>
          <a:stretch>
            <a:fillRect/>
          </a:stretch>
        </p:blipFill>
        <p:spPr>
          <a:xfrm>
            <a:off x="2759825" y="1074155"/>
            <a:ext cx="6270174" cy="37687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Data </a:t>
            </a:r>
            <a:r>
              <a:rPr lang="en" sz="3400">
                <a:solidFill>
                  <a:schemeClr val="dk1"/>
                </a:solidFill>
              </a:rPr>
              <a:t>Analysis</a:t>
            </a:r>
            <a:endParaRPr sz="2200"/>
          </a:p>
        </p:txBody>
      </p:sp>
      <p:pic>
        <p:nvPicPr>
          <p:cNvPr id="117" name="Google Shape;117;p20"/>
          <p:cNvPicPr preferRelativeResize="0"/>
          <p:nvPr/>
        </p:nvPicPr>
        <p:blipFill>
          <a:blip r:embed="rId3">
            <a:alphaModFix/>
          </a:blip>
          <a:stretch>
            <a:fillRect/>
          </a:stretch>
        </p:blipFill>
        <p:spPr>
          <a:xfrm>
            <a:off x="-391173" y="326575"/>
            <a:ext cx="8589126" cy="4816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4294967295" type="title"/>
          </p:nvPr>
        </p:nvSpPr>
        <p:spPr>
          <a:xfrm>
            <a:off x="535775" y="481100"/>
            <a:ext cx="8380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400">
                <a:solidFill>
                  <a:schemeClr val="dk1"/>
                </a:solidFill>
              </a:rPr>
              <a:t>Observation and</a:t>
            </a:r>
            <a:r>
              <a:rPr lang="en" sz="2200"/>
              <a:t> </a:t>
            </a:r>
            <a:r>
              <a:rPr lang="en" sz="3400">
                <a:solidFill>
                  <a:schemeClr val="dk1"/>
                </a:solidFill>
              </a:rPr>
              <a:t>Recommendation</a:t>
            </a:r>
            <a:endParaRPr sz="2200"/>
          </a:p>
        </p:txBody>
      </p:sp>
      <p:sp>
        <p:nvSpPr>
          <p:cNvPr id="123" name="Google Shape;123;p21"/>
          <p:cNvSpPr txBox="1"/>
          <p:nvPr>
            <p:ph idx="4294967295" type="title"/>
          </p:nvPr>
        </p:nvSpPr>
        <p:spPr>
          <a:xfrm>
            <a:off x="620550" y="1406600"/>
            <a:ext cx="7902900" cy="343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	</a:t>
            </a:r>
            <a:r>
              <a:rPr b="0" lang="en" sz="1800">
                <a:solidFill>
                  <a:srgbClr val="00FF00"/>
                </a:solidFill>
                <a:latin typeface="Lato"/>
                <a:ea typeface="Lato"/>
                <a:cs typeface="Lato"/>
                <a:sym typeface="Lato"/>
              </a:rPr>
              <a:t>Pareto Chart of Sales to Firms related</a:t>
            </a:r>
            <a:r>
              <a:rPr b="0" lang="en" sz="1800">
                <a:solidFill>
                  <a:srgbClr val="00FF00"/>
                </a:solidFill>
                <a:latin typeface="Lato"/>
                <a:ea typeface="Lato"/>
                <a:cs typeface="Lato"/>
                <a:sym typeface="Lato"/>
              </a:rPr>
              <a:t>:</a:t>
            </a:r>
            <a:endParaRPr b="0" sz="1800">
              <a:latin typeface="Lato"/>
              <a:ea typeface="Lato"/>
              <a:cs typeface="Lato"/>
              <a:sym typeface="Lato"/>
            </a:endParaRPr>
          </a:p>
          <a:p>
            <a:pPr indent="-342900" lvl="0" marL="914400" rtl="0" algn="l">
              <a:lnSpc>
                <a:spcPct val="115000"/>
              </a:lnSpc>
              <a:spcBef>
                <a:spcPts val="1600"/>
              </a:spcBef>
              <a:spcAft>
                <a:spcPts val="0"/>
              </a:spcAft>
              <a:buSzPts val="1800"/>
              <a:buFont typeface="Lato"/>
              <a:buChar char="❖"/>
            </a:pPr>
            <a:r>
              <a:rPr b="0" lang="en" sz="1800">
                <a:latin typeface="Lato"/>
                <a:ea typeface="Lato"/>
                <a:cs typeface="Lato"/>
                <a:sym typeface="Lato"/>
              </a:rPr>
              <a:t>Following</a:t>
            </a:r>
            <a:r>
              <a:rPr b="0" lang="en" sz="1800">
                <a:latin typeface="Lato"/>
                <a:ea typeface="Lato"/>
                <a:cs typeface="Lato"/>
                <a:sym typeface="Lato"/>
              </a:rPr>
              <a:t> is observed in Pareto Chart:</a:t>
            </a:r>
            <a:endParaRPr b="0" sz="1800">
              <a:latin typeface="Lato"/>
              <a:ea typeface="Lato"/>
              <a:cs typeface="Lato"/>
              <a:sym typeface="Lato"/>
            </a:endParaRPr>
          </a:p>
          <a:p>
            <a:pPr indent="-342900" lvl="1" marL="1371600" rtl="0" algn="l">
              <a:spcBef>
                <a:spcPts val="0"/>
              </a:spcBef>
              <a:spcAft>
                <a:spcPts val="0"/>
              </a:spcAft>
              <a:buSzPts val="1800"/>
              <a:buFont typeface="Lato"/>
              <a:buChar char="➢"/>
            </a:pPr>
            <a:r>
              <a:rPr b="0" lang="en" sz="1300">
                <a:latin typeface="Lato"/>
                <a:ea typeface="Lato"/>
                <a:cs typeface="Lato"/>
                <a:sym typeface="Lato"/>
              </a:rPr>
              <a:t>Total revenue from top 3 firms: 23%</a:t>
            </a:r>
            <a:endParaRPr b="0" sz="1800">
              <a:latin typeface="Lato"/>
              <a:ea typeface="Lato"/>
              <a:cs typeface="Lato"/>
              <a:sym typeface="Lato"/>
            </a:endParaRPr>
          </a:p>
          <a:p>
            <a:pPr indent="-342900" lvl="1" marL="1371600" rtl="0" algn="l">
              <a:spcBef>
                <a:spcPts val="0"/>
              </a:spcBef>
              <a:spcAft>
                <a:spcPts val="0"/>
              </a:spcAft>
              <a:buSzPts val="1800"/>
              <a:buFont typeface="Lato"/>
              <a:buChar char="➢"/>
            </a:pPr>
            <a:r>
              <a:rPr b="0" lang="en" sz="1300">
                <a:latin typeface="Lato"/>
                <a:ea typeface="Lato"/>
                <a:cs typeface="Lato"/>
                <a:sym typeface="Lato"/>
              </a:rPr>
              <a:t>Total revenue from top 10% firms: 40%</a:t>
            </a:r>
            <a:endParaRPr b="0" sz="1300">
              <a:latin typeface="Lato"/>
              <a:ea typeface="Lato"/>
              <a:cs typeface="Lato"/>
              <a:sym typeface="Lato"/>
            </a:endParaRPr>
          </a:p>
          <a:p>
            <a:pPr indent="-342900" lvl="1" marL="1371600" rtl="0" algn="l">
              <a:spcBef>
                <a:spcPts val="0"/>
              </a:spcBef>
              <a:spcAft>
                <a:spcPts val="0"/>
              </a:spcAft>
              <a:buSzPts val="1800"/>
              <a:buFont typeface="Lato"/>
              <a:buChar char="➢"/>
            </a:pPr>
            <a:r>
              <a:rPr b="0" lang="en" sz="1300">
                <a:latin typeface="Lato"/>
                <a:ea typeface="Lato"/>
                <a:cs typeface="Lato"/>
                <a:sym typeface="Lato"/>
              </a:rPr>
              <a:t>Total revenue from top 20% firms: 58%</a:t>
            </a:r>
            <a:endParaRPr b="0" sz="1300">
              <a:latin typeface="Lato"/>
              <a:ea typeface="Lato"/>
              <a:cs typeface="Lato"/>
              <a:sym typeface="Lato"/>
            </a:endParaRPr>
          </a:p>
          <a:p>
            <a:pPr indent="-342900" lvl="1" marL="1371600" rtl="0" algn="l">
              <a:spcBef>
                <a:spcPts val="0"/>
              </a:spcBef>
              <a:spcAft>
                <a:spcPts val="0"/>
              </a:spcAft>
              <a:buSzPts val="1800"/>
              <a:buFont typeface="Lato"/>
              <a:buChar char="➢"/>
            </a:pPr>
            <a:r>
              <a:rPr b="0" lang="en" sz="1300">
                <a:latin typeface="Lato"/>
                <a:ea typeface="Lato"/>
                <a:cs typeface="Lato"/>
                <a:sym typeface="Lato"/>
              </a:rPr>
              <a:t>80% revenue comes from 42% firms</a:t>
            </a:r>
            <a:endParaRPr b="0" sz="1300">
              <a:latin typeface="Lato"/>
              <a:ea typeface="Lato"/>
              <a:cs typeface="Lato"/>
              <a:sym typeface="Lato"/>
            </a:endParaRPr>
          </a:p>
          <a:p>
            <a:pPr indent="0" lvl="0" marL="1371600" rtl="0" algn="l">
              <a:spcBef>
                <a:spcPts val="0"/>
              </a:spcBef>
              <a:spcAft>
                <a:spcPts val="0"/>
              </a:spcAft>
              <a:buNone/>
            </a:pPr>
            <a:r>
              <a:t/>
            </a:r>
            <a:endParaRPr b="0" sz="1300">
              <a:latin typeface="Lato"/>
              <a:ea typeface="Lato"/>
              <a:cs typeface="Lato"/>
              <a:sym typeface="Lato"/>
            </a:endParaRPr>
          </a:p>
          <a:p>
            <a:pPr indent="-342900" lvl="0" marL="914400" rtl="0" algn="l">
              <a:spcBef>
                <a:spcPts val="0"/>
              </a:spcBef>
              <a:spcAft>
                <a:spcPts val="0"/>
              </a:spcAft>
              <a:buSzPts val="1800"/>
              <a:buFont typeface="Lato"/>
              <a:buChar char="❖"/>
            </a:pPr>
            <a:r>
              <a:rPr b="0" lang="en" sz="1800">
                <a:latin typeface="Lato"/>
                <a:ea typeface="Lato"/>
                <a:cs typeface="Lato"/>
                <a:sym typeface="Lato"/>
              </a:rPr>
              <a:t>It is advised to contact fresh larger firms or try to increase supply of top 20% firms or both, as the scope of increasing sale is observed through 80-20 Pareto rule.</a:t>
            </a:r>
            <a:endParaRPr b="0" sz="1800">
              <a:latin typeface="Lato"/>
              <a:ea typeface="Lato"/>
              <a:cs typeface="Lato"/>
              <a:sym typeface="Lato"/>
            </a:endParaRPr>
          </a:p>
          <a:p>
            <a:pPr indent="0" lvl="0" marL="457200" rtl="0" algn="l">
              <a:spcBef>
                <a:spcPts val="0"/>
              </a:spcBef>
              <a:spcAft>
                <a:spcPts val="0"/>
              </a:spcAft>
              <a:buNone/>
            </a:pPr>
            <a:r>
              <a:t/>
            </a:r>
            <a:endParaRPr b="0" sz="1300">
              <a:latin typeface="Lato"/>
              <a:ea typeface="Lato"/>
              <a:cs typeface="Lato"/>
              <a:sym typeface="Lato"/>
            </a:endParaRPr>
          </a:p>
          <a:p>
            <a:pPr indent="0" lvl="0" marL="457200" rtl="0" algn="l">
              <a:lnSpc>
                <a:spcPct val="115000"/>
              </a:lnSpc>
              <a:spcBef>
                <a:spcPts val="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