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4800" y="304799"/>
            <a:ext cx="6953884" cy="10085070"/>
          </a:xfrm>
          <a:custGeom>
            <a:avLst/>
            <a:gdLst/>
            <a:ahLst/>
            <a:cxnLst/>
            <a:rect l="l" t="t" r="r" b="b"/>
            <a:pathLst>
              <a:path w="6953884" h="10085070">
                <a:moveTo>
                  <a:pt x="6953758" y="10076180"/>
                </a:moveTo>
                <a:lnTo>
                  <a:pt x="6944614" y="10076180"/>
                </a:lnTo>
                <a:lnTo>
                  <a:pt x="9144" y="10076180"/>
                </a:lnTo>
                <a:lnTo>
                  <a:pt x="6096" y="10076180"/>
                </a:lnTo>
                <a:lnTo>
                  <a:pt x="0" y="10076180"/>
                </a:lnTo>
                <a:lnTo>
                  <a:pt x="0" y="10084752"/>
                </a:lnTo>
                <a:lnTo>
                  <a:pt x="6096" y="10084752"/>
                </a:lnTo>
                <a:lnTo>
                  <a:pt x="9144" y="10084752"/>
                </a:lnTo>
                <a:lnTo>
                  <a:pt x="6944614" y="10084752"/>
                </a:lnTo>
                <a:lnTo>
                  <a:pt x="6953758" y="10084752"/>
                </a:lnTo>
                <a:lnTo>
                  <a:pt x="6953758" y="10076180"/>
                </a:lnTo>
                <a:close/>
              </a:path>
              <a:path w="6953884" h="1008507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44614" y="10075545"/>
                </a:lnTo>
                <a:lnTo>
                  <a:pt x="6953758" y="10075545"/>
                </a:lnTo>
                <a:lnTo>
                  <a:pt x="6953758" y="8636"/>
                </a:lnTo>
                <a:lnTo>
                  <a:pt x="6953758" y="5715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4077" y="747776"/>
            <a:ext cx="30505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28998" y="10034727"/>
            <a:ext cx="2070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mkinstitute@gmail.com" TargetMode="External"/><Relationship Id="rId3" Type="http://schemas.openxmlformats.org/officeDocument/2006/relationships/hyperlink" Target="http://www.mkics.in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898650" y="2884677"/>
            <a:ext cx="3723640" cy="2826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09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Project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Report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00">
              <a:latin typeface="Calibri"/>
              <a:cs typeface="Calibri"/>
            </a:endParaRPr>
          </a:p>
          <a:p>
            <a:pPr marL="334010">
              <a:lnSpc>
                <a:spcPct val="100000"/>
              </a:lnSpc>
            </a:pPr>
            <a:r>
              <a:rPr dirty="0" sz="1600" b="1">
                <a:solidFill>
                  <a:srgbClr val="2D74B5"/>
                </a:solidFill>
                <a:latin typeface="Calibri"/>
                <a:cs typeface="Calibri"/>
              </a:rPr>
              <a:t>College</a:t>
            </a:r>
            <a:r>
              <a:rPr dirty="0" sz="1600" spc="-40" b="1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2D74B5"/>
                </a:solidFill>
                <a:latin typeface="Calibri"/>
                <a:cs typeface="Calibri"/>
              </a:rPr>
              <a:t>Event</a:t>
            </a:r>
            <a:r>
              <a:rPr dirty="0" sz="1600" spc="-30" b="1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2D74B5"/>
                </a:solidFill>
                <a:latin typeface="Calibri"/>
                <a:cs typeface="Calibri"/>
              </a:rPr>
              <a:t>Management</a:t>
            </a:r>
            <a:r>
              <a:rPr dirty="0" sz="1600" spc="-40" b="1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2D74B5"/>
                </a:solidFill>
                <a:latin typeface="Calibri"/>
                <a:cs typeface="Calibri"/>
              </a:rPr>
              <a:t>System</a:t>
            </a:r>
            <a:endParaRPr sz="1600">
              <a:latin typeface="Calibri"/>
              <a:cs typeface="Calibri"/>
            </a:endParaRPr>
          </a:p>
          <a:p>
            <a:pPr marL="144780" marR="16510" indent="-132715">
              <a:lnSpc>
                <a:spcPct val="197100"/>
              </a:lnSpc>
              <a:spcBef>
                <a:spcPts val="45"/>
              </a:spcBef>
            </a:pPr>
            <a:r>
              <a:rPr dirty="0" sz="1400" spc="-10" b="1">
                <a:latin typeface="Calibri"/>
                <a:cs typeface="Calibri"/>
              </a:rPr>
              <a:t>Submitted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For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Partial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Fulfil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Towards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the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Degree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Of </a:t>
            </a:r>
            <a:r>
              <a:rPr dirty="0" sz="1400" b="1">
                <a:latin typeface="Calibri"/>
                <a:cs typeface="Calibri"/>
              </a:rPr>
              <a:t>BACHELOR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10" b="1">
                <a:latin typeface="Calibri"/>
                <a:cs typeface="Calibri"/>
              </a:rPr>
              <a:t> COMPUTER </a:t>
            </a:r>
            <a:r>
              <a:rPr dirty="0" sz="1400" spc="-20" b="1">
                <a:latin typeface="Calibri"/>
                <a:cs typeface="Calibri"/>
              </a:rPr>
              <a:t>APPLICATION </a:t>
            </a:r>
            <a:r>
              <a:rPr dirty="0" sz="1400" spc="-10" b="1">
                <a:latin typeface="Calibri"/>
                <a:cs typeface="Calibri"/>
              </a:rPr>
              <a:t>[BCA]</a:t>
            </a:r>
            <a:endParaRPr sz="1400">
              <a:latin typeface="Calibri"/>
              <a:cs typeface="Calibri"/>
            </a:endParaRPr>
          </a:p>
          <a:p>
            <a:pPr marL="1009650">
              <a:lnSpc>
                <a:spcPct val="100000"/>
              </a:lnSpc>
              <a:spcBef>
                <a:spcPts val="1620"/>
              </a:spcBef>
            </a:pPr>
            <a:r>
              <a:rPr dirty="0" sz="1400" b="1">
                <a:latin typeface="Calibri"/>
                <a:cs typeface="Calibri"/>
              </a:rPr>
              <a:t>YEAR: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2024-</a:t>
            </a:r>
            <a:r>
              <a:rPr dirty="0" sz="1400" spc="-20" b="1">
                <a:latin typeface="Calibri"/>
                <a:cs typeface="Calibri"/>
              </a:rPr>
              <a:t>2025</a:t>
            </a:r>
            <a:endParaRPr sz="1400">
              <a:latin typeface="Calibri"/>
              <a:cs typeface="Calibri"/>
            </a:endParaRPr>
          </a:p>
          <a:p>
            <a:pPr marL="1131570">
              <a:lnSpc>
                <a:spcPct val="100000"/>
              </a:lnSpc>
              <a:spcBef>
                <a:spcPts val="1645"/>
              </a:spcBef>
            </a:pPr>
            <a:r>
              <a:rPr dirty="0" sz="1400" spc="-10" b="1">
                <a:latin typeface="Calibri"/>
                <a:cs typeface="Calibri"/>
              </a:rPr>
              <a:t>Submitted </a:t>
            </a:r>
            <a:r>
              <a:rPr dirty="0" sz="1400" spc="-25" b="1">
                <a:latin typeface="Calibri"/>
                <a:cs typeface="Calibri"/>
              </a:rPr>
              <a:t>To:</a:t>
            </a:r>
            <a:endParaRPr sz="14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1639"/>
              </a:spcBef>
            </a:pPr>
            <a:r>
              <a:rPr dirty="0" sz="1400" b="1">
                <a:latin typeface="Calibri"/>
                <a:cs typeface="Calibri"/>
              </a:rPr>
              <a:t>M.K.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INSTITUE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COMPUTER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STUDIES,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BHARUCH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90926" y="7289672"/>
            <a:ext cx="2036445" cy="192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Submitted </a:t>
            </a:r>
            <a:r>
              <a:rPr dirty="0" sz="1400" spc="-25" b="1">
                <a:latin typeface="Calibri"/>
                <a:cs typeface="Calibri"/>
              </a:rPr>
              <a:t>By:</a:t>
            </a:r>
            <a:endParaRPr sz="1400">
              <a:latin typeface="Calibri"/>
              <a:cs typeface="Calibri"/>
            </a:endParaRPr>
          </a:p>
          <a:p>
            <a:pPr marL="181610" marR="5080" indent="-169545">
              <a:lnSpc>
                <a:spcPts val="3340"/>
              </a:lnSpc>
              <a:spcBef>
                <a:spcPts val="359"/>
              </a:spcBef>
            </a:pPr>
            <a:r>
              <a:rPr dirty="0" sz="1400" b="1">
                <a:solidFill>
                  <a:srgbClr val="2D74B5"/>
                </a:solidFill>
                <a:latin typeface="Calibri"/>
                <a:cs typeface="Calibri"/>
              </a:rPr>
              <a:t>Panchal</a:t>
            </a:r>
            <a:r>
              <a:rPr dirty="0" sz="1400" spc="-45" b="1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D74B5"/>
                </a:solidFill>
                <a:latin typeface="Calibri"/>
                <a:cs typeface="Calibri"/>
              </a:rPr>
              <a:t>Vaidehi</a:t>
            </a:r>
            <a:r>
              <a:rPr dirty="0" sz="1400" spc="-45" b="1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D74B5"/>
                </a:solidFill>
                <a:latin typeface="Calibri"/>
                <a:cs typeface="Calibri"/>
              </a:rPr>
              <a:t>Sanjaybhai </a:t>
            </a:r>
            <a:r>
              <a:rPr dirty="0" sz="1400" b="1">
                <a:latin typeface="Calibri"/>
                <a:cs typeface="Calibri"/>
              </a:rPr>
              <a:t>Exam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Seat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No:</a:t>
            </a:r>
            <a:r>
              <a:rPr dirty="0" sz="1400" spc="270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1896</a:t>
            </a:r>
            <a:endParaRPr sz="1400">
              <a:latin typeface="Calibri"/>
              <a:cs typeface="Calibri"/>
            </a:endParaRPr>
          </a:p>
          <a:p>
            <a:pPr marL="478790" marR="321310">
              <a:lnSpc>
                <a:spcPts val="3310"/>
              </a:lnSpc>
            </a:pPr>
            <a:r>
              <a:rPr dirty="0" sz="1400" b="1">
                <a:latin typeface="Calibri"/>
                <a:cs typeface="Calibri"/>
              </a:rPr>
              <a:t>Internal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Guide: </a:t>
            </a:r>
            <a:r>
              <a:rPr dirty="0" sz="1400" b="1">
                <a:solidFill>
                  <a:srgbClr val="2D74B5"/>
                </a:solidFill>
                <a:latin typeface="Calibri"/>
                <a:cs typeface="Calibri"/>
              </a:rPr>
              <a:t>Meghna</a:t>
            </a:r>
            <a:r>
              <a:rPr dirty="0" sz="1400" spc="-20" b="1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D74B5"/>
                </a:solidFill>
                <a:latin typeface="Calibri"/>
                <a:cs typeface="Calibri"/>
              </a:rPr>
              <a:t>Vithlani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075" y="1552930"/>
            <a:ext cx="5554090" cy="114480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3036" y="5727191"/>
            <a:ext cx="1094739" cy="13834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304799"/>
            <a:ext cx="6953884" cy="10085070"/>
          </a:xfrm>
          <a:custGeom>
            <a:avLst/>
            <a:gdLst/>
            <a:ahLst/>
            <a:cxnLst/>
            <a:rect l="l" t="t" r="r" b="b"/>
            <a:pathLst>
              <a:path w="6953884" h="10085070">
                <a:moveTo>
                  <a:pt x="6953758" y="10076180"/>
                </a:moveTo>
                <a:lnTo>
                  <a:pt x="6944614" y="10076180"/>
                </a:lnTo>
                <a:lnTo>
                  <a:pt x="9144" y="10076180"/>
                </a:lnTo>
                <a:lnTo>
                  <a:pt x="6096" y="10076180"/>
                </a:lnTo>
                <a:lnTo>
                  <a:pt x="0" y="10076180"/>
                </a:lnTo>
                <a:lnTo>
                  <a:pt x="0" y="10084752"/>
                </a:lnTo>
                <a:lnTo>
                  <a:pt x="6096" y="10084752"/>
                </a:lnTo>
                <a:lnTo>
                  <a:pt x="9144" y="10084752"/>
                </a:lnTo>
                <a:lnTo>
                  <a:pt x="6944614" y="10084752"/>
                </a:lnTo>
                <a:lnTo>
                  <a:pt x="6953758" y="10084752"/>
                </a:lnTo>
                <a:lnTo>
                  <a:pt x="6953758" y="10076180"/>
                </a:lnTo>
                <a:close/>
              </a:path>
              <a:path w="6953884" h="1008507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44614" y="10075545"/>
                </a:lnTo>
                <a:lnTo>
                  <a:pt x="6953758" y="10075545"/>
                </a:lnTo>
                <a:lnTo>
                  <a:pt x="6953758" y="8636"/>
                </a:lnTo>
                <a:lnTo>
                  <a:pt x="6953758" y="5715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23492" y="708659"/>
          <a:ext cx="5034915" cy="378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465"/>
                <a:gridCol w="1619885"/>
                <a:gridCol w="1891664"/>
              </a:tblGrid>
              <a:tr h="473709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3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feedback_website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4670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feedback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0802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Constraints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f_id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053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67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Message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67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928998" y="10034727"/>
            <a:ext cx="1689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304799"/>
            <a:ext cx="6953884" cy="10085070"/>
          </a:xfrm>
          <a:custGeom>
            <a:avLst/>
            <a:gdLst/>
            <a:ahLst/>
            <a:cxnLst/>
            <a:rect l="l" t="t" r="r" b="b"/>
            <a:pathLst>
              <a:path w="6953884" h="10085070">
                <a:moveTo>
                  <a:pt x="6953758" y="10076180"/>
                </a:moveTo>
                <a:lnTo>
                  <a:pt x="6944614" y="10076180"/>
                </a:lnTo>
                <a:lnTo>
                  <a:pt x="9144" y="10076180"/>
                </a:lnTo>
                <a:lnTo>
                  <a:pt x="6096" y="10076180"/>
                </a:lnTo>
                <a:lnTo>
                  <a:pt x="0" y="10076180"/>
                </a:lnTo>
                <a:lnTo>
                  <a:pt x="0" y="10084752"/>
                </a:lnTo>
                <a:lnTo>
                  <a:pt x="6096" y="10084752"/>
                </a:lnTo>
                <a:lnTo>
                  <a:pt x="9144" y="10084752"/>
                </a:lnTo>
                <a:lnTo>
                  <a:pt x="6944614" y="10084752"/>
                </a:lnTo>
                <a:lnTo>
                  <a:pt x="6953758" y="10084752"/>
                </a:lnTo>
                <a:lnTo>
                  <a:pt x="6953758" y="10076180"/>
                </a:lnTo>
                <a:close/>
              </a:path>
              <a:path w="6953884" h="1008507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44614" y="10075545"/>
                </a:lnTo>
                <a:lnTo>
                  <a:pt x="6953758" y="10075545"/>
                </a:lnTo>
                <a:lnTo>
                  <a:pt x="6953758" y="8636"/>
                </a:lnTo>
                <a:lnTo>
                  <a:pt x="6953758" y="5715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74724" y="665987"/>
          <a:ext cx="5130800" cy="4693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/>
                <a:gridCol w="1711325"/>
                <a:gridCol w="1979930"/>
              </a:tblGrid>
              <a:tr h="458470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3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participate_master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6255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85">
                        <a:lnSpc>
                          <a:spcPts val="131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table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provide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information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about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participate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389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3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dirty="0" sz="13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(Size)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Constraints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participate_id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4984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participation_status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Status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304799"/>
            <a:ext cx="6953884" cy="10085070"/>
          </a:xfrm>
          <a:custGeom>
            <a:avLst/>
            <a:gdLst/>
            <a:ahLst/>
            <a:cxnLst/>
            <a:rect l="l" t="t" r="r" b="b"/>
            <a:pathLst>
              <a:path w="6953884" h="10085070">
                <a:moveTo>
                  <a:pt x="6953758" y="10076180"/>
                </a:moveTo>
                <a:lnTo>
                  <a:pt x="6944614" y="10076180"/>
                </a:lnTo>
                <a:lnTo>
                  <a:pt x="9144" y="10076180"/>
                </a:lnTo>
                <a:lnTo>
                  <a:pt x="6096" y="10076180"/>
                </a:lnTo>
                <a:lnTo>
                  <a:pt x="0" y="10076180"/>
                </a:lnTo>
                <a:lnTo>
                  <a:pt x="0" y="10084752"/>
                </a:lnTo>
                <a:lnTo>
                  <a:pt x="6096" y="10084752"/>
                </a:lnTo>
                <a:lnTo>
                  <a:pt x="9144" y="10084752"/>
                </a:lnTo>
                <a:lnTo>
                  <a:pt x="6944614" y="10084752"/>
                </a:lnTo>
                <a:lnTo>
                  <a:pt x="6953758" y="10084752"/>
                </a:lnTo>
                <a:lnTo>
                  <a:pt x="6953758" y="10076180"/>
                </a:lnTo>
                <a:close/>
              </a:path>
              <a:path w="6953884" h="1008507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44614" y="10075545"/>
                </a:lnTo>
                <a:lnTo>
                  <a:pt x="6953758" y="10075545"/>
                </a:lnTo>
                <a:lnTo>
                  <a:pt x="6953758" y="8636"/>
                </a:lnTo>
                <a:lnTo>
                  <a:pt x="6953758" y="5715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13408" y="761999"/>
          <a:ext cx="4853940" cy="4669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170"/>
                <a:gridCol w="1531620"/>
                <a:gridCol w="1618614"/>
              </a:tblGrid>
              <a:tr h="455295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3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user_master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3080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85">
                        <a:lnSpc>
                          <a:spcPts val="131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table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provide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information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about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0720">
                <a:tc>
                  <a:txBody>
                    <a:bodyPr/>
                    <a:lstStyle/>
                    <a:p>
                      <a:pPr algn="r" marR="6896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Constraints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user_password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 algn="r" marR="71501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1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Varchar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(100)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498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user_age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304799"/>
            <a:ext cx="6953884" cy="10085070"/>
          </a:xfrm>
          <a:custGeom>
            <a:avLst/>
            <a:gdLst/>
            <a:ahLst/>
            <a:cxnLst/>
            <a:rect l="l" t="t" r="r" b="b"/>
            <a:pathLst>
              <a:path w="6953884" h="10085070">
                <a:moveTo>
                  <a:pt x="6953758" y="10076180"/>
                </a:moveTo>
                <a:lnTo>
                  <a:pt x="6944614" y="10076180"/>
                </a:lnTo>
                <a:lnTo>
                  <a:pt x="9144" y="10076180"/>
                </a:lnTo>
                <a:lnTo>
                  <a:pt x="6096" y="10076180"/>
                </a:lnTo>
                <a:lnTo>
                  <a:pt x="0" y="10076180"/>
                </a:lnTo>
                <a:lnTo>
                  <a:pt x="0" y="10084752"/>
                </a:lnTo>
                <a:lnTo>
                  <a:pt x="6096" y="10084752"/>
                </a:lnTo>
                <a:lnTo>
                  <a:pt x="9144" y="10084752"/>
                </a:lnTo>
                <a:lnTo>
                  <a:pt x="6944614" y="10084752"/>
                </a:lnTo>
                <a:lnTo>
                  <a:pt x="6953758" y="10084752"/>
                </a:lnTo>
                <a:lnTo>
                  <a:pt x="6953758" y="10076180"/>
                </a:lnTo>
                <a:close/>
              </a:path>
              <a:path w="6953884" h="1008507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44614" y="10075545"/>
                </a:lnTo>
                <a:lnTo>
                  <a:pt x="6953758" y="10075545"/>
                </a:lnTo>
                <a:lnTo>
                  <a:pt x="6953758" y="8636"/>
                </a:lnTo>
                <a:lnTo>
                  <a:pt x="6953758" y="5715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97940" y="755903"/>
          <a:ext cx="5484495" cy="455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5610"/>
                <a:gridCol w="1889760"/>
                <a:gridCol w="1800225"/>
              </a:tblGrid>
              <a:tr h="414655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3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audience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58825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">
                        <a:lnSpc>
                          <a:spcPts val="131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table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provide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about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audience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bookig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1849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Constraints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a_id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number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Members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372" y="4532141"/>
              <a:ext cx="4239206" cy="257107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36953" y="4457953"/>
              <a:ext cx="4803775" cy="2962910"/>
            </a:xfrm>
            <a:custGeom>
              <a:avLst/>
              <a:gdLst/>
              <a:ahLst/>
              <a:cxnLst/>
              <a:rect l="l" t="t" r="r" b="b"/>
              <a:pathLst>
                <a:path w="4803775" h="2962909">
                  <a:moveTo>
                    <a:pt x="0" y="2962782"/>
                  </a:moveTo>
                  <a:lnTo>
                    <a:pt x="4803775" y="2962782"/>
                  </a:lnTo>
                  <a:lnTo>
                    <a:pt x="4803775" y="0"/>
                  </a:lnTo>
                  <a:lnTo>
                    <a:pt x="0" y="0"/>
                  </a:lnTo>
                  <a:lnTo>
                    <a:pt x="0" y="2962782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904745" y="1001013"/>
            <a:ext cx="33915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 i="1">
                <a:solidFill>
                  <a:srgbClr val="006FC0"/>
                </a:solidFill>
                <a:latin typeface="Times New Roman"/>
                <a:cs typeface="Times New Roman"/>
              </a:rPr>
              <a:t>6.</a:t>
            </a:r>
            <a:r>
              <a:rPr dirty="0" sz="2200" spc="-5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006FC0"/>
                </a:solidFill>
                <a:latin typeface="Times New Roman"/>
                <a:cs typeface="Times New Roman"/>
              </a:rPr>
              <a:t>DFD(Data</a:t>
            </a:r>
            <a:r>
              <a:rPr dirty="0" sz="2200" spc="-4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006FC0"/>
                </a:solidFill>
                <a:latin typeface="Times New Roman"/>
                <a:cs typeface="Times New Roman"/>
              </a:rPr>
              <a:t>Flow</a:t>
            </a:r>
            <a:r>
              <a:rPr dirty="0" sz="2200" spc="-5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 i="1">
                <a:solidFill>
                  <a:srgbClr val="006FC0"/>
                </a:solidFill>
                <a:latin typeface="Times New Roman"/>
                <a:cs typeface="Times New Roman"/>
              </a:rPr>
              <a:t>Diagram)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4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554351" y="8426957"/>
            <a:ext cx="18408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D74B5"/>
                </a:solidFill>
                <a:latin typeface="Times New Roman"/>
                <a:cs typeface="Times New Roman"/>
              </a:rPr>
              <a:t>Context</a:t>
            </a:r>
            <a:r>
              <a:rPr dirty="0" sz="1800" spc="-4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74B5"/>
                </a:solidFill>
                <a:latin typeface="Times New Roman"/>
                <a:cs typeface="Times New Roman"/>
              </a:rPr>
              <a:t>Level</a:t>
            </a:r>
            <a:r>
              <a:rPr dirty="0" sz="1800" spc="-4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D74B5"/>
                </a:solidFill>
                <a:latin typeface="Times New Roman"/>
                <a:cs typeface="Times New Roman"/>
              </a:rPr>
              <a:t>DFD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4384" y="2108961"/>
            <a:ext cx="5908675" cy="217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D74B5"/>
                </a:solidFill>
                <a:latin typeface="Times New Roman"/>
                <a:cs typeface="Times New Roman"/>
              </a:rPr>
              <a:t>Definition</a:t>
            </a:r>
            <a:endParaRPr sz="1600">
              <a:latin typeface="Times New Roman"/>
              <a:cs typeface="Times New Roman"/>
            </a:endParaRPr>
          </a:p>
          <a:p>
            <a:pPr algn="just" marL="19685" marR="5080" indent="-6350">
              <a:lnSpc>
                <a:spcPct val="102699"/>
              </a:lnSpc>
              <a:spcBef>
                <a:spcPts val="1500"/>
              </a:spcBef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 diagram illustrating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computerized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system, manual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combination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both,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representation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structured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components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interconnected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accordance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play.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DFD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describe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highest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level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(decomposition),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lack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DFD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looping,</a:t>
            </a:r>
            <a:r>
              <a:rPr dirty="0" sz="1200" spc="-10">
                <a:latin typeface="Times New Roman"/>
                <a:cs typeface="Times New Roman"/>
              </a:rPr>
              <a:t> decision-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calculation.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2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</a:pPr>
            <a:r>
              <a:rPr dirty="0" sz="1200" b="1">
                <a:solidFill>
                  <a:srgbClr val="2D74B5"/>
                </a:solidFill>
                <a:latin typeface="Times New Roman"/>
                <a:cs typeface="Times New Roman"/>
              </a:rPr>
              <a:t>Data</a:t>
            </a:r>
            <a:r>
              <a:rPr dirty="0" sz="1200" spc="-35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D74B5"/>
                </a:solidFill>
                <a:latin typeface="Times New Roman"/>
                <a:cs typeface="Times New Roman"/>
              </a:rPr>
              <a:t>Flow</a:t>
            </a:r>
            <a:r>
              <a:rPr dirty="0" sz="1200" spc="-35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D74B5"/>
                </a:solidFill>
                <a:latin typeface="Times New Roman"/>
                <a:cs typeface="Times New Roman"/>
              </a:rPr>
              <a:t>Diagram</a:t>
            </a:r>
            <a:r>
              <a:rPr dirty="0" sz="1200" spc="-40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D74B5"/>
                </a:solidFill>
                <a:latin typeface="Times New Roman"/>
                <a:cs typeface="Times New Roman"/>
              </a:rPr>
              <a:t>Symbols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025" y="826769"/>
              <a:ext cx="6225540" cy="313182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905254" y="8849105"/>
            <a:ext cx="34696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b="1" i="1">
                <a:solidFill>
                  <a:srgbClr val="2D74B5"/>
                </a:solidFill>
                <a:latin typeface="Times New Roman"/>
                <a:cs typeface="Times New Roman"/>
              </a:rPr>
              <a:t>1</a:t>
            </a:r>
            <a:r>
              <a:rPr dirty="0" baseline="28735" sz="2175" b="1" i="1">
                <a:solidFill>
                  <a:srgbClr val="2D74B5"/>
                </a:solidFill>
                <a:latin typeface="Times New Roman"/>
                <a:cs typeface="Times New Roman"/>
              </a:rPr>
              <a:t>ST</a:t>
            </a:r>
            <a:r>
              <a:rPr dirty="0" baseline="28735" sz="2175" spc="-44" b="1" i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 i="1">
                <a:solidFill>
                  <a:srgbClr val="2D74B5"/>
                </a:solidFill>
                <a:latin typeface="Times New Roman"/>
                <a:cs typeface="Times New Roman"/>
              </a:rPr>
              <a:t>LEVEL</a:t>
            </a:r>
            <a:r>
              <a:rPr dirty="0" sz="2200" spc="-105" b="1" i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2D74B5"/>
                </a:solidFill>
                <a:latin typeface="Times New Roman"/>
                <a:cs typeface="Times New Roman"/>
              </a:rPr>
              <a:t>DFD</a:t>
            </a:r>
            <a:r>
              <a:rPr dirty="0" sz="2200" spc="-30" b="1" i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2D74B5"/>
                </a:solidFill>
                <a:latin typeface="Times New Roman"/>
                <a:cs typeface="Times New Roman"/>
              </a:rPr>
              <a:t>FOR</a:t>
            </a:r>
            <a:r>
              <a:rPr dirty="0" sz="2200" spc="-15" b="1" i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2200" spc="-20" b="1" i="1">
                <a:solidFill>
                  <a:srgbClr val="2D74B5"/>
                </a:solidFill>
                <a:latin typeface="Times New Roman"/>
                <a:cs typeface="Times New Roman"/>
              </a:rPr>
              <a:t>USER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409" y="780287"/>
              <a:ext cx="6171434" cy="5810337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638554" y="8824721"/>
            <a:ext cx="36741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b="1" i="1">
                <a:solidFill>
                  <a:srgbClr val="4471C4"/>
                </a:solidFill>
                <a:latin typeface="Times New Roman"/>
                <a:cs typeface="Times New Roman"/>
              </a:rPr>
              <a:t>1</a:t>
            </a:r>
            <a:r>
              <a:rPr dirty="0" baseline="28735" sz="2175" b="1" i="1">
                <a:solidFill>
                  <a:srgbClr val="4471C4"/>
                </a:solidFill>
                <a:latin typeface="Times New Roman"/>
                <a:cs typeface="Times New Roman"/>
              </a:rPr>
              <a:t>ST</a:t>
            </a:r>
            <a:r>
              <a:rPr dirty="0" baseline="28735" sz="2175" spc="-44" b="1" i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 i="1">
                <a:solidFill>
                  <a:srgbClr val="4471C4"/>
                </a:solidFill>
                <a:latin typeface="Times New Roman"/>
                <a:cs typeface="Times New Roman"/>
              </a:rPr>
              <a:t>LEVEL</a:t>
            </a:r>
            <a:r>
              <a:rPr dirty="0" sz="2200" spc="-110" b="1" i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4471C4"/>
                </a:solidFill>
                <a:latin typeface="Times New Roman"/>
                <a:cs typeface="Times New Roman"/>
              </a:rPr>
              <a:t>DFD</a:t>
            </a:r>
            <a:r>
              <a:rPr dirty="0" sz="2200" spc="-30" b="1" i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4471C4"/>
                </a:solidFill>
                <a:latin typeface="Times New Roman"/>
                <a:cs typeface="Times New Roman"/>
              </a:rPr>
              <a:t>FOR</a:t>
            </a:r>
            <a:r>
              <a:rPr dirty="0" sz="2200" spc="-110" b="1" i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 i="1">
                <a:solidFill>
                  <a:srgbClr val="4471C4"/>
                </a:solidFill>
                <a:latin typeface="Times New Roman"/>
                <a:cs typeface="Times New Roman"/>
              </a:rPr>
              <a:t>ADMIN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600" y="964183"/>
              <a:ext cx="5593716" cy="826643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251" y="1299717"/>
            <a:ext cx="22542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D74B5"/>
                </a:solidFill>
              </a:rPr>
              <a:t>7.</a:t>
            </a:r>
            <a:r>
              <a:rPr dirty="0" spc="5">
                <a:solidFill>
                  <a:srgbClr val="2D74B5"/>
                </a:solidFill>
              </a:rPr>
              <a:t> </a:t>
            </a:r>
            <a:r>
              <a:rPr dirty="0">
                <a:solidFill>
                  <a:srgbClr val="2D74B5"/>
                </a:solidFill>
              </a:rPr>
              <a:t>System</a:t>
            </a:r>
            <a:r>
              <a:rPr dirty="0" spc="5">
                <a:solidFill>
                  <a:srgbClr val="2D74B5"/>
                </a:solidFill>
              </a:rPr>
              <a:t> </a:t>
            </a:r>
            <a:r>
              <a:rPr dirty="0" spc="-10">
                <a:solidFill>
                  <a:srgbClr val="2D74B5"/>
                </a:solidFill>
              </a:rPr>
              <a:t>Module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8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0376" y="2156205"/>
            <a:ext cx="4429125" cy="7540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D74B5"/>
                </a:solidFill>
                <a:latin typeface="Times New Roman"/>
                <a:cs typeface="Times New Roman"/>
              </a:rPr>
              <a:t>There</a:t>
            </a:r>
            <a:r>
              <a:rPr dirty="0" sz="1600" spc="-55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D74B5"/>
                </a:solidFill>
                <a:latin typeface="Times New Roman"/>
                <a:cs typeface="Times New Roman"/>
              </a:rPr>
              <a:t>are</a:t>
            </a:r>
            <a:r>
              <a:rPr dirty="0" sz="1600" spc="-55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D74B5"/>
                </a:solidFill>
                <a:latin typeface="Times New Roman"/>
                <a:cs typeface="Times New Roman"/>
              </a:rPr>
              <a:t>two</a:t>
            </a:r>
            <a:r>
              <a:rPr dirty="0" sz="1600" spc="-50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2D74B5"/>
                </a:solidFill>
                <a:latin typeface="Times New Roman"/>
                <a:cs typeface="Times New Roman"/>
              </a:rPr>
              <a:t>modules:</a:t>
            </a:r>
            <a:endParaRPr sz="1600">
              <a:latin typeface="Times New Roman"/>
              <a:cs typeface="Times New Roman"/>
            </a:endParaRPr>
          </a:p>
          <a:p>
            <a:pPr marL="82550" marR="3702685" indent="-9525">
              <a:lnSpc>
                <a:spcPct val="103600"/>
              </a:lnSpc>
              <a:spcBef>
                <a:spcPts val="1470"/>
              </a:spcBef>
              <a:buSzPct val="92857"/>
              <a:buAutoNum type="arabicParenR"/>
              <a:tabLst>
                <a:tab pos="82550" algn="l"/>
                <a:tab pos="223520" algn="l"/>
              </a:tabLst>
            </a:pPr>
            <a:r>
              <a:rPr dirty="0" sz="1400" spc="-10">
                <a:latin typeface="Times New Roman"/>
                <a:cs typeface="Times New Roman"/>
              </a:rPr>
              <a:t>	</a:t>
            </a:r>
            <a:r>
              <a:rPr dirty="0" sz="1400" spc="-10">
                <a:latin typeface="Times New Roman"/>
                <a:cs typeface="Times New Roman"/>
              </a:rPr>
              <a:t>Admin 2)User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Times New Roman"/>
              <a:buAutoNum type="arabicParenR"/>
            </a:pPr>
            <a:endParaRPr sz="1400">
              <a:latin typeface="Times New Roman"/>
              <a:cs typeface="Times New Roman"/>
            </a:endParaRPr>
          </a:p>
          <a:p>
            <a:pPr marL="2301875">
              <a:lnSpc>
                <a:spcPct val="100000"/>
              </a:lnSpc>
            </a:pPr>
            <a:r>
              <a:rPr dirty="0" sz="2000" spc="-10" b="1">
                <a:solidFill>
                  <a:srgbClr val="2D74B5"/>
                </a:solidFill>
                <a:latin typeface="Times New Roman"/>
                <a:cs typeface="Times New Roman"/>
              </a:rPr>
              <a:t>Functionalities</a:t>
            </a:r>
            <a:endParaRPr sz="20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570"/>
              </a:spcBef>
            </a:pPr>
            <a:r>
              <a:rPr dirty="0" sz="1400" b="1">
                <a:solidFill>
                  <a:srgbClr val="2D74B5"/>
                </a:solidFill>
                <a:latin typeface="Times New Roman"/>
                <a:cs typeface="Times New Roman"/>
              </a:rPr>
              <a:t>Admin</a:t>
            </a:r>
            <a:r>
              <a:rPr dirty="0" sz="1400" spc="-20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2D74B5"/>
                </a:solidFill>
                <a:latin typeface="Times New Roman"/>
                <a:cs typeface="Times New Roman"/>
              </a:rPr>
              <a:t>Module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 spc="-10">
                <a:latin typeface="Times New Roman"/>
                <a:cs typeface="Times New Roman"/>
              </a:rPr>
              <a:t>login.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remove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them.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add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remove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event.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bookings.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feedback.</a:t>
            </a:r>
            <a:endParaRPr sz="1400">
              <a:latin typeface="Times New Roman"/>
              <a:cs typeface="Times New Roman"/>
            </a:endParaRPr>
          </a:p>
          <a:p>
            <a:pPr lvl="1" marL="567055" indent="-271145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67055" algn="l"/>
              </a:tabLst>
            </a:pPr>
            <a:r>
              <a:rPr dirty="0" sz="1400">
                <a:latin typeface="Times New Roman"/>
                <a:cs typeface="Times New Roman"/>
              </a:rPr>
              <a:t>generate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reports.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400" b="1">
                <a:solidFill>
                  <a:srgbClr val="2D74B5"/>
                </a:solidFill>
                <a:latin typeface="Times New Roman"/>
                <a:cs typeface="Times New Roman"/>
              </a:rPr>
              <a:t>There</a:t>
            </a:r>
            <a:r>
              <a:rPr dirty="0" sz="1400" spc="-10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D74B5"/>
                </a:solidFill>
                <a:latin typeface="Times New Roman"/>
                <a:cs typeface="Times New Roman"/>
              </a:rPr>
              <a:t>4</a:t>
            </a:r>
            <a:r>
              <a:rPr dirty="0" sz="1400" spc="-10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D74B5"/>
                </a:solidFill>
                <a:latin typeface="Times New Roman"/>
                <a:cs typeface="Times New Roman"/>
              </a:rPr>
              <a:t>type</a:t>
            </a:r>
            <a:r>
              <a:rPr dirty="0" sz="1400" spc="-5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D74B5"/>
                </a:solidFill>
                <a:latin typeface="Times New Roman"/>
                <a:cs typeface="Times New Roman"/>
              </a:rPr>
              <a:t>of</a:t>
            </a:r>
            <a:r>
              <a:rPr dirty="0" sz="1400" spc="-10" b="1">
                <a:solidFill>
                  <a:srgbClr val="2D74B5"/>
                </a:solidFill>
                <a:latin typeface="Times New Roman"/>
                <a:cs typeface="Times New Roman"/>
              </a:rPr>
              <a:t> reports:</a:t>
            </a:r>
            <a:endParaRPr sz="1400">
              <a:latin typeface="Times New Roman"/>
              <a:cs typeface="Times New Roman"/>
            </a:endParaRPr>
          </a:p>
          <a:p>
            <a:pPr lvl="2" marL="843915" indent="-150495">
              <a:lnSpc>
                <a:spcPct val="100000"/>
              </a:lnSpc>
              <a:spcBef>
                <a:spcPts val="1515"/>
              </a:spcBef>
              <a:buSzPct val="92857"/>
              <a:buAutoNum type="arabicParenR"/>
              <a:tabLst>
                <a:tab pos="843915" algn="l"/>
              </a:tabLst>
            </a:pP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report.</a:t>
            </a:r>
            <a:endParaRPr sz="1400">
              <a:latin typeface="Times New Roman"/>
              <a:cs typeface="Times New Roman"/>
            </a:endParaRPr>
          </a:p>
          <a:p>
            <a:pPr lvl="2" marL="845185" indent="-150495">
              <a:lnSpc>
                <a:spcPct val="100000"/>
              </a:lnSpc>
              <a:spcBef>
                <a:spcPts val="75"/>
              </a:spcBef>
              <a:buSzPct val="92857"/>
              <a:buAutoNum type="arabicParenR"/>
              <a:tabLst>
                <a:tab pos="845185" algn="l"/>
              </a:tabLst>
            </a:pP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wise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report.</a:t>
            </a:r>
            <a:endParaRPr sz="1400">
              <a:latin typeface="Times New Roman"/>
              <a:cs typeface="Times New Roman"/>
            </a:endParaRPr>
          </a:p>
          <a:p>
            <a:pPr lvl="2" marL="843915" indent="-150495">
              <a:lnSpc>
                <a:spcPct val="100000"/>
              </a:lnSpc>
              <a:spcBef>
                <a:spcPts val="70"/>
              </a:spcBef>
              <a:buSzPct val="92857"/>
              <a:buAutoNum type="arabicParenR"/>
              <a:tabLst>
                <a:tab pos="843915" algn="l"/>
              </a:tabLst>
            </a:pP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participate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report.</a:t>
            </a:r>
            <a:endParaRPr sz="1400">
              <a:latin typeface="Times New Roman"/>
              <a:cs typeface="Times New Roman"/>
            </a:endParaRPr>
          </a:p>
          <a:p>
            <a:pPr lvl="2" marL="843915" indent="-150495">
              <a:lnSpc>
                <a:spcPct val="100000"/>
              </a:lnSpc>
              <a:spcBef>
                <a:spcPts val="70"/>
              </a:spcBef>
              <a:buSzPct val="92857"/>
              <a:buAutoNum type="arabicParenR"/>
              <a:tabLst>
                <a:tab pos="843915" algn="l"/>
              </a:tabLst>
            </a:pPr>
            <a:r>
              <a:rPr dirty="0" sz="1400">
                <a:latin typeface="Times New Roman"/>
                <a:cs typeface="Times New Roman"/>
              </a:rPr>
              <a:t>Date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wise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booking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report.</a:t>
            </a:r>
            <a:endParaRPr sz="14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525"/>
              </a:spcBef>
            </a:pPr>
            <a:r>
              <a:rPr dirty="0" sz="1400" b="1">
                <a:solidFill>
                  <a:srgbClr val="2D74B5"/>
                </a:solidFill>
                <a:latin typeface="Times New Roman"/>
                <a:cs typeface="Times New Roman"/>
              </a:rPr>
              <a:t>User</a:t>
            </a:r>
            <a:r>
              <a:rPr dirty="0" sz="1400" spc="-55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2D74B5"/>
                </a:solidFill>
                <a:latin typeface="Times New Roman"/>
                <a:cs typeface="Times New Roman"/>
              </a:rPr>
              <a:t>Module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1535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 spc="-10">
                <a:latin typeface="Times New Roman"/>
                <a:cs typeface="Times New Roman"/>
              </a:rPr>
              <a:t>login.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search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book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according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booked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cancel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event.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give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feedback.</a:t>
            </a: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own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profile.</a:t>
            </a:r>
            <a:endParaRPr sz="14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525"/>
              </a:spcBef>
            </a:pPr>
            <a:r>
              <a:rPr dirty="0" sz="1400" b="1">
                <a:solidFill>
                  <a:srgbClr val="2D74B5"/>
                </a:solidFill>
                <a:latin typeface="Times New Roman"/>
                <a:cs typeface="Times New Roman"/>
              </a:rPr>
              <a:t>Admin</a:t>
            </a:r>
            <a:r>
              <a:rPr dirty="0" sz="1400" spc="-20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2D74B5"/>
                </a:solidFill>
                <a:latin typeface="Times New Roman"/>
                <a:cs typeface="Times New Roman"/>
              </a:rPr>
              <a:t>Module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lvl="1" marL="524510" indent="-228600">
              <a:lnSpc>
                <a:spcPct val="100000"/>
              </a:lnSpc>
              <a:buFont typeface="Arial MT"/>
              <a:buChar char="•"/>
              <a:tabLst>
                <a:tab pos="524510" algn="l"/>
              </a:tabLst>
            </a:pPr>
            <a:r>
              <a:rPr dirty="0" sz="1400">
                <a:latin typeface="Times New Roman"/>
                <a:cs typeface="Times New Roman"/>
              </a:rPr>
              <a:t>login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20" y="2896869"/>
              <a:ext cx="6197600" cy="3832225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885240" y="756920"/>
            <a:ext cx="3812540" cy="202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participate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list.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profile,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2114550">
              <a:lnSpc>
                <a:spcPct val="100000"/>
              </a:lnSpc>
            </a:pPr>
            <a:r>
              <a:rPr dirty="0" sz="2200" b="1">
                <a:solidFill>
                  <a:srgbClr val="006FC0"/>
                </a:solidFill>
                <a:latin typeface="Times New Roman"/>
                <a:cs typeface="Times New Roman"/>
              </a:rPr>
              <a:t>8.</a:t>
            </a:r>
            <a:r>
              <a:rPr dirty="0" sz="2200" spc="-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006FC0"/>
                </a:solidFill>
                <a:latin typeface="Times New Roman"/>
                <a:cs typeface="Times New Roman"/>
              </a:rPr>
              <a:t>Screenshots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2D74B5"/>
                </a:solidFill>
                <a:latin typeface="Times New Roman"/>
                <a:cs typeface="Times New Roman"/>
              </a:rPr>
              <a:t>User</a:t>
            </a:r>
            <a:r>
              <a:rPr dirty="0" sz="1800" spc="-60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D74B5"/>
                </a:solidFill>
                <a:latin typeface="Times New Roman"/>
                <a:cs typeface="Times New Roman"/>
              </a:rPr>
              <a:t>Side:</a:t>
            </a:r>
            <a:endParaRPr sz="1800">
              <a:latin typeface="Times New Roman"/>
              <a:cs typeface="Times New Roman"/>
            </a:endParaRPr>
          </a:p>
          <a:p>
            <a:pPr marL="935990">
              <a:lnSpc>
                <a:spcPct val="100000"/>
              </a:lnSpc>
              <a:spcBef>
                <a:spcPts val="1785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User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Index–</a:t>
            </a:r>
            <a:r>
              <a:rPr dirty="0" sz="12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1</a:t>
            </a:r>
            <a:r>
              <a:rPr dirty="0" spc="-25"/>
              <a:t>9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06576" y="7029068"/>
            <a:ext cx="5750560" cy="54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1209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6FC0"/>
                </a:solidFill>
                <a:latin typeface="Times New Roman"/>
                <a:cs typeface="Times New Roman"/>
              </a:rPr>
              <a:t>New</a:t>
            </a:r>
            <a:r>
              <a:rPr dirty="0" sz="1500" spc="-4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006FC0"/>
                </a:solidFill>
                <a:latin typeface="Times New Roman"/>
                <a:cs typeface="Times New Roman"/>
              </a:rPr>
              <a:t>User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Registration</a:t>
            </a:r>
            <a:r>
              <a:rPr dirty="0" sz="12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website,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compulsory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register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939923" y="749299"/>
            <a:ext cx="12369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 i="1">
                <a:solidFill>
                  <a:srgbClr val="2D74B5"/>
                </a:solidFill>
                <a:latin typeface="Times New Roman"/>
                <a:cs typeface="Times New Roman"/>
              </a:rPr>
              <a:t>Certificate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1361122"/>
            <a:ext cx="5829300" cy="832485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914145"/>
              <a:ext cx="6530340" cy="34442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745" y="5981611"/>
              <a:ext cx="6299200" cy="344360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30376" y="5200014"/>
            <a:ext cx="5942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User</a:t>
            </a:r>
            <a:r>
              <a:rPr dirty="0" sz="12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Login</a:t>
            </a:r>
            <a:r>
              <a:rPr dirty="0" sz="12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registered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registration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</a:t>
            </a:r>
            <a:r>
              <a:rPr dirty="0" sz="1200" spc="-1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28998" y="10034727"/>
            <a:ext cx="1689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50" y="6306286"/>
              <a:ext cx="6046597" cy="344297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000" y="1498726"/>
              <a:ext cx="6223000" cy="345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378966" y="1124457"/>
            <a:ext cx="46024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Dashboard</a:t>
            </a:r>
            <a:r>
              <a:rPr dirty="0" sz="12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logged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854454" y="5808344"/>
            <a:ext cx="2960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Events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940" y="1521332"/>
              <a:ext cx="6032500" cy="344360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40" y="6137160"/>
              <a:ext cx="5991860" cy="348183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79728" y="1124457"/>
            <a:ext cx="5530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Booking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6FC0"/>
                </a:solidFill>
                <a:latin typeface="Times New Roman"/>
                <a:cs typeface="Times New Roman"/>
              </a:rPr>
              <a:t>Participation</a:t>
            </a:r>
            <a:r>
              <a:rPr dirty="0" sz="12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participate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particular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2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96900" y="5532246"/>
            <a:ext cx="6536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Profile</a:t>
            </a:r>
            <a:r>
              <a:rPr dirty="0" sz="1200" spc="-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&amp;</a:t>
            </a:r>
            <a:r>
              <a:rPr dirty="0" sz="12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Participation</a:t>
            </a:r>
            <a:r>
              <a:rPr dirty="0" sz="12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List</a:t>
            </a:r>
            <a:r>
              <a:rPr dirty="0" sz="12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participate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105" y="2217419"/>
              <a:ext cx="6115685" cy="341299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903528" y="1493266"/>
            <a:ext cx="5745480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Event</a:t>
            </a:r>
            <a:r>
              <a:rPr dirty="0" sz="1200" spc="-5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6FC0"/>
                </a:solidFill>
                <a:latin typeface="Times New Roman"/>
                <a:cs typeface="Times New Roman"/>
              </a:rPr>
              <a:t>Wise</a:t>
            </a:r>
            <a:r>
              <a:rPr dirty="0" sz="12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Participation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Reports</a:t>
            </a:r>
            <a:r>
              <a:rPr dirty="0" sz="12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profile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participate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600" y="1714500"/>
              <a:ext cx="5930900" cy="345185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245" y="6146799"/>
              <a:ext cx="3025139" cy="6477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397253" y="1048257"/>
            <a:ext cx="4261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Insert</a:t>
            </a:r>
            <a:r>
              <a:rPr dirty="0" sz="1200" spc="-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Feedback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insert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feedback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4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764538" y="5788532"/>
            <a:ext cx="37801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Logout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click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305" y="1845563"/>
              <a:ext cx="6077585" cy="34361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790" y="6129489"/>
              <a:ext cx="6129020" cy="348957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942845" y="749299"/>
            <a:ext cx="2776220" cy="746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6769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2D74B5"/>
                </a:solidFill>
                <a:latin typeface="Times New Roman"/>
                <a:cs typeface="Times New Roman"/>
              </a:rPr>
              <a:t>Admin</a:t>
            </a:r>
            <a:r>
              <a:rPr dirty="0" sz="2200" spc="-90" b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2D74B5"/>
                </a:solidFill>
                <a:latin typeface="Times New Roman"/>
                <a:cs typeface="Times New Roman"/>
              </a:rPr>
              <a:t>Module: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Admin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Index–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910842" y="5673978"/>
            <a:ext cx="2665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Admin</a:t>
            </a:r>
            <a:r>
              <a:rPr dirty="0" sz="1200" spc="-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Login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-20">
                <a:latin typeface="Times New Roman"/>
                <a:cs typeface="Times New Roman"/>
              </a:rPr>
              <a:t> here.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1682495"/>
              <a:ext cx="6102477" cy="34430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709" y="6260566"/>
              <a:ext cx="6195060" cy="345147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86180" y="1124457"/>
            <a:ext cx="5494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Admin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6FC0"/>
                </a:solidFill>
                <a:latin typeface="Times New Roman"/>
                <a:cs typeface="Times New Roman"/>
              </a:rPr>
              <a:t>Dashboard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logged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6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705101" y="5864732"/>
            <a:ext cx="3060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Add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Event</a:t>
            </a:r>
            <a:r>
              <a:rPr dirty="0" sz="12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1333499"/>
              <a:ext cx="6083300" cy="34823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400" y="5740399"/>
              <a:ext cx="6019800" cy="347472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702054" y="756919"/>
            <a:ext cx="3571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Update</a:t>
            </a:r>
            <a:r>
              <a:rPr dirty="0" sz="1200" spc="-2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event</a:t>
            </a:r>
            <a:r>
              <a:rPr dirty="0" sz="1200" spc="-2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7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363725" y="5238114"/>
            <a:ext cx="4987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Manage</a:t>
            </a:r>
            <a:r>
              <a:rPr dirty="0" sz="1200" spc="-4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Events</a:t>
            </a:r>
            <a:r>
              <a:rPr dirty="0" sz="1200" spc="-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(Date</a:t>
            </a:r>
            <a:r>
              <a:rPr dirty="0" sz="1200" spc="-5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Wise</a:t>
            </a:r>
            <a:r>
              <a:rPr dirty="0" sz="12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Event</a:t>
            </a:r>
            <a:r>
              <a:rPr dirty="0" sz="1200" spc="-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FC0"/>
                </a:solidFill>
                <a:latin typeface="Times New Roman"/>
                <a:cs typeface="Times New Roman"/>
              </a:rPr>
              <a:t>Report)</a:t>
            </a:r>
            <a:r>
              <a:rPr dirty="0" sz="1200" spc="-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59" y="780287"/>
              <a:ext cx="5816599" cy="345173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5130799"/>
              <a:ext cx="6078220" cy="347472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503933" y="4591938"/>
            <a:ext cx="2810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Participate</a:t>
            </a:r>
            <a:r>
              <a:rPr dirty="0" sz="1200" spc="-3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list</a:t>
            </a:r>
            <a:r>
              <a:rPr dirty="0" sz="1200" spc="-1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799"/>
            <a:ext cx="6953884" cy="10085070"/>
            <a:chOff x="304800" y="304799"/>
            <a:chExt cx="6953884" cy="10085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6953884" cy="10085070"/>
            </a:xfrm>
            <a:custGeom>
              <a:avLst/>
              <a:gdLst/>
              <a:ahLst/>
              <a:cxnLst/>
              <a:rect l="l" t="t" r="r" b="b"/>
              <a:pathLst>
                <a:path w="6953884" h="10085070">
                  <a:moveTo>
                    <a:pt x="6953758" y="10076180"/>
                  </a:moveTo>
                  <a:lnTo>
                    <a:pt x="6944614" y="10076180"/>
                  </a:lnTo>
                  <a:lnTo>
                    <a:pt x="9144" y="10076180"/>
                  </a:lnTo>
                  <a:lnTo>
                    <a:pt x="6096" y="10076180"/>
                  </a:lnTo>
                  <a:lnTo>
                    <a:pt x="0" y="10076180"/>
                  </a:lnTo>
                  <a:lnTo>
                    <a:pt x="0" y="10084752"/>
                  </a:lnTo>
                  <a:lnTo>
                    <a:pt x="6096" y="10084752"/>
                  </a:lnTo>
                  <a:lnTo>
                    <a:pt x="9144" y="10084752"/>
                  </a:lnTo>
                  <a:lnTo>
                    <a:pt x="6944614" y="10084752"/>
                  </a:lnTo>
                  <a:lnTo>
                    <a:pt x="6953758" y="10084752"/>
                  </a:lnTo>
                  <a:lnTo>
                    <a:pt x="6953758" y="10076180"/>
                  </a:lnTo>
                  <a:close/>
                </a:path>
                <a:path w="6953884" h="10085070">
                  <a:moveTo>
                    <a:pt x="6953758" y="0"/>
                  </a:moveTo>
                  <a:lnTo>
                    <a:pt x="6944614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6096" y="8636"/>
                  </a:lnTo>
                  <a:lnTo>
                    <a:pt x="9144" y="8636"/>
                  </a:lnTo>
                  <a:lnTo>
                    <a:pt x="6944614" y="8636"/>
                  </a:lnTo>
                  <a:lnTo>
                    <a:pt x="6944614" y="10075545"/>
                  </a:lnTo>
                  <a:lnTo>
                    <a:pt x="6953758" y="10075545"/>
                  </a:lnTo>
                  <a:lnTo>
                    <a:pt x="6953758" y="8636"/>
                  </a:lnTo>
                  <a:lnTo>
                    <a:pt x="6953758" y="5715"/>
                  </a:lnTo>
                  <a:lnTo>
                    <a:pt x="6953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259" y="2441574"/>
              <a:ext cx="5867399" cy="345185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5950" y="6687324"/>
              <a:ext cx="2941320" cy="86104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656333" y="2044953"/>
            <a:ext cx="2555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Feedback</a:t>
            </a:r>
            <a:r>
              <a:rPr dirty="0" sz="1200" spc="-2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–</a:t>
            </a:r>
            <a:r>
              <a:rPr dirty="0" sz="1200" spc="-1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25"/>
              <a:t>2</a:t>
            </a:r>
            <a:r>
              <a:rPr dirty="0" spc="-25"/>
              <a:t>9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267457" y="6132956"/>
            <a:ext cx="598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Logout</a:t>
            </a:r>
            <a:r>
              <a:rPr dirty="0" sz="1200" spc="1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4471C4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40734" y="749299"/>
            <a:ext cx="692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 i="1">
                <a:solidFill>
                  <a:srgbClr val="2D74B5"/>
                </a:solidFill>
                <a:latin typeface="Times New Roman"/>
                <a:cs typeface="Times New Roman"/>
              </a:rPr>
              <a:t>Index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913180" y="1862581"/>
          <a:ext cx="5808980" cy="277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75"/>
                <a:gridCol w="2243454"/>
                <a:gridCol w="1574800"/>
              </a:tblGrid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No.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6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Profile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9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Scope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Objective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914"/>
                        </a:lnSpc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Technologies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914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DFD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Module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Screenshots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Enhancement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</a:t>
            </a:r>
            <a:r>
              <a:rPr dirty="0" spc="-25"/>
              <a:t> </a:t>
            </a:r>
            <a:r>
              <a:rPr dirty="0"/>
              <a:t>Future</a:t>
            </a:r>
            <a:r>
              <a:rPr dirty="0" spc="-20"/>
              <a:t> </a:t>
            </a:r>
            <a:r>
              <a:rPr dirty="0" spc="-10"/>
              <a:t>Enhancement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928998" y="10034727"/>
            <a:ext cx="1689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9624" y="1503933"/>
            <a:ext cx="5894070" cy="39624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31750">
              <a:lnSpc>
                <a:spcPct val="102499"/>
              </a:lnSpc>
              <a:spcBef>
                <a:spcPts val="6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serving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feature.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22984" y="2349753"/>
            <a:ext cx="3446145" cy="150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Payment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Font typeface="Arial MT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OTP.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Font typeface="Arial MT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receipt.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  <a:buFont typeface="Arial MT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804286" y="1488693"/>
            <a:ext cx="21780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006FC0"/>
                </a:solidFill>
                <a:latin typeface="Times New Roman"/>
                <a:cs typeface="Times New Roman"/>
              </a:rPr>
              <a:t>1.0</a:t>
            </a:r>
            <a:r>
              <a:rPr dirty="0" sz="2200" spc="-7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6FC0"/>
                </a:solidFill>
                <a:latin typeface="Times New Roman"/>
                <a:cs typeface="Times New Roman"/>
              </a:rPr>
              <a:t>Project</a:t>
            </a:r>
            <a:r>
              <a:rPr dirty="0" sz="2200" spc="-7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006FC0"/>
                </a:solidFill>
                <a:latin typeface="Times New Roman"/>
                <a:cs typeface="Times New Roman"/>
              </a:rPr>
              <a:t>Profile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61364" y="2223769"/>
          <a:ext cx="5906770" cy="438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675"/>
                <a:gridCol w="3597275"/>
              </a:tblGrid>
              <a:tr h="39814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B w="9525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1824355">
                        <a:lnSpc>
                          <a:spcPts val="1380"/>
                        </a:lnSpc>
                        <a:spcBef>
                          <a:spcPts val="6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Panchal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Vaidehi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Sanjaybhai 22B055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B w="9525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8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dirty="0" sz="12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dirty="0" sz="12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310" marR="902335">
                        <a:lnSpc>
                          <a:spcPct val="103299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Institute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studies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Old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NH-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8,College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Campus,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Bharuch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02642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225637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310" marR="1395730">
                        <a:lnSpc>
                          <a:spcPct val="1075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Email-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mkinstitute@gmail.com</a:t>
                      </a:r>
                      <a:r>
                        <a:rPr dirty="0"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Website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www.mkics.</a:t>
                      </a:r>
                      <a:r>
                        <a:rPr dirty="0" sz="12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i</a:t>
                      </a:r>
                      <a:r>
                        <a:rPr dirty="0" sz="12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Internal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Guide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B w="9525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Meghna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Vithlani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B w="9525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Front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Html,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Bootstrap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4,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JQuery,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CSS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Back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MySql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solidFill>
                      <a:srgbClr val="D2DFED"/>
                    </a:solidFill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Scripting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language: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PHP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17472" y="1929129"/>
            <a:ext cx="5976620" cy="282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0">
              <a:lnSpc>
                <a:spcPct val="100000"/>
              </a:lnSpc>
              <a:spcBef>
                <a:spcPts val="95"/>
              </a:spcBef>
            </a:pPr>
            <a:r>
              <a:rPr dirty="0" sz="2200" b="1" i="1">
                <a:solidFill>
                  <a:srgbClr val="006FC0"/>
                </a:solidFill>
                <a:latin typeface="Times New Roman"/>
                <a:cs typeface="Times New Roman"/>
              </a:rPr>
              <a:t>2.0</a:t>
            </a:r>
            <a:r>
              <a:rPr dirty="0" sz="2200" spc="-5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006FC0"/>
                </a:solidFill>
                <a:latin typeface="Times New Roman"/>
                <a:cs typeface="Times New Roman"/>
              </a:rPr>
              <a:t>Project</a:t>
            </a:r>
            <a:r>
              <a:rPr dirty="0" sz="2200" spc="-5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 i="1">
                <a:solidFill>
                  <a:srgbClr val="006FC0"/>
                </a:solidFill>
                <a:latin typeface="Times New Roman"/>
                <a:cs typeface="Times New Roman"/>
              </a:rPr>
              <a:t>Introduction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marR="469900" indent="-228600">
              <a:lnSpc>
                <a:spcPct val="103299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College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Event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Management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System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streamline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organization</a:t>
            </a:r>
            <a:r>
              <a:rPr dirty="0" sz="1200" spc="-25">
                <a:latin typeface="Times New Roman"/>
                <a:cs typeface="Times New Roman"/>
              </a:rPr>
              <a:t> and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03499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Managing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seminars,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cultural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fests,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workshops,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sports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activities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challenging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time-</a:t>
            </a:r>
            <a:r>
              <a:rPr dirty="0" sz="1200">
                <a:latin typeface="Times New Roman"/>
                <a:cs typeface="Times New Roman"/>
              </a:rPr>
              <a:t>consuming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efficient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40665" marR="61594">
              <a:lnSpc>
                <a:spcPct val="103299"/>
              </a:lnSpc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simplify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registration,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communication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event organizers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participants.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34290" indent="-228600">
              <a:lnSpc>
                <a:spcPct val="103299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seamless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faculty,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administration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college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3010026" y="5367654"/>
            <a:ext cx="1647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2.1</a:t>
            </a:r>
            <a:r>
              <a:rPr dirty="0" sz="1400" spc="-3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Project</a:t>
            </a:r>
            <a:r>
              <a:rPr dirty="0" sz="1400" spc="-2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6FC0"/>
                </a:solidFill>
                <a:latin typeface="Times New Roman"/>
                <a:cs typeface="Times New Roman"/>
              </a:rPr>
              <a:t>Definition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24508" y="6071996"/>
            <a:ext cx="5956300" cy="774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College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Event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Management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System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facilitate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490"/>
              </a:lnSpc>
              <a:spcBef>
                <a:spcPts val="45"/>
              </a:spcBef>
            </a:pPr>
            <a:r>
              <a:rPr dirty="0" sz="1200" spc="-10">
                <a:latin typeface="Times New Roman"/>
                <a:cs typeface="Times New Roman"/>
              </a:rPr>
              <a:t>efficient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organization,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register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communicate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organizers,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10">
                <a:latin typeface="Times New Roman"/>
                <a:cs typeface="Times New Roman"/>
              </a:rPr>
              <a:t> smooth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ts val="1430"/>
              </a:lnSpc>
            </a:pPr>
            <a:r>
              <a:rPr dirty="0" sz="1200">
                <a:latin typeface="Times New Roman"/>
                <a:cs typeface="Times New Roman"/>
              </a:rPr>
              <a:t>coordination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participants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administrators.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89456" y="749299"/>
            <a:ext cx="5760720" cy="674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3645">
              <a:lnSpc>
                <a:spcPct val="100000"/>
              </a:lnSpc>
              <a:spcBef>
                <a:spcPts val="95"/>
              </a:spcBef>
            </a:pPr>
            <a:r>
              <a:rPr dirty="0" sz="2200" b="1" i="1">
                <a:solidFill>
                  <a:srgbClr val="2D74B5"/>
                </a:solidFill>
                <a:latin typeface="Times New Roman"/>
                <a:cs typeface="Times New Roman"/>
              </a:rPr>
              <a:t>3.0</a:t>
            </a:r>
            <a:r>
              <a:rPr dirty="0" sz="2200" spc="-45" b="1" i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2D74B5"/>
                </a:solidFill>
                <a:latin typeface="Times New Roman"/>
                <a:cs typeface="Times New Roman"/>
              </a:rPr>
              <a:t>Scope</a:t>
            </a:r>
            <a:r>
              <a:rPr dirty="0" sz="2200" spc="-120" b="1" i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dirty="0" sz="2200" spc="-40" b="1" i="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 i="1">
                <a:solidFill>
                  <a:srgbClr val="2D74B5"/>
                </a:solidFill>
                <a:latin typeface="Times New Roman"/>
                <a:cs typeface="Times New Roman"/>
              </a:rPr>
              <a:t>Objective</a:t>
            </a:r>
            <a:endParaRPr sz="2200">
              <a:latin typeface="Times New Roman"/>
              <a:cs typeface="Times New Roman"/>
            </a:endParaRPr>
          </a:p>
          <a:p>
            <a:pPr algn="ctr" marR="252095">
              <a:lnSpc>
                <a:spcPct val="100000"/>
              </a:lnSpc>
              <a:spcBef>
                <a:spcPts val="1955"/>
              </a:spcBef>
            </a:pP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3.1 </a:t>
            </a:r>
            <a:r>
              <a:rPr dirty="0" sz="1400" spc="-10" b="1">
                <a:solidFill>
                  <a:srgbClr val="006FC0"/>
                </a:solidFill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4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Scope</a:t>
            </a:r>
            <a:r>
              <a:rPr dirty="0" sz="1400" spc="-2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dirty="0" sz="14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6FC0"/>
                </a:solidFill>
                <a:latin typeface="Times New Roman"/>
                <a:cs typeface="Times New Roman"/>
              </a:rPr>
              <a:t>admin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5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login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60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 spc="-20">
                <a:latin typeface="Times New Roman"/>
                <a:cs typeface="Times New Roman"/>
              </a:rPr>
              <a:t>View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>
                <a:latin typeface="Times New Roman"/>
                <a:cs typeface="Times New Roman"/>
              </a:rPr>
              <a:t>Update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delete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 spc="-20">
                <a:latin typeface="Times New Roman"/>
                <a:cs typeface="Times New Roman"/>
              </a:rPr>
              <a:t>View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>
                <a:latin typeface="Times New Roman"/>
                <a:cs typeface="Times New Roman"/>
              </a:rPr>
              <a:t>Update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delete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60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 spc="-20">
                <a:latin typeface="Times New Roman"/>
                <a:cs typeface="Times New Roman"/>
              </a:rPr>
              <a:t>View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wise,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wise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booking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 spc="-20">
                <a:latin typeface="Times New Roman"/>
                <a:cs typeface="Times New Roman"/>
              </a:rPr>
              <a:t>View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feedback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 spc="-20">
                <a:latin typeface="Times New Roman"/>
                <a:cs typeface="Times New Roman"/>
              </a:rPr>
              <a:t>View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bookings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Font typeface="Arial MT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Scope</a:t>
            </a:r>
            <a:r>
              <a:rPr dirty="0" sz="1400" spc="-2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dirty="0" sz="14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>
                <a:latin typeface="Times New Roman"/>
                <a:cs typeface="Times New Roman"/>
              </a:rPr>
              <a:t>Login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Username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Password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>
                <a:latin typeface="Times New Roman"/>
                <a:cs typeface="Times New Roman"/>
              </a:rPr>
              <a:t>Give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feedback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60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>
                <a:latin typeface="Times New Roman"/>
                <a:cs typeface="Times New Roman"/>
              </a:rPr>
              <a:t>Book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75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 spc="-20">
                <a:latin typeface="Times New Roman"/>
                <a:cs typeface="Times New Roman"/>
              </a:rPr>
              <a:t>View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own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booking</a:t>
            </a:r>
            <a:endParaRPr sz="1400">
              <a:latin typeface="Times New Roman"/>
              <a:cs typeface="Times New Roman"/>
            </a:endParaRPr>
          </a:p>
          <a:p>
            <a:pPr marL="502920" indent="-228600">
              <a:lnSpc>
                <a:spcPct val="100000"/>
              </a:lnSpc>
              <a:spcBef>
                <a:spcPts val="70"/>
              </a:spcBef>
              <a:buSzPct val="85714"/>
              <a:buFont typeface="Arial MT"/>
              <a:buChar char="•"/>
              <a:tabLst>
                <a:tab pos="502920" algn="l"/>
              </a:tabLst>
            </a:pPr>
            <a:r>
              <a:rPr dirty="0" sz="1400" spc="-20">
                <a:latin typeface="Times New Roman"/>
                <a:cs typeface="Times New Roman"/>
              </a:rPr>
              <a:t>View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profile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400">
              <a:latin typeface="Times New Roman"/>
              <a:cs typeface="Times New Roman"/>
            </a:endParaRPr>
          </a:p>
          <a:p>
            <a:pPr marL="2106930">
              <a:lnSpc>
                <a:spcPct val="100000"/>
              </a:lnSpc>
            </a:pPr>
            <a:r>
              <a:rPr dirty="0" sz="1800" b="1">
                <a:solidFill>
                  <a:srgbClr val="006FC0"/>
                </a:solidFill>
                <a:latin typeface="Times New Roman"/>
                <a:cs typeface="Times New Roman"/>
              </a:rPr>
              <a:t>3.2 </a:t>
            </a:r>
            <a:r>
              <a:rPr dirty="0" sz="1800" spc="-10" b="1">
                <a:solidFill>
                  <a:srgbClr val="006FC0"/>
                </a:solidFill>
                <a:latin typeface="Times New Roman"/>
                <a:cs typeface="Times New Roman"/>
              </a:rPr>
              <a:t>Objective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800">
              <a:latin typeface="Times New Roman"/>
              <a:cs typeface="Times New Roman"/>
            </a:endParaRPr>
          </a:p>
          <a:p>
            <a:pPr marL="276225" marR="5080" indent="-228600">
              <a:lnSpc>
                <a:spcPct val="103600"/>
              </a:lnSpc>
              <a:buSzPct val="85714"/>
              <a:buFont typeface="Arial MT"/>
              <a:buChar char="•"/>
              <a:tabLst>
                <a:tab pos="27622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objective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College</a:t>
            </a:r>
            <a:r>
              <a:rPr dirty="0" sz="1400" spc="-2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Event</a:t>
            </a:r>
            <a:r>
              <a:rPr dirty="0" sz="1400" spc="-1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Management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System</a:t>
            </a:r>
            <a:r>
              <a:rPr dirty="0" sz="1400" spc="-1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user- </a:t>
            </a:r>
            <a:r>
              <a:rPr dirty="0" sz="1400">
                <a:latin typeface="Times New Roman"/>
                <a:cs typeface="Times New Roman"/>
              </a:rPr>
              <a:t>friendly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platform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efficient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management,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enabling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seamless </a:t>
            </a:r>
            <a:r>
              <a:rPr dirty="0" sz="1400">
                <a:latin typeface="Times New Roman"/>
                <a:cs typeface="Times New Roman"/>
              </a:rPr>
              <a:t>coordination,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registration,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communication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between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students,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faculty,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event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organizers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college.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942845" y="9062465"/>
            <a:ext cx="29667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 b="1" i="1">
                <a:solidFill>
                  <a:srgbClr val="006FC0"/>
                </a:solidFill>
                <a:latin typeface="Times New Roman"/>
                <a:cs typeface="Times New Roman"/>
              </a:rPr>
              <a:t>4.Tools</a:t>
            </a:r>
            <a:r>
              <a:rPr dirty="0" sz="2200" spc="-10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dirty="0" sz="2200" spc="-2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 i="1">
                <a:solidFill>
                  <a:srgbClr val="006FC0"/>
                </a:solidFill>
                <a:latin typeface="Times New Roman"/>
                <a:cs typeface="Times New Roman"/>
              </a:rPr>
              <a:t>Technologies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22984" y="755395"/>
            <a:ext cx="5678805" cy="4438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113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4.1</a:t>
            </a:r>
            <a:r>
              <a:rPr dirty="0" sz="1400" spc="-1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System</a:t>
            </a:r>
            <a:r>
              <a:rPr dirty="0" sz="14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6FC0"/>
                </a:solidFill>
                <a:latin typeface="Times New Roman"/>
                <a:cs typeface="Times New Roman"/>
              </a:rPr>
              <a:t>Technologies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00" spc="-20">
                <a:latin typeface="Times New Roman"/>
                <a:cs typeface="Times New Roman"/>
              </a:rPr>
              <a:t>Html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 spc="-25"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JavaScript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JQuery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3.1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Bootstrap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PHP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7.4.26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AngularJS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200">
              <a:latin typeface="Times New Roman"/>
              <a:cs typeface="Times New Roman"/>
            </a:endParaRPr>
          </a:p>
          <a:p>
            <a:pPr marL="1425575">
              <a:lnSpc>
                <a:spcPct val="100000"/>
              </a:lnSpc>
            </a:pP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4.2</a:t>
            </a:r>
            <a:r>
              <a:rPr dirty="0" sz="1400" spc="-5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006FC0"/>
                </a:solidFill>
                <a:latin typeface="Times New Roman"/>
                <a:cs typeface="Times New Roman"/>
              </a:rPr>
              <a:t>Tool </a:t>
            </a: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dirty="0" sz="1400" spc="-5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Used</a:t>
            </a:r>
            <a:r>
              <a:rPr dirty="0" sz="1400" spc="-6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55" b="1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dirty="0" sz="1400" spc="-2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6FC0"/>
                </a:solidFill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Visual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studios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200">
              <a:latin typeface="Times New Roman"/>
              <a:cs typeface="Times New Roman"/>
            </a:endParaRPr>
          </a:p>
          <a:p>
            <a:pPr marL="1421130">
              <a:lnSpc>
                <a:spcPct val="100000"/>
              </a:lnSpc>
            </a:pP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4.3</a:t>
            </a:r>
            <a:r>
              <a:rPr dirty="0" sz="14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dirty="0" sz="1400" spc="-3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6FC0"/>
                </a:solidFill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Back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MySql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5.7.36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PhpMyAdmin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5.1.1,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Apache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2.4.51,WampServer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3.2.6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64bit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Operating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Windows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Browser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Chrome,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Microsoft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Edge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2693035" y="8774429"/>
            <a:ext cx="17373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 b="1" i="1">
                <a:solidFill>
                  <a:srgbClr val="006FC0"/>
                </a:solidFill>
                <a:latin typeface="Times New Roman"/>
                <a:cs typeface="Times New Roman"/>
              </a:rPr>
              <a:t>5.Table</a:t>
            </a:r>
            <a:r>
              <a:rPr dirty="0" sz="2200" spc="-9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 i="1">
                <a:solidFill>
                  <a:srgbClr val="006FC0"/>
                </a:solidFill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14348" y="751331"/>
          <a:ext cx="5041265" cy="333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825"/>
                <a:gridCol w="1303020"/>
                <a:gridCol w="2001520"/>
              </a:tblGrid>
              <a:tr h="50292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3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admin_master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6832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5247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545"/>
                        </a:lnSpc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3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Constraints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admin_Id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admin_name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admin_Password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49414" y="310514"/>
            <a:ext cx="9525" cy="10069830"/>
          </a:xfrm>
          <a:custGeom>
            <a:avLst/>
            <a:gdLst/>
            <a:ahLst/>
            <a:cxnLst/>
            <a:rect l="l" t="t" r="r" b="b"/>
            <a:pathLst>
              <a:path w="9525" h="10069830">
                <a:moveTo>
                  <a:pt x="9143" y="0"/>
                </a:moveTo>
                <a:lnTo>
                  <a:pt x="0" y="0"/>
                </a:lnTo>
                <a:lnTo>
                  <a:pt x="0" y="10069830"/>
                </a:lnTo>
                <a:lnTo>
                  <a:pt x="9143" y="10069830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89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636"/>
                </a:lnTo>
                <a:lnTo>
                  <a:pt x="6096" y="8636"/>
                </a:lnTo>
                <a:lnTo>
                  <a:pt x="9144" y="8636"/>
                </a:lnTo>
                <a:lnTo>
                  <a:pt x="6944614" y="8636"/>
                </a:lnTo>
                <a:lnTo>
                  <a:pt x="6953758" y="8636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4800" y="10380979"/>
            <a:ext cx="6953884" cy="8890"/>
          </a:xfrm>
          <a:custGeom>
            <a:avLst/>
            <a:gdLst/>
            <a:ahLst/>
            <a:cxnLst/>
            <a:rect l="l" t="t" r="r" b="b"/>
            <a:pathLst>
              <a:path w="6953884" h="8890">
                <a:moveTo>
                  <a:pt x="6953758" y="0"/>
                </a:moveTo>
                <a:lnTo>
                  <a:pt x="6944614" y="0"/>
                </a:lnTo>
                <a:lnTo>
                  <a:pt x="9144" y="0"/>
                </a:lnTo>
                <a:lnTo>
                  <a:pt x="6096" y="0"/>
                </a:lnTo>
                <a:lnTo>
                  <a:pt x="0" y="0"/>
                </a:lnTo>
                <a:lnTo>
                  <a:pt x="0" y="8572"/>
                </a:lnTo>
                <a:lnTo>
                  <a:pt x="6096" y="8572"/>
                </a:lnTo>
                <a:lnTo>
                  <a:pt x="9144" y="8572"/>
                </a:lnTo>
                <a:lnTo>
                  <a:pt x="6944614" y="8572"/>
                </a:lnTo>
                <a:lnTo>
                  <a:pt x="6953758" y="8572"/>
                </a:lnTo>
                <a:lnTo>
                  <a:pt x="6953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74724" y="955547"/>
          <a:ext cx="5130165" cy="5270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905"/>
                <a:gridCol w="1713230"/>
                <a:gridCol w="1802764"/>
              </a:tblGrid>
              <a:tr h="4222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3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event_master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49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event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246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3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Constraints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395"/>
                    </a:solidFill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Date/Time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event_location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Date/Time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event_charges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(100)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15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subject>Online Housemaid Booking System</dc:subject>
  <dc:title>Project documentation</dc:title>
  <dcterms:created xsi:type="dcterms:W3CDTF">2024-10-24T03:06:32Z</dcterms:created>
  <dcterms:modified xsi:type="dcterms:W3CDTF">2024-10-24T03:06:32Z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2024-10-24T00:00:00Z</vt:filetime>
  </property>
  <property fmtid="{D5CDD505-2E9C-101B-9397-08002B2CF9AE}" pid="5" name="Producer">
    <vt:lpwstr>Microsoft® Word 2021</vt:lpwstr>
  </property>
</Properties>
</file>