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4d770e5c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4d770e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4d770e5c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64d770e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4d770e5c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4d770e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3c1726b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3c172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3c1726b6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3c1726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4d770e5c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4d770e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4d770e5c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4d770e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4d770e5c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4d770e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3c1726b6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3c1726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63c1726b6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63c1726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64d770e5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64d770e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64d770e5c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64d770e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3c1726b6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63c1726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4d770e5c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4d770e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4d770e5c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64d770e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1691bd3b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1691bd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3c1726b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63c172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4d770e5c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4d770e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177675"/>
            <a:ext cx="8512500" cy="33072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- 3</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Credit Card Default Prediction</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Distribution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wise defaulters</a:t>
            </a:r>
            <a:endParaRPr b="1" sz="3200">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7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Distributions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Status</a:t>
            </a:r>
            <a:endParaRPr b="1" sz="3200">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29800" y="39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Distribution</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6"/>
          <p:cNvPicPr preferRelativeResize="0"/>
          <p:nvPr/>
        </p:nvPicPr>
        <p:blipFill rotWithShape="1">
          <a:blip r:embed="rId3">
            <a:alphaModFix/>
          </a:blip>
          <a:srcRect b="2562" l="0" r="0" t="0"/>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wise defaulters</a:t>
            </a:r>
            <a:endParaRPr b="1" sz="3200">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&lt;30 and &gt;50:</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141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a:t>
            </a:r>
            <a:r>
              <a:rPr lang="en-GB">
                <a:solidFill>
                  <a:schemeClr val="lt1"/>
                </a:solidFill>
                <a:latin typeface="Montserrat"/>
                <a:ea typeface="Montserrat"/>
                <a:cs typeface="Montserrat"/>
                <a:sym typeface="Montserrat"/>
              </a:rPr>
              <a:t> Trees</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p:nvPr>
            <p:ph type="title"/>
          </p:nvPr>
        </p:nvSpPr>
        <p:spPr>
          <a:xfrm>
            <a:off x="311700" y="342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Steps</a:t>
            </a:r>
            <a:endParaRPr b="1" sz="3200">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Preprocessing</a:t>
            </a:r>
            <a:endParaRPr b="1" sz="1800">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 Evaluation</a:t>
            </a:r>
            <a:endParaRPr b="1" sz="1800">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Modelling</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0.01</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571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6985" l="4970" r="0" t="0"/>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SVM</a:t>
            </a:r>
            <a:r>
              <a:rPr b="1" lang="en-GB" sz="3200">
                <a:latin typeface="Montserrat"/>
                <a:ea typeface="Montserrat"/>
                <a:cs typeface="Montserrat"/>
                <a:sym typeface="Montserrat"/>
              </a:rPr>
              <a: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413900" y="1600975"/>
            <a:ext cx="8520600" cy="17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a:t>
            </a:r>
            <a:r>
              <a:rPr b="1" lang="en-GB" sz="3200">
                <a:latin typeface="Montserrat"/>
                <a:ea typeface="Montserrat"/>
                <a:cs typeface="Montserrat"/>
                <a:sym typeface="Montserrat"/>
              </a:rPr>
              <a:t> Metrics</a:t>
            </a:r>
            <a:endParaRPr b="1" sz="3200">
              <a:latin typeface="Montserrat"/>
              <a:ea typeface="Montserrat"/>
              <a:cs typeface="Montserrat"/>
              <a:sym typeface="Montserrat"/>
            </a:endParaRPr>
          </a:p>
        </p:txBody>
      </p:sp>
      <p:sp>
        <p:nvSpPr>
          <p:cNvPr id="202" name="Google Shape;202;p33"/>
          <p:cNvSpPr txBox="1"/>
          <p:nvPr>
            <p:ph idx="1" type="body"/>
          </p:nvPr>
        </p:nvSpPr>
        <p:spPr>
          <a:xfrm>
            <a:off x="379825" y="13909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max_depth=30</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n_estimators=150</a:t>
            </a:r>
            <a:endParaRPr/>
          </a:p>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 f</a:t>
            </a:r>
            <a:r>
              <a:rPr b="1" lang="en-GB" sz="3200">
                <a:latin typeface="Montserrat"/>
                <a:ea typeface="Montserrat"/>
                <a:cs typeface="Montserrat"/>
                <a:sym typeface="Montserrat"/>
              </a:rPr>
              <a:t>eature importances</a:t>
            </a:r>
            <a:endParaRPr b="1" sz="3200">
              <a:latin typeface="Montserrat"/>
              <a:ea typeface="Montserrat"/>
              <a:cs typeface="Montserrat"/>
              <a:sym typeface="Montserrat"/>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min_child_weight=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 Gradient Boosting</a:t>
            </a:r>
            <a:r>
              <a:rPr b="1" lang="en-GB" sz="3200">
                <a:latin typeface="Montserrat"/>
                <a:ea typeface="Montserrat"/>
                <a:cs typeface="Montserrat"/>
                <a:sym typeface="Montserrat"/>
              </a:rPr>
              <a:t> feature importances</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AUC-ROC curve comparision</a:t>
            </a:r>
            <a:endParaRPr b="1" sz="3200">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36" name="Google Shape;236;p38"/>
          <p:cNvSpPr txBox="1"/>
          <p:nvPr>
            <p:ph idx="1" type="body"/>
          </p:nvPr>
        </p:nvSpPr>
        <p:spPr>
          <a:xfrm>
            <a:off x="311700" y="1828050"/>
            <a:ext cx="8520600" cy="274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20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2" name="Google Shape;242;p39"/>
          <p:cNvSpPr txBox="1"/>
          <p:nvPr>
            <p:ph idx="1" type="body"/>
          </p:nvPr>
        </p:nvSpPr>
        <p:spPr>
          <a:xfrm>
            <a:off x="311700" y="779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b="0" l="2704" r="0" t="0"/>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48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254" name="Google Shape;254;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b="1"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00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4" name="Google Shape;74;p16"/>
          <p:cNvSpPr txBox="1"/>
          <p:nvPr>
            <p:ph idx="1" type="body"/>
          </p:nvPr>
        </p:nvSpPr>
        <p:spPr>
          <a:xfrm>
            <a:off x="311700" y="2214100"/>
            <a:ext cx="8520600" cy="29295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Data </a:t>
            </a:r>
            <a:r>
              <a:rPr b="1" lang="en-GB" sz="3200">
                <a:latin typeface="Montserrat"/>
                <a:ea typeface="Montserrat"/>
                <a:cs typeface="Montserrat"/>
                <a:sym typeface="Montserrat"/>
              </a:rPr>
              <a:t>Summary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X1 - Amount of credit(includes individual as well as family credit)</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X2 - Gender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X3 - Education</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X4 - Marital Status </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X5 - Age</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X6 to X11 - History of past payments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X12 to X17 - Amount of bill statement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X18 to X23 - Amount of previous payment from April to September</a:t>
            </a:r>
            <a:endParaRPr b="1" sz="1850">
              <a:solidFill>
                <a:schemeClr val="lt1"/>
              </a:solidFill>
              <a:highlight>
                <a:srgbClr val="FFFFFF"/>
              </a:highlight>
              <a:latin typeface="Montserrat"/>
              <a:ea typeface="Montserrat"/>
              <a:cs typeface="Montserrat"/>
              <a:sym typeface="Montserrat"/>
            </a:endParaRPr>
          </a:p>
          <a:p>
            <a:pPr indent="-346075" lvl="0" marL="457200" rtl="0" algn="l">
              <a:spcBef>
                <a:spcPts val="0"/>
              </a:spcBef>
              <a:spcAft>
                <a:spcPts val="0"/>
              </a:spcAft>
              <a:buClr>
                <a:schemeClr val="lt1"/>
              </a:buClr>
              <a:buSzPts val="1850"/>
              <a:buFont typeface="Montserrat"/>
              <a:buChar char="●"/>
            </a:pPr>
            <a:r>
              <a:rPr b="1" lang="en-GB" sz="1850">
                <a:solidFill>
                  <a:schemeClr val="lt1"/>
                </a:solidFill>
                <a:highlight>
                  <a:srgbClr val="FFFFFF"/>
                </a:highlight>
                <a:latin typeface="Montserrat"/>
                <a:ea typeface="Montserrat"/>
                <a:cs typeface="Montserrat"/>
                <a:sym typeface="Montserrat"/>
              </a:rPr>
              <a:t>Y - Default payment</a:t>
            </a:r>
            <a:endParaRPr b="1" sz="185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Approach Overview</a:t>
            </a:r>
            <a:endParaRPr b="1" sz="3200">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Cleaning</a:t>
            </a:r>
            <a:endParaRPr b="1" sz="1800">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Modeling</a:t>
            </a:r>
            <a:endParaRPr b="1" sz="1800">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Understanding and Cleaning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Graphical</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Machine Learning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0" name="Google Shape;100;p19"/>
          <p:cNvSpPr txBox="1"/>
          <p:nvPr>
            <p:ph idx="1" type="body"/>
          </p:nvPr>
        </p:nvSpPr>
        <p:spPr>
          <a:xfrm>
            <a:off x="311700" y="1771275"/>
            <a:ext cx="8520600" cy="27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Dataset for </a:t>
            </a:r>
            <a:r>
              <a:rPr b="1" lang="en-GB">
                <a:solidFill>
                  <a:schemeClr val="lt1"/>
                </a:solidFill>
                <a:latin typeface="Montserrat"/>
                <a:ea typeface="Montserrat"/>
                <a:cs typeface="Montserrat"/>
                <a:sym typeface="Montserrat"/>
              </a:rPr>
              <a:t>Taiwan.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Distribution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wise defaulters</a:t>
            </a:r>
            <a:endParaRPr b="1" sz="3200">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b="1" lang="en-GB" sz="1600">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