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60" r:id="rId5"/>
    <p:sldId id="267" r:id="rId6"/>
    <p:sldId id="266" r:id="rId7"/>
    <p:sldId id="263" r:id="rId8"/>
    <p:sldId id="278" r:id="rId9"/>
    <p:sldId id="274" r:id="rId10"/>
    <p:sldId id="275" r:id="rId11"/>
    <p:sldId id="281" r:id="rId12"/>
    <p:sldId id="279" r:id="rId13"/>
    <p:sldId id="280" r:id="rId14"/>
    <p:sldId id="282" r:id="rId15"/>
    <p:sldId id="283" r:id="rId16"/>
    <p:sldId id="285" r:id="rId17"/>
    <p:sldId id="284" r:id="rId18"/>
    <p:sldId id="288" r:id="rId19"/>
    <p:sldId id="289" r:id="rId20"/>
    <p:sldId id="291" r:id="rId21"/>
    <p:sldId id="290" r:id="rId22"/>
    <p:sldId id="298" r:id="rId23"/>
    <p:sldId id="300" r:id="rId24"/>
    <p:sldId id="293" r:id="rId25"/>
    <p:sldId id="294" r:id="rId26"/>
    <p:sldId id="301" r:id="rId27"/>
    <p:sldId id="302" r:id="rId28"/>
    <p:sldId id="296" r:id="rId29"/>
    <p:sldId id="292" r:id="rId30"/>
    <p:sldId id="295" r:id="rId31"/>
    <p:sldId id="303" r:id="rId32"/>
    <p:sldId id="297" r:id="rId33"/>
    <p:sldId id="264" r:id="rId34"/>
    <p:sldId id="265" r:id="rId35"/>
    <p:sldId id="270" r:id="rId36"/>
    <p:sldId id="271" r:id="rId37"/>
    <p:sldId id="269" r:id="rId38"/>
    <p:sldId id="277" r:id="rId39"/>
    <p:sldId id="286" r:id="rId40"/>
    <p:sldId id="299" r:id="rId41"/>
    <p:sldId id="28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eep Kunkunuru" initials="SK" lastIdx="1" clrIdx="0">
    <p:extLst>
      <p:ext uri="{19B8F6BF-5375-455C-9EA6-DF929625EA0E}">
        <p15:presenceInfo xmlns:p15="http://schemas.microsoft.com/office/powerpoint/2012/main" userId="S-1-5-21-1868789782-678459286-9522986-428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04" autoAdjust="0"/>
    <p:restoredTop sz="76580" autoAdjust="0"/>
  </p:normalViewPr>
  <p:slideViewPr>
    <p:cSldViewPr snapToGrid="0">
      <p:cViewPr varScale="1">
        <p:scale>
          <a:sx n="66" d="100"/>
          <a:sy n="66" d="100"/>
        </p:scale>
        <p:origin x="158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A2D172-6AD9-468F-8A64-FB695B10C546}" type="datetimeFigureOut">
              <a:rPr lang="en-US" smtClean="0"/>
              <a:t>7/31/2016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5D1F3C-AE93-4A1E-A000-2D08D6B1A57C}" type="slidenum">
              <a:rPr lang="en-US" smtClean="0"/>
              <a:t>‹#›</a:t>
            </a:fld>
            <a:endParaRPr lang="en-US"/>
          </a:p>
        </p:txBody>
      </p:sp>
    </p:spTree>
    <p:extLst>
      <p:ext uri="{BB962C8B-B14F-4D97-AF65-F5344CB8AC3E}">
        <p14:creationId xmlns:p14="http://schemas.microsoft.com/office/powerpoint/2010/main" val="2220245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research.google.com/archive/bigtable.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hadoop.apache.org/docs/current/hadoop-yarn/hadoop-yarn-site/CapacityScheduler.htm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hadoop.apache.org/docs/current/hadoop-yarn/hadoop-yarn-site/FairScheduler.htm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http://hortonworks.com/products/data-center/hdp/</a:t>
            </a:r>
          </a:p>
          <a:p>
            <a:pPr marL="171450" indent="-171450">
              <a:buFont typeface="Arial" panose="020B0604020202020204" pitchFamily="34" charset="0"/>
              <a:buChar char="•"/>
            </a:pPr>
            <a:r>
              <a:rPr lang="en-US" dirty="0"/>
              <a:t>https://slider.incubator.apache.org/design/architecture.html</a:t>
            </a:r>
          </a:p>
          <a:p>
            <a:pPr marL="171450" indent="-171450">
              <a:buFont typeface="Arial" panose="020B0604020202020204" pitchFamily="34" charset="0"/>
              <a:buChar char="•"/>
            </a:pPr>
            <a:r>
              <a:rPr lang="en-US" dirty="0"/>
              <a:t>Broad categories – access, integration, operations,</a:t>
            </a:r>
            <a:r>
              <a:rPr lang="en-US" baseline="0" dirty="0"/>
              <a:t> tools</a:t>
            </a:r>
          </a:p>
          <a:p>
            <a:pPr marL="171450" indent="-171450">
              <a:buFont typeface="Arial" panose="020B0604020202020204" pitchFamily="34" charset="0"/>
              <a:buChar char="•"/>
            </a:pPr>
            <a:r>
              <a:rPr lang="en-US" baseline="0" dirty="0" err="1"/>
              <a:t>Accumulo</a:t>
            </a:r>
            <a:r>
              <a:rPr lang="en-US" baseline="0" dirty="0"/>
              <a:t>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 sorted, distributed key-value store with cell-based access control</a:t>
            </a:r>
            <a:r>
              <a:rPr lang="en-US" sz="1200" b="0" i="0" kern="1200" baseline="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Accumulo</a:t>
            </a:r>
            <a:r>
              <a:rPr lang="en-US" sz="1200" b="0" i="0" kern="1200" dirty="0">
                <a:solidFill>
                  <a:schemeClr val="tx1"/>
                </a:solidFill>
                <a:effectLst/>
                <a:latin typeface="+mn-lt"/>
                <a:ea typeface="+mn-ea"/>
                <a:cs typeface="+mn-cs"/>
              </a:rPr>
              <a:t> is a low-latency, large table data storage and retrieval system with cell-level security. </a:t>
            </a:r>
            <a:r>
              <a:rPr lang="en-US" sz="1200" b="0" i="0" kern="1200" dirty="0" err="1">
                <a:solidFill>
                  <a:schemeClr val="tx1"/>
                </a:solidFill>
                <a:effectLst/>
                <a:latin typeface="+mn-lt"/>
                <a:ea typeface="+mn-ea"/>
                <a:cs typeface="+mn-cs"/>
              </a:rPr>
              <a:t>Accumulo</a:t>
            </a:r>
            <a:r>
              <a:rPr lang="en-US" sz="1200" b="0" i="0" kern="1200" dirty="0">
                <a:solidFill>
                  <a:schemeClr val="tx1"/>
                </a:solidFill>
                <a:effectLst/>
                <a:latin typeface="+mn-lt"/>
                <a:ea typeface="+mn-ea"/>
                <a:cs typeface="+mn-cs"/>
              </a:rPr>
              <a:t> is based on </a:t>
            </a:r>
            <a:r>
              <a:rPr lang="en-US" sz="1200" b="0" i="0" u="none" strike="noStrike" kern="1200" dirty="0">
                <a:solidFill>
                  <a:schemeClr val="tx1"/>
                </a:solidFill>
                <a:effectLst/>
                <a:latin typeface="+mn-lt"/>
                <a:ea typeface="+mn-ea"/>
                <a:cs typeface="+mn-cs"/>
                <a:hlinkClick r:id="rId3"/>
              </a:rPr>
              <a:t>Google’s </a:t>
            </a:r>
            <a:r>
              <a:rPr lang="en-US" sz="1200" b="0" i="0" u="none" strike="noStrike" kern="1200" dirty="0" err="1">
                <a:solidFill>
                  <a:schemeClr val="tx1"/>
                </a:solidFill>
                <a:effectLst/>
                <a:latin typeface="+mn-lt"/>
                <a:ea typeface="+mn-ea"/>
                <a:cs typeface="+mn-cs"/>
                <a:hlinkClick r:id="rId3"/>
              </a:rPr>
              <a:t>Bigtable</a:t>
            </a:r>
            <a:r>
              <a:rPr lang="en-US" sz="1200" b="0" i="0" kern="1200" dirty="0">
                <a:solidFill>
                  <a:schemeClr val="tx1"/>
                </a:solidFill>
                <a:effectLst/>
                <a:latin typeface="+mn-lt"/>
                <a:ea typeface="+mn-ea"/>
                <a:cs typeface="+mn-cs"/>
              </a:rPr>
              <a:t> and it runs on YARN, the data operating system of Hadoop. YARN provides visualization and analysis applications predictable access to data in </a:t>
            </a:r>
            <a:r>
              <a:rPr lang="en-US" sz="1200" b="0" i="0" kern="1200" dirty="0" err="1">
                <a:solidFill>
                  <a:schemeClr val="tx1"/>
                </a:solidFill>
                <a:effectLst/>
                <a:latin typeface="+mn-lt"/>
                <a:ea typeface="+mn-ea"/>
                <a:cs typeface="+mn-cs"/>
              </a:rPr>
              <a:t>Accumulo</a:t>
            </a:r>
            <a:r>
              <a:rPr lang="en-US" sz="1200" b="0" i="0" kern="1200" dirty="0">
                <a:solidFill>
                  <a:schemeClr val="tx1"/>
                </a:solidFill>
                <a:effectLst/>
                <a:latin typeface="+mn-lt"/>
                <a:ea typeface="+mn-ea"/>
                <a:cs typeface="+mn-cs"/>
              </a:rPr>
              <a:t>.</a:t>
            </a:r>
            <a:endParaRPr lang="en-US" baseline="0" dirty="0"/>
          </a:p>
          <a:p>
            <a:pPr marL="171450" indent="-171450">
              <a:buFont typeface="Arial" panose="020B0604020202020204" pitchFamily="34" charset="0"/>
              <a:buChar char="•"/>
            </a:pPr>
            <a:r>
              <a:rPr lang="en-US" baseline="0" dirty="0"/>
              <a:t>Slider</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Slider is a YARN application to deploy non-YARN-enabled applications in a YARN cluster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Slider consists of a YARN application master, the "Slider AM", and a client application which communicates with YARN and the Slider AM via remote procedure calls and/or REST requests. The client application offers command line access as well as low-level API access for test purposes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deployed application must be a program that can be run across a pool of YARN-managed servers, dynamically locating its peers. It is not Slider's responsibility to configure up the peer servers, apart from some initial application-specific application instance configuration.</a:t>
            </a:r>
          </a:p>
          <a:p>
            <a:pPr marL="171450" lvl="0" indent="-171450">
              <a:buFont typeface="Arial" panose="020B0604020202020204" pitchFamily="34" charset="0"/>
              <a:buChar char="•"/>
            </a:pPr>
            <a:r>
              <a:rPr lang="en-US" baseline="0" dirty="0"/>
              <a:t>HAWQ –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HAWQ is a Hadoop native SQL query engine that combines the key technological advantages of MPP database with the scalability and convenience of Hadoop. HAWQ reads data from and writes data to HDFS natively.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Robust ANSI SQL compliance: SQL-92, SQL-99, SQL-2003, OLAP extension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Full transaction capability and consistency guarantee: ACID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Standard connectivity: JDBC/ODBC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Hadoop Native: from storage (HDFS), resource management (YARN) to deployment (</a:t>
            </a:r>
            <a:r>
              <a:rPr lang="en-US" sz="1200" b="0" i="0" kern="1200" dirty="0" err="1">
                <a:solidFill>
                  <a:schemeClr val="tx1"/>
                </a:solidFill>
                <a:effectLst/>
                <a:latin typeface="+mn-lt"/>
                <a:ea typeface="+mn-ea"/>
                <a:cs typeface="+mn-cs"/>
              </a:rPr>
              <a:t>Ambari</a:t>
            </a:r>
            <a:r>
              <a:rPr lang="en-US" sz="1200" b="0" i="0" kern="1200" dirty="0">
                <a:solidFill>
                  <a:schemeClr val="tx1"/>
                </a:solidFill>
                <a:effectLst/>
                <a:latin typeface="+mn-lt"/>
                <a:ea typeface="+mn-ea"/>
                <a:cs typeface="+mn-cs"/>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Support for most third party tools: Tableau, SAS et 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25D1F3C-AE93-4A1E-A000-2D08D6B1A57C}" type="slidenum">
              <a:rPr lang="en-US" smtClean="0"/>
              <a:t>3</a:t>
            </a:fld>
            <a:endParaRPr lang="en-US"/>
          </a:p>
        </p:txBody>
      </p:sp>
    </p:spTree>
    <p:extLst>
      <p:ext uri="{BB962C8B-B14F-4D97-AF65-F5344CB8AC3E}">
        <p14:creationId xmlns:p14="http://schemas.microsoft.com/office/powerpoint/2010/main" val="1036779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http://static.googleusercontent.com/media/research.google.com/en//archive/mapreduce-osdi04.pdf</a:t>
            </a:r>
          </a:p>
        </p:txBody>
      </p:sp>
      <p:sp>
        <p:nvSpPr>
          <p:cNvPr id="4" name="Slide Number Placeholder 3"/>
          <p:cNvSpPr>
            <a:spLocks noGrp="1"/>
          </p:cNvSpPr>
          <p:nvPr>
            <p:ph type="sldNum" sz="quarter" idx="10"/>
          </p:nvPr>
        </p:nvSpPr>
        <p:spPr/>
        <p:txBody>
          <a:bodyPr/>
          <a:lstStyle/>
          <a:p>
            <a:fld id="{C25D1F3C-AE93-4A1E-A000-2D08D6B1A57C}" type="slidenum">
              <a:rPr lang="en-US" smtClean="0"/>
              <a:t>12</a:t>
            </a:fld>
            <a:endParaRPr lang="en-US"/>
          </a:p>
        </p:txBody>
      </p:sp>
    </p:spTree>
    <p:extLst>
      <p:ext uri="{BB962C8B-B14F-4D97-AF65-F5344CB8AC3E}">
        <p14:creationId xmlns:p14="http://schemas.microsoft.com/office/powerpoint/2010/main" val="1796091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WordCount</a:t>
            </a:r>
            <a:r>
              <a:rPr lang="en-US" baseline="0" dirty="0"/>
              <a:t> Example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Pictures taken from paper - </a:t>
            </a:r>
            <a:r>
              <a:rPr lang="en-US" dirty="0"/>
              <a:t>http://static.googleusercontent.com/media/research.google.com/en//archive/mapreduce-osdi04.pdf</a:t>
            </a:r>
          </a:p>
          <a:p>
            <a:pPr marL="0" indent="0">
              <a:buFont typeface="Arial" panose="020B0604020202020204" pitchFamily="34" charset="0"/>
              <a:buNone/>
            </a:pPr>
            <a:endParaRPr lang="en-US" baseline="0"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25D1F3C-AE93-4A1E-A000-2D08D6B1A57C}" type="slidenum">
              <a:rPr lang="en-US" smtClean="0"/>
              <a:t>13</a:t>
            </a:fld>
            <a:endParaRPr lang="en-US"/>
          </a:p>
        </p:txBody>
      </p:sp>
    </p:spTree>
    <p:extLst>
      <p:ext uri="{BB962C8B-B14F-4D97-AF65-F5344CB8AC3E}">
        <p14:creationId xmlns:p14="http://schemas.microsoft.com/office/powerpoint/2010/main" val="905880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Paper: http://dl.acm.org/citation.cfm?id=2742790</a:t>
            </a:r>
          </a:p>
          <a:p>
            <a:pPr marL="171450" indent="-171450">
              <a:buFont typeface="Arial" panose="020B0604020202020204" pitchFamily="34" charset="0"/>
              <a:buChar char="•"/>
            </a:pPr>
            <a:r>
              <a:rPr lang="en-US" dirty="0"/>
              <a:t>Dynamically adapting the execution</a:t>
            </a:r>
          </a:p>
          <a:p>
            <a:pPr marL="628650" lvl="1" indent="-171450">
              <a:buFont typeface="Arial" panose="020B0604020202020204" pitchFamily="34" charset="0"/>
              <a:buChar char="•"/>
            </a:pPr>
            <a:r>
              <a:rPr lang="en-US" dirty="0"/>
              <a:t>Runtime graph re-configuration</a:t>
            </a:r>
          </a:p>
          <a:p>
            <a:pPr marL="1085850" lvl="2" indent="-171450">
              <a:buFont typeface="Arial" panose="020B0604020202020204" pitchFamily="34" charset="0"/>
              <a:buChar char="•"/>
            </a:pPr>
            <a:r>
              <a:rPr lang="en-US" dirty="0"/>
              <a:t>Automatic Partition cardinality estimation (number of reducers can be tuned at runtime based</a:t>
            </a:r>
            <a:r>
              <a:rPr lang="en-US" baseline="0" dirty="0"/>
              <a:t> on number of partitions and/or other parameters</a:t>
            </a:r>
            <a:r>
              <a:rPr lang="en-US" dirty="0"/>
              <a:t>)</a:t>
            </a:r>
          </a:p>
          <a:p>
            <a:pPr marL="628650" lvl="1" indent="-171450">
              <a:buFont typeface="Arial" panose="020B0604020202020204" pitchFamily="34" charset="0"/>
              <a:buChar char="•"/>
            </a:pPr>
            <a:r>
              <a:rPr lang="en-US" dirty="0"/>
              <a:t>Scheduling Optimizations (some</a:t>
            </a:r>
            <a:r>
              <a:rPr lang="en-US" baseline="0" dirty="0"/>
              <a:t> tasks within a vertex can be started early e.g. In Shuffle operation mentioned above </a:t>
            </a:r>
            <a:r>
              <a:rPr lang="en-US" dirty="0"/>
              <a:t>)</a:t>
            </a:r>
          </a:p>
          <a:p>
            <a:pPr marL="171450" lvl="0" indent="-171450">
              <a:buFont typeface="Arial" panose="020B0604020202020204" pitchFamily="34" charset="0"/>
              <a:buChar char="•"/>
            </a:pPr>
            <a:r>
              <a:rPr lang="en-US" dirty="0"/>
              <a:t>Avoid re-computing</a:t>
            </a:r>
            <a:r>
              <a:rPr lang="en-US" baseline="0" dirty="0"/>
              <a:t> through in-memory cache of intermediate results e.g. avoid re-building and re-broadcast of smaller tables in hive map-joins</a:t>
            </a:r>
            <a:endParaRPr lang="en-US" dirty="0"/>
          </a:p>
          <a:p>
            <a:pPr marL="171450" lvl="0" indent="-171450">
              <a:buFont typeface="Arial" panose="020B0604020202020204" pitchFamily="34" charset="0"/>
              <a:buChar char="•"/>
            </a:pPr>
            <a:r>
              <a:rPr lang="en-US" dirty="0"/>
              <a:t>Other ideas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Data Source Initializer</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Hive dynamic partition pruning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Speculation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Speculative additional processing tasks running on Straggler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25D1F3C-AE93-4A1E-A000-2D08D6B1A57C}" type="slidenum">
              <a:rPr lang="en-US" smtClean="0"/>
              <a:t>14</a:t>
            </a:fld>
            <a:endParaRPr lang="en-US"/>
          </a:p>
        </p:txBody>
      </p:sp>
    </p:spTree>
    <p:extLst>
      <p:ext uri="{BB962C8B-B14F-4D97-AF65-F5344CB8AC3E}">
        <p14:creationId xmlns:p14="http://schemas.microsoft.com/office/powerpoint/2010/main" val="4030776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Paper: http://dl.acm.org/citation.cfm?id=2742790</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25D1F3C-AE93-4A1E-A000-2D08D6B1A57C}" type="slidenum">
              <a:rPr lang="en-US" smtClean="0"/>
              <a:t>15</a:t>
            </a:fld>
            <a:endParaRPr lang="en-US"/>
          </a:p>
        </p:txBody>
      </p:sp>
    </p:spTree>
    <p:extLst>
      <p:ext uri="{BB962C8B-B14F-4D97-AF65-F5344CB8AC3E}">
        <p14:creationId xmlns:p14="http://schemas.microsoft.com/office/powerpoint/2010/main" val="3280492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5D1F3C-AE93-4A1E-A000-2D08D6B1A57C}" type="slidenum">
              <a:rPr lang="en-US" smtClean="0"/>
              <a:t>16</a:t>
            </a:fld>
            <a:endParaRPr lang="en-US"/>
          </a:p>
        </p:txBody>
      </p:sp>
    </p:spTree>
    <p:extLst>
      <p:ext uri="{BB962C8B-B14F-4D97-AF65-F5344CB8AC3E}">
        <p14:creationId xmlns:p14="http://schemas.microsoft.com/office/powerpoint/2010/main" val="1226902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Paper: http://dl.acm.org/citation.cfm?id=2742790</a:t>
            </a:r>
          </a:p>
          <a:p>
            <a:endParaRPr lang="en-US" dirty="0"/>
          </a:p>
        </p:txBody>
      </p:sp>
      <p:sp>
        <p:nvSpPr>
          <p:cNvPr id="4" name="Slide Number Placeholder 3"/>
          <p:cNvSpPr>
            <a:spLocks noGrp="1"/>
          </p:cNvSpPr>
          <p:nvPr>
            <p:ph type="sldNum" sz="quarter" idx="10"/>
          </p:nvPr>
        </p:nvSpPr>
        <p:spPr/>
        <p:txBody>
          <a:bodyPr/>
          <a:lstStyle/>
          <a:p>
            <a:fld id="{C25D1F3C-AE93-4A1E-A000-2D08D6B1A57C}" type="slidenum">
              <a:rPr lang="en-US" smtClean="0"/>
              <a:t>17</a:t>
            </a:fld>
            <a:endParaRPr lang="en-US"/>
          </a:p>
        </p:txBody>
      </p:sp>
    </p:spTree>
    <p:extLst>
      <p:ext uri="{BB962C8B-B14F-4D97-AF65-F5344CB8AC3E}">
        <p14:creationId xmlns:p14="http://schemas.microsoft.com/office/powerpoint/2010/main" val="2778011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SQL</a:t>
            </a:r>
          </a:p>
          <a:p>
            <a:pPr marL="628650" lvl="1" indent="-171450">
              <a:buFont typeface="Arial" panose="020B0604020202020204" pitchFamily="34" charset="0"/>
              <a:buChar char="•"/>
            </a:pPr>
            <a:r>
              <a:rPr lang="en-US" dirty="0"/>
              <a:t>Complex data types</a:t>
            </a:r>
          </a:p>
          <a:p>
            <a:pPr marL="628650" lvl="1" indent="-171450">
              <a:buFont typeface="Arial" panose="020B0604020202020204" pitchFamily="34" charset="0"/>
              <a:buChar char="•"/>
            </a:pPr>
            <a:r>
              <a:rPr lang="en-US" dirty="0"/>
              <a:t>User Defined – functions, table-generating functions, aggregation functions - https://cwiki.apache.org/confluence/display/Hive/LanguageManual+UDF</a:t>
            </a:r>
          </a:p>
          <a:p>
            <a:pPr marL="628650" lvl="1" indent="-171450">
              <a:buFont typeface="Arial" panose="020B0604020202020204" pitchFamily="34" charset="0"/>
              <a:buChar char="•"/>
            </a:pPr>
            <a:r>
              <a:rPr lang="en-US" dirty="0"/>
              <a:t>Windowing functions - https://cwiki.apache.org/confluence/display/Hive/LanguageManual+WindowingAndAnalytics</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25D1F3C-AE93-4A1E-A000-2D08D6B1A57C}" type="slidenum">
              <a:rPr lang="en-US" smtClean="0"/>
              <a:t>18</a:t>
            </a:fld>
            <a:endParaRPr lang="en-US"/>
          </a:p>
        </p:txBody>
      </p:sp>
    </p:spTree>
    <p:extLst>
      <p:ext uri="{BB962C8B-B14F-4D97-AF65-F5344CB8AC3E}">
        <p14:creationId xmlns:p14="http://schemas.microsoft.com/office/powerpoint/2010/main" val="1189293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https://cwiki.apache.org/confluence/display/Hive/Tutorial#Tutorial-MultiTable/FileInserts</a:t>
            </a:r>
          </a:p>
        </p:txBody>
      </p:sp>
      <p:sp>
        <p:nvSpPr>
          <p:cNvPr id="4" name="Slide Number Placeholder 3"/>
          <p:cNvSpPr>
            <a:spLocks noGrp="1"/>
          </p:cNvSpPr>
          <p:nvPr>
            <p:ph type="sldNum" sz="quarter" idx="10"/>
          </p:nvPr>
        </p:nvSpPr>
        <p:spPr/>
        <p:txBody>
          <a:bodyPr/>
          <a:lstStyle/>
          <a:p>
            <a:fld id="{C25D1F3C-AE93-4A1E-A000-2D08D6B1A57C}" type="slidenum">
              <a:rPr lang="en-US" smtClean="0"/>
              <a:t>20</a:t>
            </a:fld>
            <a:endParaRPr lang="en-US"/>
          </a:p>
        </p:txBody>
      </p:sp>
    </p:spTree>
    <p:extLst>
      <p:ext uri="{BB962C8B-B14F-4D97-AF65-F5344CB8AC3E}">
        <p14:creationId xmlns:p14="http://schemas.microsoft.com/office/powerpoint/2010/main" val="541556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Actual data of a leaf column are stored in a data stream. To facilitate the reader of an ORC file, the metadata of a column are also stored in metadata streams. In the column tree, internal columns (internal nodes in tree) are used to record metadata, e.g. the length of an array and so they will not have data streams.</a:t>
            </a:r>
          </a:p>
          <a:p>
            <a:pPr marL="171450" indent="-171450">
              <a:buFont typeface="Arial" panose="020B0604020202020204" pitchFamily="34" charset="0"/>
              <a:buChar char="•"/>
            </a:pPr>
            <a:r>
              <a:rPr lang="en-US" dirty="0"/>
              <a:t>Data values of a column are logically broken down into multiple index groups each with a fixed number of values</a:t>
            </a:r>
            <a:r>
              <a:rPr lang="en-US" baseline="0" dirty="0"/>
              <a:t> (</a:t>
            </a:r>
            <a:r>
              <a:rPr lang="en-US" dirty="0"/>
              <a:t>configurable</a:t>
            </a:r>
            <a:r>
              <a:rPr lang="en-US" baseline="0" dirty="0"/>
              <a:t> with a</a:t>
            </a:r>
            <a:r>
              <a:rPr lang="en-US" dirty="0"/>
              <a:t> default of 10000). </a:t>
            </a:r>
          </a:p>
          <a:p>
            <a:pPr marL="171450" indent="-171450">
              <a:buFont typeface="Arial" panose="020B0604020202020204" pitchFamily="34" charset="0"/>
              <a:buChar char="•"/>
            </a:pPr>
            <a:r>
              <a:rPr lang="en-US" dirty="0"/>
              <a:t>Sparse Indexes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Data</a:t>
            </a:r>
            <a:r>
              <a:rPr lang="en-US" baseline="0" dirty="0"/>
              <a:t> Statistics  - Used </a:t>
            </a:r>
            <a:r>
              <a:rPr lang="en-US" dirty="0"/>
              <a:t>to avoid reading unnecessary data from the HDFS. They are created while</a:t>
            </a:r>
            <a:r>
              <a:rPr lang="en-US" baseline="0" dirty="0"/>
              <a:t> </a:t>
            </a:r>
            <a:r>
              <a:rPr lang="en-US" dirty="0"/>
              <a:t>writing an ORC file. Ex: number of values, the minimum value, the maximum value, the sum, and the length. In ORC File. Data statistics have three levels. </a:t>
            </a:r>
          </a:p>
          <a:p>
            <a:pPr marL="1085850" lvl="2" indent="-171450">
              <a:buFont typeface="Arial" panose="020B0604020202020204" pitchFamily="34" charset="0"/>
              <a:buChar char="•"/>
            </a:pPr>
            <a:r>
              <a:rPr lang="en-US" dirty="0"/>
              <a:t>File level statistics (recorded at the end of this file)</a:t>
            </a:r>
            <a:r>
              <a:rPr lang="en-US" baseline="0" dirty="0"/>
              <a:t> </a:t>
            </a:r>
            <a:r>
              <a:rPr lang="en-US" dirty="0"/>
              <a:t>- used in query optimizations, and they are also used to answer simple aggregation queries. </a:t>
            </a:r>
          </a:p>
          <a:p>
            <a:pPr marL="1085850" lvl="2" indent="-171450">
              <a:buFont typeface="Arial" panose="020B0604020202020204" pitchFamily="34" charset="0"/>
              <a:buChar char="•"/>
            </a:pPr>
            <a:r>
              <a:rPr lang="en-US" dirty="0"/>
              <a:t>Stripe level statistics for every column - used to analyze which stripes are needed to evaluate a query,</a:t>
            </a:r>
            <a:r>
              <a:rPr lang="en-US" baseline="0" dirty="0"/>
              <a:t> </a:t>
            </a:r>
            <a:r>
              <a:rPr lang="en-US" dirty="0"/>
              <a:t>unneeded stripes will not be read from HDFS. </a:t>
            </a:r>
          </a:p>
          <a:p>
            <a:pPr marL="1085850" lvl="2" indent="-171450">
              <a:buFont typeface="Arial" panose="020B0604020202020204" pitchFamily="34" charset="0"/>
              <a:buChar char="•"/>
            </a:pPr>
            <a:r>
              <a:rPr lang="en-US" dirty="0"/>
              <a:t>Inside a stripe</a:t>
            </a:r>
            <a:r>
              <a:rPr lang="en-US" baseline="0" dirty="0"/>
              <a:t> </a:t>
            </a:r>
            <a:r>
              <a:rPr lang="en-US" dirty="0"/>
              <a:t>statistics are recorded for every index group,</a:t>
            </a:r>
            <a:r>
              <a:rPr lang="en-US" baseline="0" dirty="0"/>
              <a:t> </a:t>
            </a:r>
            <a:r>
              <a:rPr lang="en-US" dirty="0"/>
              <a:t>unnecessary index groups will not be read from HDFS. (An index group containing a small number of values can provide more fine-grained statistics about a column. However, the size of data statistics will increase. )</a:t>
            </a:r>
          </a:p>
          <a:p>
            <a:pPr marL="628650" lvl="1" indent="-171450">
              <a:buFont typeface="Arial" panose="020B0604020202020204" pitchFamily="34" charset="0"/>
              <a:buChar char="•"/>
            </a:pPr>
            <a:r>
              <a:rPr lang="en-US" dirty="0"/>
              <a:t>Position Pointers</a:t>
            </a:r>
            <a:r>
              <a:rPr lang="en-US" baseline="0" dirty="0"/>
              <a:t> - </a:t>
            </a:r>
            <a:r>
              <a:rPr lang="en-US" dirty="0"/>
              <a:t>When reading an ORC file, the reader needs to know two kinds of positions to perform efficient data reading operations.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Because</a:t>
            </a:r>
            <a:r>
              <a:rPr lang="en-US" baseline="0" dirty="0"/>
              <a:t> a</a:t>
            </a:r>
            <a:r>
              <a:rPr lang="en-US" dirty="0"/>
              <a:t>n ORC file can contain multiple stripes and a HDFS block can contain multiple stripes -- To efficiently locate the starting point of a stripe, position pointers of stripes are needed. Those pointers are stored in the file footer of an ORC file (round-dotted lines pointing to starting points of stripes).</a:t>
            </a:r>
          </a:p>
          <a:p>
            <a:pPr marL="1085850" lvl="2" indent="-171450">
              <a:buFont typeface="Arial" panose="020B0604020202020204" pitchFamily="34" charset="0"/>
              <a:buChar char="•"/>
            </a:pPr>
            <a:r>
              <a:rPr lang="en-US" dirty="0"/>
              <a:t>Because a column in a stripe has multiple logical index groups --</a:t>
            </a:r>
            <a:r>
              <a:rPr lang="en-US" baseline="0" dirty="0"/>
              <a:t> </a:t>
            </a:r>
            <a:r>
              <a:rPr lang="en-US" dirty="0"/>
              <a:t>the starting points of every index group in metadata streams and data streams</a:t>
            </a:r>
            <a:r>
              <a:rPr lang="en-US" baseline="0" dirty="0"/>
              <a:t> are needed </a:t>
            </a:r>
            <a:r>
              <a:rPr lang="en-US" dirty="0"/>
              <a:t>(round-dotted lines pointing to the metadata stream and data stream represent this kind of position pointers).</a:t>
            </a:r>
          </a:p>
          <a:p>
            <a:pPr marL="171450" lvl="0" indent="-171450">
              <a:buFont typeface="Arial" panose="020B0604020202020204" pitchFamily="34" charset="0"/>
              <a:buChar char="•"/>
            </a:pPr>
            <a:r>
              <a:rPr lang="en-US" dirty="0"/>
              <a:t>ORC enables </a:t>
            </a:r>
            <a:r>
              <a:rPr lang="en-US" dirty="0" err="1"/>
              <a:t>Vectorized</a:t>
            </a:r>
            <a:r>
              <a:rPr lang="en-US" dirty="0"/>
              <a:t> query execution streamlines operations by processing a block of</a:t>
            </a:r>
            <a:r>
              <a:rPr lang="en-US" baseline="0" dirty="0"/>
              <a:t> </a:t>
            </a:r>
            <a:r>
              <a:rPr lang="en-US" dirty="0"/>
              <a:t>1024</a:t>
            </a:r>
            <a:r>
              <a:rPr lang="en-US" baseline="0" dirty="0"/>
              <a:t> (configurable)</a:t>
            </a:r>
            <a:r>
              <a:rPr lang="en-US" dirty="0"/>
              <a:t> rows at a time (instead of 1 row at a time)</a:t>
            </a:r>
          </a:p>
        </p:txBody>
      </p:sp>
      <p:sp>
        <p:nvSpPr>
          <p:cNvPr id="4" name="Slide Number Placeholder 3"/>
          <p:cNvSpPr>
            <a:spLocks noGrp="1"/>
          </p:cNvSpPr>
          <p:nvPr>
            <p:ph type="sldNum" sz="quarter" idx="10"/>
          </p:nvPr>
        </p:nvSpPr>
        <p:spPr/>
        <p:txBody>
          <a:bodyPr/>
          <a:lstStyle/>
          <a:p>
            <a:fld id="{C25D1F3C-AE93-4A1E-A000-2D08D6B1A57C}" type="slidenum">
              <a:rPr lang="en-US" smtClean="0"/>
              <a:t>21</a:t>
            </a:fld>
            <a:endParaRPr lang="en-US"/>
          </a:p>
        </p:txBody>
      </p:sp>
    </p:spTree>
    <p:extLst>
      <p:ext uri="{BB962C8B-B14F-4D97-AF65-F5344CB8AC3E}">
        <p14:creationId xmlns:p14="http://schemas.microsoft.com/office/powerpoint/2010/main" val="644086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http://hortonworks.com/blog/hive-0-14-cost-based-optimizer-cbo-technical-overview/</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25D1F3C-AE93-4A1E-A000-2D08D6B1A57C}" type="slidenum">
              <a:rPr lang="en-US" smtClean="0"/>
              <a:t>22</a:t>
            </a:fld>
            <a:endParaRPr lang="en-US"/>
          </a:p>
        </p:txBody>
      </p:sp>
    </p:spTree>
    <p:extLst>
      <p:ext uri="{BB962C8B-B14F-4D97-AF65-F5344CB8AC3E}">
        <p14:creationId xmlns:p14="http://schemas.microsoft.com/office/powerpoint/2010/main" val="3247254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5D1F3C-AE93-4A1E-A000-2D08D6B1A57C}" type="slidenum">
              <a:rPr lang="en-US" smtClean="0"/>
              <a:t>4</a:t>
            </a:fld>
            <a:endParaRPr lang="en-US"/>
          </a:p>
        </p:txBody>
      </p:sp>
    </p:spTree>
    <p:extLst>
      <p:ext uri="{BB962C8B-B14F-4D97-AF65-F5344CB8AC3E}">
        <p14:creationId xmlns:p14="http://schemas.microsoft.com/office/powerpoint/2010/main" val="41866669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http://hortonworks.com/blog/hive-0-14-cost-based-optimizer-cbo-technical-overview/</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25D1F3C-AE93-4A1E-A000-2D08D6B1A57C}" type="slidenum">
              <a:rPr lang="en-US" smtClean="0"/>
              <a:t>23</a:t>
            </a:fld>
            <a:endParaRPr lang="en-US"/>
          </a:p>
        </p:txBody>
      </p:sp>
    </p:spTree>
    <p:extLst>
      <p:ext uri="{BB962C8B-B14F-4D97-AF65-F5344CB8AC3E}">
        <p14:creationId xmlns:p14="http://schemas.microsoft.com/office/powerpoint/2010/main" val="3797645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http://static.cs.brown.edu/courses/cs227/archives/2012/papers/replication/hunt.pdf</a:t>
            </a:r>
          </a:p>
          <a:p>
            <a:pPr marL="171450" indent="-171450">
              <a:buFont typeface="Arial" panose="020B0604020202020204" pitchFamily="34" charset="0"/>
              <a:buChar char="•"/>
            </a:pPr>
            <a:r>
              <a:rPr lang="en-US" dirty="0"/>
              <a:t>Atomic</a:t>
            </a:r>
            <a:r>
              <a:rPr lang="en-US" baseline="0" dirty="0"/>
              <a:t> Broadcast</a:t>
            </a:r>
          </a:p>
          <a:p>
            <a:pPr marL="628650" lvl="1" indent="-171450">
              <a:buFont typeface="Arial" panose="020B0604020202020204" pitchFamily="34" charset="0"/>
              <a:buChar char="•"/>
            </a:pPr>
            <a:r>
              <a:rPr lang="en-US" dirty="0"/>
              <a:t>All requests that update </a:t>
            </a:r>
            <a:r>
              <a:rPr lang="en-US" dirty="0" err="1"/>
              <a:t>ZooKeeper</a:t>
            </a:r>
            <a:r>
              <a:rPr lang="en-US" dirty="0"/>
              <a:t> state are forwarded to the leader. </a:t>
            </a:r>
          </a:p>
          <a:p>
            <a:pPr marL="628650" lvl="1" indent="-171450">
              <a:buFont typeface="Arial" panose="020B0604020202020204" pitchFamily="34" charset="0"/>
              <a:buChar char="•"/>
            </a:pPr>
            <a:r>
              <a:rPr lang="en-US" dirty="0"/>
              <a:t>The leader executes the request and broadcasts the change through </a:t>
            </a:r>
            <a:r>
              <a:rPr lang="en-US" dirty="0" err="1"/>
              <a:t>Zab</a:t>
            </a:r>
            <a:r>
              <a:rPr lang="en-US" baseline="0" dirty="0"/>
              <a:t> (</a:t>
            </a:r>
            <a:r>
              <a:rPr lang="en-US" dirty="0"/>
              <a:t>an atomic broadcast protocol). The server that receives the client request responds to the client when it delivers the corresponding state change. </a:t>
            </a:r>
          </a:p>
          <a:p>
            <a:pPr marL="628650" lvl="1" indent="-171450">
              <a:buFont typeface="Arial" panose="020B0604020202020204" pitchFamily="34" charset="0"/>
              <a:buChar char="•"/>
            </a:pPr>
            <a:r>
              <a:rPr lang="en-US" dirty="0" err="1"/>
              <a:t>Zab</a:t>
            </a:r>
            <a:r>
              <a:rPr lang="en-US" dirty="0"/>
              <a:t> uses by default simple majority quorums to decide on a proposal, so </a:t>
            </a:r>
            <a:r>
              <a:rPr lang="en-US" dirty="0" err="1"/>
              <a:t>Zab</a:t>
            </a:r>
            <a:r>
              <a:rPr lang="en-US" dirty="0"/>
              <a:t> and thus </a:t>
            </a:r>
            <a:r>
              <a:rPr lang="en-US" dirty="0" err="1"/>
              <a:t>ZooKeeper</a:t>
            </a:r>
            <a:r>
              <a:rPr lang="en-US" dirty="0"/>
              <a:t> can only work if a majority of servers are correct (i.e., with 2f + 1 server we can tolerate f failures).</a:t>
            </a:r>
          </a:p>
          <a:p>
            <a:pPr marL="1085850" lvl="2" indent="-171450">
              <a:buFont typeface="Arial" panose="020B0604020202020204" pitchFamily="34" charset="0"/>
              <a:buChar char="•"/>
            </a:pPr>
            <a:r>
              <a:rPr lang="en-US" dirty="0"/>
              <a:t>TCP is used for transport so that</a:t>
            </a:r>
            <a:r>
              <a:rPr lang="en-US" baseline="0" dirty="0"/>
              <a:t> </a:t>
            </a:r>
            <a:r>
              <a:rPr lang="en-US" dirty="0"/>
              <a:t>message order is maintained by the network, which allows simpler implementation</a:t>
            </a:r>
          </a:p>
        </p:txBody>
      </p:sp>
      <p:sp>
        <p:nvSpPr>
          <p:cNvPr id="4" name="Slide Number Placeholder 3"/>
          <p:cNvSpPr>
            <a:spLocks noGrp="1"/>
          </p:cNvSpPr>
          <p:nvPr>
            <p:ph type="sldNum" sz="quarter" idx="10"/>
          </p:nvPr>
        </p:nvSpPr>
        <p:spPr/>
        <p:txBody>
          <a:bodyPr/>
          <a:lstStyle/>
          <a:p>
            <a:fld id="{C25D1F3C-AE93-4A1E-A000-2D08D6B1A57C}" type="slidenum">
              <a:rPr lang="en-US" smtClean="0"/>
              <a:t>24</a:t>
            </a:fld>
            <a:endParaRPr lang="en-US"/>
          </a:p>
        </p:txBody>
      </p:sp>
    </p:spTree>
    <p:extLst>
      <p:ext uri="{BB962C8B-B14F-4D97-AF65-F5344CB8AC3E}">
        <p14:creationId xmlns:p14="http://schemas.microsoft.com/office/powerpoint/2010/main" val="1120032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Zab</a:t>
            </a:r>
            <a:endParaRPr lang="en-US" dirty="0"/>
          </a:p>
          <a:p>
            <a:pPr marL="628650" lvl="1" indent="-171450">
              <a:buFont typeface="Arial" panose="020B0604020202020204" pitchFamily="34" charset="0"/>
              <a:buChar char="•"/>
            </a:pPr>
            <a:r>
              <a:rPr lang="en-US" dirty="0"/>
              <a:t>The protocol used while the atomic broadcast service is operational</a:t>
            </a:r>
            <a:r>
              <a:rPr lang="en-US" baseline="0" dirty="0"/>
              <a:t> is</a:t>
            </a:r>
            <a:r>
              <a:rPr lang="en-US" dirty="0"/>
              <a:t> called broadcast mode.</a:t>
            </a:r>
          </a:p>
          <a:p>
            <a:pPr marL="1085850" lvl="2" indent="-171450">
              <a:buFont typeface="Arial" panose="020B0604020202020204" pitchFamily="34" charset="0"/>
              <a:buChar char="•"/>
            </a:pPr>
            <a:r>
              <a:rPr lang="en-US" dirty="0"/>
              <a:t>It resembles a simple a two-phase commit : a leader proposes a request, collects votes, and finally commits. </a:t>
            </a:r>
            <a:r>
              <a:rPr lang="en-US" baseline="0" dirty="0"/>
              <a:t> T</a:t>
            </a:r>
            <a:r>
              <a:rPr lang="en-US" dirty="0"/>
              <a:t>he two-phase commit protocol is simplified</a:t>
            </a:r>
            <a:r>
              <a:rPr lang="en-US" baseline="0" dirty="0"/>
              <a:t> as there are</a:t>
            </a:r>
            <a:r>
              <a:rPr lang="en-US" dirty="0"/>
              <a:t> no aborts; followers either acknowledge the leader’s proposal or they abandon the leader. The lack of aborts also mean that leader can commit once a quorum of servers </a:t>
            </a:r>
            <a:r>
              <a:rPr lang="en-US" dirty="0" err="1"/>
              <a:t>ack</a:t>
            </a:r>
            <a:r>
              <a:rPr lang="en-US" dirty="0"/>
              <a:t> the proposal rather than waiting for all servers to respond. </a:t>
            </a:r>
          </a:p>
          <a:p>
            <a:pPr marL="1085850" lvl="2" indent="-171450">
              <a:buFont typeface="Arial" panose="020B0604020202020204" pitchFamily="34" charset="0"/>
              <a:buChar char="•"/>
            </a:pPr>
            <a:r>
              <a:rPr lang="en-US" dirty="0"/>
              <a:t>The broadcast protocol uses FIFO (TCP) channels for all communications. By using FIFO channels, preserving the ordering guarantees becomes very easy. Messages are delivered in order through FIFO channels; as long as messages are processed as they are received, order is preserved.</a:t>
            </a:r>
          </a:p>
          <a:p>
            <a:pPr marL="628650" lvl="1" indent="-171450">
              <a:buFont typeface="Arial" panose="020B0604020202020204" pitchFamily="34" charset="0"/>
              <a:buChar char="•"/>
            </a:pPr>
            <a:r>
              <a:rPr lang="en-US" dirty="0"/>
              <a:t>The simplified two phase commit by itself cannot handle leader failures, so there is add recovery mode to handle leader failures. </a:t>
            </a:r>
          </a:p>
        </p:txBody>
      </p:sp>
      <p:sp>
        <p:nvSpPr>
          <p:cNvPr id="4" name="Slide Number Placeholder 3"/>
          <p:cNvSpPr>
            <a:spLocks noGrp="1"/>
          </p:cNvSpPr>
          <p:nvPr>
            <p:ph type="sldNum" sz="quarter" idx="10"/>
          </p:nvPr>
        </p:nvSpPr>
        <p:spPr/>
        <p:txBody>
          <a:bodyPr/>
          <a:lstStyle/>
          <a:p>
            <a:fld id="{C25D1F3C-AE93-4A1E-A000-2D08D6B1A57C}" type="slidenum">
              <a:rPr lang="en-US" smtClean="0"/>
              <a:t>25</a:t>
            </a:fld>
            <a:endParaRPr lang="en-US"/>
          </a:p>
        </p:txBody>
      </p:sp>
    </p:spTree>
    <p:extLst>
      <p:ext uri="{BB962C8B-B14F-4D97-AF65-F5344CB8AC3E}">
        <p14:creationId xmlns:p14="http://schemas.microsoft.com/office/powerpoint/2010/main" val="2369920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create(path, data, flags):</a:t>
            </a:r>
          </a:p>
          <a:p>
            <a:pPr marL="628650" lvl="1" indent="-171450">
              <a:buFont typeface="Arial" panose="020B0604020202020204" pitchFamily="34" charset="0"/>
              <a:buChar char="•"/>
            </a:pPr>
            <a:r>
              <a:rPr lang="en-US" dirty="0"/>
              <a:t>Creates a </a:t>
            </a:r>
            <a:r>
              <a:rPr lang="en-US" dirty="0" err="1"/>
              <a:t>znode</a:t>
            </a:r>
            <a:r>
              <a:rPr lang="en-US" dirty="0"/>
              <a:t> with path name path, stores data[] in it, and returns the name of the new </a:t>
            </a:r>
            <a:r>
              <a:rPr lang="en-US" dirty="0" err="1"/>
              <a:t>znode</a:t>
            </a:r>
            <a:r>
              <a:rPr lang="en-US" dirty="0"/>
              <a:t>. flags enables a client to select the type of </a:t>
            </a:r>
            <a:r>
              <a:rPr lang="en-US" dirty="0" err="1"/>
              <a:t>znode</a:t>
            </a:r>
            <a:r>
              <a:rPr lang="en-US" dirty="0"/>
              <a:t>: regular, ephemeral, and set the sequential flag; </a:t>
            </a:r>
          </a:p>
          <a:p>
            <a:pPr marL="171450" indent="-171450">
              <a:buFont typeface="Arial" panose="020B0604020202020204" pitchFamily="34" charset="0"/>
              <a:buChar char="•"/>
            </a:pPr>
            <a:r>
              <a:rPr lang="en-US" dirty="0"/>
              <a:t>delete(path, version): </a:t>
            </a:r>
          </a:p>
          <a:p>
            <a:pPr marL="628650" lvl="1" indent="-171450">
              <a:buFont typeface="Arial" panose="020B0604020202020204" pitchFamily="34" charset="0"/>
              <a:buChar char="•"/>
            </a:pPr>
            <a:r>
              <a:rPr lang="en-US" dirty="0"/>
              <a:t>Deletes the </a:t>
            </a:r>
            <a:r>
              <a:rPr lang="en-US" dirty="0" err="1"/>
              <a:t>znode</a:t>
            </a:r>
            <a:r>
              <a:rPr lang="en-US" dirty="0"/>
              <a:t> path if that </a:t>
            </a:r>
            <a:r>
              <a:rPr lang="en-US" dirty="0" err="1"/>
              <a:t>znode</a:t>
            </a:r>
            <a:r>
              <a:rPr lang="en-US" dirty="0"/>
              <a:t> is at the expected version; </a:t>
            </a:r>
          </a:p>
          <a:p>
            <a:pPr marL="171450" lvl="0" indent="-171450">
              <a:buFont typeface="Arial" panose="020B0604020202020204" pitchFamily="34" charset="0"/>
              <a:buChar char="•"/>
            </a:pPr>
            <a:r>
              <a:rPr lang="en-US" dirty="0"/>
              <a:t>exists(path, watch): </a:t>
            </a:r>
          </a:p>
          <a:p>
            <a:pPr marL="628650" lvl="1" indent="-171450">
              <a:buFont typeface="Arial" panose="020B0604020202020204" pitchFamily="34" charset="0"/>
              <a:buChar char="•"/>
            </a:pPr>
            <a:r>
              <a:rPr lang="en-US" dirty="0"/>
              <a:t>Returns true if the </a:t>
            </a:r>
            <a:r>
              <a:rPr lang="en-US" dirty="0" err="1"/>
              <a:t>znode</a:t>
            </a:r>
            <a:r>
              <a:rPr lang="en-US" dirty="0"/>
              <a:t> with path name path exists, and returns false otherwise. The watch flag enables a client to set a 3 watch on the </a:t>
            </a:r>
            <a:r>
              <a:rPr lang="en-US" dirty="0" err="1"/>
              <a:t>znode</a:t>
            </a:r>
            <a:r>
              <a:rPr lang="en-US" dirty="0"/>
              <a:t>;</a:t>
            </a:r>
          </a:p>
          <a:p>
            <a:pPr marL="171450" lvl="0" indent="-171450">
              <a:buFont typeface="Arial" panose="020B0604020202020204" pitchFamily="34" charset="0"/>
              <a:buChar char="•"/>
            </a:pPr>
            <a:r>
              <a:rPr lang="en-US" dirty="0" err="1"/>
              <a:t>getData</a:t>
            </a:r>
            <a:r>
              <a:rPr lang="en-US" dirty="0"/>
              <a:t>(path, watch): </a:t>
            </a:r>
          </a:p>
          <a:p>
            <a:pPr marL="628650" lvl="1" indent="-171450">
              <a:buFont typeface="Arial" panose="020B0604020202020204" pitchFamily="34" charset="0"/>
              <a:buChar char="•"/>
            </a:pPr>
            <a:r>
              <a:rPr lang="en-US" dirty="0"/>
              <a:t>Returns the data and meta-data, such as version information, associated with the </a:t>
            </a:r>
            <a:r>
              <a:rPr lang="en-US" dirty="0" err="1"/>
              <a:t>znode</a:t>
            </a:r>
            <a:r>
              <a:rPr lang="en-US" dirty="0"/>
              <a:t>. The watch flag works in the same way as it does for exists(), except that </a:t>
            </a:r>
            <a:r>
              <a:rPr lang="en-US" dirty="0" err="1"/>
              <a:t>ZooKeeper</a:t>
            </a:r>
            <a:r>
              <a:rPr lang="en-US" dirty="0"/>
              <a:t> does not set the watch if the </a:t>
            </a:r>
            <a:r>
              <a:rPr lang="en-US" dirty="0" err="1"/>
              <a:t>znode</a:t>
            </a:r>
            <a:r>
              <a:rPr lang="en-US" dirty="0"/>
              <a:t> does not exist;</a:t>
            </a:r>
          </a:p>
          <a:p>
            <a:pPr marL="171450" indent="-171450">
              <a:buFont typeface="Arial" panose="020B0604020202020204" pitchFamily="34" charset="0"/>
              <a:buChar char="•"/>
            </a:pPr>
            <a:r>
              <a:rPr lang="en-US" dirty="0" err="1"/>
              <a:t>setData</a:t>
            </a:r>
            <a:r>
              <a:rPr lang="en-US" dirty="0"/>
              <a:t>(path, data, version): </a:t>
            </a:r>
          </a:p>
          <a:p>
            <a:pPr marL="628650" lvl="1" indent="-171450">
              <a:buFont typeface="Arial" panose="020B0604020202020204" pitchFamily="34" charset="0"/>
              <a:buChar char="•"/>
            </a:pPr>
            <a:r>
              <a:rPr lang="en-US" dirty="0"/>
              <a:t>Writes data[] to </a:t>
            </a:r>
            <a:r>
              <a:rPr lang="en-US" dirty="0" err="1"/>
              <a:t>znode</a:t>
            </a:r>
            <a:r>
              <a:rPr lang="en-US" dirty="0"/>
              <a:t> path if the version number is the current version of the </a:t>
            </a:r>
            <a:r>
              <a:rPr lang="en-US" dirty="0" err="1"/>
              <a:t>znode</a:t>
            </a:r>
            <a:r>
              <a:rPr lang="en-US" dirty="0"/>
              <a:t>; </a:t>
            </a:r>
          </a:p>
          <a:p>
            <a:pPr marL="171450" lvl="0" indent="-171450">
              <a:buFont typeface="Arial" panose="020B0604020202020204" pitchFamily="34" charset="0"/>
              <a:buChar char="•"/>
            </a:pPr>
            <a:r>
              <a:rPr lang="en-US" dirty="0" err="1"/>
              <a:t>getChildren</a:t>
            </a:r>
            <a:r>
              <a:rPr lang="en-US" dirty="0"/>
              <a:t>(path, watch): </a:t>
            </a:r>
          </a:p>
          <a:p>
            <a:pPr marL="628650" lvl="1" indent="-171450">
              <a:buFont typeface="Arial" panose="020B0604020202020204" pitchFamily="34" charset="0"/>
              <a:buChar char="•"/>
            </a:pPr>
            <a:r>
              <a:rPr lang="en-US" dirty="0"/>
              <a:t>Returns the set of names of the children of a </a:t>
            </a:r>
            <a:r>
              <a:rPr lang="en-US" dirty="0" err="1"/>
              <a:t>znode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sync(path):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Waits for all updates pending at the start of the operation to propagate to the server that the client is connected to. The path is currently ignored.</a:t>
            </a:r>
          </a:p>
          <a:p>
            <a:pPr marL="171450" lvl="0" indent="-171450">
              <a:buFont typeface="Arial" panose="020B0604020202020204" pitchFamily="34" charset="0"/>
              <a:buChar char="•"/>
            </a:pPr>
            <a:endParaRPr lang="en-US" baseline="0"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25D1F3C-AE93-4A1E-A000-2D08D6B1A57C}" type="slidenum">
              <a:rPr lang="en-US" smtClean="0"/>
              <a:t>26</a:t>
            </a:fld>
            <a:endParaRPr lang="en-US"/>
          </a:p>
        </p:txBody>
      </p:sp>
    </p:spTree>
    <p:extLst>
      <p:ext uri="{BB962C8B-B14F-4D97-AF65-F5344CB8AC3E}">
        <p14:creationId xmlns:p14="http://schemas.microsoft.com/office/powerpoint/2010/main" val="2547106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Configuration</a:t>
            </a:r>
            <a:r>
              <a:rPr lang="en-US" baseline="0" dirty="0"/>
              <a:t> Management</a:t>
            </a:r>
          </a:p>
          <a:p>
            <a:pPr marL="628650" lvl="1" indent="-171450">
              <a:buFont typeface="Arial" panose="020B0604020202020204" pitchFamily="34" charset="0"/>
              <a:buChar char="•"/>
            </a:pPr>
            <a:r>
              <a:rPr lang="en-US" dirty="0"/>
              <a:t>configuration is stored in a </a:t>
            </a:r>
            <a:r>
              <a:rPr lang="en-US" dirty="0" err="1"/>
              <a:t>znode</a:t>
            </a:r>
            <a:r>
              <a:rPr lang="en-US" dirty="0"/>
              <a:t>, </a:t>
            </a:r>
            <a:r>
              <a:rPr lang="en-US" dirty="0" err="1"/>
              <a:t>zc</a:t>
            </a:r>
            <a:r>
              <a:rPr lang="en-US" dirty="0"/>
              <a:t>. Processes start up with the full pathname of </a:t>
            </a:r>
            <a:r>
              <a:rPr lang="en-US" dirty="0" err="1"/>
              <a:t>zc</a:t>
            </a:r>
            <a:r>
              <a:rPr lang="en-US" dirty="0"/>
              <a:t>. Starting processes obtain their configuration by reading </a:t>
            </a:r>
            <a:r>
              <a:rPr lang="en-US" dirty="0" err="1"/>
              <a:t>zc</a:t>
            </a:r>
            <a:r>
              <a:rPr lang="en-US" dirty="0"/>
              <a:t> with the watch flag set to true. If the configuration in </a:t>
            </a:r>
            <a:r>
              <a:rPr lang="en-US" dirty="0" err="1"/>
              <a:t>zc</a:t>
            </a:r>
            <a:r>
              <a:rPr lang="en-US" dirty="0"/>
              <a:t> is ever updated, the processes are notified and read the new configuration, again setting the watch flag to true. Note that in this scheme, as in most others that use watches, watches are used to make sure that a process has the most recent information. For example, if a process watching </a:t>
            </a:r>
            <a:r>
              <a:rPr lang="en-US" dirty="0" err="1"/>
              <a:t>zc</a:t>
            </a:r>
            <a:r>
              <a:rPr lang="en-US" dirty="0"/>
              <a:t> is notified of a change to </a:t>
            </a:r>
            <a:r>
              <a:rPr lang="en-US" dirty="0" err="1"/>
              <a:t>zc</a:t>
            </a:r>
            <a:r>
              <a:rPr lang="en-US" dirty="0"/>
              <a:t> and before it can issue a read for </a:t>
            </a:r>
            <a:r>
              <a:rPr lang="en-US" dirty="0" err="1"/>
              <a:t>zc</a:t>
            </a:r>
            <a:r>
              <a:rPr lang="en-US" dirty="0"/>
              <a:t> there are three more changes to </a:t>
            </a:r>
            <a:r>
              <a:rPr lang="en-US" dirty="0" err="1"/>
              <a:t>zc</a:t>
            </a:r>
            <a:r>
              <a:rPr lang="en-US" dirty="0"/>
              <a:t>, the process does not receive three more notification events. This does not affect the behavior of the process, since those three events would have simply notified the process of something it already knows: the information it has for </a:t>
            </a:r>
            <a:r>
              <a:rPr lang="en-US" dirty="0" err="1"/>
              <a:t>zc</a:t>
            </a:r>
            <a:r>
              <a:rPr lang="en-US" dirty="0"/>
              <a:t> is stale. </a:t>
            </a:r>
          </a:p>
          <a:p>
            <a:pPr marL="171450" lvl="0" indent="-171450">
              <a:buFont typeface="Arial" panose="020B0604020202020204" pitchFamily="34" charset="0"/>
              <a:buChar char="•"/>
            </a:pPr>
            <a:r>
              <a:rPr lang="en-US" baseline="0" dirty="0"/>
              <a:t>Rendezvous</a:t>
            </a:r>
          </a:p>
          <a:p>
            <a:pPr marL="628650" lvl="1" indent="-171450">
              <a:buFont typeface="Arial" panose="020B0604020202020204" pitchFamily="34" charset="0"/>
              <a:buChar char="•"/>
            </a:pPr>
            <a:r>
              <a:rPr lang="en-US" dirty="0"/>
              <a:t>Sometimes in distributed systems, it is not always clear a priori what the final system configuration will look like. For example, a client may want to start a master process and several worker processes, but the starting processes is done by a scheduler, so the client does not know ahead of time information such as addresses and ports that it can give the worker processes to connect to the master. This scenario is handled using a rendezvous </a:t>
            </a:r>
            <a:r>
              <a:rPr lang="en-US" dirty="0" err="1"/>
              <a:t>znode</a:t>
            </a:r>
            <a:r>
              <a:rPr lang="en-US" dirty="0"/>
              <a:t>, </a:t>
            </a:r>
            <a:r>
              <a:rPr lang="en-US" dirty="0" err="1"/>
              <a:t>zr</a:t>
            </a:r>
            <a:r>
              <a:rPr lang="en-US" dirty="0"/>
              <a:t>, which is a node created by the client. The client passes the full pathname of </a:t>
            </a:r>
            <a:r>
              <a:rPr lang="en-US" dirty="0" err="1"/>
              <a:t>zr</a:t>
            </a:r>
            <a:r>
              <a:rPr lang="en-US" dirty="0"/>
              <a:t> as a startup parameter of the master and worker processes. When the master starts it fills in </a:t>
            </a:r>
            <a:r>
              <a:rPr lang="en-US" dirty="0" err="1"/>
              <a:t>zr</a:t>
            </a:r>
            <a:r>
              <a:rPr lang="en-US" dirty="0"/>
              <a:t> with information about addresses and ports it is using. When workers start, they read </a:t>
            </a:r>
            <a:r>
              <a:rPr lang="en-US" dirty="0" err="1"/>
              <a:t>zr</a:t>
            </a:r>
            <a:r>
              <a:rPr lang="en-US" dirty="0"/>
              <a:t> with watch set to true. If </a:t>
            </a:r>
            <a:r>
              <a:rPr lang="en-US" dirty="0" err="1"/>
              <a:t>zr</a:t>
            </a:r>
            <a:r>
              <a:rPr lang="en-US" dirty="0"/>
              <a:t> has not been filled in yet, the worker waits to be notified when </a:t>
            </a:r>
            <a:r>
              <a:rPr lang="en-US" dirty="0" err="1"/>
              <a:t>zr</a:t>
            </a:r>
            <a:r>
              <a:rPr lang="en-US" dirty="0"/>
              <a:t> is updated. If </a:t>
            </a:r>
            <a:r>
              <a:rPr lang="en-US" dirty="0" err="1"/>
              <a:t>zr</a:t>
            </a:r>
            <a:r>
              <a:rPr lang="en-US" dirty="0"/>
              <a:t> is an ephemeral node, master and worker processes can watch for </a:t>
            </a:r>
            <a:r>
              <a:rPr lang="en-US" dirty="0" err="1"/>
              <a:t>zr</a:t>
            </a:r>
            <a:r>
              <a:rPr lang="en-US" dirty="0"/>
              <a:t> to be deleted and clean themselves up when the client ends. </a:t>
            </a:r>
          </a:p>
          <a:p>
            <a:pPr marL="0" lvl="0" indent="0">
              <a:buFont typeface="Arial" panose="020B0604020202020204" pitchFamily="34" charset="0"/>
              <a:buNone/>
            </a:pPr>
            <a:endParaRPr lang="en-US" baseline="0"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25D1F3C-AE93-4A1E-A000-2D08D6B1A57C}" type="slidenum">
              <a:rPr lang="en-US" smtClean="0"/>
              <a:t>27</a:t>
            </a:fld>
            <a:endParaRPr lang="en-US"/>
          </a:p>
        </p:txBody>
      </p:sp>
    </p:spTree>
    <p:extLst>
      <p:ext uri="{BB962C8B-B14F-4D97-AF65-F5344CB8AC3E}">
        <p14:creationId xmlns:p14="http://schemas.microsoft.com/office/powerpoint/2010/main" val="1677978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https://cwiki.apache.org/confluence/display/KAFKA/Kafka+data+structures+in+Zookeeper</a:t>
            </a:r>
          </a:p>
          <a:p>
            <a:pPr marL="171450" lvl="0" indent="-171450">
              <a:buFont typeface="Arial" panose="020B0604020202020204" pitchFamily="34" charset="0"/>
              <a:buChar char="•"/>
            </a:pPr>
            <a:r>
              <a:rPr lang="en-US" dirty="0"/>
              <a:t>Kafka Zookeeper</a:t>
            </a:r>
            <a:r>
              <a:rPr lang="en-US" baseline="0" dirty="0"/>
              <a:t> </a:t>
            </a:r>
            <a:r>
              <a:rPr lang="en-US" baseline="0" dirty="0" err="1"/>
              <a:t>usecases</a:t>
            </a:r>
            <a:endParaRPr lang="en-US" dirty="0"/>
          </a:p>
          <a:p>
            <a:pPr marL="628650" lvl="1" indent="-171450">
              <a:buFont typeface="Arial" panose="020B0604020202020204" pitchFamily="34" charset="0"/>
              <a:buChar char="•"/>
            </a:pPr>
            <a:r>
              <a:rPr lang="en-US" dirty="0"/>
              <a:t>(1) detecting the addition and the removal of brokers and consumers,</a:t>
            </a:r>
          </a:p>
          <a:p>
            <a:pPr marL="628650" lvl="1" indent="-171450">
              <a:buFont typeface="Arial" panose="020B0604020202020204" pitchFamily="34" charset="0"/>
              <a:buChar char="•"/>
            </a:pPr>
            <a:r>
              <a:rPr lang="en-US" dirty="0"/>
              <a:t>(2) triggering a rebalance process in each consumer when the above events happen, and </a:t>
            </a:r>
          </a:p>
          <a:p>
            <a:pPr marL="628650" lvl="1" indent="-171450">
              <a:buFont typeface="Arial" panose="020B0604020202020204" pitchFamily="34" charset="0"/>
              <a:buChar char="•"/>
            </a:pPr>
            <a:r>
              <a:rPr lang="en-US" dirty="0"/>
              <a:t>(3) maintaining the consumption relationship and keeping track of the consumed offset of each partition</a:t>
            </a:r>
          </a:p>
          <a:p>
            <a:pPr marL="171450" indent="-171450">
              <a:buFont typeface="Arial" panose="020B0604020202020204" pitchFamily="34" charset="0"/>
              <a:buChar char="•"/>
            </a:pPr>
            <a:r>
              <a:rPr lang="en-US" dirty="0"/>
              <a:t>http://www.ibm.com/developerworks/library/bd-zookeeper/#resources</a:t>
            </a:r>
          </a:p>
          <a:p>
            <a:pPr marL="171450" indent="-171450">
              <a:buFont typeface="Arial" panose="020B0604020202020204" pitchFamily="34" charset="0"/>
              <a:buChar char="•"/>
            </a:pPr>
            <a:r>
              <a:rPr lang="en-US" dirty="0"/>
              <a:t>http://hortonworks.com/blog/fault-tolerant-nimbus-in-apache-storm/</a:t>
            </a:r>
          </a:p>
        </p:txBody>
      </p:sp>
      <p:sp>
        <p:nvSpPr>
          <p:cNvPr id="4" name="Slide Number Placeholder 3"/>
          <p:cNvSpPr>
            <a:spLocks noGrp="1"/>
          </p:cNvSpPr>
          <p:nvPr>
            <p:ph type="sldNum" sz="quarter" idx="10"/>
          </p:nvPr>
        </p:nvSpPr>
        <p:spPr/>
        <p:txBody>
          <a:bodyPr/>
          <a:lstStyle/>
          <a:p>
            <a:fld id="{C25D1F3C-AE93-4A1E-A000-2D08D6B1A57C}" type="slidenum">
              <a:rPr lang="en-US" smtClean="0"/>
              <a:t>28</a:t>
            </a:fld>
            <a:endParaRPr lang="en-US"/>
          </a:p>
        </p:txBody>
      </p:sp>
    </p:spTree>
    <p:extLst>
      <p:ext uri="{BB962C8B-B14F-4D97-AF65-F5344CB8AC3E}">
        <p14:creationId xmlns:p14="http://schemas.microsoft.com/office/powerpoint/2010/main" val="844899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http://research.microsoft.com/en-us/um/people/srikanth/netdb11/netdb11papers/netdb11-final12.pdf</a:t>
            </a:r>
          </a:p>
          <a:p>
            <a:pPr marL="171450" indent="-171450">
              <a:buFont typeface="Arial" panose="020B0604020202020204" pitchFamily="34" charset="0"/>
              <a:buChar char="•"/>
            </a:pPr>
            <a:r>
              <a:rPr lang="en-US" dirty="0"/>
              <a:t>Stateless broker</a:t>
            </a:r>
          </a:p>
          <a:p>
            <a:pPr marL="628650" lvl="1" indent="-171450">
              <a:buFont typeface="Arial" panose="020B0604020202020204" pitchFamily="34" charset="0"/>
              <a:buChar char="•"/>
            </a:pPr>
            <a:r>
              <a:rPr lang="en-US" dirty="0"/>
              <a:t>the information about how much each consumer has consumed is not maintained by the broker, but by the consumer itself. </a:t>
            </a:r>
          </a:p>
          <a:p>
            <a:pPr marL="1085850" lvl="2" indent="-171450">
              <a:buFont typeface="Arial" panose="020B0604020202020204" pitchFamily="34" charset="0"/>
              <a:buChar char="•"/>
            </a:pPr>
            <a:r>
              <a:rPr lang="en-US" dirty="0"/>
              <a:t>A consumer can deliberately rewind back to an old offset and re-consume data</a:t>
            </a:r>
          </a:p>
          <a:p>
            <a:pPr marL="171450" indent="-171450">
              <a:buFont typeface="Arial" panose="020B0604020202020204" pitchFamily="34" charset="0"/>
              <a:buChar char="•"/>
            </a:pPr>
            <a:r>
              <a:rPr lang="en-US" dirty="0"/>
              <a:t>Partitioned topics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 Topics consist of one or more Partitions that are ordered, immutable sequences of messages.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Since writes to a partition are sequential, this design greatly reduces the number of hard disk seeks (with their resulting latency).</a:t>
            </a:r>
            <a:endParaRPr lang="en-US" dirty="0"/>
          </a:p>
          <a:p>
            <a:pPr marL="171450" indent="-171450">
              <a:buFont typeface="Arial" panose="020B0604020202020204" pitchFamily="34" charset="0"/>
              <a:buChar char="•"/>
            </a:pPr>
            <a:r>
              <a:rPr lang="en-US" dirty="0"/>
              <a:t>Consumer group</a:t>
            </a:r>
          </a:p>
          <a:p>
            <a:pPr marL="628650" lvl="1" indent="-171450">
              <a:buFont typeface="Arial" panose="020B0604020202020204" pitchFamily="34" charset="0"/>
              <a:buChar char="•"/>
            </a:pPr>
            <a:r>
              <a:rPr lang="en-US" dirty="0"/>
              <a:t>Each consumer group consists of one or more consumers that jointly consume a set of subscribed topics, i.e., each message is delivered to only one of the consumers within the group.</a:t>
            </a:r>
          </a:p>
          <a:p>
            <a:pPr marL="628650" lvl="1" indent="-171450">
              <a:buFont typeface="Arial" panose="020B0604020202020204" pitchFamily="34" charset="0"/>
              <a:buChar char="•"/>
            </a:pPr>
            <a:r>
              <a:rPr lang="en-US" dirty="0"/>
              <a:t>Different consumer groups each independently consume the full set of subscribed messages and no coordination is needed across consumer groups. </a:t>
            </a:r>
          </a:p>
          <a:p>
            <a:pPr marL="628650" lvl="1" indent="-171450">
              <a:buFont typeface="Arial" panose="020B0604020202020204" pitchFamily="34" charset="0"/>
              <a:buChar char="•"/>
            </a:pPr>
            <a:r>
              <a:rPr lang="en-US" dirty="0"/>
              <a:t>The consumers within the same group can be in different processes or on different machines. </a:t>
            </a:r>
          </a:p>
          <a:p>
            <a:pPr marL="628650" lvl="1" indent="-171450">
              <a:buFont typeface="Arial" panose="020B0604020202020204" pitchFamily="34" charset="0"/>
              <a:buChar char="•"/>
            </a:pPr>
            <a:r>
              <a:rPr lang="en-US" dirty="0"/>
              <a:t>A partition within a topic is the smallest unit of parallelism. </a:t>
            </a:r>
          </a:p>
          <a:p>
            <a:pPr marL="628650" lvl="1" indent="-171450">
              <a:buFont typeface="Arial" panose="020B0604020202020204" pitchFamily="34" charset="0"/>
              <a:buChar char="•"/>
            </a:pPr>
            <a:r>
              <a:rPr lang="en-US" dirty="0"/>
              <a:t>At any given time, all messages from one partition are consumed only by a single consumer within each consumer group. </a:t>
            </a:r>
          </a:p>
          <a:p>
            <a:pPr marL="171450" lvl="0" indent="-171450">
              <a:buFont typeface="Arial" panose="020B0604020202020204" pitchFamily="34" charset="0"/>
              <a:buChar char="•"/>
            </a:pPr>
            <a:r>
              <a:rPr lang="en-US" dirty="0"/>
              <a:t>Exactly once delivery typically requires two-phase commits and is not necessary for our applications</a:t>
            </a:r>
          </a:p>
        </p:txBody>
      </p:sp>
      <p:sp>
        <p:nvSpPr>
          <p:cNvPr id="4" name="Slide Number Placeholder 3"/>
          <p:cNvSpPr>
            <a:spLocks noGrp="1"/>
          </p:cNvSpPr>
          <p:nvPr>
            <p:ph type="sldNum" sz="quarter" idx="10"/>
          </p:nvPr>
        </p:nvSpPr>
        <p:spPr/>
        <p:txBody>
          <a:bodyPr/>
          <a:lstStyle/>
          <a:p>
            <a:fld id="{C25D1F3C-AE93-4A1E-A000-2D08D6B1A57C}" type="slidenum">
              <a:rPr lang="en-US" smtClean="0"/>
              <a:t>29</a:t>
            </a:fld>
            <a:endParaRPr lang="en-US"/>
          </a:p>
        </p:txBody>
      </p:sp>
    </p:spTree>
    <p:extLst>
      <p:ext uri="{BB962C8B-B14F-4D97-AF65-F5344CB8AC3E}">
        <p14:creationId xmlns:p14="http://schemas.microsoft.com/office/powerpoint/2010/main" val="18577809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Unlike typical messaging systems, a message stored in Kafka doesn’t have an explicit message id. Instead, each message is addressed by its logical offset in the log. This avoids the overhead of maintaining auxiliary, seek-intensive random-access index structures that map the message ids to the actual message locations. Message ids are increasing but not consecutive. To compute the id of the next message, Kafka adds the length of the current message to its id. </a:t>
            </a:r>
          </a:p>
          <a:p>
            <a:pPr marL="171450" indent="-171450">
              <a:buFont typeface="Arial" panose="020B0604020202020204" pitchFamily="34" charset="0"/>
              <a:buChar char="•"/>
            </a:pPr>
            <a:r>
              <a:rPr lang="en-US" dirty="0"/>
              <a:t>A consumer always consumes messages from a particular partition sequentially. If the consumer acknowledges a particular message offset, it implies that the consumer has received all messages prior to that offset in the partition. Under the covers, the consumer is issuing asynchronous pull requests to the broker to have a buffer of data ready for the application to consume.</a:t>
            </a:r>
          </a:p>
          <a:p>
            <a:pPr marL="171450" indent="-171450">
              <a:buFont typeface="Arial" panose="020B0604020202020204" pitchFamily="34" charset="0"/>
              <a:buChar char="•"/>
            </a:pPr>
            <a:r>
              <a:rPr lang="en-US" dirty="0"/>
              <a:t>Each client pull request contains the offset of the message from which the consumption begins and an acceptable number of bytes to fetch. </a:t>
            </a:r>
          </a:p>
          <a:p>
            <a:pPr marL="171450" indent="-171450">
              <a:buFont typeface="Arial" panose="020B0604020202020204" pitchFamily="34" charset="0"/>
              <a:buChar char="•"/>
            </a:pPr>
            <a:r>
              <a:rPr lang="en-US" dirty="0"/>
              <a:t>Each broker keeps in memory a sorted list of offsets, including the offset of the first message in every segment file. </a:t>
            </a:r>
          </a:p>
          <a:p>
            <a:pPr marL="171450" indent="-171450">
              <a:buFont typeface="Arial" panose="020B0604020202020204" pitchFamily="34" charset="0"/>
              <a:buChar char="•"/>
            </a:pPr>
            <a:r>
              <a:rPr lang="en-US" dirty="0"/>
              <a:t>The broker locates the segment file where the requested message resides by searching the offset list, and sends the data back to the consumer. After a consumer receives a message, it computes the offset of the next message to consume and uses it in the next pull request. </a:t>
            </a:r>
          </a:p>
        </p:txBody>
      </p:sp>
      <p:sp>
        <p:nvSpPr>
          <p:cNvPr id="4" name="Slide Number Placeholder 3"/>
          <p:cNvSpPr>
            <a:spLocks noGrp="1"/>
          </p:cNvSpPr>
          <p:nvPr>
            <p:ph type="sldNum" sz="quarter" idx="10"/>
          </p:nvPr>
        </p:nvSpPr>
        <p:spPr/>
        <p:txBody>
          <a:bodyPr/>
          <a:lstStyle/>
          <a:p>
            <a:fld id="{C25D1F3C-AE93-4A1E-A000-2D08D6B1A57C}" type="slidenum">
              <a:rPr lang="en-US" smtClean="0"/>
              <a:t>30</a:t>
            </a:fld>
            <a:endParaRPr lang="en-US"/>
          </a:p>
        </p:txBody>
      </p:sp>
    </p:spTree>
    <p:extLst>
      <p:ext uri="{BB962C8B-B14F-4D97-AF65-F5344CB8AC3E}">
        <p14:creationId xmlns:p14="http://schemas.microsoft.com/office/powerpoint/2010/main" val="9346649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25D1F3C-AE93-4A1E-A000-2D08D6B1A57C}" type="slidenum">
              <a:rPr lang="en-US" smtClean="0"/>
              <a:t>31</a:t>
            </a:fld>
            <a:endParaRPr lang="en-US"/>
          </a:p>
        </p:txBody>
      </p:sp>
    </p:spTree>
    <p:extLst>
      <p:ext uri="{BB962C8B-B14F-4D97-AF65-F5344CB8AC3E}">
        <p14:creationId xmlns:p14="http://schemas.microsoft.com/office/powerpoint/2010/main" val="40440641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https://kafka.apache.org/documentation.html#uses</a:t>
            </a:r>
          </a:p>
          <a:p>
            <a:pPr marL="171450" indent="-171450">
              <a:buFont typeface="Arial" panose="020B0604020202020204" pitchFamily="34" charset="0"/>
              <a:buChar char="•"/>
            </a:pPr>
            <a:r>
              <a:rPr lang="en-US" dirty="0"/>
              <a:t>External</a:t>
            </a:r>
            <a:r>
              <a:rPr lang="en-US" baseline="0" dirty="0"/>
              <a:t> commit log</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log helps replicate data between nodes and acts as a re-syncing mechanism for failed nodes to restore their data</a:t>
            </a:r>
            <a:r>
              <a:rPr lang="en-US" sz="1200" b="0" i="0" kern="120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C25D1F3C-AE93-4A1E-A000-2D08D6B1A57C}" type="slidenum">
              <a:rPr lang="en-US" smtClean="0"/>
              <a:t>32</a:t>
            </a:fld>
            <a:endParaRPr lang="en-US"/>
          </a:p>
        </p:txBody>
      </p:sp>
    </p:spTree>
    <p:extLst>
      <p:ext uri="{BB962C8B-B14F-4D97-AF65-F5344CB8AC3E}">
        <p14:creationId xmlns:p14="http://schemas.microsoft.com/office/powerpoint/2010/main" val="2074581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Paper: http://static.googleusercontent.com/media/research.google.com/en//archive/gfs-sosp2003.pdf</a:t>
            </a:r>
            <a:endParaRPr lang="en-US" dirty="0"/>
          </a:p>
          <a:p>
            <a:pPr marL="171450" indent="-171450">
              <a:buFont typeface="Arial" panose="020B0604020202020204" pitchFamily="34" charset="0"/>
              <a:buChar char="•"/>
            </a:pPr>
            <a:r>
              <a:rPr lang="en-US" dirty="0"/>
              <a:t>Immutable --- no random writes yet, vi hdfs://</a:t>
            </a:r>
            <a:r>
              <a:rPr lang="en-US" baseline="0" dirty="0"/>
              <a:t>file isn’t yet there</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DataNodes</a:t>
            </a:r>
            <a:r>
              <a:rPr lang="en-US" sz="1200" b="0" i="0" kern="1200" dirty="0">
                <a:solidFill>
                  <a:schemeClr val="tx1"/>
                </a:solidFill>
                <a:effectLst/>
                <a:latin typeface="+mn-lt"/>
                <a:ea typeface="+mn-ea"/>
                <a:cs typeface="+mn-cs"/>
              </a:rPr>
              <a:t> handle read and write requests  i.e. a HDFS client directly talks to </a:t>
            </a:r>
            <a:r>
              <a:rPr lang="en-US" sz="1200" b="0" i="0" kern="1200" dirty="0" err="1">
                <a:solidFill>
                  <a:schemeClr val="tx1"/>
                </a:solidFill>
                <a:effectLst/>
                <a:latin typeface="+mn-lt"/>
                <a:ea typeface="+mn-ea"/>
                <a:cs typeface="+mn-cs"/>
              </a:rPr>
              <a:t>datanodes</a:t>
            </a:r>
            <a:endParaRPr lang="en-US" dirty="0"/>
          </a:p>
        </p:txBody>
      </p:sp>
      <p:sp>
        <p:nvSpPr>
          <p:cNvPr id="4" name="Slide Number Placeholder 3"/>
          <p:cNvSpPr>
            <a:spLocks noGrp="1"/>
          </p:cNvSpPr>
          <p:nvPr>
            <p:ph type="sldNum" sz="quarter" idx="10"/>
          </p:nvPr>
        </p:nvSpPr>
        <p:spPr/>
        <p:txBody>
          <a:bodyPr/>
          <a:lstStyle/>
          <a:p>
            <a:fld id="{C25D1F3C-AE93-4A1E-A000-2D08D6B1A57C}" type="slidenum">
              <a:rPr lang="en-US" smtClean="0"/>
              <a:t>5</a:t>
            </a:fld>
            <a:endParaRPr lang="en-US"/>
          </a:p>
        </p:txBody>
      </p:sp>
    </p:spTree>
    <p:extLst>
      <p:ext uri="{BB962C8B-B14F-4D97-AF65-F5344CB8AC3E}">
        <p14:creationId xmlns:p14="http://schemas.microsoft.com/office/powerpoint/2010/main" val="4581974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http://docs.hortonworks.com/HDPDocuments/HDP2/HDP-2.4.2/bk_installing_manually_book/content/determine-hdp-memory-config.html</a:t>
            </a:r>
          </a:p>
          <a:p>
            <a:pPr marL="628650" lvl="1" indent="-171450">
              <a:buFont typeface="Arial" panose="020B0604020202020204" pitchFamily="34" charset="0"/>
              <a:buChar char="•"/>
            </a:pPr>
            <a:r>
              <a:rPr lang="en-US" dirty="0"/>
              <a:t>Run the YARN Utility Script</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Reserved Memory Recommendations</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Determine the maximum number of containers allowed per node</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Determine the amount of RAM per container</a:t>
            </a:r>
            <a:endParaRPr lang="en-US" b="0" dirty="0"/>
          </a:p>
        </p:txBody>
      </p:sp>
      <p:sp>
        <p:nvSpPr>
          <p:cNvPr id="4" name="Slide Number Placeholder 3"/>
          <p:cNvSpPr>
            <a:spLocks noGrp="1"/>
          </p:cNvSpPr>
          <p:nvPr>
            <p:ph type="sldNum" sz="quarter" idx="10"/>
          </p:nvPr>
        </p:nvSpPr>
        <p:spPr/>
        <p:txBody>
          <a:bodyPr/>
          <a:lstStyle/>
          <a:p>
            <a:fld id="{C25D1F3C-AE93-4A1E-A000-2D08D6B1A57C}" type="slidenum">
              <a:rPr lang="en-US" smtClean="0"/>
              <a:t>35</a:t>
            </a:fld>
            <a:endParaRPr lang="en-US"/>
          </a:p>
        </p:txBody>
      </p:sp>
    </p:spTree>
    <p:extLst>
      <p:ext uri="{BB962C8B-B14F-4D97-AF65-F5344CB8AC3E}">
        <p14:creationId xmlns:p14="http://schemas.microsoft.com/office/powerpoint/2010/main" val="1859614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25D1F3C-AE93-4A1E-A000-2D08D6B1A57C}" type="slidenum">
              <a:rPr lang="en-US" smtClean="0"/>
              <a:t>38</a:t>
            </a:fld>
            <a:endParaRPr lang="en-US"/>
          </a:p>
        </p:txBody>
      </p:sp>
    </p:spTree>
    <p:extLst>
      <p:ext uri="{BB962C8B-B14F-4D97-AF65-F5344CB8AC3E}">
        <p14:creationId xmlns:p14="http://schemas.microsoft.com/office/powerpoint/2010/main" val="35801045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25D1F3C-AE93-4A1E-A000-2D08D6B1A57C}" type="slidenum">
              <a:rPr lang="en-US" smtClean="0"/>
              <a:t>39</a:t>
            </a:fld>
            <a:endParaRPr lang="en-US"/>
          </a:p>
        </p:txBody>
      </p:sp>
    </p:spTree>
    <p:extLst>
      <p:ext uri="{BB962C8B-B14F-4D97-AF65-F5344CB8AC3E}">
        <p14:creationId xmlns:p14="http://schemas.microsoft.com/office/powerpoint/2010/main" val="28869816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25D1F3C-AE93-4A1E-A000-2D08D6B1A57C}" type="slidenum">
              <a:rPr lang="en-US" smtClean="0"/>
              <a:t>40</a:t>
            </a:fld>
            <a:endParaRPr lang="en-US"/>
          </a:p>
        </p:txBody>
      </p:sp>
    </p:spTree>
    <p:extLst>
      <p:ext uri="{BB962C8B-B14F-4D97-AF65-F5344CB8AC3E}">
        <p14:creationId xmlns:p14="http://schemas.microsoft.com/office/powerpoint/2010/main" val="3992212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25D1F3C-AE93-4A1E-A000-2D08D6B1A57C}" type="slidenum">
              <a:rPr lang="en-US" smtClean="0"/>
              <a:t>41</a:t>
            </a:fld>
            <a:endParaRPr lang="en-US"/>
          </a:p>
        </p:txBody>
      </p:sp>
    </p:spTree>
    <p:extLst>
      <p:ext uri="{BB962C8B-B14F-4D97-AF65-F5344CB8AC3E}">
        <p14:creationId xmlns:p14="http://schemas.microsoft.com/office/powerpoint/2010/main" val="3300566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https://hadoop.apache.org/docs/r2.7.2/hadoop-project-dist/hadoop-hdfs/HdfsDesign.html</a:t>
            </a:r>
          </a:p>
        </p:txBody>
      </p:sp>
      <p:sp>
        <p:nvSpPr>
          <p:cNvPr id="4" name="Slide Number Placeholder 3"/>
          <p:cNvSpPr>
            <a:spLocks noGrp="1"/>
          </p:cNvSpPr>
          <p:nvPr>
            <p:ph type="sldNum" sz="quarter" idx="10"/>
          </p:nvPr>
        </p:nvSpPr>
        <p:spPr/>
        <p:txBody>
          <a:bodyPr/>
          <a:lstStyle/>
          <a:p>
            <a:fld id="{C25D1F3C-AE93-4A1E-A000-2D08D6B1A57C}" type="slidenum">
              <a:rPr lang="en-US" smtClean="0"/>
              <a:t>6</a:t>
            </a:fld>
            <a:endParaRPr lang="en-US"/>
          </a:p>
        </p:txBody>
      </p:sp>
    </p:spTree>
    <p:extLst>
      <p:ext uri="{BB962C8B-B14F-4D97-AF65-F5344CB8AC3E}">
        <p14:creationId xmlns:p14="http://schemas.microsoft.com/office/powerpoint/2010/main" val="4160897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http://hortonworks.com/blog/hdfs-metadata-directories-explained/</a:t>
            </a:r>
          </a:p>
          <a:p>
            <a:pPr marL="171450" indent="-171450">
              <a:buFont typeface="Arial" panose="020B0604020202020204" pitchFamily="34" charset="0"/>
              <a:buChar char="•"/>
            </a:pPr>
            <a:r>
              <a:rPr lang="en-US" sz="1200" b="1" i="0" kern="1200" dirty="0" err="1">
                <a:solidFill>
                  <a:schemeClr val="tx1"/>
                </a:solidFill>
                <a:effectLst/>
                <a:latin typeface="+mn-lt"/>
                <a:ea typeface="+mn-ea"/>
                <a:cs typeface="+mn-cs"/>
              </a:rPr>
              <a:t>fsimage</a:t>
            </a:r>
            <a:r>
              <a:rPr lang="en-US" sz="1200" b="0" i="0" kern="1200" dirty="0">
                <a:solidFill>
                  <a:schemeClr val="tx1"/>
                </a:solidFill>
                <a:effectLst/>
                <a:latin typeface="+mn-lt"/>
                <a:ea typeface="+mn-ea"/>
                <a:cs typeface="+mn-cs"/>
              </a:rPr>
              <a:t> – An </a:t>
            </a:r>
            <a:r>
              <a:rPr lang="en-US" sz="1200" b="0" i="0" kern="1200" dirty="0" err="1">
                <a:solidFill>
                  <a:schemeClr val="tx1"/>
                </a:solidFill>
                <a:effectLst/>
                <a:latin typeface="+mn-lt"/>
                <a:ea typeface="+mn-ea"/>
                <a:cs typeface="+mn-cs"/>
              </a:rPr>
              <a:t>fsimage</a:t>
            </a:r>
            <a:r>
              <a:rPr lang="en-US" sz="1200" b="0" i="0" kern="1200" dirty="0">
                <a:solidFill>
                  <a:schemeClr val="tx1"/>
                </a:solidFill>
                <a:effectLst/>
                <a:latin typeface="+mn-lt"/>
                <a:ea typeface="+mn-ea"/>
                <a:cs typeface="+mn-cs"/>
              </a:rPr>
              <a:t> file contains the complete state of the file system at a point in time. Every file system modification is assigned a unique, monotonically increasing transaction ID. An </a:t>
            </a:r>
            <a:r>
              <a:rPr lang="en-US" sz="1200" b="0" i="0" kern="1200" dirty="0" err="1">
                <a:solidFill>
                  <a:schemeClr val="tx1"/>
                </a:solidFill>
                <a:effectLst/>
                <a:latin typeface="+mn-lt"/>
                <a:ea typeface="+mn-ea"/>
                <a:cs typeface="+mn-cs"/>
              </a:rPr>
              <a:t>fsimage</a:t>
            </a:r>
            <a:r>
              <a:rPr lang="en-US" sz="1200" b="0" i="0" kern="1200" dirty="0">
                <a:solidFill>
                  <a:schemeClr val="tx1"/>
                </a:solidFill>
                <a:effectLst/>
                <a:latin typeface="+mn-lt"/>
                <a:ea typeface="+mn-ea"/>
                <a:cs typeface="+mn-cs"/>
              </a:rPr>
              <a:t> file represents the file system state after all modifications up to a specific transaction ID.</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edits</a:t>
            </a:r>
            <a:r>
              <a:rPr lang="en-US" sz="1200" b="0" i="0" kern="1200" dirty="0">
                <a:solidFill>
                  <a:schemeClr val="tx1"/>
                </a:solidFill>
                <a:effectLst/>
                <a:latin typeface="+mn-lt"/>
                <a:ea typeface="+mn-ea"/>
                <a:cs typeface="+mn-cs"/>
              </a:rPr>
              <a:t> – An edits file is a log that lists each file system change (file creation, deletion or modification) that was made after the most recent </a:t>
            </a:r>
            <a:r>
              <a:rPr lang="en-US" sz="1200" b="0" i="0" kern="1200" dirty="0" err="1">
                <a:solidFill>
                  <a:schemeClr val="tx1"/>
                </a:solidFill>
                <a:effectLst/>
                <a:latin typeface="+mn-lt"/>
                <a:ea typeface="+mn-ea"/>
                <a:cs typeface="+mn-cs"/>
              </a:rPr>
              <a:t>fsimage</a:t>
            </a:r>
            <a:r>
              <a:rPr lang="en-US" sz="1200" b="0" i="0" kern="1200" dirty="0">
                <a:solidFill>
                  <a:schemeClr val="tx1"/>
                </a:solidFill>
                <a:effectLst/>
                <a:latin typeface="+mn-lt"/>
                <a:ea typeface="+mn-ea"/>
                <a:cs typeface="+mn-cs"/>
              </a:rPr>
              <a:t>.</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Name</a:t>
            </a:r>
            <a:r>
              <a:rPr lang="en-US" baseline="0" dirty="0" err="1"/>
              <a:t>node</a:t>
            </a:r>
            <a:r>
              <a:rPr lang="en-US" baseline="0" dirty="0"/>
              <a:t> - </a:t>
            </a:r>
            <a:r>
              <a:rPr lang="en-US" sz="1200" b="1" i="0" kern="1200" dirty="0" err="1">
                <a:solidFill>
                  <a:schemeClr val="tx1"/>
                </a:solidFill>
                <a:effectLst/>
                <a:latin typeface="+mn-lt"/>
                <a:ea typeface="+mn-ea"/>
                <a:cs typeface="+mn-cs"/>
              </a:rPr>
              <a:t>in_use.lock</a:t>
            </a:r>
            <a:r>
              <a:rPr lang="en-US" sz="1200" b="0" i="0" kern="1200" dirty="0">
                <a:solidFill>
                  <a:schemeClr val="tx1"/>
                </a:solidFill>
                <a:effectLst/>
                <a:latin typeface="+mn-lt"/>
                <a:ea typeface="+mn-ea"/>
                <a:cs typeface="+mn-cs"/>
              </a:rPr>
              <a:t> – This is a lock file held by the </a:t>
            </a:r>
            <a:r>
              <a:rPr lang="en-US" sz="1200" b="0" i="0" kern="1200" dirty="0" err="1">
                <a:solidFill>
                  <a:schemeClr val="tx1"/>
                </a:solidFill>
                <a:effectLst/>
                <a:latin typeface="+mn-lt"/>
                <a:ea typeface="+mn-ea"/>
                <a:cs typeface="+mn-cs"/>
              </a:rPr>
              <a:t>NameNode</a:t>
            </a:r>
            <a:r>
              <a:rPr lang="en-US" sz="1200" b="0" i="0" kern="1200" dirty="0">
                <a:solidFill>
                  <a:schemeClr val="tx1"/>
                </a:solidFill>
                <a:effectLst/>
                <a:latin typeface="+mn-lt"/>
                <a:ea typeface="+mn-ea"/>
                <a:cs typeface="+mn-cs"/>
              </a:rPr>
              <a:t> process, used to prevent multiple </a:t>
            </a:r>
            <a:r>
              <a:rPr lang="en-US" sz="1200" b="0" i="0" kern="1200" dirty="0" err="1">
                <a:solidFill>
                  <a:schemeClr val="tx1"/>
                </a:solidFill>
                <a:effectLst/>
                <a:latin typeface="+mn-lt"/>
                <a:ea typeface="+mn-ea"/>
                <a:cs typeface="+mn-cs"/>
              </a:rPr>
              <a:t>NameNode</a:t>
            </a:r>
            <a:r>
              <a:rPr lang="en-US" sz="1200" b="0" i="0" kern="1200" dirty="0">
                <a:solidFill>
                  <a:schemeClr val="tx1"/>
                </a:solidFill>
                <a:effectLst/>
                <a:latin typeface="+mn-lt"/>
                <a:ea typeface="+mn-ea"/>
                <a:cs typeface="+mn-cs"/>
              </a:rPr>
              <a:t> processes from starting up and concurrently modifying the directory.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Datanode</a:t>
            </a:r>
            <a:r>
              <a:rPr lang="en-US" dirty="0"/>
              <a:t> - </a:t>
            </a:r>
            <a:r>
              <a:rPr lang="en-US" sz="1200" b="1" i="0" kern="1200" dirty="0" err="1">
                <a:solidFill>
                  <a:schemeClr val="tx1"/>
                </a:solidFill>
                <a:effectLst/>
                <a:latin typeface="+mn-lt"/>
                <a:ea typeface="+mn-ea"/>
                <a:cs typeface="+mn-cs"/>
              </a:rPr>
              <a:t>in_use.lock</a:t>
            </a:r>
            <a:r>
              <a:rPr lang="en-US" sz="1200" b="0" i="0" kern="1200" dirty="0">
                <a:solidFill>
                  <a:schemeClr val="tx1"/>
                </a:solidFill>
                <a:effectLst/>
                <a:latin typeface="+mn-lt"/>
                <a:ea typeface="+mn-ea"/>
                <a:cs typeface="+mn-cs"/>
              </a:rPr>
              <a:t> – This is a lock file held by the </a:t>
            </a:r>
            <a:r>
              <a:rPr lang="en-US" sz="1200" b="0" i="0" kern="1200" dirty="0" err="1">
                <a:solidFill>
                  <a:schemeClr val="tx1"/>
                </a:solidFill>
                <a:effectLst/>
                <a:latin typeface="+mn-lt"/>
                <a:ea typeface="+mn-ea"/>
                <a:cs typeface="+mn-cs"/>
              </a:rPr>
              <a:t>DataNode</a:t>
            </a:r>
            <a:r>
              <a:rPr lang="en-US" sz="1200" b="0" i="0" kern="1200" dirty="0">
                <a:solidFill>
                  <a:schemeClr val="tx1"/>
                </a:solidFill>
                <a:effectLst/>
                <a:latin typeface="+mn-lt"/>
                <a:ea typeface="+mn-ea"/>
                <a:cs typeface="+mn-cs"/>
              </a:rPr>
              <a:t> process, used to prevent multiple </a:t>
            </a:r>
            <a:r>
              <a:rPr lang="en-US" sz="1200" b="0" i="0" kern="1200" dirty="0" err="1">
                <a:solidFill>
                  <a:schemeClr val="tx1"/>
                </a:solidFill>
                <a:effectLst/>
                <a:latin typeface="+mn-lt"/>
                <a:ea typeface="+mn-ea"/>
                <a:cs typeface="+mn-cs"/>
              </a:rPr>
              <a:t>DataNode</a:t>
            </a:r>
            <a:r>
              <a:rPr lang="en-US" sz="1200" b="0" i="0" kern="1200" dirty="0">
                <a:solidFill>
                  <a:schemeClr val="tx1"/>
                </a:solidFill>
                <a:effectLst/>
                <a:latin typeface="+mn-lt"/>
                <a:ea typeface="+mn-ea"/>
                <a:cs typeface="+mn-cs"/>
              </a:rPr>
              <a:t> processes from starting up and concurrently modifying the directory.</a:t>
            </a:r>
          </a:p>
        </p:txBody>
      </p:sp>
      <p:sp>
        <p:nvSpPr>
          <p:cNvPr id="4" name="Slide Number Placeholder 3"/>
          <p:cNvSpPr>
            <a:spLocks noGrp="1"/>
          </p:cNvSpPr>
          <p:nvPr>
            <p:ph type="sldNum" sz="quarter" idx="10"/>
          </p:nvPr>
        </p:nvSpPr>
        <p:spPr/>
        <p:txBody>
          <a:bodyPr/>
          <a:lstStyle/>
          <a:p>
            <a:fld id="{C25D1F3C-AE93-4A1E-A000-2D08D6B1A57C}" type="slidenum">
              <a:rPr lang="en-US" smtClean="0"/>
              <a:t>7</a:t>
            </a:fld>
            <a:endParaRPr lang="en-US"/>
          </a:p>
        </p:txBody>
      </p:sp>
    </p:spTree>
    <p:extLst>
      <p:ext uri="{BB962C8B-B14F-4D97-AF65-F5344CB8AC3E}">
        <p14:creationId xmlns:p14="http://schemas.microsoft.com/office/powerpoint/2010/main" val="2818529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http://hadoop.apache.org/docs/current/hadoop-yarn/hadoop-yarn-site/YARN.html</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fundamental idea of YARN is to split up the functionalities of resource management and job scheduling/monitoring into separate daemons. The idea is to have a global </a:t>
            </a:r>
            <a:r>
              <a:rPr lang="en-US" sz="1200" b="0" i="0" kern="1200" dirty="0" err="1">
                <a:solidFill>
                  <a:schemeClr val="tx1"/>
                </a:solidFill>
                <a:effectLst/>
                <a:latin typeface="+mn-lt"/>
                <a:ea typeface="+mn-ea"/>
                <a:cs typeface="+mn-cs"/>
              </a:rPr>
              <a:t>ResourceManager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RM</a:t>
            </a:r>
            <a:r>
              <a:rPr lang="en-US" sz="1200" b="0" i="0" kern="1200" dirty="0">
                <a:solidFill>
                  <a:schemeClr val="tx1"/>
                </a:solidFill>
                <a:effectLst/>
                <a:latin typeface="+mn-lt"/>
                <a:ea typeface="+mn-ea"/>
                <a:cs typeface="+mn-cs"/>
              </a:rPr>
              <a:t>) and per-application </a:t>
            </a:r>
            <a:r>
              <a:rPr lang="en-US" sz="1200" b="0" i="0" kern="1200" dirty="0" err="1">
                <a:solidFill>
                  <a:schemeClr val="tx1"/>
                </a:solidFill>
                <a:effectLst/>
                <a:latin typeface="+mn-lt"/>
                <a:ea typeface="+mn-ea"/>
                <a:cs typeface="+mn-cs"/>
              </a:rPr>
              <a:t>ApplicationMaster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AM</a:t>
            </a:r>
            <a:r>
              <a:rPr lang="en-US" sz="1200" b="0" i="0" kern="1200" dirty="0">
                <a:solidFill>
                  <a:schemeClr val="tx1"/>
                </a:solidFill>
                <a:effectLst/>
                <a:latin typeface="+mn-lt"/>
                <a:ea typeface="+mn-ea"/>
                <a:cs typeface="+mn-cs"/>
              </a:rPr>
              <a:t>). An application is either a single job or a DAG of jobs.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ResourceManager</a:t>
            </a:r>
            <a:r>
              <a:rPr lang="en-US" sz="1200" b="0" i="0" kern="1200" dirty="0">
                <a:solidFill>
                  <a:schemeClr val="tx1"/>
                </a:solidFill>
                <a:effectLst/>
                <a:latin typeface="+mn-lt"/>
                <a:ea typeface="+mn-ea"/>
                <a:cs typeface="+mn-cs"/>
              </a:rPr>
              <a:t> and the </a:t>
            </a:r>
            <a:r>
              <a:rPr lang="en-US" sz="1200" b="0" i="0" kern="1200" dirty="0" err="1">
                <a:solidFill>
                  <a:schemeClr val="tx1"/>
                </a:solidFill>
                <a:effectLst/>
                <a:latin typeface="+mn-lt"/>
                <a:ea typeface="+mn-ea"/>
                <a:cs typeface="+mn-cs"/>
              </a:rPr>
              <a:t>NodeManager</a:t>
            </a:r>
            <a:r>
              <a:rPr lang="en-US" sz="1200" b="0" i="0" kern="1200" dirty="0">
                <a:solidFill>
                  <a:schemeClr val="tx1"/>
                </a:solidFill>
                <a:effectLst/>
                <a:latin typeface="+mn-lt"/>
                <a:ea typeface="+mn-ea"/>
                <a:cs typeface="+mn-cs"/>
              </a:rPr>
              <a:t> form the data-computation framework. The </a:t>
            </a:r>
            <a:r>
              <a:rPr lang="en-US" sz="1200" b="0" i="0" kern="1200" dirty="0" err="1">
                <a:solidFill>
                  <a:schemeClr val="tx1"/>
                </a:solidFill>
                <a:effectLst/>
                <a:latin typeface="+mn-lt"/>
                <a:ea typeface="+mn-ea"/>
                <a:cs typeface="+mn-cs"/>
              </a:rPr>
              <a:t>ResourceManager</a:t>
            </a:r>
            <a:r>
              <a:rPr lang="en-US" sz="1200" b="0" i="0" kern="1200" dirty="0">
                <a:solidFill>
                  <a:schemeClr val="tx1"/>
                </a:solidFill>
                <a:effectLst/>
                <a:latin typeface="+mn-lt"/>
                <a:ea typeface="+mn-ea"/>
                <a:cs typeface="+mn-cs"/>
              </a:rPr>
              <a:t> is the ultimate authority that arbitrates resources among all the applications in the system. The </a:t>
            </a:r>
            <a:r>
              <a:rPr lang="en-US" sz="1200" b="0" i="0" kern="1200" dirty="0" err="1">
                <a:solidFill>
                  <a:schemeClr val="tx1"/>
                </a:solidFill>
                <a:effectLst/>
                <a:latin typeface="+mn-lt"/>
                <a:ea typeface="+mn-ea"/>
                <a:cs typeface="+mn-cs"/>
              </a:rPr>
              <a:t>NodeManager</a:t>
            </a:r>
            <a:r>
              <a:rPr lang="en-US" sz="1200" b="0" i="0" kern="1200" dirty="0">
                <a:solidFill>
                  <a:schemeClr val="tx1"/>
                </a:solidFill>
                <a:effectLst/>
                <a:latin typeface="+mn-lt"/>
                <a:ea typeface="+mn-ea"/>
                <a:cs typeface="+mn-cs"/>
              </a:rPr>
              <a:t> is the per-machine framework agent who is responsible for containers, monitoring their resource usage (</a:t>
            </a:r>
            <a:r>
              <a:rPr lang="en-US" sz="1200" b="0" i="0" kern="1200" dirty="0" err="1">
                <a:solidFill>
                  <a:schemeClr val="tx1"/>
                </a:solidFill>
                <a:effectLst/>
                <a:latin typeface="+mn-lt"/>
                <a:ea typeface="+mn-ea"/>
                <a:cs typeface="+mn-cs"/>
              </a:rPr>
              <a:t>cpu</a:t>
            </a:r>
            <a:r>
              <a:rPr lang="en-US" sz="1200" b="0" i="0" kern="1200" dirty="0">
                <a:solidFill>
                  <a:schemeClr val="tx1"/>
                </a:solidFill>
                <a:effectLst/>
                <a:latin typeface="+mn-lt"/>
                <a:ea typeface="+mn-ea"/>
                <a:cs typeface="+mn-cs"/>
              </a:rPr>
              <a:t>, memory, disk, network) and reporting the same to the </a:t>
            </a:r>
            <a:r>
              <a:rPr lang="en-US" sz="1200" b="0" i="0" kern="1200" dirty="0" err="1">
                <a:solidFill>
                  <a:schemeClr val="tx1"/>
                </a:solidFill>
                <a:effectLst/>
                <a:latin typeface="+mn-lt"/>
                <a:ea typeface="+mn-ea"/>
                <a:cs typeface="+mn-cs"/>
              </a:rPr>
              <a:t>ResourceManager</a:t>
            </a:r>
            <a:r>
              <a:rPr lang="en-US" sz="1200" b="0" i="0" kern="1200" dirty="0">
                <a:solidFill>
                  <a:schemeClr val="tx1"/>
                </a:solidFill>
                <a:effectLst/>
                <a:latin typeface="+mn-lt"/>
                <a:ea typeface="+mn-ea"/>
                <a:cs typeface="+mn-cs"/>
              </a:rPr>
              <a:t>/Scheduler.</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per-application </a:t>
            </a:r>
            <a:r>
              <a:rPr lang="en-US" sz="1200" b="0" i="0" kern="1200" dirty="0" err="1">
                <a:solidFill>
                  <a:schemeClr val="tx1"/>
                </a:solidFill>
                <a:effectLst/>
                <a:latin typeface="+mn-lt"/>
                <a:ea typeface="+mn-ea"/>
                <a:cs typeface="+mn-cs"/>
              </a:rPr>
              <a:t>ApplicationMaster</a:t>
            </a:r>
            <a:r>
              <a:rPr lang="en-US" sz="1200" b="0" i="0" kern="1200" dirty="0">
                <a:solidFill>
                  <a:schemeClr val="tx1"/>
                </a:solidFill>
                <a:effectLst/>
                <a:latin typeface="+mn-lt"/>
                <a:ea typeface="+mn-ea"/>
                <a:cs typeface="+mn-cs"/>
              </a:rPr>
              <a:t> is, in effect, a framework specific library and is tasked with negotiating resources from the </a:t>
            </a:r>
            <a:r>
              <a:rPr lang="en-US" sz="1200" b="0" i="0" kern="1200" dirty="0" err="1">
                <a:solidFill>
                  <a:schemeClr val="tx1"/>
                </a:solidFill>
                <a:effectLst/>
                <a:latin typeface="+mn-lt"/>
                <a:ea typeface="+mn-ea"/>
                <a:cs typeface="+mn-cs"/>
              </a:rPr>
              <a:t>ResourceManager</a:t>
            </a:r>
            <a:r>
              <a:rPr lang="en-US" sz="1200" b="0" i="0" kern="1200" dirty="0">
                <a:solidFill>
                  <a:schemeClr val="tx1"/>
                </a:solidFill>
                <a:effectLst/>
                <a:latin typeface="+mn-lt"/>
                <a:ea typeface="+mn-ea"/>
                <a:cs typeface="+mn-cs"/>
              </a:rPr>
              <a:t> and working with the </a:t>
            </a:r>
            <a:r>
              <a:rPr lang="en-US" sz="1200" b="0" i="0" kern="1200" dirty="0" err="1">
                <a:solidFill>
                  <a:schemeClr val="tx1"/>
                </a:solidFill>
                <a:effectLst/>
                <a:latin typeface="+mn-lt"/>
                <a:ea typeface="+mn-ea"/>
                <a:cs typeface="+mn-cs"/>
              </a:rPr>
              <a:t>NodeManager</a:t>
            </a:r>
            <a:r>
              <a:rPr lang="en-US" sz="1200" b="0" i="0" kern="1200" dirty="0">
                <a:solidFill>
                  <a:schemeClr val="tx1"/>
                </a:solidFill>
                <a:effectLst/>
                <a:latin typeface="+mn-lt"/>
                <a:ea typeface="+mn-ea"/>
                <a:cs typeface="+mn-cs"/>
              </a:rPr>
              <a:t>(s) to execute and monitor the tasks.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http://web.eecs.umich.edu/~mosharaf/Readings/YARN.pdf</a:t>
            </a:r>
          </a:p>
          <a:p>
            <a:pPr marL="171450" indent="-171450">
              <a:buFont typeface="Arial" panose="020B0604020202020204" pitchFamily="34" charset="0"/>
              <a:buChar char="•"/>
            </a:pPr>
            <a:r>
              <a:rPr lang="en-US" sz="1200" b="0" i="0" kern="1200" baseline="0" dirty="0">
                <a:solidFill>
                  <a:schemeClr val="tx1"/>
                </a:solidFill>
                <a:effectLst/>
                <a:latin typeface="+mn-lt"/>
                <a:ea typeface="+mn-ea"/>
                <a:cs typeface="+mn-cs"/>
              </a:rPr>
              <a:t>A shared cluster that allows cluster to execute any distributed workload vs purpose built clusters for one/few types of Workloads ex: Vertica</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25D1F3C-AE93-4A1E-A000-2D08D6B1A57C}" type="slidenum">
              <a:rPr lang="en-US" smtClean="0"/>
              <a:t>8</a:t>
            </a:fld>
            <a:endParaRPr lang="en-US"/>
          </a:p>
        </p:txBody>
      </p:sp>
    </p:spTree>
    <p:extLst>
      <p:ext uri="{BB962C8B-B14F-4D97-AF65-F5344CB8AC3E}">
        <p14:creationId xmlns:p14="http://schemas.microsoft.com/office/powerpoint/2010/main" val="1282971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ResourceManager</a:t>
            </a:r>
            <a:r>
              <a:rPr lang="en-US" sz="1200" b="0" i="0" kern="1200" dirty="0">
                <a:solidFill>
                  <a:schemeClr val="tx1"/>
                </a:solidFill>
                <a:effectLst/>
                <a:latin typeface="+mn-lt"/>
                <a:ea typeface="+mn-ea"/>
                <a:cs typeface="+mn-cs"/>
              </a:rPr>
              <a:t> has two main components: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Scheduler and </a:t>
            </a:r>
          </a:p>
          <a:p>
            <a:pPr marL="628650" lvl="1" indent="-171450">
              <a:buFont typeface="Arial" panose="020B0604020202020204" pitchFamily="34" charset="0"/>
              <a:buChar char="•"/>
            </a:pPr>
            <a:r>
              <a:rPr lang="en-US" sz="1200" b="0" i="0" kern="1200" dirty="0" err="1">
                <a:solidFill>
                  <a:schemeClr val="tx1"/>
                </a:solidFill>
                <a:effectLst/>
                <a:latin typeface="+mn-lt"/>
                <a:ea typeface="+mn-ea"/>
                <a:cs typeface="+mn-cs"/>
              </a:rPr>
              <a:t>ApplicationsManager</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Scheduler is responsible for allocating resources to applications.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Scheduler is pure scheduler,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it performs no monitoring or tracking of status for the application. Also, it offers no guarantees about restarting failed tasks either due to application failure or hardware failures. The Scheduler performs its scheduling function based the resource requirements of the applications; it does so based on the abstract notion of a resource </a:t>
            </a:r>
            <a:r>
              <a:rPr lang="en-US" sz="1200" b="0" i="1" kern="1200" dirty="0">
                <a:solidFill>
                  <a:schemeClr val="tx1"/>
                </a:solidFill>
                <a:effectLst/>
                <a:latin typeface="+mn-lt"/>
                <a:ea typeface="+mn-ea"/>
                <a:cs typeface="+mn-cs"/>
              </a:rPr>
              <a:t>Container</a:t>
            </a:r>
            <a:r>
              <a:rPr lang="en-US" sz="1200" b="0" i="0" kern="1200" dirty="0">
                <a:solidFill>
                  <a:schemeClr val="tx1"/>
                </a:solidFill>
                <a:effectLst/>
                <a:latin typeface="+mn-lt"/>
                <a:ea typeface="+mn-ea"/>
                <a:cs typeface="+mn-cs"/>
              </a:rPr>
              <a:t> which incorporates elements such as memory, </a:t>
            </a:r>
            <a:r>
              <a:rPr lang="en-US" sz="1200" b="0" i="0" kern="1200" dirty="0" err="1">
                <a:solidFill>
                  <a:schemeClr val="tx1"/>
                </a:solidFill>
                <a:effectLst/>
                <a:latin typeface="+mn-lt"/>
                <a:ea typeface="+mn-ea"/>
                <a:cs typeface="+mn-cs"/>
              </a:rPr>
              <a:t>cpu</a:t>
            </a:r>
            <a:r>
              <a:rPr lang="en-US" sz="1200" b="0" i="0" kern="1200" dirty="0">
                <a:solidFill>
                  <a:schemeClr val="tx1"/>
                </a:solidFill>
                <a:effectLst/>
                <a:latin typeface="+mn-lt"/>
                <a:ea typeface="+mn-ea"/>
                <a:cs typeface="+mn-cs"/>
              </a:rPr>
              <a:t>, disk, network etc.</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Scheduler has a pluggable policy which is responsible for partitioning the cluster resources among the various queues, applications etc.  </a:t>
            </a:r>
            <a:r>
              <a:rPr lang="en-US" sz="1200" b="0" i="0" u="none" strike="noStrike" kern="1200" dirty="0" err="1">
                <a:solidFill>
                  <a:schemeClr val="tx1"/>
                </a:solidFill>
                <a:effectLst/>
                <a:latin typeface="+mn-lt"/>
                <a:ea typeface="+mn-ea"/>
                <a:cs typeface="+mn-cs"/>
                <a:hlinkClick r:id="rId3"/>
              </a:rPr>
              <a:t>CapacityScheduler</a:t>
            </a:r>
            <a:r>
              <a:rPr lang="en-US" sz="1200" b="0" i="0" kern="1200" dirty="0">
                <a:solidFill>
                  <a:schemeClr val="tx1"/>
                </a:solidFill>
                <a:effectLst/>
                <a:latin typeface="+mn-lt"/>
                <a:ea typeface="+mn-ea"/>
                <a:cs typeface="+mn-cs"/>
              </a:rPr>
              <a:t> and the </a:t>
            </a:r>
            <a:r>
              <a:rPr lang="en-US" sz="1200" b="0" i="0" u="none" strike="noStrike" kern="1200" dirty="0" err="1">
                <a:solidFill>
                  <a:schemeClr val="tx1"/>
                </a:solidFill>
                <a:effectLst/>
                <a:latin typeface="+mn-lt"/>
                <a:ea typeface="+mn-ea"/>
                <a:cs typeface="+mn-cs"/>
                <a:hlinkClick r:id="rId4"/>
              </a:rPr>
              <a:t>FairScheduler</a:t>
            </a:r>
            <a:r>
              <a:rPr lang="en-US" sz="1200" b="0" i="0" kern="1200" dirty="0">
                <a:solidFill>
                  <a:schemeClr val="tx1"/>
                </a:solidFill>
                <a:effectLst/>
                <a:latin typeface="+mn-lt"/>
                <a:ea typeface="+mn-ea"/>
                <a:cs typeface="+mn-cs"/>
              </a:rPr>
              <a:t> would be some examples of </a:t>
            </a:r>
            <a:r>
              <a:rPr lang="en-US" dirty="0"/>
              <a:t>plug-ins.</a:t>
            </a:r>
          </a:p>
          <a:p>
            <a:pPr marL="171450" indent="-171450">
              <a:buFont typeface="Arial" panose="020B0604020202020204" pitchFamily="34" charset="0"/>
              <a:buChar char="•"/>
            </a:pPr>
            <a:r>
              <a:rPr lang="en-US" dirty="0"/>
              <a:t>The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ApplicationsManager</a:t>
            </a:r>
            <a:r>
              <a:rPr lang="en-US" sz="1200" b="0" i="0" kern="1200" dirty="0">
                <a:solidFill>
                  <a:schemeClr val="tx1"/>
                </a:solidFill>
                <a:effectLst/>
                <a:latin typeface="+mn-lt"/>
                <a:ea typeface="+mn-ea"/>
                <a:cs typeface="+mn-cs"/>
              </a:rPr>
              <a:t> is responsible for accepting job-submissions, negotiating the first container for executing the application specific </a:t>
            </a:r>
            <a:r>
              <a:rPr lang="en-US" sz="1200" b="0" i="0" kern="1200" dirty="0" err="1">
                <a:solidFill>
                  <a:schemeClr val="tx1"/>
                </a:solidFill>
                <a:effectLst/>
                <a:latin typeface="+mn-lt"/>
                <a:ea typeface="+mn-ea"/>
                <a:cs typeface="+mn-cs"/>
              </a:rPr>
              <a:t>ApplicationMaster</a:t>
            </a:r>
            <a:r>
              <a:rPr lang="en-US" sz="1200" b="0" i="0" kern="1200" dirty="0">
                <a:solidFill>
                  <a:schemeClr val="tx1"/>
                </a:solidFill>
                <a:effectLst/>
                <a:latin typeface="+mn-lt"/>
                <a:ea typeface="+mn-ea"/>
                <a:cs typeface="+mn-cs"/>
              </a:rPr>
              <a:t> and provides the service for restarting the </a:t>
            </a:r>
            <a:r>
              <a:rPr lang="en-US" sz="1200" b="0" i="0" kern="1200" dirty="0" err="1">
                <a:solidFill>
                  <a:schemeClr val="tx1"/>
                </a:solidFill>
                <a:effectLst/>
                <a:latin typeface="+mn-lt"/>
                <a:ea typeface="+mn-ea"/>
                <a:cs typeface="+mn-cs"/>
              </a:rPr>
              <a:t>ApplicationMaster</a:t>
            </a:r>
            <a:r>
              <a:rPr lang="en-US" sz="1200" b="0" i="0" kern="1200" dirty="0">
                <a:solidFill>
                  <a:schemeClr val="tx1"/>
                </a:solidFill>
                <a:effectLst/>
                <a:latin typeface="+mn-lt"/>
                <a:ea typeface="+mn-ea"/>
                <a:cs typeface="+mn-cs"/>
              </a:rPr>
              <a:t> container on failure. The per-application </a:t>
            </a:r>
            <a:r>
              <a:rPr lang="en-US" sz="1200" b="0" i="0" kern="1200" dirty="0" err="1">
                <a:solidFill>
                  <a:schemeClr val="tx1"/>
                </a:solidFill>
                <a:effectLst/>
                <a:latin typeface="+mn-lt"/>
                <a:ea typeface="+mn-ea"/>
                <a:cs typeface="+mn-cs"/>
              </a:rPr>
              <a:t>ApplicationMaster</a:t>
            </a:r>
            <a:r>
              <a:rPr lang="en-US" sz="1200" b="0" i="0" kern="1200" dirty="0">
                <a:solidFill>
                  <a:schemeClr val="tx1"/>
                </a:solidFill>
                <a:effectLst/>
                <a:latin typeface="+mn-lt"/>
                <a:ea typeface="+mn-ea"/>
                <a:cs typeface="+mn-cs"/>
              </a:rPr>
              <a:t> has the responsibility of negotiating appropriate resource containers from the Scheduler, tracking their status and monitoring for progress.</a:t>
            </a:r>
          </a:p>
        </p:txBody>
      </p:sp>
      <p:sp>
        <p:nvSpPr>
          <p:cNvPr id="4" name="Slide Number Placeholder 3"/>
          <p:cNvSpPr>
            <a:spLocks noGrp="1"/>
          </p:cNvSpPr>
          <p:nvPr>
            <p:ph type="sldNum" sz="quarter" idx="10"/>
          </p:nvPr>
        </p:nvSpPr>
        <p:spPr/>
        <p:txBody>
          <a:bodyPr/>
          <a:lstStyle/>
          <a:p>
            <a:fld id="{C25D1F3C-AE93-4A1E-A000-2D08D6B1A57C}" type="slidenum">
              <a:rPr lang="en-US" smtClean="0"/>
              <a:t>9</a:t>
            </a:fld>
            <a:endParaRPr lang="en-US"/>
          </a:p>
        </p:txBody>
      </p:sp>
    </p:spTree>
    <p:extLst>
      <p:ext uri="{BB962C8B-B14F-4D97-AF65-F5344CB8AC3E}">
        <p14:creationId xmlns:p14="http://schemas.microsoft.com/office/powerpoint/2010/main" val="2829530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http://web.eecs.umich.edu/~mosharaf/Readings/YARN.pdf</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paper -</a:t>
            </a:r>
            <a:r>
              <a:rPr lang="en-US" baseline="0" dirty="0"/>
              <a:t> “</a:t>
            </a:r>
            <a:r>
              <a:rPr lang="en-US" dirty="0"/>
              <a:t>We ran experiments on a small (10 machine) cluster, to highlight the potential impact of work-preserving preemption. The cluster runs </a:t>
            </a:r>
            <a:r>
              <a:rPr lang="en-US" dirty="0" err="1"/>
              <a:t>CapacityScheduler</a:t>
            </a:r>
            <a:r>
              <a:rPr lang="en-US" dirty="0"/>
              <a:t>, configured with two queues A and B, respectively entitled to 80% and 20% of the capacity. A MapReduce job is submitted in the smaller queue B, and after a few minutes another MapReduce job is submitted in the larger queue A. In the graph, we show the capacity assigned to each queue under three configurations: 1) no capacity is offered to a queue beyond its guarantee (fixed capacity) 2) queues may consume 100% of the cluster capacity, but no preemption is performed, and 3) queues may consume 100% of the cluster capacity, but containers may be preempted. </a:t>
            </a:r>
            <a:r>
              <a:rPr lang="en-US" dirty="0" err="1"/>
              <a:t>Workpreserving</a:t>
            </a:r>
            <a:r>
              <a:rPr lang="en-US" dirty="0"/>
              <a:t> preemption allows the scheduler to overcommit resources for queue B without worrying about starving applications in queue A. When applications in queue A request resources, the scheduler issues preemption requests, which are serviced by the </a:t>
            </a:r>
            <a:r>
              <a:rPr lang="en-US" dirty="0" err="1"/>
              <a:t>ApplicationMaster</a:t>
            </a:r>
            <a:r>
              <a:rPr lang="en-US" dirty="0"/>
              <a:t> by </a:t>
            </a:r>
            <a:r>
              <a:rPr lang="en-US" dirty="0" err="1"/>
              <a:t>checkpointing</a:t>
            </a:r>
            <a:r>
              <a:rPr lang="en-US" dirty="0"/>
              <a:t> its tasks and yielding containers. This allows queue A to obtain all its guaranteed capacity (80% of cluster) in a few seconds, as opposed to case (2) in which the capacity rebalancing takes about 20 minutes. Finally, since the preemption we use is checkpoint-based and does not waste work, the job running in B can restart tasks from where they left off, and it does so efficiently”</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25D1F3C-AE93-4A1E-A000-2D08D6B1A57C}" type="slidenum">
              <a:rPr lang="en-US" smtClean="0"/>
              <a:t>10</a:t>
            </a:fld>
            <a:endParaRPr lang="en-US"/>
          </a:p>
        </p:txBody>
      </p:sp>
    </p:spTree>
    <p:extLst>
      <p:ext uri="{BB962C8B-B14F-4D97-AF65-F5344CB8AC3E}">
        <p14:creationId xmlns:p14="http://schemas.microsoft.com/office/powerpoint/2010/main" val="2667727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http://static.googleusercontent.com/media/research.google.com/en//archive/mapreduce-osdi04.pdf</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users of MapReduce specify the number of reduce tasks/output files that they desire (R).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Partitioning</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Data gets partitioned across reducer tasks using a partitioning function on the intermediate key. A default partitioning function is provided that uses hashing (e.g. “hash(key) mod R”).</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some cases, however, it is useful to partition data by some other function of the key. For example, sometimes the output keys are URLs, and we want all entries for a single host to end up in the same output file. To support situations like this, the user of the MapReduce library can provide a special partitioning function. For example, using “hash(Hostname(</a:t>
            </a:r>
            <a:r>
              <a:rPr lang="en-US" dirty="0" err="1"/>
              <a:t>urlkey</a:t>
            </a:r>
            <a:r>
              <a:rPr lang="en-US" dirty="0"/>
              <a:t>)) mod R” as the partitioning function causes all URLs from the same host to end up in the same output file.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25D1F3C-AE93-4A1E-A000-2D08D6B1A57C}" type="slidenum">
              <a:rPr lang="en-US" smtClean="0"/>
              <a:t>11</a:t>
            </a:fld>
            <a:endParaRPr lang="en-US"/>
          </a:p>
        </p:txBody>
      </p:sp>
    </p:spTree>
    <p:extLst>
      <p:ext uri="{BB962C8B-B14F-4D97-AF65-F5344CB8AC3E}">
        <p14:creationId xmlns:p14="http://schemas.microsoft.com/office/powerpoint/2010/main" val="77759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848198-10E3-423B-B5A8-E4ABC250E2BA}" type="datetimeFigureOut">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AE15E-C13D-4C36-B846-C02FB1F6F130}" type="slidenum">
              <a:rPr lang="en-US" smtClean="0"/>
              <a:t>‹#›</a:t>
            </a:fld>
            <a:endParaRPr lang="en-US"/>
          </a:p>
        </p:txBody>
      </p:sp>
    </p:spTree>
    <p:extLst>
      <p:ext uri="{BB962C8B-B14F-4D97-AF65-F5344CB8AC3E}">
        <p14:creationId xmlns:p14="http://schemas.microsoft.com/office/powerpoint/2010/main" val="4230445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848198-10E3-423B-B5A8-E4ABC250E2BA}" type="datetimeFigureOut">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AE15E-C13D-4C36-B846-C02FB1F6F130}" type="slidenum">
              <a:rPr lang="en-US" smtClean="0"/>
              <a:t>‹#›</a:t>
            </a:fld>
            <a:endParaRPr lang="en-US"/>
          </a:p>
        </p:txBody>
      </p:sp>
    </p:spTree>
    <p:extLst>
      <p:ext uri="{BB962C8B-B14F-4D97-AF65-F5344CB8AC3E}">
        <p14:creationId xmlns:p14="http://schemas.microsoft.com/office/powerpoint/2010/main" val="809893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848198-10E3-423B-B5A8-E4ABC250E2BA}" type="datetimeFigureOut">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AE15E-C13D-4C36-B846-C02FB1F6F130}" type="slidenum">
              <a:rPr lang="en-US" smtClean="0"/>
              <a:t>‹#›</a:t>
            </a:fld>
            <a:endParaRPr lang="en-US"/>
          </a:p>
        </p:txBody>
      </p:sp>
    </p:spTree>
    <p:extLst>
      <p:ext uri="{BB962C8B-B14F-4D97-AF65-F5344CB8AC3E}">
        <p14:creationId xmlns:p14="http://schemas.microsoft.com/office/powerpoint/2010/main" val="154727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848198-10E3-423B-B5A8-E4ABC250E2BA}" type="datetimeFigureOut">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AE15E-C13D-4C36-B846-C02FB1F6F130}" type="slidenum">
              <a:rPr lang="en-US" smtClean="0"/>
              <a:t>‹#›</a:t>
            </a:fld>
            <a:endParaRPr lang="en-US"/>
          </a:p>
        </p:txBody>
      </p:sp>
    </p:spTree>
    <p:extLst>
      <p:ext uri="{BB962C8B-B14F-4D97-AF65-F5344CB8AC3E}">
        <p14:creationId xmlns:p14="http://schemas.microsoft.com/office/powerpoint/2010/main" val="337187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848198-10E3-423B-B5A8-E4ABC250E2BA}" type="datetimeFigureOut">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AE15E-C13D-4C36-B846-C02FB1F6F130}" type="slidenum">
              <a:rPr lang="en-US" smtClean="0"/>
              <a:t>‹#›</a:t>
            </a:fld>
            <a:endParaRPr lang="en-US"/>
          </a:p>
        </p:txBody>
      </p:sp>
    </p:spTree>
    <p:extLst>
      <p:ext uri="{BB962C8B-B14F-4D97-AF65-F5344CB8AC3E}">
        <p14:creationId xmlns:p14="http://schemas.microsoft.com/office/powerpoint/2010/main" val="408896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848198-10E3-423B-B5A8-E4ABC250E2BA}" type="datetimeFigureOut">
              <a:rPr lang="en-US" smtClean="0"/>
              <a:t>7/31/2016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AE15E-C13D-4C36-B846-C02FB1F6F130}" type="slidenum">
              <a:rPr lang="en-US" smtClean="0"/>
              <a:t>‹#›</a:t>
            </a:fld>
            <a:endParaRPr lang="en-US"/>
          </a:p>
        </p:txBody>
      </p:sp>
    </p:spTree>
    <p:extLst>
      <p:ext uri="{BB962C8B-B14F-4D97-AF65-F5344CB8AC3E}">
        <p14:creationId xmlns:p14="http://schemas.microsoft.com/office/powerpoint/2010/main" val="2314492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848198-10E3-423B-B5A8-E4ABC250E2BA}" type="datetimeFigureOut">
              <a:rPr lang="en-US" smtClean="0"/>
              <a:t>7/31/2016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EAE15E-C13D-4C36-B846-C02FB1F6F130}" type="slidenum">
              <a:rPr lang="en-US" smtClean="0"/>
              <a:t>‹#›</a:t>
            </a:fld>
            <a:endParaRPr lang="en-US"/>
          </a:p>
        </p:txBody>
      </p:sp>
    </p:spTree>
    <p:extLst>
      <p:ext uri="{BB962C8B-B14F-4D97-AF65-F5344CB8AC3E}">
        <p14:creationId xmlns:p14="http://schemas.microsoft.com/office/powerpoint/2010/main" val="27763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848198-10E3-423B-B5A8-E4ABC250E2BA}" type="datetimeFigureOut">
              <a:rPr lang="en-US" smtClean="0"/>
              <a:t>7/31/2016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EAE15E-C13D-4C36-B846-C02FB1F6F130}" type="slidenum">
              <a:rPr lang="en-US" smtClean="0"/>
              <a:t>‹#›</a:t>
            </a:fld>
            <a:endParaRPr lang="en-US"/>
          </a:p>
        </p:txBody>
      </p:sp>
    </p:spTree>
    <p:extLst>
      <p:ext uri="{BB962C8B-B14F-4D97-AF65-F5344CB8AC3E}">
        <p14:creationId xmlns:p14="http://schemas.microsoft.com/office/powerpoint/2010/main" val="66866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848198-10E3-423B-B5A8-E4ABC250E2BA}" type="datetimeFigureOut">
              <a:rPr lang="en-US" smtClean="0"/>
              <a:t>7/31/2016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EAE15E-C13D-4C36-B846-C02FB1F6F130}" type="slidenum">
              <a:rPr lang="en-US" smtClean="0"/>
              <a:t>‹#›</a:t>
            </a:fld>
            <a:endParaRPr lang="en-US"/>
          </a:p>
        </p:txBody>
      </p:sp>
    </p:spTree>
    <p:extLst>
      <p:ext uri="{BB962C8B-B14F-4D97-AF65-F5344CB8AC3E}">
        <p14:creationId xmlns:p14="http://schemas.microsoft.com/office/powerpoint/2010/main" val="385473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848198-10E3-423B-B5A8-E4ABC250E2BA}" type="datetimeFigureOut">
              <a:rPr lang="en-US" smtClean="0"/>
              <a:t>7/31/2016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AE15E-C13D-4C36-B846-C02FB1F6F130}" type="slidenum">
              <a:rPr lang="en-US" smtClean="0"/>
              <a:t>‹#›</a:t>
            </a:fld>
            <a:endParaRPr lang="en-US"/>
          </a:p>
        </p:txBody>
      </p:sp>
    </p:spTree>
    <p:extLst>
      <p:ext uri="{BB962C8B-B14F-4D97-AF65-F5344CB8AC3E}">
        <p14:creationId xmlns:p14="http://schemas.microsoft.com/office/powerpoint/2010/main" val="1514711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848198-10E3-423B-B5A8-E4ABC250E2BA}" type="datetimeFigureOut">
              <a:rPr lang="en-US" smtClean="0"/>
              <a:t>7/31/2016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AE15E-C13D-4C36-B846-C02FB1F6F130}" type="slidenum">
              <a:rPr lang="en-US" smtClean="0"/>
              <a:t>‹#›</a:t>
            </a:fld>
            <a:endParaRPr lang="en-US"/>
          </a:p>
        </p:txBody>
      </p:sp>
    </p:spTree>
    <p:extLst>
      <p:ext uri="{BB962C8B-B14F-4D97-AF65-F5344CB8AC3E}">
        <p14:creationId xmlns:p14="http://schemas.microsoft.com/office/powerpoint/2010/main" val="54848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48198-10E3-423B-B5A8-E4ABC250E2BA}" type="datetimeFigureOut">
              <a:rPr lang="en-US" smtClean="0"/>
              <a:t>7/31/2016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AE15E-C13D-4C36-B846-C02FB1F6F130}" type="slidenum">
              <a:rPr lang="en-US" smtClean="0"/>
              <a:t>‹#›</a:t>
            </a:fld>
            <a:endParaRPr lang="en-US"/>
          </a:p>
        </p:txBody>
      </p:sp>
    </p:spTree>
    <p:extLst>
      <p:ext uri="{BB962C8B-B14F-4D97-AF65-F5344CB8AC3E}">
        <p14:creationId xmlns:p14="http://schemas.microsoft.com/office/powerpoint/2010/main" val="1620131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dl.acm.org/citation.cfm?id=2742790" TargetMode="External"/><Relationship Id="rId3" Type="http://schemas.openxmlformats.org/officeDocument/2006/relationships/hyperlink" Target="http://static.googleusercontent.com/media/research.google.com/en/archive/gfs-sosp2003.pdf" TargetMode="External"/><Relationship Id="rId7" Type="http://schemas.openxmlformats.org/officeDocument/2006/relationships/hyperlink" Target="http://web.cse.ohio-state.edu/hpcs/WWW/HTML/publications/papers/TR-14-2.pdf"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infolab.stanford.edu/~ragho/hive-icde2010.pdf" TargetMode="External"/><Relationship Id="rId11" Type="http://schemas.openxmlformats.org/officeDocument/2006/relationships/hyperlink" Target="http://research.microsoft.com/en-us/um/people/srikanth/netdb11/netdb11papers/netdb11-final12.pdf" TargetMode="External"/><Relationship Id="rId5" Type="http://schemas.openxmlformats.org/officeDocument/2006/relationships/hyperlink" Target="http://static.googleusercontent.com/media/research.google.com/en/archive/mapreduce-osdi04.pdf" TargetMode="External"/><Relationship Id="rId10" Type="http://schemas.openxmlformats.org/officeDocument/2006/relationships/hyperlink" Target="https://www.datadoghq.com/wp-content/uploads/2016/04/zab.totally-ordered-broadcast-protocol.2008.pdf" TargetMode="External"/><Relationship Id="rId4" Type="http://schemas.openxmlformats.org/officeDocument/2006/relationships/hyperlink" Target="http://web.eecs.umich.edu/~mosharaf/Readings/YARN.pdf" TargetMode="External"/><Relationship Id="rId9" Type="http://schemas.openxmlformats.org/officeDocument/2006/relationships/hyperlink" Target="http://static.cs.brown.edu/courses/cs227/archives/2012/papers/replication/hunt.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cwiki.apache.org/confluence/display/Hive/LanguageManual+UDF"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cwiki.apache.org/confluence/display/KAFKA/Kafka+data+structures+in+Zookeeper" TargetMode="External"/><Relationship Id="rId5" Type="http://schemas.openxmlformats.org/officeDocument/2006/relationships/hyperlink" Target="https://cwiki.apache.org/confluence/display/Hive/LanguageManual+ORC" TargetMode="External"/><Relationship Id="rId4" Type="http://schemas.openxmlformats.org/officeDocument/2006/relationships/hyperlink" Target="https://cwiki.apache.org/confluence/display/Hive/LanguageManual+WindowingAndAnalytics"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www.slideshare.net/Hadoop_Summit/w-1205phall1saha"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Hadoop</a:t>
            </a:r>
          </a:p>
        </p:txBody>
      </p:sp>
      <p:sp>
        <p:nvSpPr>
          <p:cNvPr id="3" name="Subtitle 2"/>
          <p:cNvSpPr>
            <a:spLocks noGrp="1"/>
          </p:cNvSpPr>
          <p:nvPr>
            <p:ph type="subTitle" idx="1"/>
          </p:nvPr>
        </p:nvSpPr>
        <p:spPr/>
        <p:txBody>
          <a:bodyPr/>
          <a:lstStyle/>
          <a:p>
            <a:r>
              <a:rPr lang="en-US" dirty="0"/>
              <a:t>Part 1</a:t>
            </a:r>
          </a:p>
        </p:txBody>
      </p:sp>
    </p:spTree>
    <p:extLst>
      <p:ext uri="{BB962C8B-B14F-4D97-AF65-F5344CB8AC3E}">
        <p14:creationId xmlns:p14="http://schemas.microsoft.com/office/powerpoint/2010/main" val="932483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00626" y="2079322"/>
            <a:ext cx="5475334" cy="4144498"/>
          </a:xfrm>
        </p:spPr>
        <p:txBody>
          <a:bodyPr>
            <a:normAutofit/>
          </a:bodyPr>
          <a:lstStyle/>
          <a:p>
            <a:endParaRPr lang="en-US" sz="2000" dirty="0"/>
          </a:p>
          <a:p>
            <a:endParaRPr lang="en-US" dirty="0"/>
          </a:p>
        </p:txBody>
      </p:sp>
      <p:sp>
        <p:nvSpPr>
          <p:cNvPr id="4" name="Title 3"/>
          <p:cNvSpPr>
            <a:spLocks noGrp="1"/>
          </p:cNvSpPr>
          <p:nvPr>
            <p:ph type="title"/>
          </p:nvPr>
        </p:nvSpPr>
        <p:spPr/>
        <p:txBody>
          <a:bodyPr/>
          <a:lstStyle/>
          <a:p>
            <a:r>
              <a:rPr lang="en-US" dirty="0"/>
              <a:t>YARN – Schedulers and Queues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126" y="1690688"/>
            <a:ext cx="4997885" cy="4396961"/>
          </a:xfrm>
          <a:prstGeom prst="rect">
            <a:avLst/>
          </a:prstGeom>
        </p:spPr>
      </p:pic>
    </p:spTree>
    <p:extLst>
      <p:ext uri="{BB962C8B-B14F-4D97-AF65-F5344CB8AC3E}">
        <p14:creationId xmlns:p14="http://schemas.microsoft.com/office/powerpoint/2010/main" val="91014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 Key Ideas</a:t>
            </a:r>
          </a:p>
        </p:txBody>
      </p:sp>
      <p:sp>
        <p:nvSpPr>
          <p:cNvPr id="3" name="Content Placeholder 2"/>
          <p:cNvSpPr>
            <a:spLocks noGrp="1"/>
          </p:cNvSpPr>
          <p:nvPr>
            <p:ph idx="1"/>
          </p:nvPr>
        </p:nvSpPr>
        <p:spPr/>
        <p:txBody>
          <a:bodyPr/>
          <a:lstStyle/>
          <a:p>
            <a:r>
              <a:rPr lang="en-US" dirty="0"/>
              <a:t>It is a parallel programming model</a:t>
            </a:r>
          </a:p>
          <a:p>
            <a:r>
              <a:rPr lang="en-US" dirty="0"/>
              <a:t>Key Interfaces/steps</a:t>
            </a:r>
          </a:p>
          <a:p>
            <a:pPr lvl="1"/>
            <a:r>
              <a:rPr lang="en-US" dirty="0"/>
              <a:t>Map</a:t>
            </a:r>
          </a:p>
          <a:p>
            <a:pPr lvl="1"/>
            <a:r>
              <a:rPr lang="en-US" dirty="0"/>
              <a:t>Combine, Partition, Shuffle &amp; Sort</a:t>
            </a:r>
          </a:p>
          <a:p>
            <a:pPr lvl="1"/>
            <a:r>
              <a:rPr lang="en-US" dirty="0"/>
              <a:t>Reduce</a:t>
            </a:r>
          </a:p>
          <a:p>
            <a:r>
              <a:rPr lang="en-US" dirty="0"/>
              <a:t>Counters</a:t>
            </a:r>
          </a:p>
          <a:p>
            <a:r>
              <a:rPr lang="en-US" dirty="0"/>
              <a:t>Backup tasks for stragglers</a:t>
            </a:r>
          </a:p>
        </p:txBody>
      </p:sp>
    </p:spTree>
    <p:extLst>
      <p:ext uri="{BB962C8B-B14F-4D97-AF65-F5344CB8AC3E}">
        <p14:creationId xmlns:p14="http://schemas.microsoft.com/office/powerpoint/2010/main" val="2997953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MapReduce - Execution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7732" y="1590805"/>
            <a:ext cx="7377830" cy="4784943"/>
          </a:xfrm>
        </p:spPr>
      </p:pic>
    </p:spTree>
    <p:extLst>
      <p:ext uri="{BB962C8B-B14F-4D97-AF65-F5344CB8AC3E}">
        <p14:creationId xmlns:p14="http://schemas.microsoft.com/office/powerpoint/2010/main" val="3035913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 Examples</a:t>
            </a:r>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1" y="1595088"/>
            <a:ext cx="3746326" cy="4855816"/>
          </a:xfrm>
        </p:spPr>
      </p:pic>
      <p:pic>
        <p:nvPicPr>
          <p:cNvPr id="7" name="Content Placeholder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605182" y="1595087"/>
            <a:ext cx="3426084" cy="2638709"/>
          </a:xfrm>
        </p:spPr>
      </p:pic>
    </p:spTree>
    <p:extLst>
      <p:ext uri="{BB962C8B-B14F-4D97-AF65-F5344CB8AC3E}">
        <p14:creationId xmlns:p14="http://schemas.microsoft.com/office/powerpoint/2010/main" val="3691289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Tez</a:t>
            </a:r>
            <a:r>
              <a:rPr lang="en-US" dirty="0"/>
              <a:t> – Key Ideas</a:t>
            </a:r>
          </a:p>
        </p:txBody>
      </p:sp>
      <p:sp>
        <p:nvSpPr>
          <p:cNvPr id="3" name="Content Placeholder 2"/>
          <p:cNvSpPr>
            <a:spLocks noGrp="1"/>
          </p:cNvSpPr>
          <p:nvPr>
            <p:ph idx="1"/>
          </p:nvPr>
        </p:nvSpPr>
        <p:spPr/>
        <p:txBody>
          <a:bodyPr>
            <a:normAutofit/>
          </a:bodyPr>
          <a:lstStyle/>
          <a:p>
            <a:r>
              <a:rPr lang="en-US" dirty="0"/>
              <a:t>Expressiveness of DAG</a:t>
            </a:r>
          </a:p>
          <a:p>
            <a:r>
              <a:rPr lang="en-US" dirty="0"/>
              <a:t>Dynamically adapting the execution</a:t>
            </a:r>
          </a:p>
          <a:p>
            <a:pPr lvl="1"/>
            <a:r>
              <a:rPr lang="en-US" dirty="0"/>
              <a:t>Runtime graph re-configuration</a:t>
            </a:r>
          </a:p>
          <a:p>
            <a:pPr lvl="1"/>
            <a:r>
              <a:rPr lang="en-US" dirty="0"/>
              <a:t>Automatic Partition cardinality estimation</a:t>
            </a:r>
          </a:p>
          <a:p>
            <a:pPr lvl="1"/>
            <a:r>
              <a:rPr lang="en-US" dirty="0"/>
              <a:t>Scheduling Optimizations</a:t>
            </a:r>
          </a:p>
          <a:p>
            <a:r>
              <a:rPr lang="en-US" dirty="0"/>
              <a:t>Container re-use and Session</a:t>
            </a:r>
          </a:p>
          <a:p>
            <a:r>
              <a:rPr lang="en-US" dirty="0"/>
              <a:t>Avoid re-computing</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506326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err="1"/>
              <a:t>Tez</a:t>
            </a:r>
            <a:r>
              <a:rPr lang="en-US" dirty="0"/>
              <a:t> – Key Ideas</a:t>
            </a:r>
          </a:p>
        </p:txBody>
      </p:sp>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317220"/>
            <a:ext cx="4580017" cy="2072820"/>
          </a:xfrm>
        </p:spPr>
      </p:pic>
      <p:pic>
        <p:nvPicPr>
          <p:cNvPr id="8" name="Content Placeholder 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437335" y="1690688"/>
            <a:ext cx="2626447" cy="3325884"/>
          </a:xfr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3782" y="2013495"/>
            <a:ext cx="2622992" cy="3267361"/>
          </a:xfrm>
          <a:prstGeom prst="rect">
            <a:avLst/>
          </a:prstGeom>
        </p:spPr>
      </p:pic>
    </p:spTree>
    <p:extLst>
      <p:ext uri="{BB962C8B-B14F-4D97-AF65-F5344CB8AC3E}">
        <p14:creationId xmlns:p14="http://schemas.microsoft.com/office/powerpoint/2010/main" val="300571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Tez</a:t>
            </a:r>
            <a:r>
              <a:rPr lang="en-US" dirty="0"/>
              <a:t> – DAG</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0657" y="1242605"/>
            <a:ext cx="9990686" cy="333784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2647" y="4580454"/>
            <a:ext cx="4686706" cy="2027096"/>
          </a:xfrm>
          <a:prstGeom prst="rect">
            <a:avLst/>
          </a:prstGeom>
        </p:spPr>
      </p:pic>
    </p:spTree>
    <p:extLst>
      <p:ext uri="{BB962C8B-B14F-4D97-AF65-F5344CB8AC3E}">
        <p14:creationId xmlns:p14="http://schemas.microsoft.com/office/powerpoint/2010/main" val="1592217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Tez</a:t>
            </a:r>
            <a:r>
              <a:rPr lang="en-US" dirty="0"/>
              <a:t> – API</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3612" y="2587661"/>
            <a:ext cx="4564776" cy="2827265"/>
          </a:xfrm>
        </p:spPr>
      </p:pic>
    </p:spTree>
    <p:extLst>
      <p:ext uri="{BB962C8B-B14F-4D97-AF65-F5344CB8AC3E}">
        <p14:creationId xmlns:p14="http://schemas.microsoft.com/office/powerpoint/2010/main" val="3528410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 Key Ideas</a:t>
            </a:r>
          </a:p>
        </p:txBody>
      </p:sp>
      <p:sp>
        <p:nvSpPr>
          <p:cNvPr id="3" name="Content Placeholder 2"/>
          <p:cNvSpPr>
            <a:spLocks noGrp="1"/>
          </p:cNvSpPr>
          <p:nvPr>
            <p:ph idx="1"/>
          </p:nvPr>
        </p:nvSpPr>
        <p:spPr/>
        <p:txBody>
          <a:bodyPr/>
          <a:lstStyle/>
          <a:p>
            <a:r>
              <a:rPr lang="en-US" dirty="0"/>
              <a:t>Segregation of Concerns</a:t>
            </a:r>
          </a:p>
          <a:p>
            <a:pPr lvl="1"/>
            <a:r>
              <a:rPr lang="en-US" dirty="0"/>
              <a:t>Query – parsing, planning, execution &amp; storage handling with </a:t>
            </a:r>
            <a:r>
              <a:rPr lang="en-US" dirty="0" err="1"/>
              <a:t>serdes</a:t>
            </a:r>
            <a:endParaRPr lang="en-US" dirty="0"/>
          </a:p>
          <a:p>
            <a:r>
              <a:rPr lang="en-US" dirty="0"/>
              <a:t>SQL </a:t>
            </a:r>
          </a:p>
          <a:p>
            <a:r>
              <a:rPr lang="en-US" dirty="0"/>
              <a:t>ORC (Optimized Row Columnar) – File Format </a:t>
            </a:r>
          </a:p>
          <a:p>
            <a:r>
              <a:rPr lang="en-US" dirty="0"/>
              <a:t>CBO (Cost based Optimizer)</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60991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5319" y="1825625"/>
            <a:ext cx="3441362" cy="4351338"/>
          </a:xfrm>
        </p:spPr>
      </p:pic>
    </p:spTree>
    <p:extLst>
      <p:ext uri="{BB962C8B-B14F-4D97-AF65-F5344CB8AC3E}">
        <p14:creationId xmlns:p14="http://schemas.microsoft.com/office/powerpoint/2010/main" val="3590488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Hadoop Ecosystem</a:t>
            </a:r>
          </a:p>
          <a:p>
            <a:r>
              <a:rPr lang="en-US" dirty="0"/>
              <a:t>Services </a:t>
            </a:r>
          </a:p>
          <a:p>
            <a:pPr lvl="1"/>
            <a:r>
              <a:rPr lang="en-US" dirty="0"/>
              <a:t>key ideas</a:t>
            </a:r>
          </a:p>
          <a:p>
            <a:pPr lvl="1"/>
            <a:r>
              <a:rPr lang="en-US" dirty="0"/>
              <a:t>Architecture</a:t>
            </a:r>
          </a:p>
          <a:p>
            <a:r>
              <a:rPr lang="en-US" dirty="0"/>
              <a:t>Usage Patterns</a:t>
            </a:r>
          </a:p>
          <a:p>
            <a:r>
              <a:rPr lang="en-US" dirty="0"/>
              <a:t>Tuning Parameters</a:t>
            </a:r>
          </a:p>
        </p:txBody>
      </p:sp>
    </p:spTree>
    <p:extLst>
      <p:ext uri="{BB962C8B-B14F-4D97-AF65-F5344CB8AC3E}">
        <p14:creationId xmlns:p14="http://schemas.microsoft.com/office/powerpoint/2010/main" val="3646943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Hive – Query &amp; Plan</a:t>
            </a:r>
          </a:p>
        </p:txBody>
      </p:sp>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93636" y="1690688"/>
            <a:ext cx="3332982" cy="4913312"/>
          </a:xfrm>
        </p:spPr>
      </p:pic>
      <p:pic>
        <p:nvPicPr>
          <p:cNvPr id="6" name="Content Placeholder 5"/>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1558128" y="2721023"/>
            <a:ext cx="3741744" cy="2560542"/>
          </a:xfrm>
        </p:spPr>
      </p:pic>
    </p:spTree>
    <p:extLst>
      <p:ext uri="{BB962C8B-B14F-4D97-AF65-F5344CB8AC3E}">
        <p14:creationId xmlns:p14="http://schemas.microsoft.com/office/powerpoint/2010/main" val="854905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Hive – ORC</a:t>
            </a:r>
          </a:p>
        </p:txBody>
      </p:sp>
      <p:pic>
        <p:nvPicPr>
          <p:cNvPr id="21" name="Content Placeholder 20"/>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091115" y="1690688"/>
            <a:ext cx="4262685" cy="4351338"/>
          </a:xfrm>
        </p:spPr>
      </p:pic>
      <p:pic>
        <p:nvPicPr>
          <p:cNvPr id="22" name="Content Placeholder 21"/>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8200" y="1866467"/>
            <a:ext cx="4366638" cy="4336156"/>
          </a:xfrm>
        </p:spPr>
      </p:pic>
    </p:spTree>
    <p:extLst>
      <p:ext uri="{BB962C8B-B14F-4D97-AF65-F5344CB8AC3E}">
        <p14:creationId xmlns:p14="http://schemas.microsoft.com/office/powerpoint/2010/main" val="2404975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Hive – CBO</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8774" y="2760312"/>
            <a:ext cx="4214694" cy="109959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03" y="2760312"/>
            <a:ext cx="3284174" cy="125324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5799" y="1574941"/>
            <a:ext cx="3733752" cy="3853585"/>
          </a:xfrm>
          <a:prstGeom prst="rect">
            <a:avLst/>
          </a:prstGeom>
        </p:spPr>
      </p:pic>
    </p:spTree>
    <p:extLst>
      <p:ext uri="{BB962C8B-B14F-4D97-AF65-F5344CB8AC3E}">
        <p14:creationId xmlns:p14="http://schemas.microsoft.com/office/powerpoint/2010/main" val="1575982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 CBO</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22123"/>
            <a:ext cx="4839119" cy="2674852"/>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7060" y="2196382"/>
            <a:ext cx="4846740" cy="2926334"/>
          </a:xfrm>
          <a:prstGeom prst="rect">
            <a:avLst/>
          </a:prstGeom>
        </p:spPr>
      </p:pic>
    </p:spTree>
    <p:extLst>
      <p:ext uri="{BB962C8B-B14F-4D97-AF65-F5344CB8AC3E}">
        <p14:creationId xmlns:p14="http://schemas.microsoft.com/office/powerpoint/2010/main" val="3630760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Zookeeper – Key Ideas</a:t>
            </a:r>
          </a:p>
        </p:txBody>
      </p:sp>
      <p:sp>
        <p:nvSpPr>
          <p:cNvPr id="3" name="Content Placeholder 2"/>
          <p:cNvSpPr>
            <a:spLocks noGrp="1"/>
          </p:cNvSpPr>
          <p:nvPr>
            <p:ph idx="1"/>
          </p:nvPr>
        </p:nvSpPr>
        <p:spPr/>
        <p:txBody>
          <a:bodyPr/>
          <a:lstStyle/>
          <a:p>
            <a:r>
              <a:rPr lang="en-US" dirty="0"/>
              <a:t>It is a wait-free coordination service</a:t>
            </a:r>
          </a:p>
          <a:p>
            <a:r>
              <a:rPr lang="en-US" dirty="0"/>
              <a:t>Ordering guarantees: </a:t>
            </a:r>
          </a:p>
          <a:p>
            <a:pPr lvl="1"/>
            <a:r>
              <a:rPr lang="en-US" dirty="0" err="1"/>
              <a:t>Linearizable</a:t>
            </a:r>
            <a:r>
              <a:rPr lang="en-US" dirty="0"/>
              <a:t> writes: all requests that update the state of zookeeper are serializable and respect precedence; </a:t>
            </a:r>
          </a:p>
          <a:p>
            <a:pPr lvl="1"/>
            <a:r>
              <a:rPr lang="en-US" dirty="0"/>
              <a:t>FIFO client order: all requests from a given client are executed in the order that they were sent by the client.</a:t>
            </a:r>
          </a:p>
          <a:p>
            <a:r>
              <a:rPr lang="en-US" dirty="0"/>
              <a:t>Atomic Broadcast</a:t>
            </a:r>
          </a:p>
          <a:p>
            <a:r>
              <a:rPr lang="en-US" dirty="0"/>
              <a:t>Replicated database (a copy is held in-memory)</a:t>
            </a:r>
          </a:p>
          <a:p>
            <a:r>
              <a:rPr lang="en-US" dirty="0"/>
              <a:t>A key/value table with hierarchical keys (namespace like a filesystem)</a:t>
            </a:r>
          </a:p>
        </p:txBody>
      </p:sp>
    </p:spTree>
    <p:extLst>
      <p:ext uri="{BB962C8B-B14F-4D97-AF65-F5344CB8AC3E}">
        <p14:creationId xmlns:p14="http://schemas.microsoft.com/office/powerpoint/2010/main" val="2006117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Zookeeper – Architecture and </a:t>
            </a:r>
            <a:r>
              <a:rPr lang="en-US" dirty="0" err="1"/>
              <a:t>Zab</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7700" y="2543174"/>
            <a:ext cx="5448300" cy="170497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6293" y="2278005"/>
            <a:ext cx="5137414" cy="2235315"/>
          </a:xfrm>
          <a:prstGeom prst="rect">
            <a:avLst/>
          </a:prstGeom>
        </p:spPr>
      </p:pic>
    </p:spTree>
    <p:extLst>
      <p:ext uri="{BB962C8B-B14F-4D97-AF65-F5344CB8AC3E}">
        <p14:creationId xmlns:p14="http://schemas.microsoft.com/office/powerpoint/2010/main" val="949315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Zookeeper – Client API</a:t>
            </a:r>
          </a:p>
        </p:txBody>
      </p:sp>
      <p:sp>
        <p:nvSpPr>
          <p:cNvPr id="3" name="Content Placeholder 2"/>
          <p:cNvSpPr>
            <a:spLocks noGrp="1"/>
          </p:cNvSpPr>
          <p:nvPr>
            <p:ph idx="1"/>
          </p:nvPr>
        </p:nvSpPr>
        <p:spPr/>
        <p:txBody>
          <a:bodyPr>
            <a:normAutofit/>
          </a:bodyPr>
          <a:lstStyle/>
          <a:p>
            <a:r>
              <a:rPr lang="en-US" dirty="0"/>
              <a:t>create</a:t>
            </a:r>
          </a:p>
          <a:p>
            <a:r>
              <a:rPr lang="en-US" dirty="0"/>
              <a:t>delete</a:t>
            </a:r>
          </a:p>
          <a:p>
            <a:r>
              <a:rPr lang="en-US" dirty="0"/>
              <a:t>exists</a:t>
            </a:r>
          </a:p>
          <a:p>
            <a:r>
              <a:rPr lang="en-US" dirty="0" err="1"/>
              <a:t>getData</a:t>
            </a:r>
            <a:endParaRPr lang="en-US" dirty="0"/>
          </a:p>
          <a:p>
            <a:r>
              <a:rPr lang="en-US" dirty="0" err="1"/>
              <a:t>setData</a:t>
            </a:r>
            <a:endParaRPr lang="en-US" dirty="0"/>
          </a:p>
          <a:p>
            <a:r>
              <a:rPr lang="en-US" dirty="0" err="1"/>
              <a:t>getChildren</a:t>
            </a:r>
            <a:endParaRPr lang="en-US" dirty="0"/>
          </a:p>
          <a:p>
            <a:r>
              <a:rPr lang="en-US" dirty="0"/>
              <a:t>sync</a:t>
            </a:r>
          </a:p>
        </p:txBody>
      </p:sp>
    </p:spTree>
    <p:extLst>
      <p:ext uri="{BB962C8B-B14F-4D97-AF65-F5344CB8AC3E}">
        <p14:creationId xmlns:p14="http://schemas.microsoft.com/office/powerpoint/2010/main" val="3034016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Zookeeper – Synchronization Primitives</a:t>
            </a:r>
          </a:p>
        </p:txBody>
      </p:sp>
      <p:sp>
        <p:nvSpPr>
          <p:cNvPr id="3" name="Content Placeholder 2"/>
          <p:cNvSpPr>
            <a:spLocks noGrp="1"/>
          </p:cNvSpPr>
          <p:nvPr>
            <p:ph idx="1"/>
          </p:nvPr>
        </p:nvSpPr>
        <p:spPr/>
        <p:txBody>
          <a:bodyPr>
            <a:normAutofit fontScale="92500" lnSpcReduction="10000"/>
          </a:bodyPr>
          <a:lstStyle/>
          <a:p>
            <a:pPr marL="0" indent="0">
              <a:buNone/>
            </a:pPr>
            <a:r>
              <a:rPr lang="en-US" i="1" dirty="0" err="1"/>
              <a:t>ZooKeeper</a:t>
            </a:r>
            <a:r>
              <a:rPr lang="en-US" i="1" dirty="0"/>
              <a:t> API is used to implement more powerful primitives, the </a:t>
            </a:r>
            <a:r>
              <a:rPr lang="en-US" i="1" dirty="0" err="1"/>
              <a:t>ZooKeeper</a:t>
            </a:r>
            <a:r>
              <a:rPr lang="en-US" i="1" dirty="0"/>
              <a:t> service knows nothing them since they are entirely implemented at the client using its API. Some examples are</a:t>
            </a:r>
          </a:p>
          <a:p>
            <a:r>
              <a:rPr lang="en-US" dirty="0"/>
              <a:t>Configuration Management</a:t>
            </a:r>
          </a:p>
          <a:p>
            <a:r>
              <a:rPr lang="en-US" dirty="0"/>
              <a:t>Rendezvous</a:t>
            </a:r>
          </a:p>
          <a:p>
            <a:r>
              <a:rPr lang="en-US" dirty="0"/>
              <a:t>Group Membership</a:t>
            </a:r>
          </a:p>
          <a:p>
            <a:r>
              <a:rPr lang="en-US" dirty="0"/>
              <a:t>Locks</a:t>
            </a:r>
          </a:p>
          <a:p>
            <a:pPr lvl="1"/>
            <a:r>
              <a:rPr lang="en-US" dirty="0"/>
              <a:t>Simple locks</a:t>
            </a:r>
          </a:p>
          <a:p>
            <a:pPr lvl="1"/>
            <a:r>
              <a:rPr lang="en-US" dirty="0"/>
              <a:t>Simple Locks without Herd Effect</a:t>
            </a:r>
          </a:p>
          <a:p>
            <a:pPr lvl="1"/>
            <a:r>
              <a:rPr lang="en-US" dirty="0"/>
              <a:t>Read/Write locks</a:t>
            </a:r>
          </a:p>
          <a:p>
            <a:r>
              <a:rPr lang="en-US" dirty="0"/>
              <a:t>Double Barrier</a:t>
            </a:r>
          </a:p>
          <a:p>
            <a:endParaRPr lang="en-US" dirty="0"/>
          </a:p>
        </p:txBody>
      </p:sp>
    </p:spTree>
    <p:extLst>
      <p:ext uri="{BB962C8B-B14F-4D97-AF65-F5344CB8AC3E}">
        <p14:creationId xmlns:p14="http://schemas.microsoft.com/office/powerpoint/2010/main" val="3562670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Zookeeper – Applications</a:t>
            </a:r>
          </a:p>
        </p:txBody>
      </p:sp>
      <p:sp>
        <p:nvSpPr>
          <p:cNvPr id="3" name="Content Placeholder 2"/>
          <p:cNvSpPr>
            <a:spLocks noGrp="1"/>
          </p:cNvSpPr>
          <p:nvPr>
            <p:ph idx="1"/>
          </p:nvPr>
        </p:nvSpPr>
        <p:spPr/>
        <p:txBody>
          <a:bodyPr>
            <a:normAutofit fontScale="77500" lnSpcReduction="20000"/>
          </a:bodyPr>
          <a:lstStyle/>
          <a:p>
            <a:pPr fontAlgn="base"/>
            <a:r>
              <a:rPr lang="en-US" dirty="0"/>
              <a:t>Hadoop uses it for automatic fail-over of Hadoop HDFS </a:t>
            </a:r>
            <a:r>
              <a:rPr lang="en-US" dirty="0" err="1"/>
              <a:t>Namenode</a:t>
            </a:r>
            <a:r>
              <a:rPr lang="en-US" dirty="0"/>
              <a:t> and for the high availability of YARN </a:t>
            </a:r>
            <a:r>
              <a:rPr lang="en-US" dirty="0" err="1"/>
              <a:t>ResourceManager</a:t>
            </a:r>
            <a:r>
              <a:rPr lang="en-US" dirty="0"/>
              <a:t>.</a:t>
            </a:r>
          </a:p>
          <a:p>
            <a:pPr fontAlgn="base"/>
            <a:r>
              <a:rPr lang="en-US" dirty="0" err="1"/>
              <a:t>HBase</a:t>
            </a:r>
            <a:r>
              <a:rPr lang="en-US" dirty="0"/>
              <a:t> uses it for master election, lease management of region servers, and other communication between region servers.</a:t>
            </a:r>
          </a:p>
          <a:p>
            <a:pPr fontAlgn="base"/>
            <a:r>
              <a:rPr lang="en-US" dirty="0"/>
              <a:t>Storm uses it for leader election, preserving most of its state(not files), leader discovery.</a:t>
            </a:r>
          </a:p>
          <a:p>
            <a:pPr fontAlgn="base"/>
            <a:r>
              <a:rPr lang="en-US" dirty="0"/>
              <a:t>Spark uses it for leader election and some state storage</a:t>
            </a:r>
          </a:p>
          <a:p>
            <a:pPr fontAlgn="base"/>
            <a:r>
              <a:rPr lang="en-US" dirty="0"/>
              <a:t>Kafka uses it for maintaining consumption relationship and other </a:t>
            </a:r>
            <a:r>
              <a:rPr lang="en-US" dirty="0" err="1"/>
              <a:t>usecases</a:t>
            </a:r>
            <a:r>
              <a:rPr lang="en-US" dirty="0"/>
              <a:t> like broker/consumer group membership</a:t>
            </a:r>
          </a:p>
          <a:p>
            <a:pPr fontAlgn="base"/>
            <a:r>
              <a:rPr lang="en-US" dirty="0" err="1"/>
              <a:t>Solr</a:t>
            </a:r>
            <a:r>
              <a:rPr lang="en-US" dirty="0"/>
              <a:t> uses it for leader election and centralized configuration.</a:t>
            </a:r>
          </a:p>
          <a:p>
            <a:pPr fontAlgn="base"/>
            <a:r>
              <a:rPr lang="en-US" dirty="0" err="1"/>
              <a:t>Mesos</a:t>
            </a:r>
            <a:r>
              <a:rPr lang="en-US" dirty="0"/>
              <a:t> uses it for fault-tolerant replicated master.</a:t>
            </a:r>
          </a:p>
          <a:p>
            <a:pPr fontAlgn="base"/>
            <a:r>
              <a:rPr lang="en-US" dirty="0"/>
              <a:t>Neo4j uses </a:t>
            </a:r>
            <a:r>
              <a:rPr lang="en-US" dirty="0" err="1"/>
              <a:t>ZooKeeper</a:t>
            </a:r>
            <a:r>
              <a:rPr lang="en-US" dirty="0"/>
              <a:t> for write master selection and read slave coordination.</a:t>
            </a:r>
          </a:p>
          <a:p>
            <a:pPr fontAlgn="base"/>
            <a:r>
              <a:rPr lang="en-US" dirty="0"/>
              <a:t>Cloudera Search uses </a:t>
            </a:r>
            <a:r>
              <a:rPr lang="en-US" dirty="0" err="1"/>
              <a:t>ZooKeeper</a:t>
            </a:r>
            <a:r>
              <a:rPr lang="en-US" dirty="0"/>
              <a:t> for centralized configuration management.</a:t>
            </a:r>
          </a:p>
        </p:txBody>
      </p:sp>
    </p:spTree>
    <p:extLst>
      <p:ext uri="{BB962C8B-B14F-4D97-AF65-F5344CB8AC3E}">
        <p14:creationId xmlns:p14="http://schemas.microsoft.com/office/powerpoint/2010/main" val="3945439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 Key Ideas</a:t>
            </a:r>
          </a:p>
        </p:txBody>
      </p:sp>
      <p:sp>
        <p:nvSpPr>
          <p:cNvPr id="3" name="Content Placeholder 2"/>
          <p:cNvSpPr>
            <a:spLocks noGrp="1"/>
          </p:cNvSpPr>
          <p:nvPr>
            <p:ph idx="1"/>
          </p:nvPr>
        </p:nvSpPr>
        <p:spPr/>
        <p:txBody>
          <a:bodyPr/>
          <a:lstStyle/>
          <a:p>
            <a:r>
              <a:rPr lang="en-US" dirty="0"/>
              <a:t>Distributed Messaging System</a:t>
            </a:r>
          </a:p>
          <a:p>
            <a:r>
              <a:rPr lang="en-US" dirty="0"/>
              <a:t>Stateless broker</a:t>
            </a:r>
          </a:p>
          <a:p>
            <a:r>
              <a:rPr lang="en-US" dirty="0"/>
              <a:t>Partitioned topics</a:t>
            </a:r>
          </a:p>
          <a:p>
            <a:r>
              <a:rPr lang="en-US" dirty="0"/>
              <a:t>Consumer groups</a:t>
            </a:r>
          </a:p>
          <a:p>
            <a:r>
              <a:rPr lang="en-US" dirty="0"/>
              <a:t>Let consumers coordinate among themselves in a decentralized fashion using Zookeeper.</a:t>
            </a:r>
          </a:p>
          <a:p>
            <a:r>
              <a:rPr lang="en-US" dirty="0"/>
              <a:t>Guarantees at-least-once delivery. </a:t>
            </a:r>
          </a:p>
        </p:txBody>
      </p:sp>
    </p:spTree>
    <p:extLst>
      <p:ext uri="{BB962C8B-B14F-4D97-AF65-F5344CB8AC3E}">
        <p14:creationId xmlns:p14="http://schemas.microsoft.com/office/powerpoint/2010/main" val="2398388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Hadoop Ecosystem</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5534" y="2096129"/>
            <a:ext cx="8900931" cy="3810330"/>
          </a:xfrm>
        </p:spPr>
      </p:pic>
    </p:spTree>
    <p:extLst>
      <p:ext uri="{BB962C8B-B14F-4D97-AF65-F5344CB8AC3E}">
        <p14:creationId xmlns:p14="http://schemas.microsoft.com/office/powerpoint/2010/main" val="2763732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 Architecture</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593" y="2055956"/>
            <a:ext cx="4326930" cy="248132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3758" y="1690687"/>
            <a:ext cx="3704039" cy="3319658"/>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3032" y="1690687"/>
            <a:ext cx="3690323" cy="2499449"/>
          </a:xfrm>
          <a:prstGeom prst="rect">
            <a:avLst/>
          </a:prstGeom>
        </p:spPr>
      </p:pic>
    </p:spTree>
    <p:extLst>
      <p:ext uri="{BB962C8B-B14F-4D97-AF65-F5344CB8AC3E}">
        <p14:creationId xmlns:p14="http://schemas.microsoft.com/office/powerpoint/2010/main" val="3988712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 Performance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4069" y="2210439"/>
            <a:ext cx="9243861" cy="3581710"/>
          </a:xfrm>
        </p:spPr>
      </p:pic>
    </p:spTree>
    <p:extLst>
      <p:ext uri="{BB962C8B-B14F-4D97-AF65-F5344CB8AC3E}">
        <p14:creationId xmlns:p14="http://schemas.microsoft.com/office/powerpoint/2010/main" val="1667929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 Examples</a:t>
            </a:r>
          </a:p>
        </p:txBody>
      </p:sp>
      <p:sp>
        <p:nvSpPr>
          <p:cNvPr id="3" name="Content Placeholder 2"/>
          <p:cNvSpPr>
            <a:spLocks noGrp="1"/>
          </p:cNvSpPr>
          <p:nvPr>
            <p:ph idx="1"/>
          </p:nvPr>
        </p:nvSpPr>
        <p:spPr/>
        <p:txBody>
          <a:bodyPr/>
          <a:lstStyle/>
          <a:p>
            <a:r>
              <a:rPr lang="en-US" dirty="0"/>
              <a:t>Message broker</a:t>
            </a:r>
          </a:p>
          <a:p>
            <a:r>
              <a:rPr lang="en-US" dirty="0"/>
              <a:t>Log aggregation</a:t>
            </a:r>
          </a:p>
          <a:p>
            <a:r>
              <a:rPr lang="en-US" dirty="0"/>
              <a:t>Operational Monitoring</a:t>
            </a:r>
          </a:p>
          <a:p>
            <a:r>
              <a:rPr lang="en-US" dirty="0"/>
              <a:t>Website activity tracking (original use case)</a:t>
            </a:r>
          </a:p>
          <a:p>
            <a:r>
              <a:rPr lang="en-US" dirty="0"/>
              <a:t>Stream processing (by itself)</a:t>
            </a:r>
          </a:p>
          <a:p>
            <a:r>
              <a:rPr lang="en-US" dirty="0"/>
              <a:t>External commit log</a:t>
            </a:r>
          </a:p>
          <a:p>
            <a:endParaRPr lang="en-US" dirty="0"/>
          </a:p>
        </p:txBody>
      </p:sp>
    </p:spTree>
    <p:extLst>
      <p:ext uri="{BB962C8B-B14F-4D97-AF65-F5344CB8AC3E}">
        <p14:creationId xmlns:p14="http://schemas.microsoft.com/office/powerpoint/2010/main" val="2186269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7898" y="2662443"/>
            <a:ext cx="10499834" cy="1015663"/>
          </a:xfrm>
          <a:prstGeom prst="rect">
            <a:avLst/>
          </a:prstGeom>
          <a:noFill/>
        </p:spPr>
        <p:txBody>
          <a:bodyPr wrap="square" rtlCol="0">
            <a:spAutoFit/>
          </a:bodyPr>
          <a:lstStyle/>
          <a:p>
            <a:pPr algn="ctr"/>
            <a:r>
              <a:rPr lang="en-US" sz="6000" dirty="0"/>
              <a:t>APPENDIX</a:t>
            </a:r>
          </a:p>
        </p:txBody>
      </p:sp>
    </p:spTree>
    <p:extLst>
      <p:ext uri="{BB962C8B-B14F-4D97-AF65-F5344CB8AC3E}">
        <p14:creationId xmlns:p14="http://schemas.microsoft.com/office/powerpoint/2010/main" val="1705757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 HDP –Timeline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8812" y="2324894"/>
            <a:ext cx="8334375" cy="3352800"/>
          </a:xfrm>
        </p:spPr>
      </p:pic>
    </p:spTree>
    <p:extLst>
      <p:ext uri="{BB962C8B-B14F-4D97-AF65-F5344CB8AC3E}">
        <p14:creationId xmlns:p14="http://schemas.microsoft.com/office/powerpoint/2010/main" val="362086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 Tuning – Memory Configurations</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468767"/>
            <a:ext cx="10515600" cy="3065054"/>
          </a:xfrm>
        </p:spPr>
      </p:pic>
    </p:spTree>
    <p:extLst>
      <p:ext uri="{BB962C8B-B14F-4D97-AF65-F5344CB8AC3E}">
        <p14:creationId xmlns:p14="http://schemas.microsoft.com/office/powerpoint/2010/main" val="397579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 Tuning – Memory Configurations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6389" y="1825625"/>
            <a:ext cx="4459221" cy="4351338"/>
          </a:xfrm>
        </p:spPr>
      </p:pic>
    </p:spTree>
    <p:extLst>
      <p:ext uri="{BB962C8B-B14F-4D97-AF65-F5344CB8AC3E}">
        <p14:creationId xmlns:p14="http://schemas.microsoft.com/office/powerpoint/2010/main" val="2643314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 Tuning – Memory Configurations</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4898" y="1825625"/>
            <a:ext cx="3136203" cy="4351338"/>
          </a:xfrm>
        </p:spPr>
      </p:pic>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601546" y="1825625"/>
            <a:ext cx="3654908" cy="4351338"/>
          </a:xfrm>
        </p:spPr>
      </p:pic>
    </p:spTree>
    <p:extLst>
      <p:ext uri="{BB962C8B-B14F-4D97-AF65-F5344CB8AC3E}">
        <p14:creationId xmlns:p14="http://schemas.microsoft.com/office/powerpoint/2010/main" val="2192863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Alternatives - </a:t>
            </a:r>
            <a:r>
              <a:rPr lang="en-US" dirty="0" err="1"/>
              <a:t>Mesos</a:t>
            </a:r>
            <a:r>
              <a:rPr lang="en-US" dirty="0"/>
              <a:t> vs YARN</a:t>
            </a:r>
          </a:p>
        </p:txBody>
      </p:sp>
      <p:sp>
        <p:nvSpPr>
          <p:cNvPr id="3" name="Content Placeholder 2"/>
          <p:cNvSpPr>
            <a:spLocks noGrp="1"/>
          </p:cNvSpPr>
          <p:nvPr>
            <p:ph idx="1"/>
          </p:nvPr>
        </p:nvSpPr>
        <p:spPr/>
        <p:txBody>
          <a:bodyPr>
            <a:normAutofit/>
          </a:bodyPr>
          <a:lstStyle/>
          <a:p>
            <a:pPr marL="0" indent="0">
              <a:buNone/>
            </a:pPr>
            <a:r>
              <a:rPr lang="en-US" sz="2400" dirty="0"/>
              <a:t>“While </a:t>
            </a:r>
            <a:r>
              <a:rPr lang="en-US" sz="2400" dirty="0" err="1"/>
              <a:t>Mesos</a:t>
            </a:r>
            <a:r>
              <a:rPr lang="en-US" sz="2400" dirty="0"/>
              <a:t> and YARN both have schedulers at two levels, there are two very significant differences. First, </a:t>
            </a:r>
            <a:r>
              <a:rPr lang="en-US" sz="2400" dirty="0" err="1"/>
              <a:t>Mesos</a:t>
            </a:r>
            <a:r>
              <a:rPr lang="en-US" sz="2400" dirty="0"/>
              <a:t> is an offer-based resource manager, whereas YARN has a request-based approach. YARN allows the AM to ask for resources based on various criteria including locations, allows the requester to modify future requests based on what was given and on current usage. Our approach was necessary to support the location based allocation. Second, instead of a per-job </a:t>
            </a:r>
            <a:r>
              <a:rPr lang="en-US" sz="2400" dirty="0" err="1"/>
              <a:t>intraframework</a:t>
            </a:r>
            <a:r>
              <a:rPr lang="en-US" sz="2400" dirty="0"/>
              <a:t> scheduler, </a:t>
            </a:r>
            <a:r>
              <a:rPr lang="en-US" sz="2400" dirty="0" err="1"/>
              <a:t>Mesos</a:t>
            </a:r>
            <a:r>
              <a:rPr lang="en-US" sz="2400" dirty="0"/>
              <a:t> leverages a pool of central schedulers (e.g., classic Hadoop or MPI). YARN enables late binding of containers to tasks, where each individual job can perform local optimizations, and seems more amenable to rolling upgrades (since each job can run on a different version of the framework). On the other side, per-job </a:t>
            </a:r>
            <a:r>
              <a:rPr lang="en-US" sz="2400" dirty="0" err="1"/>
              <a:t>ApplicationMaster</a:t>
            </a:r>
            <a:r>
              <a:rPr lang="en-US" sz="2400" dirty="0"/>
              <a:t> might result in greater overhead than the </a:t>
            </a:r>
            <a:r>
              <a:rPr lang="en-US" sz="2400" dirty="0" err="1"/>
              <a:t>Mesos</a:t>
            </a:r>
            <a:r>
              <a:rPr lang="en-US" sz="2400" dirty="0"/>
              <a:t> approach.”</a:t>
            </a:r>
          </a:p>
          <a:p>
            <a:pPr marL="0" indent="0">
              <a:buNone/>
            </a:pPr>
            <a:endParaRPr lang="en-US" sz="2400" dirty="0"/>
          </a:p>
        </p:txBody>
      </p:sp>
    </p:spTree>
    <p:extLst>
      <p:ext uri="{BB962C8B-B14F-4D97-AF65-F5344CB8AC3E}">
        <p14:creationId xmlns:p14="http://schemas.microsoft.com/office/powerpoint/2010/main" val="1789667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 Papers</a:t>
            </a:r>
          </a:p>
        </p:txBody>
      </p:sp>
      <p:sp>
        <p:nvSpPr>
          <p:cNvPr id="3" name="Content Placeholder 2"/>
          <p:cNvSpPr>
            <a:spLocks noGrp="1"/>
          </p:cNvSpPr>
          <p:nvPr>
            <p:ph idx="1"/>
          </p:nvPr>
        </p:nvSpPr>
        <p:spPr>
          <a:xfrm>
            <a:off x="563671" y="1825625"/>
            <a:ext cx="11486367" cy="4351338"/>
          </a:xfrm>
        </p:spPr>
        <p:txBody>
          <a:bodyPr>
            <a:normAutofit fontScale="85000" lnSpcReduction="10000"/>
          </a:bodyPr>
          <a:lstStyle/>
          <a:p>
            <a:r>
              <a:rPr lang="en-US" sz="2400" dirty="0"/>
              <a:t>HDFS - </a:t>
            </a:r>
            <a:r>
              <a:rPr lang="en-US" sz="2400" dirty="0">
                <a:hlinkClick r:id="rId3"/>
              </a:rPr>
              <a:t>http://static.googleusercontent.com/media/research.google.com/en//archive/gfs-sosp2003.pdf</a:t>
            </a:r>
            <a:endParaRPr lang="en-US" sz="2400" dirty="0"/>
          </a:p>
          <a:p>
            <a:r>
              <a:rPr lang="en-US" sz="2400" dirty="0"/>
              <a:t>YARN - </a:t>
            </a:r>
            <a:r>
              <a:rPr lang="en-US" sz="2400" dirty="0">
                <a:hlinkClick r:id="rId4"/>
              </a:rPr>
              <a:t>http://web.eecs.umich.edu/~mosharaf/Readings/YARN.pdf</a:t>
            </a:r>
            <a:endParaRPr lang="en-US" sz="2400" dirty="0"/>
          </a:p>
          <a:p>
            <a:r>
              <a:rPr lang="en-US" sz="2400" dirty="0"/>
              <a:t>MapReduce - </a:t>
            </a:r>
            <a:r>
              <a:rPr lang="en-US" sz="2400" dirty="0">
                <a:hlinkClick r:id="rId5"/>
              </a:rPr>
              <a:t>http://static.googleusercontent.com/media/research.google.com/en//archive/mapreduce-osdi04.pdf</a:t>
            </a:r>
            <a:endParaRPr lang="en-US" sz="2400" dirty="0"/>
          </a:p>
          <a:p>
            <a:r>
              <a:rPr lang="en-US" sz="2400" dirty="0"/>
              <a:t>Hive - </a:t>
            </a:r>
            <a:r>
              <a:rPr lang="en-US" sz="2400" dirty="0">
                <a:hlinkClick r:id="rId6"/>
              </a:rPr>
              <a:t>http://infolab.stanford.edu/~ragho/hive-icde2010.pdf</a:t>
            </a:r>
            <a:endParaRPr lang="en-US" sz="2400" dirty="0"/>
          </a:p>
          <a:p>
            <a:r>
              <a:rPr lang="en-US" sz="2400" dirty="0"/>
              <a:t>Hive - </a:t>
            </a:r>
            <a:r>
              <a:rPr lang="en-US" sz="2400" dirty="0">
                <a:hlinkClick r:id="rId7"/>
              </a:rPr>
              <a:t>http://web.cse.ohio-state.edu/hpcs/WWW/HTML/publications/papers/TR-14-2.pdf</a:t>
            </a:r>
            <a:endParaRPr lang="en-US" sz="2400" dirty="0"/>
          </a:p>
          <a:p>
            <a:r>
              <a:rPr lang="en-US" sz="2400" dirty="0" err="1"/>
              <a:t>Tez</a:t>
            </a:r>
            <a:r>
              <a:rPr lang="en-US" sz="2400" dirty="0"/>
              <a:t> - </a:t>
            </a:r>
            <a:r>
              <a:rPr lang="en-US" sz="2400" dirty="0">
                <a:hlinkClick r:id="rId8"/>
              </a:rPr>
              <a:t>http://dl.acm.org/citation.cfm?id=2742790</a:t>
            </a:r>
            <a:endParaRPr lang="en-US" sz="2400" dirty="0"/>
          </a:p>
          <a:p>
            <a:r>
              <a:rPr lang="en-US" sz="2400" dirty="0"/>
              <a:t>Zookeeper - </a:t>
            </a:r>
            <a:r>
              <a:rPr lang="en-US" sz="2400" dirty="0">
                <a:hlinkClick r:id="rId9"/>
              </a:rPr>
              <a:t>http://static.cs.brown.edu/courses/cs227/archives/2012/papers/replication/hunt.pdf</a:t>
            </a:r>
            <a:endParaRPr lang="en-US" sz="2400" dirty="0"/>
          </a:p>
          <a:p>
            <a:r>
              <a:rPr lang="en-US" sz="2400" dirty="0"/>
              <a:t>Zookeeper - </a:t>
            </a:r>
            <a:r>
              <a:rPr lang="en-US" sz="2400" dirty="0">
                <a:hlinkClick r:id="rId10"/>
              </a:rPr>
              <a:t>https://www.datadoghq.com/wp-content/uploads/2016/04/zab.totally-ordered-broadcast-protocol.2008.pdf</a:t>
            </a:r>
            <a:endParaRPr lang="en-US" sz="2400" dirty="0"/>
          </a:p>
          <a:p>
            <a:r>
              <a:rPr lang="en-US" sz="2400" dirty="0"/>
              <a:t>Kafka - </a:t>
            </a:r>
            <a:r>
              <a:rPr lang="en-US" sz="2400" dirty="0">
                <a:hlinkClick r:id="rId11"/>
              </a:rPr>
              <a:t>http://research.microsoft.com/en-us/um/people/srikanth/netdb11/netdb11papers/netdb11-final12.pdf</a:t>
            </a:r>
            <a:endParaRPr lang="en-US" sz="2400" dirty="0"/>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4141772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Ecosystem – Key Services</a:t>
            </a:r>
          </a:p>
        </p:txBody>
      </p:sp>
      <p:sp>
        <p:nvSpPr>
          <p:cNvPr id="3" name="Content Placeholder 2"/>
          <p:cNvSpPr>
            <a:spLocks noGrp="1"/>
          </p:cNvSpPr>
          <p:nvPr>
            <p:ph idx="1"/>
          </p:nvPr>
        </p:nvSpPr>
        <p:spPr/>
        <p:txBody>
          <a:bodyPr/>
          <a:lstStyle/>
          <a:p>
            <a:r>
              <a:rPr lang="en-US" dirty="0"/>
              <a:t>HDFS</a:t>
            </a:r>
          </a:p>
          <a:p>
            <a:r>
              <a:rPr lang="en-US" dirty="0"/>
              <a:t>YARN ( vs </a:t>
            </a:r>
            <a:r>
              <a:rPr lang="en-US" dirty="0" err="1"/>
              <a:t>Mesos</a:t>
            </a:r>
            <a:r>
              <a:rPr lang="en-US" dirty="0"/>
              <a:t>)</a:t>
            </a:r>
          </a:p>
          <a:p>
            <a:r>
              <a:rPr lang="en-US" dirty="0"/>
              <a:t>MR ( vs </a:t>
            </a:r>
            <a:r>
              <a:rPr lang="en-US" dirty="0" err="1"/>
              <a:t>Tez</a:t>
            </a:r>
            <a:r>
              <a:rPr lang="en-US" dirty="0"/>
              <a:t>)</a:t>
            </a:r>
          </a:p>
          <a:p>
            <a:r>
              <a:rPr lang="en-US" dirty="0"/>
              <a:t>Hive </a:t>
            </a:r>
          </a:p>
          <a:p>
            <a:r>
              <a:rPr lang="en-US" dirty="0"/>
              <a:t>Zookeeper</a:t>
            </a:r>
          </a:p>
          <a:p>
            <a:r>
              <a:rPr lang="en-US" dirty="0"/>
              <a:t>Kafka</a:t>
            </a:r>
          </a:p>
          <a:p>
            <a:endParaRPr lang="en-US" dirty="0"/>
          </a:p>
          <a:p>
            <a:endParaRPr lang="en-US" dirty="0"/>
          </a:p>
        </p:txBody>
      </p:sp>
    </p:spTree>
    <p:extLst>
      <p:ext uri="{BB962C8B-B14F-4D97-AF65-F5344CB8AC3E}">
        <p14:creationId xmlns:p14="http://schemas.microsoft.com/office/powerpoint/2010/main" val="23523140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 Documentation Links/Articles</a:t>
            </a:r>
          </a:p>
        </p:txBody>
      </p:sp>
      <p:sp>
        <p:nvSpPr>
          <p:cNvPr id="3" name="Content Placeholder 2"/>
          <p:cNvSpPr>
            <a:spLocks noGrp="1"/>
          </p:cNvSpPr>
          <p:nvPr>
            <p:ph idx="1"/>
          </p:nvPr>
        </p:nvSpPr>
        <p:spPr/>
        <p:txBody>
          <a:bodyPr>
            <a:normAutofit fontScale="92500"/>
          </a:bodyPr>
          <a:lstStyle/>
          <a:p>
            <a:pPr marL="171450" indent="-171450"/>
            <a:r>
              <a:rPr lang="en-US" dirty="0"/>
              <a:t>User Defined – functions, table-generating functions, aggregation functions - </a:t>
            </a:r>
            <a:r>
              <a:rPr lang="en-US" dirty="0">
                <a:hlinkClick r:id="rId3"/>
              </a:rPr>
              <a:t>https://cwiki.apache.org/confluence/display/Hive/LanguageManual+UDF</a:t>
            </a:r>
            <a:endParaRPr lang="en-US" dirty="0"/>
          </a:p>
          <a:p>
            <a:pPr marL="171450" indent="-171450"/>
            <a:r>
              <a:rPr lang="en-US" dirty="0"/>
              <a:t>Windowing functions - </a:t>
            </a:r>
            <a:r>
              <a:rPr lang="en-US" dirty="0">
                <a:hlinkClick r:id="rId4"/>
              </a:rPr>
              <a:t>https://cwiki.apache.org/confluence/display/Hive/LanguageManual+WindowingAndAnalytics</a:t>
            </a:r>
            <a:endParaRPr lang="en-US" dirty="0"/>
          </a:p>
          <a:p>
            <a:pPr marL="171450" indent="-171450"/>
            <a:r>
              <a:rPr lang="en-US" dirty="0"/>
              <a:t>ORC - </a:t>
            </a:r>
            <a:r>
              <a:rPr lang="en-US" dirty="0">
                <a:hlinkClick r:id="rId5"/>
              </a:rPr>
              <a:t>https://cwiki.apache.org/confluence/display/Hive/LanguageManual+ORC</a:t>
            </a:r>
            <a:endParaRPr lang="en-US" dirty="0"/>
          </a:p>
          <a:p>
            <a:pPr marL="171450" indent="-171450"/>
            <a:r>
              <a:rPr lang="en-US" dirty="0"/>
              <a:t>Kafka – Zookeeper usage - </a:t>
            </a:r>
            <a:r>
              <a:rPr lang="en-US" dirty="0">
                <a:hlinkClick r:id="rId6"/>
              </a:rPr>
              <a:t>https://cwiki.apache.org/confluence/display/KAFKA/Kafka+data+structures+in+Zookeeper</a:t>
            </a:r>
            <a:endParaRPr lang="en-US" dirty="0"/>
          </a:p>
          <a:p>
            <a:pPr marL="171450" indent="-171450"/>
            <a:endParaRPr lang="en-US" dirty="0"/>
          </a:p>
          <a:p>
            <a:pPr marL="171450" indent="-171450"/>
            <a:endParaRPr lang="en-US" dirty="0"/>
          </a:p>
          <a:p>
            <a:pPr marL="171450" indent="-171450"/>
            <a:endParaRPr lang="en-US" dirty="0"/>
          </a:p>
          <a:p>
            <a:endParaRPr lang="en-US" sz="2400" dirty="0"/>
          </a:p>
          <a:p>
            <a:endParaRPr lang="en-US" sz="2400" dirty="0"/>
          </a:p>
        </p:txBody>
      </p:sp>
    </p:spTree>
    <p:extLst>
      <p:ext uri="{BB962C8B-B14F-4D97-AF65-F5344CB8AC3E}">
        <p14:creationId xmlns:p14="http://schemas.microsoft.com/office/powerpoint/2010/main" val="2935561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 Slides</a:t>
            </a:r>
          </a:p>
        </p:txBody>
      </p:sp>
      <p:sp>
        <p:nvSpPr>
          <p:cNvPr id="3" name="Content Placeholder 2"/>
          <p:cNvSpPr>
            <a:spLocks noGrp="1"/>
          </p:cNvSpPr>
          <p:nvPr>
            <p:ph idx="1"/>
          </p:nvPr>
        </p:nvSpPr>
        <p:spPr/>
        <p:txBody>
          <a:bodyPr>
            <a:normAutofit/>
          </a:bodyPr>
          <a:lstStyle/>
          <a:p>
            <a:r>
              <a:rPr lang="en-US" sz="2400" dirty="0" err="1"/>
              <a:t>Tez</a:t>
            </a:r>
            <a:r>
              <a:rPr lang="en-US" sz="2400" dirty="0"/>
              <a:t> - </a:t>
            </a:r>
            <a:r>
              <a:rPr lang="en-US" sz="2400" dirty="0">
                <a:hlinkClick r:id="rId3"/>
              </a:rPr>
              <a:t>http://www.slideshare.net/Hadoop_Summit/w-1205phall1saha</a:t>
            </a:r>
            <a:endParaRPr lang="en-US" sz="2400" dirty="0"/>
          </a:p>
          <a:p>
            <a:endParaRPr lang="en-US" sz="2400" dirty="0"/>
          </a:p>
          <a:p>
            <a:endParaRPr lang="en-US" sz="2400" dirty="0"/>
          </a:p>
        </p:txBody>
      </p:sp>
    </p:spTree>
    <p:extLst>
      <p:ext uri="{BB962C8B-B14F-4D97-AF65-F5344CB8AC3E}">
        <p14:creationId xmlns:p14="http://schemas.microsoft.com/office/powerpoint/2010/main" val="212145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 Key Ideas</a:t>
            </a:r>
          </a:p>
        </p:txBody>
      </p:sp>
      <p:sp>
        <p:nvSpPr>
          <p:cNvPr id="3" name="Content Placeholder 2"/>
          <p:cNvSpPr>
            <a:spLocks noGrp="1"/>
          </p:cNvSpPr>
          <p:nvPr>
            <p:ph idx="1"/>
          </p:nvPr>
        </p:nvSpPr>
        <p:spPr/>
        <p:txBody>
          <a:bodyPr/>
          <a:lstStyle/>
          <a:p>
            <a:r>
              <a:rPr lang="en-US" dirty="0"/>
              <a:t>Distributed</a:t>
            </a:r>
          </a:p>
          <a:p>
            <a:pPr lvl="1"/>
            <a:r>
              <a:rPr lang="en-US" dirty="0"/>
              <a:t>Divide files into big blocks and distribute across the cluster</a:t>
            </a:r>
          </a:p>
          <a:p>
            <a:r>
              <a:rPr lang="en-US" dirty="0"/>
              <a:t>Replication</a:t>
            </a:r>
          </a:p>
          <a:p>
            <a:pPr lvl="1"/>
            <a:r>
              <a:rPr lang="en-US" dirty="0"/>
              <a:t>Store multiple replicas of each block for reliability. Enables fault-tolerance.</a:t>
            </a:r>
          </a:p>
          <a:p>
            <a:r>
              <a:rPr lang="en-US" dirty="0"/>
              <a:t>Write Once, Read Many times (WORM)</a:t>
            </a:r>
          </a:p>
          <a:p>
            <a:pPr lvl="1"/>
            <a:r>
              <a:rPr lang="en-US" dirty="0"/>
              <a:t>Blocks are immutable</a:t>
            </a:r>
          </a:p>
          <a:p>
            <a:r>
              <a:rPr lang="en-US" dirty="0"/>
              <a:t>Data locality</a:t>
            </a:r>
          </a:p>
          <a:p>
            <a:pPr lvl="1"/>
            <a:r>
              <a:rPr lang="en-US" dirty="0"/>
              <a:t>Programs can find replicas for each block and gain data locality</a:t>
            </a:r>
          </a:p>
          <a:p>
            <a:endParaRPr lang="en-US" dirty="0"/>
          </a:p>
        </p:txBody>
      </p:sp>
    </p:spTree>
    <p:extLst>
      <p:ext uri="{BB962C8B-B14F-4D97-AF65-F5344CB8AC3E}">
        <p14:creationId xmlns:p14="http://schemas.microsoft.com/office/powerpoint/2010/main" val="3146104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 Architecture</a:t>
            </a:r>
          </a:p>
        </p:txBody>
      </p:sp>
      <p:pic>
        <p:nvPicPr>
          <p:cNvPr id="5"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210855"/>
            <a:ext cx="5181600" cy="3580876"/>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pic>
        <p:nvPicPr>
          <p:cNvPr id="6" name="Content Placeholder 3"/>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2412428"/>
            <a:ext cx="5181600" cy="3177731"/>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Tree>
    <p:extLst>
      <p:ext uri="{BB962C8B-B14F-4D97-AF65-F5344CB8AC3E}">
        <p14:creationId xmlns:p14="http://schemas.microsoft.com/office/powerpoint/2010/main" val="3648653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 Metadata</a:t>
            </a:r>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074802"/>
            <a:ext cx="5181600" cy="3852984"/>
          </a:xfrm>
        </p:spPr>
      </p:pic>
      <p:pic>
        <p:nvPicPr>
          <p:cNvPr id="6" name="Content Placeholder 5"/>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2136912"/>
            <a:ext cx="5181600" cy="3728763"/>
          </a:xfrm>
        </p:spPr>
      </p:pic>
    </p:spTree>
    <p:extLst>
      <p:ext uri="{BB962C8B-B14F-4D97-AF65-F5344CB8AC3E}">
        <p14:creationId xmlns:p14="http://schemas.microsoft.com/office/powerpoint/2010/main" val="1498302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 Key Ideas</a:t>
            </a:r>
          </a:p>
        </p:txBody>
      </p:sp>
      <p:sp>
        <p:nvSpPr>
          <p:cNvPr id="3" name="Content Placeholder 2"/>
          <p:cNvSpPr>
            <a:spLocks noGrp="1"/>
          </p:cNvSpPr>
          <p:nvPr>
            <p:ph idx="1"/>
          </p:nvPr>
        </p:nvSpPr>
        <p:spPr/>
        <p:txBody>
          <a:bodyPr>
            <a:normAutofit/>
          </a:bodyPr>
          <a:lstStyle/>
          <a:p>
            <a:r>
              <a:rPr lang="en-US" dirty="0"/>
              <a:t>Separation of Concerns</a:t>
            </a:r>
          </a:p>
          <a:p>
            <a:pPr lvl="1"/>
            <a:r>
              <a:rPr lang="en-US" sz="2800" dirty="0"/>
              <a:t>Resource Management, Job Scheduling / Monitoring.</a:t>
            </a:r>
          </a:p>
          <a:p>
            <a:r>
              <a:rPr lang="en-US" dirty="0"/>
              <a:t>Schedulers and Queues</a:t>
            </a:r>
          </a:p>
          <a:p>
            <a:r>
              <a:rPr lang="en-US" dirty="0"/>
              <a:t>Shared Clusters</a:t>
            </a:r>
          </a:p>
          <a:p>
            <a:r>
              <a:rPr lang="en-US" dirty="0"/>
              <a:t>Locality awareness</a:t>
            </a:r>
          </a:p>
          <a:p>
            <a:pPr lvl="1"/>
            <a:r>
              <a:rPr lang="en-US" dirty="0"/>
              <a:t>Rack, File -to-block map</a:t>
            </a:r>
          </a:p>
          <a:p>
            <a:r>
              <a:rPr lang="en-US" dirty="0"/>
              <a:t>Support for diverse programming models</a:t>
            </a:r>
          </a:p>
        </p:txBody>
      </p:sp>
    </p:spTree>
    <p:extLst>
      <p:ext uri="{BB962C8B-B14F-4D97-AF65-F5344CB8AC3E}">
        <p14:creationId xmlns:p14="http://schemas.microsoft.com/office/powerpoint/2010/main" val="3880865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Architecture</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30146" y="2351421"/>
            <a:ext cx="4465707" cy="3299746"/>
          </a:xfrm>
        </p:spPr>
      </p:pic>
      <p:pic>
        <p:nvPicPr>
          <p:cNvPr id="5" name="Content Placeholder 3"/>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838200" y="2397664"/>
            <a:ext cx="5181600" cy="3207260"/>
          </a:xfrm>
        </p:spPr>
      </p:pic>
    </p:spTree>
    <p:extLst>
      <p:ext uri="{BB962C8B-B14F-4D97-AF65-F5344CB8AC3E}">
        <p14:creationId xmlns:p14="http://schemas.microsoft.com/office/powerpoint/2010/main" val="2850075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2356</TotalTime>
  <Words>3505</Words>
  <Application>Microsoft Office PowerPoint</Application>
  <PresentationFormat>Widescreen</PresentationFormat>
  <Paragraphs>336</Paragraphs>
  <Slides>41</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Hadoop</vt:lpstr>
      <vt:lpstr>Agenda</vt:lpstr>
      <vt:lpstr>Hadoop Ecosystem</vt:lpstr>
      <vt:lpstr>Ecosystem – Key Services</vt:lpstr>
      <vt:lpstr>HDFS – Key Ideas</vt:lpstr>
      <vt:lpstr>HDFS - Architecture</vt:lpstr>
      <vt:lpstr>HDFS - Metadata</vt:lpstr>
      <vt:lpstr>YARN – Key Ideas</vt:lpstr>
      <vt:lpstr>YARN Architecture</vt:lpstr>
      <vt:lpstr>YARN – Schedulers and Queues</vt:lpstr>
      <vt:lpstr>MapReduce – Key Ideas</vt:lpstr>
      <vt:lpstr>MapReduce - Execution</vt:lpstr>
      <vt:lpstr>MapReduce - Examples</vt:lpstr>
      <vt:lpstr>Tez – Key Ideas</vt:lpstr>
      <vt:lpstr>Tez – Key Ideas</vt:lpstr>
      <vt:lpstr>Tez – DAG</vt:lpstr>
      <vt:lpstr>Tez – API</vt:lpstr>
      <vt:lpstr>Hive – Key Ideas</vt:lpstr>
      <vt:lpstr>Hive – Architecture</vt:lpstr>
      <vt:lpstr>Hive – Query &amp; Plan</vt:lpstr>
      <vt:lpstr>Hive – ORC</vt:lpstr>
      <vt:lpstr>Hive – CBO</vt:lpstr>
      <vt:lpstr>Hive – CBO</vt:lpstr>
      <vt:lpstr>Zookeeper – Key Ideas</vt:lpstr>
      <vt:lpstr>Zookeeper – Architecture and Zab</vt:lpstr>
      <vt:lpstr>Zookeeper – Client API</vt:lpstr>
      <vt:lpstr>Zookeeper – Synchronization Primitives</vt:lpstr>
      <vt:lpstr>Zookeeper – Applications</vt:lpstr>
      <vt:lpstr>Kafka – Key Ideas</vt:lpstr>
      <vt:lpstr>Kafka – Architecture</vt:lpstr>
      <vt:lpstr>Kafka – Performance</vt:lpstr>
      <vt:lpstr>Kafka – Examples</vt:lpstr>
      <vt:lpstr>PowerPoint Presentation</vt:lpstr>
      <vt:lpstr>Hadoop – HDP –Timeline</vt:lpstr>
      <vt:lpstr>YARN - Tuning – Memory Configurations</vt:lpstr>
      <vt:lpstr>YARN - Tuning – Memory Configurations</vt:lpstr>
      <vt:lpstr>YARN - Tuning – Memory Configurations</vt:lpstr>
      <vt:lpstr>Alternatives - Mesos vs YARN</vt:lpstr>
      <vt:lpstr>References - Papers</vt:lpstr>
      <vt:lpstr>References – Documentation Links/Articles</vt:lpstr>
      <vt:lpstr>References -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Sandeep Kunkunuru</dc:creator>
  <cp:lastModifiedBy>Sandeep Kunkunuru</cp:lastModifiedBy>
  <cp:revision>253</cp:revision>
  <dcterms:created xsi:type="dcterms:W3CDTF">2016-07-30T08:21:50Z</dcterms:created>
  <dcterms:modified xsi:type="dcterms:W3CDTF">2016-08-01T00:22:56Z</dcterms:modified>
</cp:coreProperties>
</file>