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0" r:id="rId4"/>
    <p:sldId id="261" r:id="rId5"/>
    <p:sldId id="263" r:id="rId6"/>
    <p:sldId id="276" r:id="rId7"/>
    <p:sldId id="279" r:id="rId8"/>
    <p:sldId id="282" r:id="rId9"/>
    <p:sldId id="280" r:id="rId10"/>
    <p:sldId id="281" r:id="rId11"/>
    <p:sldId id="264" r:id="rId12"/>
    <p:sldId id="267" r:id="rId13"/>
    <p:sldId id="286" r:id="rId14"/>
    <p:sldId id="287" r:id="rId15"/>
    <p:sldId id="290" r:id="rId16"/>
    <p:sldId id="288" r:id="rId17"/>
    <p:sldId id="269" r:id="rId18"/>
    <p:sldId id="270" r:id="rId19"/>
    <p:sldId id="271" r:id="rId20"/>
    <p:sldId id="273" r:id="rId21"/>
    <p:sldId id="274" r:id="rId22"/>
    <p:sldId id="258" r:id="rId23"/>
  </p:sldIdLst>
  <p:sldSz cx="12192000" cy="6858000"/>
  <p:notesSz cx="7053263" cy="93726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Jaiswal" initials="SJ" lastIdx="1" clrIdx="0">
    <p:extLst>
      <p:ext uri="{19B8F6BF-5375-455C-9EA6-DF929625EA0E}">
        <p15:presenceInfo xmlns:p15="http://schemas.microsoft.com/office/powerpoint/2012/main" userId="b5e3949afe9b75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60"/>
  </p:normalViewPr>
  <p:slideViewPr>
    <p:cSldViewPr>
      <p:cViewPr varScale="1">
        <p:scale>
          <a:sx n="82" d="100"/>
          <a:sy n="82" d="100"/>
        </p:scale>
        <p:origin x="701"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05T02:11:49.44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defRPr sz="1200" b="0"/>
            </a:lvl1pPr>
          </a:lstStyle>
          <a:p>
            <a:pPr>
              <a:defRPr/>
            </a:pPr>
            <a:endParaRPr lang="en-US"/>
          </a:p>
        </p:txBody>
      </p:sp>
      <p:sp>
        <p:nvSpPr>
          <p:cNvPr id="63491" name="Rectangle 3"/>
          <p:cNvSpPr>
            <a:spLocks noGrp="1" noChangeArrowheads="1"/>
          </p:cNvSpPr>
          <p:nvPr>
            <p:ph type="dt" idx="1"/>
          </p:nvPr>
        </p:nvSpPr>
        <p:spPr bwMode="auto">
          <a:xfrm>
            <a:off x="3995738" y="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lgn="r">
              <a:defRPr sz="1200" b="0"/>
            </a:lvl1pPr>
          </a:lstStyle>
          <a:p>
            <a:pPr>
              <a:defRPr/>
            </a:pPr>
            <a:endParaRPr lang="en-US"/>
          </a:p>
        </p:txBody>
      </p:sp>
      <p:sp>
        <p:nvSpPr>
          <p:cNvPr id="75780" name="Rectangle 4"/>
          <p:cNvSpPr>
            <a:spLocks noGrp="1" noRot="1" noChangeAspect="1" noChangeArrowheads="1" noTextEdit="1"/>
          </p:cNvSpPr>
          <p:nvPr>
            <p:ph type="sldImg" idx="2"/>
          </p:nvPr>
        </p:nvSpPr>
        <p:spPr bwMode="auto">
          <a:xfrm>
            <a:off x="403225" y="703263"/>
            <a:ext cx="6248400" cy="3514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p:cNvSpPr>
            <a:spLocks noGrp="1" noChangeArrowheads="1"/>
          </p:cNvSpPr>
          <p:nvPr>
            <p:ph type="body" sz="quarter" idx="3"/>
          </p:nvPr>
        </p:nvSpPr>
        <p:spPr bwMode="auto">
          <a:xfrm>
            <a:off x="704850" y="4451350"/>
            <a:ext cx="5643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90270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defRPr sz="1200" b="0"/>
            </a:lvl1pPr>
          </a:lstStyle>
          <a:p>
            <a:pPr>
              <a:defRPr/>
            </a:pPr>
            <a:endParaRPr lang="en-US"/>
          </a:p>
        </p:txBody>
      </p:sp>
      <p:sp>
        <p:nvSpPr>
          <p:cNvPr id="63495" name="Rectangle 7"/>
          <p:cNvSpPr>
            <a:spLocks noGrp="1" noChangeArrowheads="1"/>
          </p:cNvSpPr>
          <p:nvPr>
            <p:ph type="sldNum" sz="quarter" idx="5"/>
          </p:nvPr>
        </p:nvSpPr>
        <p:spPr bwMode="auto">
          <a:xfrm>
            <a:off x="3995738" y="890270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lgn="r">
              <a:defRPr sz="1200" b="0"/>
            </a:lvl1pPr>
          </a:lstStyle>
          <a:p>
            <a:fld id="{5FFE27DE-142D-4443-9119-5D0CF204A130}" type="slidenum">
              <a:rPr lang="en-US" altLang="en-US"/>
              <a:pPr/>
              <a:t>‹#›</a:t>
            </a:fld>
            <a:endParaRPr lang="en-US" altLang="en-US"/>
          </a:p>
        </p:txBody>
      </p:sp>
    </p:spTree>
    <p:extLst>
      <p:ext uri="{BB962C8B-B14F-4D97-AF65-F5344CB8AC3E}">
        <p14:creationId xmlns:p14="http://schemas.microsoft.com/office/powerpoint/2010/main" val="434246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FE27DE-142D-4443-9119-5D0CF204A130}" type="slidenum">
              <a:rPr lang="en-US" altLang="en-US" smtClean="0"/>
              <a:pPr/>
              <a:t>6</a:t>
            </a:fld>
            <a:endParaRPr lang="en-US" altLang="en-US"/>
          </a:p>
        </p:txBody>
      </p:sp>
    </p:spTree>
    <p:extLst>
      <p:ext uri="{BB962C8B-B14F-4D97-AF65-F5344CB8AC3E}">
        <p14:creationId xmlns:p14="http://schemas.microsoft.com/office/powerpoint/2010/main" val="66600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FFE27DE-142D-4443-9119-5D0CF204A130}" type="slidenum">
              <a:rPr lang="en-US" altLang="en-US" smtClean="0"/>
              <a:pPr/>
              <a:t>11</a:t>
            </a:fld>
            <a:endParaRPr lang="en-US" altLang="en-US"/>
          </a:p>
        </p:txBody>
      </p:sp>
    </p:spTree>
    <p:extLst>
      <p:ext uri="{BB962C8B-B14F-4D97-AF65-F5344CB8AC3E}">
        <p14:creationId xmlns:p14="http://schemas.microsoft.com/office/powerpoint/2010/main" val="75950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p:cNvGrpSpPr/>
          <p:nvPr/>
        </p:nvGrpSpPr>
        <p:grpSpPr>
          <a:xfrm>
            <a:off x="-8378" y="0"/>
            <a:ext cx="1220336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p:cNvGrpSpPr/>
          <p:nvPr/>
        </p:nvGrpSpPr>
        <p:grpSpPr>
          <a:xfrm>
            <a:off x="7315201" y="466726"/>
            <a:ext cx="4883151"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8973319" y="6442526"/>
            <a:ext cx="2743200" cy="365125"/>
          </a:xfrm>
        </p:spPr>
        <p:txBody>
          <a:bodyPr/>
          <a:lstStyle/>
          <a:p>
            <a:pPr>
              <a:defRPr/>
            </a:pPr>
            <a:fld id="{6D38C3FC-F0E4-45C1-92F9-E9E4EF7BA402}" type="datetime1">
              <a:rPr lang="en-IN" smtClean="0"/>
              <a:pPr>
                <a:defRPr/>
              </a:pPr>
              <a:t>29-09-2022</a:t>
            </a:fld>
            <a:endParaRPr lang="en-US"/>
          </a:p>
        </p:txBody>
      </p:sp>
      <p:sp>
        <p:nvSpPr>
          <p:cNvPr id="5" name="Footer Placeholder 4"/>
          <p:cNvSpPr>
            <a:spLocks noGrp="1"/>
          </p:cNvSpPr>
          <p:nvPr>
            <p:ph type="ftr" sz="quarter" idx="11"/>
          </p:nvPr>
        </p:nvSpPr>
        <p:spPr>
          <a:xfrm>
            <a:off x="4032211" y="6442526"/>
            <a:ext cx="4114800" cy="365125"/>
          </a:xfrm>
        </p:spPr>
        <p:txBody>
          <a:bodyPr/>
          <a:lstStyle>
            <a:lvl1pPr algn="ctr">
              <a:defRPr/>
            </a:lvl1pPr>
          </a:lstStyle>
          <a:p>
            <a:pPr>
              <a:defRPr/>
            </a:pPr>
            <a:r>
              <a:rPr lang="en-US"/>
              <a:t>Dept. of E &amp; CE, DSCE</a:t>
            </a:r>
          </a:p>
        </p:txBody>
      </p:sp>
      <p:sp>
        <p:nvSpPr>
          <p:cNvPr id="6" name="Slide Number Placeholder 5"/>
          <p:cNvSpPr>
            <a:spLocks noGrp="1"/>
          </p:cNvSpPr>
          <p:nvPr>
            <p:ph type="sldNum" sz="quarter" idx="12"/>
          </p:nvPr>
        </p:nvSpPr>
        <p:spPr>
          <a:xfrm>
            <a:off x="466432" y="6442526"/>
            <a:ext cx="2755379" cy="365125"/>
          </a:xfrm>
        </p:spPr>
        <p:txBody>
          <a:bodyPr anchor="ctr"/>
          <a:lstStyle>
            <a:lvl1pPr algn="l">
              <a:defRPr sz="900"/>
            </a:lvl1pPr>
          </a:lstStyle>
          <a:p>
            <a:fld id="{B9927487-EC64-49D6-9AFB-D5683ABD5B2C}" type="slidenum">
              <a:rPr lang="en-US" altLang="en-US" smtClean="0"/>
              <a:pPr/>
              <a:t>‹#›</a:t>
            </a:fld>
            <a:endParaRPr lang="en-US" alt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7920753" y="1023869"/>
            <a:ext cx="379367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2897072602"/>
      </p:ext>
    </p:extLst>
  </p:cSld>
  <p:clrMapOvr>
    <a:masterClrMapping/>
  </p:clrMapOvr>
  <p:extLst>
    <p:ext uri="{DCECCB84-F9BA-43D5-87BE-67443E8EF086}">
      <p15:sldGuideLst xmlns:p15="http://schemas.microsoft.com/office/powerpoint/2012/main">
        <p15:guide id="1" orient="horz" pos="40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07E4E59-C112-403C-B8AC-96B89018674D}" type="datetime1">
              <a:rPr lang="en-IN" smtClean="0"/>
              <a:pPr>
                <a:defRPr/>
              </a:pPr>
              <a:t>29-09-2022</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A4BB41D-5D21-4E88-96FB-75504A47417B}" type="slidenum">
              <a:rPr lang="en-US" altLang="en-US" smtClean="0"/>
              <a:pPr/>
              <a:t>‹#›</a:t>
            </a:fld>
            <a:endParaRPr lang="en-US" altLang="en-US"/>
          </a:p>
        </p:txBody>
      </p:sp>
    </p:spTree>
    <p:extLst>
      <p:ext uri="{BB962C8B-B14F-4D97-AF65-F5344CB8AC3E}">
        <p14:creationId xmlns:p14="http://schemas.microsoft.com/office/powerpoint/2010/main" val="250237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p:cNvGrpSpPr/>
          <p:nvPr/>
        </p:nvGrpSpPr>
        <p:grpSpPr>
          <a:xfrm>
            <a:off x="323230" y="723330"/>
            <a:ext cx="4231253"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8765113" y="507037"/>
            <a:ext cx="2084832"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1" y="524373"/>
            <a:ext cx="544983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6" y="6296617"/>
            <a:ext cx="2505996" cy="365125"/>
          </a:xfrm>
        </p:spPr>
        <p:txBody>
          <a:bodyPr/>
          <a:lstStyle/>
          <a:p>
            <a:pPr>
              <a:defRPr/>
            </a:pPr>
            <a:fld id="{962E2223-8F79-4907-A4E3-5ED884CEF20E}" type="datetime1">
              <a:rPr lang="en-IN" smtClean="0"/>
              <a:pPr>
                <a:defRPr/>
              </a:pPr>
              <a:t>29-09-2022</a:t>
            </a:fld>
            <a:endParaRPr lang="en-US"/>
          </a:p>
        </p:txBody>
      </p:sp>
      <p:sp>
        <p:nvSpPr>
          <p:cNvPr id="5" name="Footer Placeholder 4"/>
          <p:cNvSpPr>
            <a:spLocks noGrp="1"/>
          </p:cNvSpPr>
          <p:nvPr>
            <p:ph type="ftr" sz="quarter" idx="11"/>
          </p:nvPr>
        </p:nvSpPr>
        <p:spPr>
          <a:xfrm>
            <a:off x="2933701" y="6296617"/>
            <a:ext cx="5959577" cy="365125"/>
          </a:xfrm>
        </p:spPr>
        <p:txBody>
          <a:bodyPr/>
          <a:lstStyle/>
          <a:p>
            <a:pPr>
              <a:defRPr/>
            </a:pPr>
            <a:r>
              <a:rPr lang="en-US"/>
              <a:t>Dept. of E &amp; CE, DSCE</a:t>
            </a:r>
          </a:p>
        </p:txBody>
      </p:sp>
      <p:sp>
        <p:nvSpPr>
          <p:cNvPr id="6" name="Slide Number Placeholder 5"/>
          <p:cNvSpPr>
            <a:spLocks noGrp="1"/>
          </p:cNvSpPr>
          <p:nvPr>
            <p:ph type="sldNum" sz="quarter" idx="12"/>
          </p:nvPr>
        </p:nvSpPr>
        <p:spPr>
          <a:xfrm rot="5400000">
            <a:off x="8734644" y="2853202"/>
            <a:ext cx="5383267" cy="604269"/>
          </a:xfrm>
        </p:spPr>
        <p:txBody>
          <a:bodyPr/>
          <a:lstStyle>
            <a:lvl1pPr algn="l">
              <a:defRPr/>
            </a:lvl1pPr>
          </a:lstStyle>
          <a:p>
            <a:fld id="{C0891531-8353-4BFD-9600-3D8BB5356655}" type="slidenum">
              <a:rPr lang="en-US" altLang="en-US" smtClean="0"/>
              <a:pPr/>
              <a:t>‹#›</a:t>
            </a:fld>
            <a:endParaRPr lang="en-US" altLang="en-US"/>
          </a:p>
        </p:txBody>
      </p:sp>
      <p:cxnSp>
        <p:nvCxnSpPr>
          <p:cNvPr id="12" name="Straight Connector 11"/>
          <p:cNvCxnSpPr/>
          <p:nvPr/>
        </p:nvCxnSpPr>
        <p:spPr>
          <a:xfrm>
            <a:off x="8634987"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20195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E196A27-327B-4FE7-947C-198B136A1DA9}" type="datetime1">
              <a:rPr lang="en-IN" smtClean="0"/>
              <a:pPr>
                <a:defRPr/>
              </a:pPr>
              <a:t>29-09-2022</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pPr/>
              <a:t>‹#›</a:t>
            </a:fld>
            <a:endParaRPr lang="en-US" altLang="en-US"/>
          </a:p>
        </p:txBody>
      </p:sp>
    </p:spTree>
    <p:extLst>
      <p:ext uri="{BB962C8B-B14F-4D97-AF65-F5344CB8AC3E}">
        <p14:creationId xmlns:p14="http://schemas.microsoft.com/office/powerpoint/2010/main" val="276458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12199155"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2451100" y="1262064"/>
            <a:ext cx="73152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pPr>
              <a:defRPr/>
            </a:pPr>
            <a:fld id="{08E5BC7D-3FC7-4A6E-A3C1-5D334B98F2C2}" type="datetime1">
              <a:rPr lang="en-IN" smtClean="0"/>
              <a:pPr>
                <a:defRPr/>
              </a:pPr>
              <a:t>29-09-2022</a:t>
            </a:fld>
            <a:endParaRPr lang="en-US"/>
          </a:p>
        </p:txBody>
      </p:sp>
      <p:sp>
        <p:nvSpPr>
          <p:cNvPr id="5"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pPr>
              <a:defRPr/>
            </a:pPr>
            <a:r>
              <a:rPr lang="en-US"/>
              <a:t>Dept. of E &amp; CE, DSCE</a:t>
            </a:r>
          </a:p>
        </p:txBody>
      </p:sp>
      <p:sp>
        <p:nvSpPr>
          <p:cNvPr id="6" name="Slide Number Placeholder 5"/>
          <p:cNvSpPr>
            <a:spLocks noGrp="1"/>
          </p:cNvSpPr>
          <p:nvPr>
            <p:ph type="sldNum" sz="quarter" idx="12"/>
          </p:nvPr>
        </p:nvSpPr>
        <p:spPr>
          <a:xfrm>
            <a:off x="464077" y="6296732"/>
            <a:ext cx="2781543" cy="365125"/>
          </a:xfrm>
        </p:spPr>
        <p:txBody>
          <a:bodyPr anchor="ctr"/>
          <a:lstStyle>
            <a:lvl1pPr algn="l">
              <a:defRPr sz="900">
                <a:solidFill>
                  <a:schemeClr val="bg2"/>
                </a:solidFill>
              </a:defRPr>
            </a:lvl1pPr>
          </a:lstStyle>
          <a:p>
            <a:fld id="{D31D5DA4-F4D5-4B43-AEBC-4CDB565D4A05}" type="slidenum">
              <a:rPr lang="en-US" altLang="en-US" smtClean="0"/>
              <a:pPr/>
              <a:t>‹#›</a:t>
            </a:fld>
            <a:endParaRPr lang="en-US" altLang="en-US"/>
          </a:p>
        </p:txBody>
      </p:sp>
      <p:sp>
        <p:nvSpPr>
          <p:cNvPr id="2" name="Title 1"/>
          <p:cNvSpPr>
            <a:spLocks noGrp="1"/>
          </p:cNvSpPr>
          <p:nvPr>
            <p:ph type="title"/>
          </p:nvPr>
        </p:nvSpPr>
        <p:spPr>
          <a:xfrm>
            <a:off x="3162302" y="1830581"/>
            <a:ext cx="5859724"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8190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50145"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34607"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3100337-AFCD-4A9F-9C47-BB7D3228F303}" type="datetime1">
              <a:rPr lang="en-IN" smtClean="0"/>
              <a:pPr>
                <a:defRPr/>
              </a:pPr>
              <a:t>29-09-2022</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4DE13501-CA67-4BE4-9124-12BF297F78BC}" type="slidenum">
              <a:rPr lang="en-US" altLang="en-US" smtClean="0"/>
              <a:pPr/>
              <a:t>‹#›</a:t>
            </a:fld>
            <a:endParaRPr lang="en-US" altLang="en-US"/>
          </a:p>
        </p:txBody>
      </p:sp>
    </p:spTree>
    <p:extLst>
      <p:ext uri="{BB962C8B-B14F-4D97-AF65-F5344CB8AC3E}">
        <p14:creationId xmlns:p14="http://schemas.microsoft.com/office/powerpoint/2010/main" val="281523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701"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33701"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22415"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7522415"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787F74-CE15-461F-ADB5-B9C799F3B6E2}" type="datetime1">
              <a:rPr lang="en-IN" smtClean="0"/>
              <a:pPr>
                <a:defRPr/>
              </a:pPr>
              <a:t>29-09-2022</a:t>
            </a:fld>
            <a:endParaRPr lang="en-US"/>
          </a:p>
        </p:txBody>
      </p:sp>
      <p:sp>
        <p:nvSpPr>
          <p:cNvPr id="8" name="Footer Placeholder 7"/>
          <p:cNvSpPr>
            <a:spLocks noGrp="1"/>
          </p:cNvSpPr>
          <p:nvPr>
            <p:ph type="ftr" sz="quarter" idx="11"/>
          </p:nvPr>
        </p:nvSpPr>
        <p:spPr/>
        <p:txBody>
          <a:bodyPr/>
          <a:lstStyle/>
          <a:p>
            <a:pPr>
              <a:defRPr/>
            </a:pPr>
            <a:r>
              <a:rPr lang="en-US"/>
              <a:t>Dept. of E &amp; CE, DSCE</a:t>
            </a:r>
          </a:p>
        </p:txBody>
      </p:sp>
      <p:sp>
        <p:nvSpPr>
          <p:cNvPr id="9" name="Slide Number Placeholder 8"/>
          <p:cNvSpPr>
            <a:spLocks noGrp="1"/>
          </p:cNvSpPr>
          <p:nvPr>
            <p:ph type="sldNum" sz="quarter" idx="12"/>
          </p:nvPr>
        </p:nvSpPr>
        <p:spPr/>
        <p:txBody>
          <a:bodyPr/>
          <a:lstStyle/>
          <a:p>
            <a:fld id="{878E04DC-929A-4AF4-8185-1A2C09BE4057}" type="slidenum">
              <a:rPr lang="en-US" altLang="en-US" smtClean="0"/>
              <a:pPr/>
              <a:t>‹#›</a:t>
            </a:fld>
            <a:endParaRPr lang="en-US" altLang="en-US"/>
          </a:p>
        </p:txBody>
      </p:sp>
    </p:spTree>
    <p:extLst>
      <p:ext uri="{BB962C8B-B14F-4D97-AF65-F5344CB8AC3E}">
        <p14:creationId xmlns:p14="http://schemas.microsoft.com/office/powerpoint/2010/main" val="65488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5F57700-100D-4A81-9307-292C74248E63}" type="datetime1">
              <a:rPr lang="en-IN" smtClean="0"/>
              <a:pPr>
                <a:defRPr/>
              </a:pPr>
              <a:t>29-09-2022</a:t>
            </a:fld>
            <a:endParaRPr lang="en-US"/>
          </a:p>
        </p:txBody>
      </p:sp>
      <p:sp>
        <p:nvSpPr>
          <p:cNvPr id="4" name="Footer Placeholder 3"/>
          <p:cNvSpPr>
            <a:spLocks noGrp="1"/>
          </p:cNvSpPr>
          <p:nvPr>
            <p:ph type="ftr" sz="quarter" idx="11"/>
          </p:nvPr>
        </p:nvSpPr>
        <p:spPr/>
        <p:txBody>
          <a:bodyPr/>
          <a:lstStyle/>
          <a:p>
            <a:pPr>
              <a:defRPr/>
            </a:pPr>
            <a:r>
              <a:rPr lang="en-US"/>
              <a:t>Dept. of E &amp; CE, DSCE</a:t>
            </a:r>
          </a:p>
        </p:txBody>
      </p:sp>
      <p:sp>
        <p:nvSpPr>
          <p:cNvPr id="5" name="Slide Number Placeholder 4"/>
          <p:cNvSpPr>
            <a:spLocks noGrp="1"/>
          </p:cNvSpPr>
          <p:nvPr>
            <p:ph type="sldNum" sz="quarter" idx="12"/>
          </p:nvPr>
        </p:nvSpPr>
        <p:spPr/>
        <p:txBody>
          <a:bodyPr/>
          <a:lstStyle/>
          <a:p>
            <a:fld id="{A3BDCFF6-A3D4-45F9-990C-0C70C8A0E6DD}" type="slidenum">
              <a:rPr lang="en-US" altLang="en-US" smtClean="0"/>
              <a:pPr/>
              <a:t>‹#›</a:t>
            </a:fld>
            <a:endParaRPr lang="en-US" altLang="en-US"/>
          </a:p>
        </p:txBody>
      </p:sp>
    </p:spTree>
    <p:extLst>
      <p:ext uri="{BB962C8B-B14F-4D97-AF65-F5344CB8AC3E}">
        <p14:creationId xmlns:p14="http://schemas.microsoft.com/office/powerpoint/2010/main" val="53853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p:cNvGrpSpPr/>
          <p:nvPr/>
        </p:nvGrpSpPr>
        <p:grpSpPr>
          <a:xfrm>
            <a:off x="323230" y="723330"/>
            <a:ext cx="4231253"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pPr>
              <a:defRPr/>
            </a:pPr>
            <a:fld id="{FF0EFDA8-069A-4023-9F08-B2D877B530DC}" type="datetime1">
              <a:rPr lang="en-IN" smtClean="0"/>
              <a:pPr>
                <a:defRPr/>
              </a:pPr>
              <a:t>29-09-2022</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pPr/>
              <a:t>‹#›</a:t>
            </a:fld>
            <a:endParaRPr lang="en-US" altLang="en-US"/>
          </a:p>
        </p:txBody>
      </p:sp>
    </p:spTree>
    <p:extLst>
      <p:ext uri="{BB962C8B-B14F-4D97-AF65-F5344CB8AC3E}">
        <p14:creationId xmlns:p14="http://schemas.microsoft.com/office/powerpoint/2010/main" val="1306995210"/>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07"/>
            <a:ext cx="3227715"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487731" y="441414"/>
            <a:ext cx="759704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3440" y="3223805"/>
            <a:ext cx="3227715"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76556" y="6286502"/>
            <a:ext cx="3227715" cy="365125"/>
          </a:xfrm>
        </p:spPr>
        <p:txBody>
          <a:bodyPr/>
          <a:lstStyle>
            <a:lvl1pPr algn="l">
              <a:defRPr/>
            </a:lvl1pPr>
          </a:lstStyle>
          <a:p>
            <a:pPr>
              <a:defRPr/>
            </a:pPr>
            <a:fld id="{6182E7AC-BBAF-40F7-833C-4A13AA77A729}" type="datetime1">
              <a:rPr lang="en-IN" smtClean="0"/>
              <a:pPr>
                <a:defRPr/>
              </a:pPr>
              <a:t>29-09-2022</a:t>
            </a:fld>
            <a:endParaRPr lang="en-US"/>
          </a:p>
        </p:txBody>
      </p:sp>
      <p:sp>
        <p:nvSpPr>
          <p:cNvPr id="6" name="Footer Placeholder 5"/>
          <p:cNvSpPr>
            <a:spLocks noGrp="1"/>
          </p:cNvSpPr>
          <p:nvPr>
            <p:ph type="ftr" sz="quarter" idx="11"/>
          </p:nvPr>
        </p:nvSpPr>
        <p:spPr>
          <a:xfrm>
            <a:off x="487731" y="6286502"/>
            <a:ext cx="7597040" cy="365125"/>
          </a:xfrm>
        </p:spPr>
        <p:txBody>
          <a:bodyPr/>
          <a:lstStyle>
            <a:lvl1pPr algn="l">
              <a:defRPr/>
            </a:lvl1pPr>
          </a:lstStyle>
          <a:p>
            <a:pPr>
              <a:defRPr/>
            </a:pPr>
            <a:r>
              <a:rPr lang="en-US"/>
              <a:t>Dept. of E &amp; CE, DSCE</a:t>
            </a:r>
          </a:p>
        </p:txBody>
      </p:sp>
      <p:sp>
        <p:nvSpPr>
          <p:cNvPr id="7" name="Slide Number Placeholder 6"/>
          <p:cNvSpPr>
            <a:spLocks noGrp="1"/>
          </p:cNvSpPr>
          <p:nvPr>
            <p:ph type="sldNum" sz="quarter" idx="12"/>
          </p:nvPr>
        </p:nvSpPr>
        <p:spPr>
          <a:xfrm>
            <a:off x="8473440" y="373606"/>
            <a:ext cx="3227715" cy="816481"/>
          </a:xfrm>
        </p:spPr>
        <p:txBody>
          <a:bodyPr anchor="t"/>
          <a:lstStyle>
            <a:lvl1pPr algn="l">
              <a:defRPr sz="3800"/>
            </a:lvl1pPr>
          </a:lstStyle>
          <a:p>
            <a:fld id="{049DCE39-4001-409C-A1D0-890191E68975}" type="slidenum">
              <a:rPr lang="en-US" altLang="en-US" smtClean="0"/>
              <a:pPr/>
              <a:t>‹#›</a:t>
            </a:fld>
            <a:endParaRPr lang="en-US" altLang="en-US"/>
          </a:p>
        </p:txBody>
      </p:sp>
    </p:spTree>
    <p:extLst>
      <p:ext uri="{BB962C8B-B14F-4D97-AF65-F5344CB8AC3E}">
        <p14:creationId xmlns:p14="http://schemas.microsoft.com/office/powerpoint/2010/main" val="3057394210"/>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10"/>
            <a:ext cx="323088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2"/>
            <a:ext cx="8102651"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73440" y="3223806"/>
            <a:ext cx="323088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66925" y="6296617"/>
            <a:ext cx="3237347" cy="365125"/>
          </a:xfrm>
        </p:spPr>
        <p:txBody>
          <a:bodyPr/>
          <a:lstStyle>
            <a:lvl1pPr algn="l">
              <a:defRPr/>
            </a:lvl1pPr>
          </a:lstStyle>
          <a:p>
            <a:pPr>
              <a:defRPr/>
            </a:pPr>
            <a:fld id="{2D294914-D91B-47AB-A697-17C53E61C1A7}" type="datetime1">
              <a:rPr lang="en-IN" smtClean="0"/>
              <a:pPr>
                <a:defRPr/>
              </a:pPr>
              <a:t>29-09-2022</a:t>
            </a:fld>
            <a:endParaRPr lang="en-US"/>
          </a:p>
        </p:txBody>
      </p:sp>
      <p:sp>
        <p:nvSpPr>
          <p:cNvPr id="6" name="Footer Placeholder 5"/>
          <p:cNvSpPr>
            <a:spLocks noGrp="1"/>
          </p:cNvSpPr>
          <p:nvPr>
            <p:ph type="ftr" sz="quarter" idx="11"/>
          </p:nvPr>
        </p:nvSpPr>
        <p:spPr>
          <a:xfrm>
            <a:off x="487731" y="6296617"/>
            <a:ext cx="7614920" cy="365125"/>
          </a:xfrm>
        </p:spPr>
        <p:txBody>
          <a:bodyPr/>
          <a:lstStyle>
            <a:lvl1pPr algn="l">
              <a:defRPr/>
            </a:lvl1pPr>
          </a:lstStyle>
          <a:p>
            <a:pPr>
              <a:defRPr/>
            </a:pPr>
            <a:r>
              <a:rPr lang="en-US"/>
              <a:t>Dept. of E &amp; CE, DSCE</a:t>
            </a:r>
          </a:p>
        </p:txBody>
      </p:sp>
      <p:sp>
        <p:nvSpPr>
          <p:cNvPr id="7" name="Slide Number Placeholder 6"/>
          <p:cNvSpPr>
            <a:spLocks noGrp="1"/>
          </p:cNvSpPr>
          <p:nvPr>
            <p:ph type="sldNum" sz="quarter" idx="12"/>
          </p:nvPr>
        </p:nvSpPr>
        <p:spPr>
          <a:xfrm>
            <a:off x="8473440" y="373607"/>
            <a:ext cx="3230880" cy="816482"/>
          </a:xfrm>
        </p:spPr>
        <p:txBody>
          <a:bodyPr anchor="t"/>
          <a:lstStyle>
            <a:lvl1pPr algn="l">
              <a:defRPr sz="3800"/>
            </a:lvl1pPr>
          </a:lstStyle>
          <a:p>
            <a:fld id="{D3715090-9D78-43CC-9255-D096E7A8FA55}" type="slidenum">
              <a:rPr lang="en-US" altLang="en-US" smtClean="0"/>
              <a:pPr/>
              <a:t>‹#›</a:t>
            </a:fld>
            <a:endParaRPr lang="en-US" altLang="en-US"/>
          </a:p>
        </p:txBody>
      </p:sp>
    </p:spTree>
    <p:extLst>
      <p:ext uri="{BB962C8B-B14F-4D97-AF65-F5344CB8AC3E}">
        <p14:creationId xmlns:p14="http://schemas.microsoft.com/office/powerpoint/2010/main" val="55763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4" name="Group 13"/>
          <p:cNvGrpSpPr/>
          <p:nvPr/>
        </p:nvGrpSpPr>
        <p:grpSpPr>
          <a:xfrm>
            <a:off x="323230" y="723330"/>
            <a:ext cx="4231253"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pPr>
              <a:defRPr/>
            </a:pPr>
            <a:fld id="{20384DCB-329C-4C74-B3B9-D012CA3EF572}" type="datetime1">
              <a:rPr lang="en-IN" smtClean="0"/>
              <a:pPr>
                <a:defRPr/>
              </a:pPr>
              <a:t>29-09-2022</a:t>
            </a:fld>
            <a:endParaRPr lang="en-US"/>
          </a:p>
        </p:txBody>
      </p:sp>
      <p:sp>
        <p:nvSpPr>
          <p:cNvPr id="5" name="Footer Placeholder 4"/>
          <p:cNvSpPr>
            <a:spLocks noGrp="1"/>
          </p:cNvSpPr>
          <p:nvPr>
            <p:ph type="ftr" sz="quarter" idx="3"/>
          </p:nvPr>
        </p:nvSpPr>
        <p:spPr>
          <a:xfrm>
            <a:off x="2933702" y="6296617"/>
            <a:ext cx="5667373"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pPr>
              <a:defRPr/>
            </a:pPr>
            <a:r>
              <a:rPr lang="en-US"/>
              <a:t>Dept. of E &amp; CE, DSCE</a:t>
            </a:r>
          </a:p>
        </p:txBody>
      </p:sp>
      <p:sp>
        <p:nvSpPr>
          <p:cNvPr id="6" name="Slide Number Placeholder 5"/>
          <p:cNvSpPr>
            <a:spLocks noGrp="1"/>
          </p:cNvSpPr>
          <p:nvPr>
            <p:ph type="sldNum" sz="quarter" idx="4"/>
          </p:nvPr>
        </p:nvSpPr>
        <p:spPr>
          <a:xfrm>
            <a:off x="381001" y="627886"/>
            <a:ext cx="1884348"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E760C0DE-C484-4112-B95C-85EE94FFFCC1}" type="slidenum">
              <a:rPr lang="en-US" altLang="en-US" smtClean="0"/>
              <a:pPr/>
              <a:t>‹#›</a:t>
            </a:fld>
            <a:endParaRPr lang="en-US" altLang="en-US"/>
          </a:p>
        </p:txBody>
      </p:sp>
      <p:cxnSp>
        <p:nvCxnSpPr>
          <p:cNvPr id="9" name="Straight Connector 8"/>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35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64" userDrawn="1">
          <p15:clr>
            <a:srgbClr val="F26B43"/>
          </p15:clr>
        </p15:guide>
        <p15:guide id="2" pos="5888" userDrawn="1">
          <p15:clr>
            <a:srgbClr val="F26B43"/>
          </p15:clr>
        </p15:guide>
        <p15:guide id="3" pos="6400" userDrawn="1">
          <p15:clr>
            <a:srgbClr val="F26B43"/>
          </p15:clr>
        </p15:guide>
        <p15:guide id="4" pos="9824" userDrawn="1">
          <p15:clr>
            <a:srgbClr val="F26B43"/>
          </p15:clr>
        </p15:guide>
        <p15:guide id="5" pos="320" userDrawn="1">
          <p15:clr>
            <a:srgbClr val="F26B43"/>
          </p15:clr>
        </p15:guide>
        <p15:guide id="6" pos="1848" userDrawn="1">
          <p15:clr>
            <a:srgbClr val="F26B43"/>
          </p15:clr>
        </p15:guide>
        <p15:guide id="7" orient="horz" pos="3960" userDrawn="1">
          <p15:clr>
            <a:srgbClr val="F26B43"/>
          </p15:clr>
        </p15:guide>
        <p15:guide id="8" orient="horz" pos="3840" userDrawn="1">
          <p15:clr>
            <a:srgbClr val="F26B43"/>
          </p15:clr>
        </p15:guide>
        <p15:guide id="9" pos="4416" userDrawn="1">
          <p15:clr>
            <a:srgbClr val="F26B43"/>
          </p15:clr>
        </p15:guide>
        <p15:guide id="10" pos="4800" userDrawn="1">
          <p15:clr>
            <a:srgbClr val="F26B43"/>
          </p15:clr>
        </p15:guide>
        <p15:guide id="11" orient="horz" pos="360" userDrawn="1">
          <p15:clr>
            <a:srgbClr val="F26B43"/>
          </p15:clr>
        </p15:guide>
        <p15:guide id="12" pos="7368" userDrawn="1">
          <p15:clr>
            <a:srgbClr val="F26B43"/>
          </p15:clr>
        </p15:guide>
        <p15:guide id="13" pos="240" userDrawn="1">
          <p15:clr>
            <a:srgbClr val="F26B43"/>
          </p15:clr>
        </p15:guide>
        <p15:guide id="1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index.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how-to-become-a-front-end-develope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geeksforgeeks.org/what-is-the-difference-between-front-end-and-back-end-web-developmen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angularjs-tutorials/" TargetMode="External"/><Relationship Id="rId13" Type="http://schemas.openxmlformats.org/officeDocument/2006/relationships/hyperlink" Target="https://www.geeksforgeeks.org/css-tailwind-introduction/" TargetMode="External"/><Relationship Id="rId3" Type="http://schemas.openxmlformats.org/officeDocument/2006/relationships/hyperlink" Target="https://www.geeksforgeeks.org/css-tutorials/" TargetMode="External"/><Relationship Id="rId7" Type="http://schemas.openxmlformats.org/officeDocument/2006/relationships/hyperlink" Target="https://www.geeksforgeeks.org/bootstrap-5-introduction/" TargetMode="External"/><Relationship Id="rId12" Type="http://schemas.openxmlformats.org/officeDocument/2006/relationships/hyperlink" Target="https://www.geeksforgeeks.org/material-ui-introduction-and-installation-for-react/" TargetMode="External"/><Relationship Id="rId17" Type="http://schemas.openxmlformats.org/officeDocument/2006/relationships/hyperlink" Target="https://www.geeksforgeeks.org/emberjs-vs-reactjs/" TargetMode="External"/><Relationship Id="rId2" Type="http://schemas.openxmlformats.org/officeDocument/2006/relationships/hyperlink" Target="https://www.geeksforgeeks.org/html-tutorials/" TargetMode="External"/><Relationship Id="rId16" Type="http://schemas.openxmlformats.org/officeDocument/2006/relationships/hyperlink" Target="https://www.geeksforgeeks.org/difference-between-backbone-js-and-angular-js/" TargetMode="External"/><Relationship Id="rId1" Type="http://schemas.openxmlformats.org/officeDocument/2006/relationships/slideLayout" Target="../slideLayouts/slideLayout7.xml"/><Relationship Id="rId6" Type="http://schemas.openxmlformats.org/officeDocument/2006/relationships/hyperlink" Target="https://www.geeksforgeeks.org/bootstrap-4-introduction/" TargetMode="External"/><Relationship Id="rId11" Type="http://schemas.openxmlformats.org/officeDocument/2006/relationships/hyperlink" Target="https://www.geeksforgeeks.org/jquery-tutorials/" TargetMode="External"/><Relationship Id="rId5" Type="http://schemas.openxmlformats.org/officeDocument/2006/relationships/hyperlink" Target="https://www.geeksforgeeks.org/bootstrap-tutorials/" TargetMode="External"/><Relationship Id="rId15" Type="http://schemas.openxmlformats.org/officeDocument/2006/relationships/hyperlink" Target="https://www.geeksforgeeks.org/handlebars-templating-in-expressjs/" TargetMode="External"/><Relationship Id="rId10" Type="http://schemas.openxmlformats.org/officeDocument/2006/relationships/hyperlink" Target="https://www.geeksforgeeks.org/vue-js-introduction-installation/" TargetMode="External"/><Relationship Id="rId4" Type="http://schemas.openxmlformats.org/officeDocument/2006/relationships/hyperlink" Target="https://www.geeksforgeeks.org/javascript-tutorial/" TargetMode="External"/><Relationship Id="rId9" Type="http://schemas.openxmlformats.org/officeDocument/2006/relationships/hyperlink" Target="https://www.geeksforgeeks.org/reactjs-tutorials/" TargetMode="External"/><Relationship Id="rId14" Type="http://schemas.openxmlformats.org/officeDocument/2006/relationships/hyperlink" Target="https://www.geeksforgeeks.org/tag/jquery-ui/"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www.geeksforgeeks.org/django-tutorial/" TargetMode="External"/><Relationship Id="rId13" Type="http://schemas.openxmlformats.org/officeDocument/2006/relationships/hyperlink" Target="https://www.geeksforgeeks.org/css-tutorials/" TargetMode="External"/><Relationship Id="rId18" Type="http://schemas.openxmlformats.org/officeDocument/2006/relationships/hyperlink" Target="https://www.geeksforgeeks.org/angularjs-tutorials/" TargetMode="External"/><Relationship Id="rId3" Type="http://schemas.openxmlformats.org/officeDocument/2006/relationships/hyperlink" Target="https://www.geeksforgeeks.org/php-tutorials/" TargetMode="External"/><Relationship Id="rId7" Type="http://schemas.openxmlformats.org/officeDocument/2006/relationships/hyperlink" Target="https://www.geeksforgeeks.org/introduction-to-express/" TargetMode="External"/><Relationship Id="rId12" Type="http://schemas.openxmlformats.org/officeDocument/2006/relationships/hyperlink" Target="https://www.geeksforgeeks.org/html-tutorials/" TargetMode="External"/><Relationship Id="rId17" Type="http://schemas.openxmlformats.org/officeDocument/2006/relationships/hyperlink" Target="https://www.geeksforgeeks.org/reactjs/" TargetMode="External"/><Relationship Id="rId2" Type="http://schemas.openxmlformats.org/officeDocument/2006/relationships/hyperlink" Target="https://www.geeksforgeeks.org/which-one-is-most-demanding-back-end-web-framework-between-laravel-nodejs-and-django/" TargetMode="External"/><Relationship Id="rId16" Type="http://schemas.openxmlformats.org/officeDocument/2006/relationships/hyperlink" Target="https://www.geeksforgeeks.org/bootstrap-tutorials/" TargetMode="External"/><Relationship Id="rId1" Type="http://schemas.openxmlformats.org/officeDocument/2006/relationships/slideLayout" Target="../slideLayouts/slideLayout7.xml"/><Relationship Id="rId6" Type="http://schemas.openxmlformats.org/officeDocument/2006/relationships/hyperlink" Target="https://www.geeksforgeeks.org/nodejs-tutorials/" TargetMode="External"/><Relationship Id="rId11" Type="http://schemas.openxmlformats.org/officeDocument/2006/relationships/hyperlink" Target="https://www.geeksforgeeks.org/introduction-to-spring-framework/" TargetMode="External"/><Relationship Id="rId5" Type="http://schemas.openxmlformats.org/officeDocument/2006/relationships/hyperlink" Target="https://www.geeksforgeeks.org/python-programming-language/" TargetMode="External"/><Relationship Id="rId15" Type="http://schemas.openxmlformats.org/officeDocument/2006/relationships/hyperlink" Target="https://www.geeksforgeeks.org/jquery-tutorials/" TargetMode="External"/><Relationship Id="rId10" Type="http://schemas.openxmlformats.org/officeDocument/2006/relationships/hyperlink" Target="https://www.geeksforgeeks.org/tag/laravel/" TargetMode="External"/><Relationship Id="rId19" Type="http://schemas.openxmlformats.org/officeDocument/2006/relationships/hyperlink" Target="https://www.geeksforgeeks.org/php/" TargetMode="External"/><Relationship Id="rId4" Type="http://schemas.openxmlformats.org/officeDocument/2006/relationships/hyperlink" Target="https://www.geeksforgeeks.org/java-tutorial/" TargetMode="External"/><Relationship Id="rId9" Type="http://schemas.openxmlformats.org/officeDocument/2006/relationships/hyperlink" Target="https://www.geeksforgeeks.org/how-to-install-ruby-on-rails-on-windows-and-linux/" TargetMode="External"/><Relationship Id="rId14" Type="http://schemas.openxmlformats.org/officeDocument/2006/relationships/hyperlink" Target="https://www.geeksforgeeks.org/javascript-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ChangeArrowheads="1"/>
          </p:cNvSpPr>
          <p:nvPr/>
        </p:nvSpPr>
        <p:spPr bwMode="auto">
          <a:xfrm>
            <a:off x="2408842" y="2550275"/>
            <a:ext cx="67178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IN" altLang="en-US" sz="3600" dirty="0">
                <a:solidFill>
                  <a:srgbClr val="FF0000"/>
                </a:solidFill>
                <a:latin typeface="Monotype Corsiva" panose="03010101010201010101" pitchFamily="66" charset="0"/>
                <a:cs typeface="Times New Roman" panose="02020603050405020304" pitchFamily="18" charset="0"/>
              </a:rPr>
              <a:t>Developing ELECTRO-SPOT  Website using VS-CODE Software</a:t>
            </a:r>
          </a:p>
        </p:txBody>
      </p:sp>
      <p:sp>
        <p:nvSpPr>
          <p:cNvPr id="5" name="Text Box 4"/>
          <p:cNvSpPr txBox="1">
            <a:spLocks noChangeArrowheads="1"/>
          </p:cNvSpPr>
          <p:nvPr/>
        </p:nvSpPr>
        <p:spPr bwMode="auto">
          <a:xfrm>
            <a:off x="190500" y="4015199"/>
            <a:ext cx="1181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rPr>
              <a:t>USN : 1DS21EC201 (Sec-N)   Name : SHUBHANSHU JAIN </a:t>
            </a:r>
          </a:p>
          <a:p>
            <a:pPr eaLnBrk="1" hangingPunct="1"/>
            <a:r>
              <a:rPr lang="en-US" altLang="en-US" sz="2400" dirty="0">
                <a:latin typeface="Times New Roman" panose="02020603050405020304" pitchFamily="18" charset="0"/>
              </a:rPr>
              <a:t>USN : 1DS21EC187 (Sec-N)   Name : SAURABH KUMAR</a:t>
            </a:r>
          </a:p>
          <a:p>
            <a:pPr eaLnBrk="1" hangingPunct="1"/>
            <a:r>
              <a:rPr lang="en-US" altLang="en-US" sz="2400" dirty="0">
                <a:latin typeface="Times New Roman" panose="02020603050405020304" pitchFamily="18" charset="0"/>
              </a:rPr>
              <a:t>USN : 1DS21EC225 (Sec-N)   Name : VAIDIK SINGH NIRWAN</a:t>
            </a:r>
          </a:p>
          <a:p>
            <a:pPr eaLnBrk="1" hangingPunct="1"/>
            <a:r>
              <a:rPr lang="en-US" altLang="en-US" sz="2400" dirty="0">
                <a:latin typeface="Times New Roman" panose="02020603050405020304" pitchFamily="18" charset="0"/>
              </a:rPr>
              <a:t>USN : 1DS21EC041 (Sec-N)   Name : AYUSH GUPTA</a:t>
            </a:r>
          </a:p>
        </p:txBody>
      </p:sp>
      <p:grpSp>
        <p:nvGrpSpPr>
          <p:cNvPr id="16" name="Group 15">
            <a:extLst>
              <a:ext uri="{FF2B5EF4-FFF2-40B4-BE49-F238E27FC236}">
                <a16:creationId xmlns:a16="http://schemas.microsoft.com/office/drawing/2014/main" id="{8FD8C805-5F30-4FDA-9D8E-471F62A51669}"/>
              </a:ext>
            </a:extLst>
          </p:cNvPr>
          <p:cNvGrpSpPr/>
          <p:nvPr/>
        </p:nvGrpSpPr>
        <p:grpSpPr>
          <a:xfrm>
            <a:off x="152400" y="144427"/>
            <a:ext cx="11947445" cy="2217773"/>
            <a:chOff x="31909" y="64065"/>
            <a:chExt cx="12128182" cy="2221935"/>
          </a:xfrm>
        </p:grpSpPr>
        <p:grpSp>
          <p:nvGrpSpPr>
            <p:cNvPr id="14" name="Group 13">
              <a:extLst>
                <a:ext uri="{FF2B5EF4-FFF2-40B4-BE49-F238E27FC236}">
                  <a16:creationId xmlns:a16="http://schemas.microsoft.com/office/drawing/2014/main" id="{455F408B-454C-40B8-8DC4-AFF0D32EC448}"/>
                </a:ext>
              </a:extLst>
            </p:cNvPr>
            <p:cNvGrpSpPr/>
            <p:nvPr/>
          </p:nvGrpSpPr>
          <p:grpSpPr>
            <a:xfrm>
              <a:off x="76200" y="64065"/>
              <a:ext cx="12083891" cy="1264130"/>
              <a:chOff x="76200" y="64065"/>
              <a:chExt cx="12083891" cy="1264130"/>
            </a:xfrm>
          </p:grpSpPr>
          <p:sp>
            <p:nvSpPr>
              <p:cNvPr id="2" name="Rectangle 1"/>
              <p:cNvSpPr/>
              <p:nvPr/>
            </p:nvSpPr>
            <p:spPr>
              <a:xfrm>
                <a:off x="2575560" y="111840"/>
                <a:ext cx="7482840" cy="1202582"/>
              </a:xfrm>
              <a:prstGeom prst="rect">
                <a:avLst/>
              </a:prstGeom>
              <a:solidFill>
                <a:schemeClr val="accent5">
                  <a:lumMod val="40000"/>
                  <a:lumOff val="60000"/>
                </a:schemeClr>
              </a:solidFill>
              <a:ln>
                <a:solidFill>
                  <a:schemeClr val="tx1"/>
                </a:solidFill>
              </a:ln>
            </p:spPr>
            <p:txBody>
              <a:bodyPr wrap="square">
                <a:spAutoFit/>
              </a:bodyPr>
              <a:lstStyle/>
              <a:p>
                <a:pPr algn="ctr" eaLnBrk="1" hangingPunct="1"/>
                <a:r>
                  <a:rPr lang="en-US" altLang="en-US" sz="2400" dirty="0">
                    <a:solidFill>
                      <a:srgbClr val="C00000"/>
                    </a:solidFill>
                    <a:latin typeface="Bookman Old Style" panose="02050604050505020204" pitchFamily="18" charset="0"/>
                  </a:rPr>
                  <a:t>Mini Project Work-Phase 1 Review/21MP210</a:t>
                </a:r>
              </a:p>
              <a:p>
                <a:pPr algn="ctr" eaLnBrk="1" hangingPunct="1"/>
                <a:r>
                  <a:rPr lang="en-US" altLang="en-US" sz="2200" dirty="0">
                    <a:solidFill>
                      <a:srgbClr val="00B050"/>
                    </a:solidFill>
                    <a:latin typeface="Bookman Old Style" panose="02050604050505020204" pitchFamily="18" charset="0"/>
                  </a:rPr>
                  <a:t>Project Review Presentation (50 Mks) – SEE </a:t>
                </a:r>
                <a:r>
                  <a:rPr lang="en-US" altLang="en-US" sz="2400" dirty="0">
                    <a:solidFill>
                      <a:srgbClr val="FF0000"/>
                    </a:solidFill>
                    <a:latin typeface="Bookman Old Style" panose="02050604050505020204" pitchFamily="18" charset="0"/>
                  </a:rPr>
                  <a:t> SEPTEMBER 2022, First Year (2</a:t>
                </a:r>
                <a:r>
                  <a:rPr lang="en-US" altLang="en-US" sz="2400" baseline="30000" dirty="0">
                    <a:solidFill>
                      <a:srgbClr val="FF0000"/>
                    </a:solidFill>
                    <a:latin typeface="Bookman Old Style" panose="02050604050505020204" pitchFamily="18" charset="0"/>
                  </a:rPr>
                  <a:t>nd</a:t>
                </a:r>
                <a:r>
                  <a:rPr lang="en-US" altLang="en-US" sz="2400" dirty="0">
                    <a:solidFill>
                      <a:srgbClr val="FF0000"/>
                    </a:solidFill>
                    <a:latin typeface="Bookman Old Style" panose="02050604050505020204" pitchFamily="18" charset="0"/>
                  </a:rPr>
                  <a:t> Semester)</a:t>
                </a:r>
              </a:p>
            </p:txBody>
          </p:sp>
          <p:grpSp>
            <p:nvGrpSpPr>
              <p:cNvPr id="6" name="Group 5">
                <a:extLst>
                  <a:ext uri="{FF2B5EF4-FFF2-40B4-BE49-F238E27FC236}">
                    <a16:creationId xmlns:a16="http://schemas.microsoft.com/office/drawing/2014/main" id="{DE78C14F-72BB-4867-B145-DC419171913F}"/>
                  </a:ext>
                </a:extLst>
              </p:cNvPr>
              <p:cNvGrpSpPr/>
              <p:nvPr/>
            </p:nvGrpSpPr>
            <p:grpSpPr>
              <a:xfrm>
                <a:off x="76200" y="127866"/>
                <a:ext cx="2362200" cy="1200329"/>
                <a:chOff x="152400" y="127866"/>
                <a:chExt cx="2346960" cy="1126491"/>
              </a:xfrm>
            </p:grpSpPr>
            <p:pic>
              <p:nvPicPr>
                <p:cNvPr id="9" name="Picture 8"/>
                <p:cNvPicPr/>
                <p:nvPr/>
              </p:nvPicPr>
              <p:blipFill rotWithShape="1">
                <a:blip r:embed="rId2" cstate="print">
                  <a:extLst>
                    <a:ext uri="{28A0092B-C50C-407E-A947-70E740481C1C}">
                      <a14:useLocalDpi xmlns:a14="http://schemas.microsoft.com/office/drawing/2010/main" val="0"/>
                    </a:ext>
                  </a:extLst>
                </a:blip>
                <a:srcRect t="6453" r="51613" b="6451"/>
                <a:stretch/>
              </p:blipFill>
              <p:spPr bwMode="auto">
                <a:xfrm>
                  <a:off x="152400" y="127866"/>
                  <a:ext cx="1143000" cy="1126491"/>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A602C676-8C25-4B05-A716-23F9A8DAFBF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866"/>
                  <a:ext cx="1051560" cy="1062789"/>
                </a:xfrm>
                <a:prstGeom prst="rect">
                  <a:avLst/>
                </a:prstGeom>
                <a:solidFill>
                  <a:schemeClr val="accent2">
                    <a:lumMod val="60000"/>
                    <a:lumOff val="40000"/>
                  </a:schemeClr>
                </a:solidFill>
                <a:ln>
                  <a:solidFill>
                    <a:schemeClr val="tx1"/>
                  </a:solidFill>
                </a:ln>
              </p:spPr>
            </p:pic>
          </p:grpSp>
          <p:grpSp>
            <p:nvGrpSpPr>
              <p:cNvPr id="13" name="Group 12">
                <a:extLst>
                  <a:ext uri="{FF2B5EF4-FFF2-40B4-BE49-F238E27FC236}">
                    <a16:creationId xmlns:a16="http://schemas.microsoft.com/office/drawing/2014/main" id="{1D9E2ADE-A818-4F05-8F27-BCB2AC26159A}"/>
                  </a:ext>
                </a:extLst>
              </p:cNvPr>
              <p:cNvGrpSpPr/>
              <p:nvPr/>
            </p:nvGrpSpPr>
            <p:grpSpPr>
              <a:xfrm>
                <a:off x="10210800" y="64065"/>
                <a:ext cx="1949291" cy="1264130"/>
                <a:chOff x="9662550" y="80211"/>
                <a:chExt cx="1767450" cy="1062789"/>
              </a:xfrm>
            </p:grpSpPr>
            <p:pic>
              <p:nvPicPr>
                <p:cNvPr id="7" name="Picture 6"/>
                <p:cNvPicPr/>
                <p:nvPr/>
              </p:nvPicPr>
              <p:blipFill rotWithShape="1">
                <a:blip r:embed="rId2" cstate="print">
                  <a:extLst>
                    <a:ext uri="{28A0092B-C50C-407E-A947-70E740481C1C}">
                      <a14:useLocalDpi xmlns:a14="http://schemas.microsoft.com/office/drawing/2010/main" val="0"/>
                    </a:ext>
                  </a:extLst>
                </a:blip>
                <a:srcRect l="52419" t="6453" b="6451"/>
                <a:stretch/>
              </p:blipFill>
              <p:spPr bwMode="auto">
                <a:xfrm>
                  <a:off x="9662550" y="80211"/>
                  <a:ext cx="990600" cy="1062789"/>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6533A7C-3D54-4AAB-8436-6F82BA96C8DB}"/>
                    </a:ext>
                  </a:extLst>
                </p:cNvPr>
                <p:cNvPicPr>
                  <a:picLocks noChangeAspect="1"/>
                </p:cNvPicPr>
                <p:nvPr/>
              </p:nvPicPr>
              <p:blipFill>
                <a:blip r:embed="rId4" cstate="print"/>
                <a:stretch>
                  <a:fillRect/>
                </a:stretch>
              </p:blipFill>
              <p:spPr>
                <a:xfrm>
                  <a:off x="10668000" y="127986"/>
                  <a:ext cx="762000" cy="1015014"/>
                </a:xfrm>
                <a:prstGeom prst="rect">
                  <a:avLst/>
                </a:prstGeom>
              </p:spPr>
            </p:pic>
          </p:grpSp>
        </p:grpSp>
        <p:sp>
          <p:nvSpPr>
            <p:cNvPr id="19" name="TextBox 18">
              <a:extLst>
                <a:ext uri="{FF2B5EF4-FFF2-40B4-BE49-F238E27FC236}">
                  <a16:creationId xmlns:a16="http://schemas.microsoft.com/office/drawing/2014/main" id="{70906E1A-F456-49EC-A4F5-FCC807867D1F}"/>
                </a:ext>
              </a:extLst>
            </p:cNvPr>
            <p:cNvSpPr txBox="1"/>
            <p:nvPr/>
          </p:nvSpPr>
          <p:spPr>
            <a:xfrm>
              <a:off x="31909" y="1331893"/>
              <a:ext cx="12083891" cy="954107"/>
            </a:xfrm>
            <a:prstGeom prst="rect">
              <a:avLst/>
            </a:prstGeom>
            <a:solidFill>
              <a:schemeClr val="accent6">
                <a:lumMod val="20000"/>
                <a:lumOff val="80000"/>
              </a:schemeClr>
            </a:solidFill>
            <a:ln>
              <a:solidFill>
                <a:schemeClr val="tx1"/>
              </a:solidFill>
            </a:ln>
          </p:spPr>
          <p:txBody>
            <a:bodyPr wrap="square">
              <a:spAutoFit/>
            </a:bodyPr>
            <a:lstStyle/>
            <a:p>
              <a:pPr marL="0" marR="0"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Dayananda Sagar College of Engineering, Bangalore, Karnataka</a:t>
              </a:r>
            </a:p>
            <a:p>
              <a:pPr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Department of Electronics &amp; Communication Engineering</a:t>
              </a:r>
              <a:endParaRPr lang="en-IN" sz="2800" dirty="0">
                <a:effectLst/>
                <a:latin typeface="Tw Cen MT" panose="020B0602020104020603" pitchFamily="34" charset="0"/>
                <a:ea typeface="Times New Roman" panose="02020603050405020304" pitchFamily="18" charset="0"/>
              </a:endParaRPr>
            </a:p>
          </p:txBody>
        </p:sp>
      </p:grpSp>
      <p:sp>
        <p:nvSpPr>
          <p:cNvPr id="3" name="Rectangle 2">
            <a:extLst>
              <a:ext uri="{FF2B5EF4-FFF2-40B4-BE49-F238E27FC236}">
                <a16:creationId xmlns:a16="http://schemas.microsoft.com/office/drawing/2014/main" id="{84D4054D-FA20-41A7-B959-5A6F85E0199D}"/>
              </a:ext>
            </a:extLst>
          </p:cNvPr>
          <p:cNvSpPr/>
          <p:nvPr/>
        </p:nvSpPr>
        <p:spPr>
          <a:xfrm>
            <a:off x="152400" y="2533533"/>
            <a:ext cx="2256442"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Section : N</a:t>
            </a:r>
            <a:endParaRPr lang="en-IN" sz="3200" dirty="0">
              <a:solidFill>
                <a:schemeClr val="tx1"/>
              </a:solidFill>
            </a:endParaRPr>
          </a:p>
        </p:txBody>
      </p:sp>
      <p:sp>
        <p:nvSpPr>
          <p:cNvPr id="20" name="Rectangle 19">
            <a:extLst>
              <a:ext uri="{FF2B5EF4-FFF2-40B4-BE49-F238E27FC236}">
                <a16:creationId xmlns:a16="http://schemas.microsoft.com/office/drawing/2014/main" id="{A9222398-1AFA-431E-B479-A0BA2CB2E7E0}"/>
              </a:ext>
            </a:extLst>
          </p:cNvPr>
          <p:cNvSpPr/>
          <p:nvPr/>
        </p:nvSpPr>
        <p:spPr>
          <a:xfrm>
            <a:off x="9144000" y="2533533"/>
            <a:ext cx="2912214" cy="120026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Mini Project Batch No : N-20</a:t>
            </a:r>
            <a:endParaRPr lang="en-IN" sz="3200" dirty="0">
              <a:solidFill>
                <a:schemeClr val="tx1"/>
              </a:solidFill>
            </a:endParaRPr>
          </a:p>
        </p:txBody>
      </p:sp>
      <p:sp>
        <p:nvSpPr>
          <p:cNvPr id="21" name="Rectangle 20">
            <a:extLst>
              <a:ext uri="{FF2B5EF4-FFF2-40B4-BE49-F238E27FC236}">
                <a16:creationId xmlns:a16="http://schemas.microsoft.com/office/drawing/2014/main" id="{E19E6A7A-0962-4D49-998B-BFD825D111E1}"/>
              </a:ext>
            </a:extLst>
          </p:cNvPr>
          <p:cNvSpPr/>
          <p:nvPr/>
        </p:nvSpPr>
        <p:spPr>
          <a:xfrm>
            <a:off x="352191" y="5735492"/>
            <a:ext cx="5426153" cy="914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Section Coordinator</a:t>
            </a:r>
          </a:p>
          <a:p>
            <a:pPr algn="ctr"/>
            <a:r>
              <a:rPr lang="en-US" sz="2400" dirty="0">
                <a:solidFill>
                  <a:schemeClr val="tx1"/>
                </a:solidFill>
              </a:rPr>
              <a:t>Prof. NAVYA HOLLA K.</a:t>
            </a:r>
            <a:endParaRPr lang="en-IN" sz="2400" dirty="0">
              <a:solidFill>
                <a:schemeClr val="tx1"/>
              </a:solidFill>
            </a:endParaRPr>
          </a:p>
        </p:txBody>
      </p:sp>
      <p:sp>
        <p:nvSpPr>
          <p:cNvPr id="22" name="Rectangle 21">
            <a:extLst>
              <a:ext uri="{FF2B5EF4-FFF2-40B4-BE49-F238E27FC236}">
                <a16:creationId xmlns:a16="http://schemas.microsoft.com/office/drawing/2014/main" id="{3CEDF605-2C11-4E4C-A069-EA51BF085767}"/>
              </a:ext>
            </a:extLst>
          </p:cNvPr>
          <p:cNvSpPr/>
          <p:nvPr/>
        </p:nvSpPr>
        <p:spPr>
          <a:xfrm>
            <a:off x="6413658" y="5742454"/>
            <a:ext cx="5426154" cy="9144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Mini Project Guide </a:t>
            </a:r>
          </a:p>
          <a:p>
            <a:pPr algn="ctr"/>
            <a:r>
              <a:rPr lang="en-US" sz="2400" dirty="0">
                <a:solidFill>
                  <a:schemeClr val="tx1"/>
                </a:solidFill>
              </a:rPr>
              <a:t>Prof.</a:t>
            </a:r>
            <a:r>
              <a:rPr lang="en-US" sz="3200" dirty="0">
                <a:solidFill>
                  <a:schemeClr val="tx1"/>
                </a:solidFill>
              </a:rPr>
              <a:t> </a:t>
            </a:r>
            <a:r>
              <a:rPr lang="en-US" sz="2400" dirty="0">
                <a:solidFill>
                  <a:schemeClr val="tx1"/>
                </a:solidFill>
              </a:rPr>
              <a:t>KAVITA GUDDAD</a:t>
            </a:r>
            <a:endParaRPr lang="en-I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85800"/>
            <a:ext cx="11125200" cy="5562600"/>
          </a:xfrm>
          <a:prstGeom prst="rect">
            <a:avLst/>
          </a:prstGeom>
        </p:spPr>
      </p:pic>
    </p:spTree>
    <p:extLst>
      <p:ext uri="{BB962C8B-B14F-4D97-AF65-F5344CB8AC3E}">
        <p14:creationId xmlns:p14="http://schemas.microsoft.com/office/powerpoint/2010/main" val="35681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2CCC06B-833D-4808-8411-FED3FDB63898}"/>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Hardware &amp; Software tools used in the mini-project</a:t>
            </a:r>
          </a:p>
        </p:txBody>
      </p:sp>
      <p:sp>
        <p:nvSpPr>
          <p:cNvPr id="4" name="TextBox 3"/>
          <p:cNvSpPr txBox="1"/>
          <p:nvPr/>
        </p:nvSpPr>
        <p:spPr>
          <a:xfrm>
            <a:off x="2133600" y="2133600"/>
            <a:ext cx="8153400" cy="2862322"/>
          </a:xfrm>
          <a:prstGeom prst="rect">
            <a:avLst/>
          </a:prstGeom>
          <a:noFill/>
        </p:spPr>
        <p:txBody>
          <a:bodyPr wrap="square" rtlCol="0">
            <a:spAutoFit/>
          </a:bodyPr>
          <a:lstStyle/>
          <a:p>
            <a:r>
              <a:rPr lang="en-IN" sz="2000" b="0" dirty="0"/>
              <a:t>The required components for the project are:</a:t>
            </a:r>
          </a:p>
          <a:p>
            <a:pPr lvl="0"/>
            <a:r>
              <a:rPr lang="en-IN" sz="2000" b="0" dirty="0"/>
              <a:t>VS-CODE code editor /ATOM code editor</a:t>
            </a:r>
          </a:p>
          <a:p>
            <a:pPr lvl="0"/>
            <a:r>
              <a:rPr lang="en-IN" sz="2000" b="0" dirty="0"/>
              <a:t>HTML</a:t>
            </a:r>
          </a:p>
          <a:p>
            <a:pPr lvl="0"/>
            <a:r>
              <a:rPr lang="en-IN" sz="2000" b="0" dirty="0"/>
              <a:t>CSS</a:t>
            </a:r>
          </a:p>
          <a:p>
            <a:pPr lvl="0"/>
            <a:r>
              <a:rPr lang="en-IN" sz="2000" b="0" dirty="0"/>
              <a:t>Java-Script </a:t>
            </a:r>
          </a:p>
          <a:p>
            <a:pPr lvl="0"/>
            <a:r>
              <a:rPr lang="en-IN" sz="2000" b="0" dirty="0"/>
              <a:t>Mongo-DB</a:t>
            </a:r>
          </a:p>
          <a:p>
            <a:pPr lvl="0"/>
            <a:r>
              <a:rPr lang="en-IN" sz="2000" b="0" dirty="0"/>
              <a:t>Node-JS </a:t>
            </a:r>
          </a:p>
          <a:p>
            <a:pPr lvl="0"/>
            <a:r>
              <a:rPr lang="en-IN" sz="2000" b="0" dirty="0"/>
              <a:t>EJS   </a:t>
            </a:r>
          </a:p>
          <a:p>
            <a:pPr lvl="0"/>
            <a:r>
              <a:rPr lang="en-IN" sz="2000" b="0" dirty="0"/>
              <a:t>Mongoose</a:t>
            </a:r>
          </a:p>
        </p:txBody>
      </p:sp>
    </p:spTree>
    <p:extLst>
      <p:ext uri="{BB962C8B-B14F-4D97-AF65-F5344CB8AC3E}">
        <p14:creationId xmlns:p14="http://schemas.microsoft.com/office/powerpoint/2010/main" val="121478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87A2EF3-4330-41F6-84EC-CA7506F83276}"/>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Results (experimentation or simulation) </a:t>
            </a:r>
          </a:p>
        </p:txBody>
      </p:sp>
      <p:pic>
        <p:nvPicPr>
          <p:cNvPr id="53" name="Picture 52" descr="C:\Users\dell\Downloads\Screenshot (737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047100"/>
            <a:ext cx="4225290" cy="2439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74" name="Picture 7" descr="Screenshot (74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4639082"/>
            <a:ext cx="3879660" cy="2134817"/>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52"/>
          <p:cNvSpPr>
            <a:spLocks noChangeArrowheads="1"/>
          </p:cNvSpPr>
          <p:nvPr/>
        </p:nvSpPr>
        <p:spPr bwMode="auto">
          <a:xfrm>
            <a:off x="762000" y="1309300"/>
            <a:ext cx="360868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3390900" algn="l"/>
              </a:tabLst>
              <a:defRPr>
                <a:solidFill>
                  <a:schemeClr val="tx1"/>
                </a:solidFill>
                <a:latin typeface="Arial" panose="020B0604020202020204" pitchFamily="34" charset="0"/>
              </a:defRPr>
            </a:lvl1pPr>
            <a:lvl2pPr eaLnBrk="0" hangingPunct="0">
              <a:tabLst>
                <a:tab pos="3390900" algn="l"/>
              </a:tabLst>
              <a:defRPr>
                <a:solidFill>
                  <a:schemeClr val="tx1"/>
                </a:solidFill>
                <a:latin typeface="Arial" panose="020B0604020202020204" pitchFamily="34" charset="0"/>
              </a:defRPr>
            </a:lvl2pPr>
            <a:lvl3pPr eaLnBrk="0" hangingPunct="0">
              <a:tabLst>
                <a:tab pos="3390900" algn="l"/>
              </a:tabLst>
              <a:defRPr>
                <a:solidFill>
                  <a:schemeClr val="tx1"/>
                </a:solidFill>
                <a:latin typeface="Arial" panose="020B0604020202020204" pitchFamily="34" charset="0"/>
              </a:defRPr>
            </a:lvl3pPr>
            <a:lvl4pPr eaLnBrk="0" hangingPunct="0">
              <a:tabLst>
                <a:tab pos="3390900" algn="l"/>
              </a:tabLst>
              <a:defRPr>
                <a:solidFill>
                  <a:schemeClr val="tx1"/>
                </a:solidFill>
                <a:latin typeface="Arial" panose="020B0604020202020204" pitchFamily="34" charset="0"/>
              </a:defRPr>
            </a:lvl4pPr>
            <a:lvl5pPr eaLnBrk="0" hangingPunct="0">
              <a:tabLst>
                <a:tab pos="3390900" algn="l"/>
              </a:tabLst>
              <a:defRPr>
                <a:solidFill>
                  <a:schemeClr val="tx1"/>
                </a:solidFill>
                <a:latin typeface="Arial" panose="020B0604020202020204" pitchFamily="34" charset="0"/>
              </a:defRPr>
            </a:lvl5pPr>
            <a:lvl6pPr eaLnBrk="0" fontAlgn="base" hangingPunct="0">
              <a:spcBef>
                <a:spcPct val="0"/>
              </a:spcBef>
              <a:spcAft>
                <a:spcPct val="0"/>
              </a:spcAft>
              <a:tabLst>
                <a:tab pos="3390900" algn="l"/>
              </a:tabLst>
              <a:defRPr>
                <a:solidFill>
                  <a:schemeClr val="tx1"/>
                </a:solidFill>
                <a:latin typeface="Arial" panose="020B0604020202020204" pitchFamily="34" charset="0"/>
              </a:defRPr>
            </a:lvl6pPr>
            <a:lvl7pPr eaLnBrk="0" fontAlgn="base" hangingPunct="0">
              <a:spcBef>
                <a:spcPct val="0"/>
              </a:spcBef>
              <a:spcAft>
                <a:spcPct val="0"/>
              </a:spcAft>
              <a:tabLst>
                <a:tab pos="3390900" algn="l"/>
              </a:tabLst>
              <a:defRPr>
                <a:solidFill>
                  <a:schemeClr val="tx1"/>
                </a:solidFill>
                <a:latin typeface="Arial" panose="020B0604020202020204" pitchFamily="34" charset="0"/>
              </a:defRPr>
            </a:lvl7pPr>
            <a:lvl8pPr eaLnBrk="0" fontAlgn="base" hangingPunct="0">
              <a:spcBef>
                <a:spcPct val="0"/>
              </a:spcBef>
              <a:spcAft>
                <a:spcPct val="0"/>
              </a:spcAft>
              <a:tabLst>
                <a:tab pos="3390900" algn="l"/>
              </a:tabLst>
              <a:defRPr>
                <a:solidFill>
                  <a:schemeClr val="tx1"/>
                </a:solidFill>
                <a:latin typeface="Arial" panose="020B0604020202020204" pitchFamily="34" charset="0"/>
              </a:defRPr>
            </a:lvl8pPr>
            <a:lvl9pPr eaLnBrk="0" fontAlgn="base" hangingPunct="0">
              <a:spcBef>
                <a:spcPct val="0"/>
              </a:spcBef>
              <a:spcAft>
                <a:spcPct val="0"/>
              </a:spcAft>
              <a:tabLst>
                <a:tab pos="3390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390900" algn="l"/>
              </a:tabLst>
            </a:pPr>
            <a:r>
              <a:rPr kumimoji="0" lang="en-US" sz="12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53"/>
          <p:cNvSpPr>
            <a:spLocks noChangeArrowheads="1"/>
          </p:cNvSpPr>
          <p:nvPr/>
        </p:nvSpPr>
        <p:spPr bwMode="auto">
          <a:xfrm>
            <a:off x="838200" y="3438753"/>
            <a:ext cx="10363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our main page that appears as soon as we open the website. This is the frontend of our project and all the links and information are being stored in this website can be accessed with one click on the related topics which are being published on the website.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ction="ppaction://hlinkfile"/>
              </a:rPr>
              <a:t>index.html</a:t>
            </a:r>
            <a:endPar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Rectangle 54"/>
          <p:cNvSpPr>
            <a:spLocks noChangeArrowheads="1"/>
          </p:cNvSpPr>
          <p:nvPr/>
        </p:nvSpPr>
        <p:spPr bwMode="auto">
          <a:xfrm>
            <a:off x="762000" y="662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6" name="Rectangle 55"/>
          <p:cNvSpPr>
            <a:spLocks noChangeArrowheads="1"/>
          </p:cNvSpPr>
          <p:nvPr/>
        </p:nvSpPr>
        <p:spPr bwMode="auto">
          <a:xfrm>
            <a:off x="762000" y="8869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8630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3886200"/>
            <a:ext cx="6096000" cy="2721130"/>
          </a:xfrm>
          <a:prstGeom prst="rect">
            <a:avLst/>
          </a:prstGeom>
        </p:spPr>
        <p:txBody>
          <a:bodyPr>
            <a:spAutoFit/>
          </a:bodyPr>
          <a:lstStyle/>
          <a:p>
            <a:pPr algn="ct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Steps to access our website:-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b="0" dirty="0">
                <a:latin typeface="Times New Roman" panose="02020603050405020304" pitchFamily="18" charset="0"/>
                <a:ea typeface="Times New Roman" panose="02020603050405020304" pitchFamily="18" charset="0"/>
                <a:cs typeface="Times New Roman" panose="02020603050405020304" pitchFamily="18" charset="0"/>
              </a:rPr>
              <a:t>Open the website link</a:t>
            </a:r>
            <a:endParaRPr lang="en-IN" sz="1600" b="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b="0" dirty="0">
                <a:latin typeface="Times New Roman" panose="02020603050405020304" pitchFamily="18" charset="0"/>
                <a:ea typeface="Times New Roman" panose="02020603050405020304" pitchFamily="18" charset="0"/>
                <a:cs typeface="Times New Roman" panose="02020603050405020304" pitchFamily="18" charset="0"/>
              </a:rPr>
              <a:t>The frontend of the website will be shown</a:t>
            </a:r>
            <a:endParaRPr lang="en-IN" sz="1600" b="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b="0" dirty="0">
                <a:latin typeface="Times New Roman" panose="02020603050405020304" pitchFamily="18" charset="0"/>
                <a:ea typeface="Times New Roman" panose="02020603050405020304" pitchFamily="18" charset="0"/>
                <a:cs typeface="Times New Roman" panose="02020603050405020304" pitchFamily="18" charset="0"/>
              </a:rPr>
              <a:t>Select the topic you want to study about </a:t>
            </a:r>
            <a:endParaRPr lang="en-IN" sz="1600" b="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b="0" dirty="0">
                <a:latin typeface="Times New Roman" panose="02020603050405020304" pitchFamily="18" charset="0"/>
                <a:ea typeface="Times New Roman" panose="02020603050405020304" pitchFamily="18" charset="0"/>
                <a:cs typeface="Times New Roman" panose="02020603050405020304" pitchFamily="18" charset="0"/>
              </a:rPr>
              <a:t>Click on the topic </a:t>
            </a:r>
            <a:endParaRPr lang="en-IN" sz="1600" b="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b="0" dirty="0">
                <a:latin typeface="Times New Roman" panose="02020603050405020304" pitchFamily="18" charset="0"/>
                <a:ea typeface="Times New Roman" panose="02020603050405020304" pitchFamily="18" charset="0"/>
                <a:cs typeface="Times New Roman" panose="02020603050405020304" pitchFamily="18" charset="0"/>
              </a:rPr>
              <a:t>For </a:t>
            </a:r>
            <a:r>
              <a:rPr lang="en-US" b="0" dirty="0" err="1">
                <a:latin typeface="Times New Roman" panose="02020603050405020304" pitchFamily="18" charset="0"/>
                <a:ea typeface="Times New Roman" panose="02020603050405020304" pitchFamily="18" charset="0"/>
                <a:cs typeface="Times New Roman" panose="02020603050405020304" pitchFamily="18" charset="0"/>
              </a:rPr>
              <a:t>Eg</a:t>
            </a:r>
            <a:r>
              <a:rPr lang="en-US" b="0" dirty="0">
                <a:latin typeface="Times New Roman" panose="02020603050405020304" pitchFamily="18" charset="0"/>
                <a:ea typeface="Times New Roman" panose="02020603050405020304" pitchFamily="18" charset="0"/>
                <a:cs typeface="Times New Roman" panose="02020603050405020304" pitchFamily="18" charset="0"/>
              </a:rPr>
              <a:t>:- you want to study Integrated Circuit you can directly click on the IC link or else you can first navigate into the active components link and then to the IC link. </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descr="C:\Users\dell\Downloads\Screenshot (741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685800"/>
            <a:ext cx="5562600" cy="2971800"/>
          </a:xfrm>
          <a:prstGeom prst="rect">
            <a:avLst/>
          </a:prstGeom>
          <a:noFill/>
          <a:ln>
            <a:noFill/>
          </a:ln>
        </p:spPr>
      </p:pic>
    </p:spTree>
    <p:extLst>
      <p:ext uri="{BB962C8B-B14F-4D97-AF65-F5344CB8AC3E}">
        <p14:creationId xmlns:p14="http://schemas.microsoft.com/office/powerpoint/2010/main" val="224919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dell\Downloads\Screenshot (737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685800"/>
            <a:ext cx="5638800" cy="3276600"/>
          </a:xfrm>
          <a:prstGeom prst="rect">
            <a:avLst/>
          </a:prstGeom>
          <a:noFill/>
          <a:ln>
            <a:noFill/>
          </a:ln>
        </p:spPr>
      </p:pic>
      <p:sp>
        <p:nvSpPr>
          <p:cNvPr id="4" name="Rectangle 3"/>
          <p:cNvSpPr/>
          <p:nvPr/>
        </p:nvSpPr>
        <p:spPr>
          <a:xfrm>
            <a:off x="1981200" y="4191000"/>
            <a:ext cx="8382000" cy="1380378"/>
          </a:xfrm>
          <a:prstGeom prst="rect">
            <a:avLst/>
          </a:prstGeom>
        </p:spPr>
        <p:txBody>
          <a:bodyPr wrap="square">
            <a:spAutoFit/>
          </a:bodyPr>
          <a:lstStyle/>
          <a:p>
            <a:pPr>
              <a:lnSpc>
                <a:spcPct val="107000"/>
              </a:lnSpc>
              <a:spcAft>
                <a:spcPts val="800"/>
              </a:spcAft>
              <a:tabLst>
                <a:tab pos="2535555"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sz="1600" b="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535555" algn="l"/>
              </a:tabLst>
            </a:pPr>
            <a:r>
              <a:rPr lang="en-US" b="0" dirty="0">
                <a:latin typeface="Times New Roman" panose="02020603050405020304" pitchFamily="18" charset="0"/>
                <a:ea typeface="Calibri" panose="020F0502020204030204" pitchFamily="34" charset="0"/>
                <a:cs typeface="Times New Roman" panose="02020603050405020304" pitchFamily="18" charset="0"/>
              </a:rPr>
              <a:t>If   anyone had had a query or they want to contact us or they had found any information misleading and want to remove or interrogate on it, they can reach us by using our contact me form function. </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213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81000"/>
            <a:ext cx="8001000" cy="646331"/>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CODES</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2590800" y="1275665"/>
            <a:ext cx="6858000" cy="4191000"/>
          </a:xfrm>
          <a:prstGeom prst="rect">
            <a:avLst/>
          </a:prstGeom>
        </p:spPr>
      </p:pic>
      <p:sp>
        <p:nvSpPr>
          <p:cNvPr id="4" name="Rectangle 3"/>
          <p:cNvSpPr/>
          <p:nvPr/>
        </p:nvSpPr>
        <p:spPr>
          <a:xfrm>
            <a:off x="609600" y="5715000"/>
            <a:ext cx="11049000" cy="685059"/>
          </a:xfrm>
          <a:prstGeom prst="rect">
            <a:avLst/>
          </a:prstGeom>
        </p:spPr>
        <p:txBody>
          <a:bodyPr wrap="square">
            <a:spAutoFit/>
          </a:bodyPr>
          <a:lstStyle/>
          <a:p>
            <a:pPr algn="just">
              <a:lnSpc>
                <a:spcPct val="107000"/>
              </a:lnSpc>
              <a:spcAft>
                <a:spcPts val="800"/>
              </a:spcAft>
              <a:tabLst>
                <a:tab pos="3390900" algn="l"/>
              </a:tabLst>
            </a:pPr>
            <a:r>
              <a:rPr lang="en-US"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code is of html component of our website. It acts as an skeleton of our website and after designing html part we can design and create other parts of our website</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003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2209800" y="609600"/>
            <a:ext cx="7239000" cy="4495800"/>
          </a:xfrm>
          <a:prstGeom prst="rect">
            <a:avLst/>
          </a:prstGeom>
        </p:spPr>
      </p:pic>
      <p:sp>
        <p:nvSpPr>
          <p:cNvPr id="3" name="Rectangle 2"/>
          <p:cNvSpPr/>
          <p:nvPr/>
        </p:nvSpPr>
        <p:spPr>
          <a:xfrm>
            <a:off x="2514600" y="5486400"/>
            <a:ext cx="7239000" cy="646331"/>
          </a:xfrm>
          <a:prstGeom prst="rect">
            <a:avLst/>
          </a:prstGeom>
        </p:spPr>
        <p:txBody>
          <a:bodyPr wrap="square">
            <a:spAutoFit/>
          </a:bodyPr>
          <a:lstStyle/>
          <a:p>
            <a:r>
              <a:rPr lang="en-US" b="0" dirty="0">
                <a:solidFill>
                  <a:srgbClr val="000000"/>
                </a:solidFill>
                <a:latin typeface="Times New Roman" panose="02020603050405020304" pitchFamily="18" charset="0"/>
                <a:ea typeface="Calibri" panose="020F0502020204030204" pitchFamily="34" charset="0"/>
              </a:rPr>
              <a:t>This is our CSS part of our website. It is basically used to design and decorate the website</a:t>
            </a:r>
            <a:endParaRPr lang="en-IN" b="0" dirty="0"/>
          </a:p>
        </p:txBody>
      </p:sp>
    </p:spTree>
    <p:extLst>
      <p:ext uri="{BB962C8B-B14F-4D97-AF65-F5344CB8AC3E}">
        <p14:creationId xmlns:p14="http://schemas.microsoft.com/office/powerpoint/2010/main" val="6329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5461F2F-AB39-45FE-B2C4-9D7A5A65B4BF}"/>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Advantages / Applications </a:t>
            </a:r>
          </a:p>
        </p:txBody>
      </p:sp>
      <p:sp>
        <p:nvSpPr>
          <p:cNvPr id="4" name="TextBox 3"/>
          <p:cNvSpPr txBox="1"/>
          <p:nvPr/>
        </p:nvSpPr>
        <p:spPr>
          <a:xfrm>
            <a:off x="1524000" y="2514600"/>
            <a:ext cx="9296400" cy="3139321"/>
          </a:xfrm>
          <a:prstGeom prst="rect">
            <a:avLst/>
          </a:prstGeom>
          <a:noFill/>
        </p:spPr>
        <p:txBody>
          <a:bodyPr wrap="square" rtlCol="0">
            <a:spAutoFit/>
          </a:bodyPr>
          <a:lstStyle/>
          <a:p>
            <a:r>
              <a:rPr lang="en-IN" sz="2000" b="0" dirty="0"/>
              <a:t>Anyone can use it for the study of various electronics components</a:t>
            </a:r>
          </a:p>
          <a:p>
            <a:r>
              <a:rPr lang="en-US" sz="2000" b="0" dirty="0"/>
              <a:t>At the bottom of our website a Google form is being provided for suggestions, error correction and other queries.</a:t>
            </a:r>
          </a:p>
          <a:p>
            <a:r>
              <a:rPr lang="en-US" sz="2000" b="0" dirty="0"/>
              <a:t>Website allows user to search any component individually from search bar</a:t>
            </a:r>
          </a:p>
          <a:p>
            <a:r>
              <a:rPr lang="en-US" sz="2000" b="0" dirty="0"/>
              <a:t>Any student coming from PUC can start their journey of electronics engineer</a:t>
            </a:r>
          </a:p>
          <a:p>
            <a:r>
              <a:rPr lang="en-US" sz="2000" b="0" dirty="0"/>
              <a:t>With the help of our website.</a:t>
            </a:r>
          </a:p>
          <a:p>
            <a:r>
              <a:rPr lang="en-US" sz="2000" b="0" dirty="0"/>
              <a:t>It can be used for study of various experiments and newsletters</a:t>
            </a:r>
          </a:p>
          <a:p>
            <a:endParaRPr lang="en-US" sz="2000" b="0" dirty="0"/>
          </a:p>
          <a:p>
            <a:endParaRPr lang="en-US" sz="2000" b="0" dirty="0"/>
          </a:p>
          <a:p>
            <a:endParaRPr lang="en-IN" dirty="0"/>
          </a:p>
        </p:txBody>
      </p:sp>
    </p:spTree>
    <p:extLst>
      <p:ext uri="{BB962C8B-B14F-4D97-AF65-F5344CB8AC3E}">
        <p14:creationId xmlns:p14="http://schemas.microsoft.com/office/powerpoint/2010/main" val="1873301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BFC0C87-E1E9-43F4-AC23-3C48EFF751DD}"/>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Conclusions  and future work of the mini-project work </a:t>
            </a:r>
          </a:p>
        </p:txBody>
      </p:sp>
      <p:sp>
        <p:nvSpPr>
          <p:cNvPr id="3" name="TextBox 2"/>
          <p:cNvSpPr txBox="1"/>
          <p:nvPr/>
        </p:nvSpPr>
        <p:spPr>
          <a:xfrm>
            <a:off x="381000" y="914400"/>
            <a:ext cx="10896600" cy="5632311"/>
          </a:xfrm>
          <a:prstGeom prst="rect">
            <a:avLst/>
          </a:prstGeom>
          <a:noFill/>
        </p:spPr>
        <p:txBody>
          <a:bodyPr wrap="square" rtlCol="0">
            <a:spAutoFit/>
          </a:bodyPr>
          <a:lstStyle/>
          <a:p>
            <a:pPr algn="just"/>
            <a:r>
              <a:rPr lang="en-US" sz="2000" b="0" dirty="0"/>
              <a:t>Here, we conclude that we had successfully completed our front-end development part of our mini-project. we had studied frontend and applied it in our project wisely. Now, in coming future we are learning JAVASCRIPT and will apply it on our website to add various types of information in it. </a:t>
            </a:r>
            <a:r>
              <a:rPr lang="en-IN" sz="2000" b="0" dirty="0"/>
              <a:t>Full-flagged website which comprises of details of different electronics component. </a:t>
            </a:r>
          </a:p>
          <a:p>
            <a:pPr algn="just"/>
            <a:r>
              <a:rPr lang="en-IN" sz="2000" b="0" dirty="0"/>
              <a:t>The aim of the project is to create an electronics website named as ELECTROSPOT which will be useful for studying various electronics components at one place.</a:t>
            </a:r>
          </a:p>
          <a:p>
            <a:pPr algn="just"/>
            <a:r>
              <a:rPr lang="en-IN" sz="2000" b="0" dirty="0"/>
              <a:t>Aesthetic user interface, making it an enriching experience for creation of web pages</a:t>
            </a:r>
          </a:p>
          <a:p>
            <a:pPr algn="just"/>
            <a:r>
              <a:rPr lang="en-IN" sz="2000" b="0" dirty="0"/>
              <a:t>Through this project we will learn</a:t>
            </a:r>
          </a:p>
          <a:p>
            <a:pPr algn="just"/>
            <a:r>
              <a:rPr lang="en-IN" sz="2000" b="0" dirty="0"/>
              <a:t>How to design a website and host it to world wide web and also we will learn about different electronics web sites. This project has two parts front-end and back-end development of our website.</a:t>
            </a:r>
          </a:p>
          <a:p>
            <a:pPr algn="just"/>
            <a:r>
              <a:rPr lang="en-IN" sz="2000" b="0" dirty="0"/>
              <a:t>Front-end development consist up of languages like HTML and CSS. The main job of html and CSS are used for designing of our website and give it an aesthetic feel of a professional website. Then ,in back-end development languages like Java-script , mongoose, node JS is being used for defining and adding content to our website .Both front-end and back-end development gives us the final look of our website</a:t>
            </a:r>
          </a:p>
          <a:p>
            <a:pPr algn="just"/>
            <a:endParaRPr lang="en-IN" sz="2000" b="0" dirty="0"/>
          </a:p>
        </p:txBody>
      </p:sp>
    </p:spTree>
    <p:extLst>
      <p:ext uri="{BB962C8B-B14F-4D97-AF65-F5344CB8AC3E}">
        <p14:creationId xmlns:p14="http://schemas.microsoft.com/office/powerpoint/2010/main" val="4255390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1DCFAF7A-40BC-4B70-8263-517556C7EE03}"/>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Outcome of the mini-project work</a:t>
            </a:r>
          </a:p>
        </p:txBody>
      </p:sp>
      <p:sp>
        <p:nvSpPr>
          <p:cNvPr id="2" name="TextBox 1"/>
          <p:cNvSpPr txBox="1"/>
          <p:nvPr/>
        </p:nvSpPr>
        <p:spPr>
          <a:xfrm>
            <a:off x="1066800" y="1905000"/>
            <a:ext cx="10668000" cy="4708981"/>
          </a:xfrm>
          <a:prstGeom prst="rect">
            <a:avLst/>
          </a:prstGeom>
          <a:noFill/>
        </p:spPr>
        <p:txBody>
          <a:bodyPr wrap="square" rtlCol="0">
            <a:spAutoFit/>
          </a:bodyPr>
          <a:lstStyle/>
          <a:p>
            <a:r>
              <a:rPr lang="en-IN" sz="2000" b="0" dirty="0"/>
              <a:t>Full-flagged website which comprises of details of different electronics component. </a:t>
            </a:r>
          </a:p>
          <a:p>
            <a:pPr lvl="0"/>
            <a:r>
              <a:rPr lang="en-IN" sz="2000" b="0" dirty="0"/>
              <a:t>The aim of the project is to create a electronics website named as ELECTROSPOT which will be useful for studying various electronics components at one place.</a:t>
            </a:r>
          </a:p>
          <a:p>
            <a:r>
              <a:rPr lang="en-IN" sz="2000" b="0" dirty="0"/>
              <a:t>Aesthetic user interface, making it an enriching experience for creation of web pages</a:t>
            </a:r>
          </a:p>
          <a:p>
            <a:r>
              <a:rPr lang="en-IN" sz="2000" b="0" dirty="0"/>
              <a:t>Through this project we will learn</a:t>
            </a:r>
          </a:p>
          <a:p>
            <a:r>
              <a:rPr lang="en-IN" sz="2000" b="0" dirty="0"/>
              <a:t>How to design a website and host it to world wide web and also we will learn about different electronics web sites. This project has two parts front-end and back-end development of our website.</a:t>
            </a:r>
          </a:p>
          <a:p>
            <a:r>
              <a:rPr lang="en-IN" sz="2000" b="0" dirty="0"/>
              <a:t>Front-end development consist up of languages like HTML and CSS. The main job of html and </a:t>
            </a:r>
            <a:r>
              <a:rPr lang="en-IN" sz="2000" b="0" dirty="0" err="1"/>
              <a:t>css</a:t>
            </a:r>
            <a:r>
              <a:rPr lang="en-IN" sz="2000" b="0" dirty="0"/>
              <a:t> are used for designing of our website and give it an aesthetic feel of a professional website. </a:t>
            </a:r>
            <a:r>
              <a:rPr lang="en-IN" sz="2000" b="0" dirty="0" err="1"/>
              <a:t>Then,in</a:t>
            </a:r>
            <a:r>
              <a:rPr lang="en-IN" sz="2000" b="0" dirty="0"/>
              <a:t> back-end development languages like </a:t>
            </a:r>
            <a:r>
              <a:rPr lang="en-IN" sz="2000" b="0" dirty="0" err="1"/>
              <a:t>javascript</a:t>
            </a:r>
            <a:r>
              <a:rPr lang="en-IN" sz="2000" b="0" dirty="0"/>
              <a:t>, mongoose, node JS is being used for defining and adding content to our website .Both front-end and back-end development gives us the final look of our website.  </a:t>
            </a:r>
          </a:p>
          <a:p>
            <a:endParaRPr lang="en-IN" sz="2000" b="0" dirty="0"/>
          </a:p>
          <a:p>
            <a:r>
              <a:rPr lang="en-IN" sz="2000" b="0" dirty="0"/>
              <a:t> </a:t>
            </a:r>
          </a:p>
        </p:txBody>
      </p:sp>
    </p:spTree>
    <p:extLst>
      <p:ext uri="{BB962C8B-B14F-4D97-AF65-F5344CB8AC3E}">
        <p14:creationId xmlns:p14="http://schemas.microsoft.com/office/powerpoint/2010/main" val="89917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52400" y="171152"/>
            <a:ext cx="11887200" cy="5847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Book Antiqua" panose="02040602050305030304" pitchFamily="18" charset="0"/>
              </a:rPr>
              <a:t>Overview of the mini project SEE presentation</a:t>
            </a:r>
          </a:p>
        </p:txBody>
      </p:sp>
      <p:sp>
        <p:nvSpPr>
          <p:cNvPr id="3076" name="Rectangle 3"/>
          <p:cNvSpPr>
            <a:spLocks noChangeArrowheads="1"/>
          </p:cNvSpPr>
          <p:nvPr/>
        </p:nvSpPr>
        <p:spPr bwMode="auto">
          <a:xfrm>
            <a:off x="1447800" y="1447800"/>
            <a:ext cx="867727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1313" indent="-341313"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Introduction</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Literature Survey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Scope ,problem statement and Objectives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Methodology adopted with Block-Diagrams &amp; Flow-Charts</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H/w &amp; S/w tools used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Implementation procedures carried out (h/w - s/w)</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Results (experimentation or simulation)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Photographs of the hardware developed (if)</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Advantages / Applications</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Conclusions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Outcome of the project work</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Flow of the works (May’22 – Sep’22)</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References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48038E0-9C07-4869-BC8B-992C70255743}"/>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Flow of the mini-project works (May’22 – Sep’22)</a:t>
            </a:r>
          </a:p>
        </p:txBody>
      </p:sp>
      <p:graphicFrame>
        <p:nvGraphicFramePr>
          <p:cNvPr id="8" name="Table 7">
            <a:extLst>
              <a:ext uri="{FF2B5EF4-FFF2-40B4-BE49-F238E27FC236}">
                <a16:creationId xmlns:a16="http://schemas.microsoft.com/office/drawing/2014/main" id="{1BCFF0A9-7800-474C-86D9-EF85BF859795}"/>
              </a:ext>
            </a:extLst>
          </p:cNvPr>
          <p:cNvGraphicFramePr>
            <a:graphicFrameLocks noGrp="1"/>
          </p:cNvGraphicFramePr>
          <p:nvPr>
            <p:extLst>
              <p:ext uri="{D42A27DB-BD31-4B8C-83A1-F6EECF244321}">
                <p14:modId xmlns:p14="http://schemas.microsoft.com/office/powerpoint/2010/main" val="2073562821"/>
              </p:ext>
            </p:extLst>
          </p:nvPr>
        </p:nvGraphicFramePr>
        <p:xfrm>
          <a:off x="762000" y="1600200"/>
          <a:ext cx="10058400" cy="4924627"/>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78870066"/>
                    </a:ext>
                  </a:extLst>
                </a:gridCol>
                <a:gridCol w="7848600">
                  <a:extLst>
                    <a:ext uri="{9D8B030D-6E8A-4147-A177-3AD203B41FA5}">
                      <a16:colId xmlns:a16="http://schemas.microsoft.com/office/drawing/2014/main" val="515634844"/>
                    </a:ext>
                  </a:extLst>
                </a:gridCol>
              </a:tblGrid>
              <a:tr h="897860">
                <a:tc>
                  <a:txBody>
                    <a:bodyPr/>
                    <a:lstStyle/>
                    <a:p>
                      <a:pPr marL="0" marR="0">
                        <a:lnSpc>
                          <a:spcPct val="107000"/>
                        </a:lnSpc>
                        <a:spcBef>
                          <a:spcPts val="0"/>
                        </a:spcBef>
                        <a:spcAft>
                          <a:spcPts val="0"/>
                        </a:spcAft>
                      </a:pPr>
                      <a:r>
                        <a:rPr lang="en-IN" sz="2400" dirty="0">
                          <a:solidFill>
                            <a:schemeClr val="tx1"/>
                          </a:solidFill>
                          <a:effectLst/>
                          <a:latin typeface="Book Antiqua" panose="02040602050305030304" pitchFamily="18" charset="0"/>
                        </a:rPr>
                        <a:t>May-2022</a:t>
                      </a:r>
                      <a:endPar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lvl="0"/>
                      <a:r>
                        <a:rPr lang="en-IN" sz="2400" kern="1200" dirty="0">
                          <a:solidFill>
                            <a:schemeClr val="tx1"/>
                          </a:solidFill>
                          <a:effectLst/>
                          <a:latin typeface="+mn-lt"/>
                          <a:ea typeface="+mn-ea"/>
                          <a:cs typeface="+mn-cs"/>
                        </a:rPr>
                        <a:t> Case Study, topic search, finalization, approval from guide </a:t>
                      </a:r>
                      <a:endParaRPr lang="en-IN" sz="2400" dirty="0">
                        <a:solidFill>
                          <a:schemeClr val="tx1"/>
                        </a:solidFill>
                        <a:effectLst/>
                        <a:latin typeface="Book Antiqua" panose="02040602050305030304" pitchFamily="18" charset="0"/>
                      </a:endParaRPr>
                    </a:p>
                  </a:txBody>
                  <a:tcPr marL="68580" marR="68580" marT="0" marB="0"/>
                </a:tc>
                <a:extLst>
                  <a:ext uri="{0D108BD9-81ED-4DB2-BD59-A6C34878D82A}">
                    <a16:rowId xmlns:a16="http://schemas.microsoft.com/office/drawing/2014/main" val="1989994137"/>
                  </a:ext>
                </a:extLst>
              </a:tr>
              <a:tr h="1017373">
                <a:tc>
                  <a:txBody>
                    <a:bodyPr/>
                    <a:lstStyle/>
                    <a:p>
                      <a:pPr marL="0" marR="0">
                        <a:lnSpc>
                          <a:spcPct val="107000"/>
                        </a:lnSpc>
                        <a:spcBef>
                          <a:spcPts val="0"/>
                        </a:spcBef>
                        <a:spcAft>
                          <a:spcPts val="0"/>
                        </a:spcAft>
                      </a:pPr>
                      <a:r>
                        <a:rPr lang="en-IN" sz="2400" dirty="0">
                          <a:solidFill>
                            <a:schemeClr val="tx1"/>
                          </a:solidFill>
                          <a:effectLst/>
                          <a:latin typeface="Book Antiqua" panose="02040602050305030304" pitchFamily="18" charset="0"/>
                        </a:rPr>
                        <a:t>Jun-2022</a:t>
                      </a:r>
                      <a:endPar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2400" kern="1200" dirty="0">
                          <a:solidFill>
                            <a:schemeClr val="tx1"/>
                          </a:solidFill>
                          <a:effectLst/>
                          <a:latin typeface="+mn-lt"/>
                          <a:ea typeface="+mn-ea"/>
                          <a:cs typeface="+mn-cs"/>
                        </a:rPr>
                        <a:t> Starting of the mini-project work, studying WEB DEVELOPMENT                  </a:t>
                      </a:r>
                    </a:p>
                  </a:txBody>
                  <a:tcPr marL="68580" marR="68580" marT="0" marB="0"/>
                </a:tc>
                <a:extLst>
                  <a:ext uri="{0D108BD9-81ED-4DB2-BD59-A6C34878D82A}">
                    <a16:rowId xmlns:a16="http://schemas.microsoft.com/office/drawing/2014/main" val="3701830127"/>
                  </a:ext>
                </a:extLst>
              </a:tr>
              <a:tr h="594279">
                <a:tc>
                  <a:txBody>
                    <a:bodyPr/>
                    <a:lstStyle/>
                    <a:p>
                      <a:pPr marL="0" marR="0">
                        <a:lnSpc>
                          <a:spcPct val="107000"/>
                        </a:lnSpc>
                        <a:spcBef>
                          <a:spcPts val="0"/>
                        </a:spcBef>
                        <a:spcAft>
                          <a:spcPts val="0"/>
                        </a:spcAft>
                      </a:pPr>
                      <a:r>
                        <a:rPr lang="en-IN" sz="2400" dirty="0">
                          <a:solidFill>
                            <a:schemeClr val="tx1"/>
                          </a:solidFill>
                          <a:effectLst/>
                          <a:latin typeface="Book Antiqua" panose="02040602050305030304" pitchFamily="18" charset="0"/>
                        </a:rPr>
                        <a:t>Jul-2022</a:t>
                      </a:r>
                      <a:endPar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lvl="0"/>
                      <a:r>
                        <a:rPr lang="en-IN" sz="2400" kern="1200" dirty="0">
                          <a:solidFill>
                            <a:schemeClr val="tx1"/>
                          </a:solidFill>
                          <a:effectLst/>
                          <a:latin typeface="+mn-lt"/>
                          <a:ea typeface="+mn-ea"/>
                          <a:cs typeface="+mn-cs"/>
                        </a:rPr>
                        <a:t>front-end development(HTML</a:t>
                      </a:r>
                      <a:r>
                        <a:rPr lang="en-IN" sz="2400" kern="1200" baseline="0" dirty="0">
                          <a:solidFill>
                            <a:schemeClr val="tx1"/>
                          </a:solidFill>
                          <a:effectLst/>
                          <a:latin typeface="+mn-lt"/>
                          <a:ea typeface="+mn-ea"/>
                          <a:cs typeface="+mn-cs"/>
                        </a:rPr>
                        <a:t> and CSS</a:t>
                      </a:r>
                      <a:r>
                        <a:rPr lang="en-IN" sz="2400" kern="1200" dirty="0">
                          <a:solidFill>
                            <a:schemeClr val="tx1"/>
                          </a:solidFill>
                          <a:effectLst/>
                          <a:latin typeface="+mn-lt"/>
                          <a:ea typeface="+mn-ea"/>
                          <a:cs typeface="+mn-cs"/>
                        </a:rPr>
                        <a:t>)</a:t>
                      </a:r>
                    </a:p>
                  </a:txBody>
                  <a:tcPr marL="68580" marR="68580" marT="0" marB="0"/>
                </a:tc>
                <a:extLst>
                  <a:ext uri="{0D108BD9-81ED-4DB2-BD59-A6C34878D82A}">
                    <a16:rowId xmlns:a16="http://schemas.microsoft.com/office/drawing/2014/main" val="234340500"/>
                  </a:ext>
                </a:extLst>
              </a:tr>
              <a:tr h="614688">
                <a:tc>
                  <a:txBody>
                    <a:bodyPr/>
                    <a:lstStyle/>
                    <a:p>
                      <a:pPr marL="0" marR="0">
                        <a:lnSpc>
                          <a:spcPct val="107000"/>
                        </a:lnSpc>
                        <a:spcBef>
                          <a:spcPts val="0"/>
                        </a:spcBef>
                        <a:spcAft>
                          <a:spcPts val="0"/>
                        </a:spcAft>
                      </a:pPr>
                      <a:r>
                        <a:rPr lang="en-US"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Aug-2022</a:t>
                      </a:r>
                      <a:endPar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lvl="0"/>
                      <a:r>
                        <a:rPr lang="en-IN" sz="2400" kern="1200" dirty="0">
                          <a:solidFill>
                            <a:schemeClr val="tx1"/>
                          </a:solidFill>
                          <a:effectLst/>
                          <a:latin typeface="+mn-lt"/>
                          <a:ea typeface="+mn-ea"/>
                          <a:cs typeface="+mn-cs"/>
                        </a:rPr>
                        <a:t> back-end development (JAVASCRIPT, Mongo-DB ,Node-JS, E-JS, Mongoose)</a:t>
                      </a:r>
                    </a:p>
                    <a:p>
                      <a:pPr marL="0" marR="0">
                        <a:lnSpc>
                          <a:spcPct val="107000"/>
                        </a:lnSpc>
                        <a:spcBef>
                          <a:spcPts val="0"/>
                        </a:spcBef>
                        <a:spcAft>
                          <a:spcPts val="0"/>
                        </a:spcAft>
                      </a:pPr>
                      <a:endPar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475971"/>
                  </a:ext>
                </a:extLst>
              </a:tr>
              <a:tr h="1306976">
                <a:tc>
                  <a:txBody>
                    <a:bodyPr/>
                    <a:lstStyle/>
                    <a:p>
                      <a:pPr marL="0" marR="0">
                        <a:lnSpc>
                          <a:spcPct val="107000"/>
                        </a:lnSpc>
                        <a:spcBef>
                          <a:spcPts val="0"/>
                        </a:spcBef>
                        <a:spcAft>
                          <a:spcPts val="0"/>
                        </a:spcAft>
                      </a:pPr>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Sep-2022</a:t>
                      </a:r>
                    </a:p>
                  </a:txBody>
                  <a:tcPr marL="68580" marR="68580" marT="0" marB="0"/>
                </a:tc>
                <a:tc>
                  <a:txBody>
                    <a:bodyPr/>
                    <a:lstStyle/>
                    <a:p>
                      <a:r>
                        <a:rPr lang="en-US" sz="2400" kern="1200" dirty="0">
                          <a:solidFill>
                            <a:schemeClr val="tx1"/>
                          </a:solidFill>
                          <a:effectLst/>
                          <a:latin typeface="+mn-lt"/>
                          <a:ea typeface="+mn-ea"/>
                          <a:cs typeface="+mn-cs"/>
                        </a:rPr>
                        <a:t>Hosting</a:t>
                      </a:r>
                      <a:r>
                        <a:rPr lang="en-US" sz="2400" kern="1200" baseline="0" dirty="0">
                          <a:solidFill>
                            <a:schemeClr val="tx1"/>
                          </a:solidFill>
                          <a:effectLst/>
                          <a:latin typeface="+mn-lt"/>
                          <a:ea typeface="+mn-ea"/>
                          <a:cs typeface="+mn-cs"/>
                        </a:rPr>
                        <a:t> it on internet, adding some useful tools in it, final demonstration followed by SEE</a:t>
                      </a:r>
                      <a:endPar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2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DB05FAD-E295-45D2-A02C-7468C6DB8080}"/>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References Used</a:t>
            </a:r>
          </a:p>
        </p:txBody>
      </p:sp>
      <p:sp>
        <p:nvSpPr>
          <p:cNvPr id="3" name="TextBox 2"/>
          <p:cNvSpPr txBox="1"/>
          <p:nvPr/>
        </p:nvSpPr>
        <p:spPr>
          <a:xfrm>
            <a:off x="1828800" y="2590800"/>
            <a:ext cx="9067800" cy="1938992"/>
          </a:xfrm>
          <a:prstGeom prst="rect">
            <a:avLst/>
          </a:prstGeom>
          <a:noFill/>
        </p:spPr>
        <p:txBody>
          <a:bodyPr wrap="square" rtlCol="0">
            <a:spAutoFit/>
          </a:bodyPr>
          <a:lstStyle/>
          <a:p>
            <a:pPr marL="457200" lvl="0" indent="-457200">
              <a:buFont typeface="Wingdings" panose="05000000000000000000" pitchFamily="2" charset="2"/>
              <a:buChar char="Ø"/>
            </a:pPr>
            <a:r>
              <a:rPr lang="en-US" sz="2400" b="0" dirty="0"/>
              <a:t>Web development course by UDEMY taught by Angela Yu</a:t>
            </a:r>
            <a:endParaRPr lang="en-IN" sz="2400" b="0" dirty="0"/>
          </a:p>
          <a:p>
            <a:pPr marL="457200" lvl="0" indent="-457200">
              <a:buFont typeface="Wingdings" panose="05000000000000000000" pitchFamily="2" charset="2"/>
              <a:buChar char="Ø"/>
            </a:pPr>
            <a:r>
              <a:rPr lang="en-US" sz="2400" b="0" dirty="0"/>
              <a:t>Basic Electronics by Chattopadhyay</a:t>
            </a:r>
            <a:endParaRPr lang="en-IN" sz="2400" b="0" dirty="0"/>
          </a:p>
          <a:p>
            <a:pPr marL="457200" lvl="0" indent="-457200">
              <a:buFont typeface="Wingdings" panose="05000000000000000000" pitchFamily="2" charset="2"/>
              <a:buChar char="Ø"/>
            </a:pPr>
            <a:r>
              <a:rPr lang="en-US" sz="2400" b="0" dirty="0"/>
              <a:t>J. S. Katre Electronics book</a:t>
            </a:r>
            <a:endParaRPr lang="en-IN" sz="2400" b="0" dirty="0"/>
          </a:p>
          <a:p>
            <a:pPr marL="457200" lvl="0" indent="-457200">
              <a:buFont typeface="Wingdings" panose="05000000000000000000" pitchFamily="2" charset="2"/>
              <a:buChar char="Ø"/>
            </a:pPr>
            <a:r>
              <a:rPr lang="en-US" sz="2400" b="0" dirty="0"/>
              <a:t>Basic Electronics by A. P. Godse</a:t>
            </a:r>
            <a:endParaRPr lang="en-IN" sz="2400" b="0" dirty="0"/>
          </a:p>
          <a:p>
            <a:pPr marL="342900" indent="-342900">
              <a:buFont typeface="Wingdings" panose="05000000000000000000" pitchFamily="2" charset="2"/>
              <a:buChar char="v"/>
            </a:pPr>
            <a:endParaRPr lang="en-US" sz="2400" b="0" dirty="0"/>
          </a:p>
        </p:txBody>
      </p:sp>
    </p:spTree>
    <p:extLst>
      <p:ext uri="{BB962C8B-B14F-4D97-AF65-F5344CB8AC3E}">
        <p14:creationId xmlns:p14="http://schemas.microsoft.com/office/powerpoint/2010/main" val="313466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29E735E-6A40-4B53-8D94-8C680AF9F823}"/>
              </a:ext>
            </a:extLst>
          </p:cNvPr>
          <p:cNvGrpSpPr/>
          <p:nvPr/>
        </p:nvGrpSpPr>
        <p:grpSpPr>
          <a:xfrm>
            <a:off x="7288618" y="3124200"/>
            <a:ext cx="4876800" cy="3499724"/>
            <a:chOff x="7425660" y="4114801"/>
            <a:chExt cx="3515390" cy="2585323"/>
          </a:xfrm>
        </p:grpSpPr>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5660" y="4223341"/>
              <a:ext cx="3251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740650" y="4324648"/>
              <a:ext cx="320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5400" b="0" dirty="0">
                  <a:solidFill>
                    <a:srgbClr val="FFFFFF"/>
                  </a:solidFill>
                  <a:latin typeface="Monotype Corsiva" panose="03010101010201010101" pitchFamily="66" charset="0"/>
                </a:rPr>
                <a:t>Questions</a:t>
              </a:r>
            </a:p>
          </p:txBody>
        </p:sp>
        <p:sp>
          <p:nvSpPr>
            <p:cNvPr id="8" name="Text Box 4"/>
            <p:cNvSpPr txBox="1">
              <a:spLocks noChangeArrowheads="1"/>
            </p:cNvSpPr>
            <p:nvPr/>
          </p:nvSpPr>
          <p:spPr bwMode="auto">
            <a:xfrm>
              <a:off x="9753601" y="4114801"/>
              <a:ext cx="49244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sz="5400" b="0" dirty="0">
                <a:solidFill>
                  <a:srgbClr val="FFFFFF"/>
                </a:solidFill>
                <a:latin typeface="Times New Roman" panose="02020603050405020304" pitchFamily="18" charset="0"/>
              </a:endParaRPr>
            </a:p>
            <a:p>
              <a:pPr eaLnBrk="1" hangingPunct="1"/>
              <a:r>
                <a:rPr lang="en-US" altLang="en-US" sz="5400" b="0" dirty="0">
                  <a:solidFill>
                    <a:srgbClr val="FFFFFF"/>
                  </a:solidFill>
                  <a:latin typeface="Times New Roman" panose="02020603050405020304" pitchFamily="18" charset="0"/>
                </a:rPr>
                <a:t>?</a:t>
              </a:r>
            </a:p>
            <a:p>
              <a:pPr eaLnBrk="1" hangingPunct="1"/>
              <a:r>
                <a:rPr lang="en-US" altLang="en-US" sz="5400" b="0" dirty="0">
                  <a:solidFill>
                    <a:srgbClr val="FFFFFF"/>
                  </a:solidFill>
                  <a:latin typeface="Times New Roman" panose="02020603050405020304" pitchFamily="18" charset="0"/>
                </a:rPr>
                <a:t>?</a:t>
              </a:r>
            </a:p>
          </p:txBody>
        </p:sp>
      </p:grpSp>
      <p:pic>
        <p:nvPicPr>
          <p:cNvPr id="1026" name="Picture 2" descr="5 Thank-You Letter Examples for Extending Gratitude to Your Network -  Idealist">
            <a:extLst>
              <a:ext uri="{FF2B5EF4-FFF2-40B4-BE49-F238E27FC236}">
                <a16:creationId xmlns:a16="http://schemas.microsoft.com/office/drawing/2014/main" id="{172FFEB8-DCF4-44CB-803B-1A344352B3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37" y="341596"/>
            <a:ext cx="7239000" cy="292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4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F1C71B8-7996-4983-B57E-0D17CF300878}"/>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Introduction to the mini-project (abstract) - highlights</a:t>
            </a:r>
          </a:p>
        </p:txBody>
      </p:sp>
      <p:sp>
        <p:nvSpPr>
          <p:cNvPr id="2" name="TextBox 1">
            <a:extLst>
              <a:ext uri="{FF2B5EF4-FFF2-40B4-BE49-F238E27FC236}">
                <a16:creationId xmlns:a16="http://schemas.microsoft.com/office/drawing/2014/main" id="{BA4D9735-DD41-88E5-E874-03A81C063FAF}"/>
              </a:ext>
            </a:extLst>
          </p:cNvPr>
          <p:cNvSpPr txBox="1"/>
          <p:nvPr/>
        </p:nvSpPr>
        <p:spPr>
          <a:xfrm>
            <a:off x="152400" y="839438"/>
            <a:ext cx="11658600" cy="5416868"/>
          </a:xfrm>
          <a:prstGeom prst="rect">
            <a:avLst/>
          </a:prstGeom>
          <a:noFill/>
        </p:spPr>
        <p:txBody>
          <a:bodyPr wrap="square" rtlCol="0">
            <a:spAutoFit/>
          </a:bodyPr>
          <a:lstStyle/>
          <a:p>
            <a:r>
              <a:rPr lang="en-IN" b="0" dirty="0"/>
              <a:t>As we know that today’s generation is living in digital world and sometimes this digital world serves us lots of misleading and fake information with us.</a:t>
            </a:r>
          </a:p>
          <a:p>
            <a:r>
              <a:rPr lang="en-IN" b="0" dirty="0"/>
              <a:t>So, our group has decided to host a website named “ELECTROSPOT” which contains reliable and knowledgeable content which will be very useful for college student in their projects and assignment. This website contains information gathered from trustworthy sources like books, articles, newsletters, scientist’s work and electronics experiments. This project mainly consist of developing a website that contains various information, uses , studies , research , block-diagram , circuit-diagram of various types of electronics components like resistors , capacitors , 555 </a:t>
            </a:r>
            <a:r>
              <a:rPr lang="en-IN" b="0" dirty="0" err="1"/>
              <a:t>Ic</a:t>
            </a:r>
            <a:r>
              <a:rPr lang="en-IN" b="0" dirty="0"/>
              <a:t>-timer , Oscillators , MOSFETS , Op-Amps , etc. Users on our website can access to various information on electronics and no need to install any application on pc or mobile</a:t>
            </a:r>
            <a:r>
              <a:rPr lang="en-US" b="0" dirty="0"/>
              <a:t>Useful for study of different electronics components along with full description of them. Website can further be updated regularly with new information and experiments. If you are a skilled web development professional, you will have several career options available in front of you. You may have to add a skill or two to your repertoire, but we don’t think that’s asking too much for a good career. Here are a few career options, to develop a website that accommodate different electronics component information along with its circuit diagrams, flow charts, etc.</a:t>
            </a:r>
            <a:r>
              <a:rPr lang="en-IN" b="0" dirty="0"/>
              <a:t>,</a:t>
            </a:r>
            <a:r>
              <a:rPr lang="en-US" b="0" dirty="0"/>
              <a:t> website named ELECTROSPOT “ to be hosted on internet. </a:t>
            </a:r>
            <a:r>
              <a:rPr lang="en-IN" b="0" dirty="0"/>
              <a:t>The aim of the project is to create a electronics website named as ELECTROSPOT which will be useful for studying various electronics components at one place. Aesthetic user interface, making it an enriching experience for creation of web pages.</a:t>
            </a:r>
          </a:p>
          <a:p>
            <a:r>
              <a:rPr lang="en-IN" sz="2000" dirty="0"/>
              <a:t> </a:t>
            </a:r>
          </a:p>
          <a:p>
            <a:endParaRPr lang="en-IN" sz="2000" b="0" dirty="0"/>
          </a:p>
        </p:txBody>
      </p:sp>
    </p:spTree>
    <p:extLst>
      <p:ext uri="{BB962C8B-B14F-4D97-AF65-F5344CB8AC3E}">
        <p14:creationId xmlns:p14="http://schemas.microsoft.com/office/powerpoint/2010/main" val="393639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B0742AB-7033-4C21-9029-D66D3FC086C2}"/>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Scope ,Problem Statement &amp; Definition</a:t>
            </a:r>
          </a:p>
        </p:txBody>
      </p:sp>
      <p:sp>
        <p:nvSpPr>
          <p:cNvPr id="3" name="TextBox 2"/>
          <p:cNvSpPr txBox="1"/>
          <p:nvPr/>
        </p:nvSpPr>
        <p:spPr>
          <a:xfrm>
            <a:off x="1447800" y="1676400"/>
            <a:ext cx="9525000" cy="3785652"/>
          </a:xfrm>
          <a:prstGeom prst="rect">
            <a:avLst/>
          </a:prstGeom>
          <a:noFill/>
        </p:spPr>
        <p:txBody>
          <a:bodyPr wrap="square" rtlCol="0">
            <a:spAutoFit/>
          </a:bodyPr>
          <a:lstStyle/>
          <a:p>
            <a:pPr marL="285750" indent="-285750">
              <a:buFont typeface="Wingdings" panose="05000000000000000000" pitchFamily="2" charset="2"/>
              <a:buChar char="ü"/>
            </a:pPr>
            <a:r>
              <a:rPr lang="en-US" sz="2000" b="0" dirty="0"/>
              <a:t>Scope-  useful for study of different electronics components along with full description of them. website can further be updated regularly with new information and experiments. If you are a skilled web development professional, you will have several career options available in front of you. You may have to add a skill or two to your repertoire, but we don’t think that’s asking too much for a good career. Here are a few career options.</a:t>
            </a:r>
          </a:p>
          <a:p>
            <a:pPr marL="285750" indent="-285750">
              <a:buFont typeface="Wingdings" panose="05000000000000000000" pitchFamily="2" charset="2"/>
              <a:buChar char="ü"/>
            </a:pPr>
            <a:r>
              <a:rPr lang="en-US" sz="2000" b="0" dirty="0"/>
              <a:t>Problem statement- to develop a website that accommodate different electronics component information along with its circuit diagrams, flow charts, etc.</a:t>
            </a:r>
          </a:p>
          <a:p>
            <a:pPr marL="285750" lvl="0" indent="-285750">
              <a:buFont typeface="Wingdings" panose="05000000000000000000" pitchFamily="2" charset="2"/>
              <a:buChar char="ü"/>
            </a:pPr>
            <a:r>
              <a:rPr lang="en-US" sz="2000" b="0" dirty="0"/>
              <a:t>Definition - website named ELECTROSPOT “ to be hosted on internet. </a:t>
            </a:r>
            <a:r>
              <a:rPr lang="en-IN" sz="2000" b="0" dirty="0"/>
              <a:t>The aim of the project is to create a electronics website named as ELECTROSPOT which will be useful for studying various electronics components at one place.</a:t>
            </a:r>
          </a:p>
          <a:p>
            <a:pPr marL="285750" indent="-285750">
              <a:buFont typeface="Wingdings" panose="05000000000000000000" pitchFamily="2" charset="2"/>
              <a:buChar char="ü"/>
            </a:pPr>
            <a:r>
              <a:rPr lang="en-IN" sz="2000" b="0" dirty="0"/>
              <a:t>Aesthetic user interface, making it an enriching experience for user.</a:t>
            </a:r>
            <a:endParaRPr lang="en-US" sz="2000" b="0" dirty="0"/>
          </a:p>
        </p:txBody>
      </p:sp>
    </p:spTree>
    <p:extLst>
      <p:ext uri="{BB962C8B-B14F-4D97-AF65-F5344CB8AC3E}">
        <p14:creationId xmlns:p14="http://schemas.microsoft.com/office/powerpoint/2010/main" val="376141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6A59E98-81B8-4BF1-9402-CA5DFA2E392E}"/>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Objectives of the mini-project work</a:t>
            </a:r>
          </a:p>
        </p:txBody>
      </p:sp>
      <p:sp>
        <p:nvSpPr>
          <p:cNvPr id="4" name="Rectangle 1">
            <a:extLst>
              <a:ext uri="{FF2B5EF4-FFF2-40B4-BE49-F238E27FC236}">
                <a16:creationId xmlns:a16="http://schemas.microsoft.com/office/drawing/2014/main" id="{11C66723-3FC5-B161-7908-423DDAB2EE94}"/>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6C0FE9F-F433-A575-8F33-F94FB2B60B28}"/>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the end of this module,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8563C5D-D0C0-2E6E-CDBB-1964DFC96CB9}"/>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you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60FD5E3-EC80-10FD-1029-3994BC6BC338}"/>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will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03AF101-9514-47CB-9B84-9DEEAB22D483}"/>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be 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43BAC922-DBF1-DFA6-A42B-1791193D582C}"/>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A86AAB18-FFCB-409E-2E15-6A20B2EC5CE7}"/>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EB6724F2-6B4F-BAC4-A193-780BC1C80FB8}"/>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BB9287CB-EDFF-2F22-9A5B-0D5019612147}"/>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Importance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7DD7B0ED-B13A-27EF-E816-FDE399DB6BBF}"/>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of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E9D28BE5-339A-6074-B7CB-7B5F3A604CD5}"/>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Web</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52B055B4-EE40-2426-1054-388A1D3DD816}"/>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Development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FED1E51C-9D7A-777E-69A3-24066916B680}"/>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0A800CC2-40A5-1DDA-D9FA-2502DF6304D5}"/>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Web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5BB5E5A4-D62B-0A7F-F156-823D21567050}"/>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Designer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A0067245-72E0-96D4-6306-3330DCDB0081}"/>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Vs.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19838A86-331C-F713-C513-B11FC57EE0F4}"/>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Web</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F6C90C37-557C-8B2D-00D8-C3EC54B5FA78}"/>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Developer</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50F83B2C-5888-B494-D011-12CEA9088275}"/>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114C75D1-641E-A88A-1706-50128F6EE1AF}"/>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Front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076B3861-4887-FC84-51B8-EF5175A2C753}"/>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65021332-E3F5-B61C-5B62-69CF50BABC18}"/>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end and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3">
            <a:extLst>
              <a:ext uri="{FF2B5EF4-FFF2-40B4-BE49-F238E27FC236}">
                <a16:creationId xmlns:a16="http://schemas.microsoft.com/office/drawing/2014/main" id="{94E559BA-E38A-BFD2-2749-94BC9BE1B122}"/>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Back</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4">
            <a:extLst>
              <a:ext uri="{FF2B5EF4-FFF2-40B4-BE49-F238E27FC236}">
                <a16:creationId xmlns:a16="http://schemas.microsoft.com/office/drawing/2014/main" id="{996D0E99-0C74-A6DE-18D5-45268DD35C27}"/>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5">
            <a:extLst>
              <a:ext uri="{FF2B5EF4-FFF2-40B4-BE49-F238E27FC236}">
                <a16:creationId xmlns:a16="http://schemas.microsoft.com/office/drawing/2014/main" id="{BF663FD5-D47F-B080-9F7C-1CD44EEA2260}"/>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end Web</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D416DDED-BE84-9ED6-915B-39B8B3679010}"/>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Development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7">
            <a:extLst>
              <a:ext uri="{FF2B5EF4-FFF2-40B4-BE49-F238E27FC236}">
                <a16:creationId xmlns:a16="http://schemas.microsoft.com/office/drawing/2014/main" id="{6C0C2512-0474-4BB0-8223-BDB7ED4A6928}"/>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D41EACAB-BD38-5DAE-369A-B8A75B6822FE}"/>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HTML, CSS and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9">
            <a:extLst>
              <a:ext uri="{FF2B5EF4-FFF2-40B4-BE49-F238E27FC236}">
                <a16:creationId xmlns:a16="http://schemas.microsoft.com/office/drawing/2014/main" id="{D3AAB174-9E5D-93A8-355B-4430DBA42FA1}"/>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JavaScript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0">
            <a:extLst>
              <a:ext uri="{FF2B5EF4-FFF2-40B4-BE49-F238E27FC236}">
                <a16:creationId xmlns:a16="http://schemas.microsoft.com/office/drawing/2014/main" id="{A093F944-597F-583B-B144-82F18899AB6C}"/>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1">
            <a:extLst>
              <a:ext uri="{FF2B5EF4-FFF2-40B4-BE49-F238E27FC236}">
                <a16:creationId xmlns:a16="http://schemas.microsoft.com/office/drawing/2014/main" id="{5CB1D8FB-C02A-ECAE-BCC9-9A3F5A44D6F7}"/>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An</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2">
            <a:extLst>
              <a:ext uri="{FF2B5EF4-FFF2-40B4-BE49-F238E27FC236}">
                <a16:creationId xmlns:a16="http://schemas.microsoft.com/office/drawing/2014/main" id="{54A0CDDB-64A7-B801-BD1B-F636FE35DA7C}"/>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Overview</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3">
            <a:extLst>
              <a:ext uri="{FF2B5EF4-FFF2-40B4-BE49-F238E27FC236}">
                <a16:creationId xmlns:a16="http://schemas.microsoft.com/office/drawing/2014/main" id="{9E253C73-46A6-343F-4E46-5248C50D462B}"/>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4">
            <a:extLst>
              <a:ext uri="{FF2B5EF4-FFF2-40B4-BE49-F238E27FC236}">
                <a16:creationId xmlns:a16="http://schemas.microsoft.com/office/drawing/2014/main" id="{4B1F9E95-C01B-CFEA-9AE0-B4A13DC17991}"/>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JavaScript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5">
            <a:extLst>
              <a:ext uri="{FF2B5EF4-FFF2-40B4-BE49-F238E27FC236}">
                <a16:creationId xmlns:a16="http://schemas.microsoft.com/office/drawing/2014/main" id="{1C8A521C-53CB-15E4-A2B6-3E900C494DC4}"/>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Frameworks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6">
            <a:extLst>
              <a:ext uri="{FF2B5EF4-FFF2-40B4-BE49-F238E27FC236}">
                <a16:creationId xmlns:a16="http://schemas.microsoft.com/office/drawing/2014/main" id="{41819673-39E9-F4F9-F83D-49D6FA445F97}"/>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7">
            <a:extLst>
              <a:ext uri="{FF2B5EF4-FFF2-40B4-BE49-F238E27FC236}">
                <a16:creationId xmlns:a16="http://schemas.microsoft.com/office/drawing/2014/main" id="{8D91E6A8-3F91-2709-30D3-CF52FA1E8738}"/>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jQuery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8">
            <a:extLst>
              <a:ext uri="{FF2B5EF4-FFF2-40B4-BE49-F238E27FC236}">
                <a16:creationId xmlns:a16="http://schemas.microsoft.com/office/drawing/2014/main" id="{9B514CC1-30C3-6EE1-098F-521691127510}"/>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and</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9">
            <a:extLst>
              <a:ext uri="{FF2B5EF4-FFF2-40B4-BE49-F238E27FC236}">
                <a16:creationId xmlns:a16="http://schemas.microsoft.com/office/drawing/2014/main" id="{074CDB48-DA9E-70A2-145C-D50B3524C222}"/>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React.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0">
            <a:extLst>
              <a:ext uri="{FF2B5EF4-FFF2-40B4-BE49-F238E27FC236}">
                <a16:creationId xmlns:a16="http://schemas.microsoft.com/office/drawing/2014/main" id="{19DE3C24-772D-13A7-6A3E-C9E08763E0B5}"/>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JS</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1">
            <a:extLst>
              <a:ext uri="{FF2B5EF4-FFF2-40B4-BE49-F238E27FC236}">
                <a16:creationId xmlns:a16="http://schemas.microsoft.com/office/drawing/2014/main" id="{3DB2E134-E0BE-AA47-DBA6-8BA60632F127}"/>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2">
            <a:extLst>
              <a:ext uri="{FF2B5EF4-FFF2-40B4-BE49-F238E27FC236}">
                <a16:creationId xmlns:a16="http://schemas.microsoft.com/office/drawing/2014/main" id="{D8A1F8E9-4905-2EB6-6580-CC36A9AB7C9B}"/>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Advanced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3">
            <a:extLst>
              <a:ext uri="{FF2B5EF4-FFF2-40B4-BE49-F238E27FC236}">
                <a16:creationId xmlns:a16="http://schemas.microsoft.com/office/drawing/2014/main" id="{BFACBC0B-49E9-D9EF-8203-A88BD58E4040}"/>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Web </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4">
            <a:extLst>
              <a:ext uri="{FF2B5EF4-FFF2-40B4-BE49-F238E27FC236}">
                <a16:creationId xmlns:a16="http://schemas.microsoft.com/office/drawing/2014/main" id="{E9A5DF9D-0177-A6F8-480C-1134A86D5CA4}"/>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Development</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5">
            <a:extLst>
              <a:ext uri="{FF2B5EF4-FFF2-40B4-BE49-F238E27FC236}">
                <a16:creationId xmlns:a16="http://schemas.microsoft.com/office/drawing/2014/main" id="{158DBB82-4E93-8AC8-5759-73B0EBDE8841}"/>
              </a:ext>
            </a:extLst>
          </p:cNvPr>
          <p:cNvSpPr>
            <a:spLocks noChangeArrowheads="1"/>
          </p:cNvSpPr>
          <p:nvPr/>
        </p:nvSpPr>
        <p:spPr bwMode="auto">
          <a:xfrm>
            <a:off x="152400" y="152400"/>
            <a:ext cx="4330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cs typeface="Arial" panose="020B0604020202020204" pitchFamily="34" charset="0"/>
              </a:rPr>
              <a:t>Topics</a:t>
            </a:r>
            <a:endPar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ctr" defTabSz="914400" rtl="0" eaLnBrk="0" fontAlgn="t"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TextBox 95">
            <a:extLst>
              <a:ext uri="{FF2B5EF4-FFF2-40B4-BE49-F238E27FC236}">
                <a16:creationId xmlns:a16="http://schemas.microsoft.com/office/drawing/2014/main" id="{E54BCECD-BB2D-4089-EB3D-8B1E16FA6868}"/>
              </a:ext>
            </a:extLst>
          </p:cNvPr>
          <p:cNvSpPr txBox="1"/>
          <p:nvPr/>
        </p:nvSpPr>
        <p:spPr>
          <a:xfrm>
            <a:off x="1447800" y="1981200"/>
            <a:ext cx="9112250" cy="4154984"/>
          </a:xfrm>
          <a:prstGeom prst="rect">
            <a:avLst/>
          </a:prstGeom>
          <a:noFill/>
        </p:spPr>
        <p:txBody>
          <a:bodyPr wrap="square" rtlCol="0">
            <a:spAutoFit/>
          </a:bodyPr>
          <a:lstStyle/>
          <a:p>
            <a:pPr marL="285750" indent="-285750">
              <a:buFont typeface="Arial" panose="020B0604020202020204" pitchFamily="34" charset="0"/>
              <a:buChar char="•"/>
            </a:pPr>
            <a:r>
              <a:rPr lang="en-IN" sz="2400" b="0" dirty="0"/>
              <a:t>The main objective of the project is to develop the website and study various components of electronics and incorporate in our website which is helpful for any new student or 1</a:t>
            </a:r>
            <a:r>
              <a:rPr lang="en-IN" sz="2400" b="0" baseline="30000" dirty="0"/>
              <a:t>st</a:t>
            </a:r>
            <a:r>
              <a:rPr lang="en-IN" sz="2400" b="0" dirty="0"/>
              <a:t> year student who is new to the world of electronics</a:t>
            </a:r>
          </a:p>
          <a:p>
            <a:pPr marL="285750" indent="-285750">
              <a:buFont typeface="Arial" panose="020B0604020202020204" pitchFamily="34" charset="0"/>
              <a:buChar char="•"/>
            </a:pPr>
            <a:r>
              <a:rPr lang="en-IN" sz="2400" b="0" dirty="0"/>
              <a:t>Learning web development</a:t>
            </a:r>
          </a:p>
          <a:p>
            <a:pPr marL="285750" indent="-285750">
              <a:buFont typeface="Arial" panose="020B0604020202020204" pitchFamily="34" charset="0"/>
              <a:buChar char="•"/>
            </a:pPr>
            <a:r>
              <a:rPr lang="en-IN" sz="2400" b="0" dirty="0"/>
              <a:t>Hosting a website on internet</a:t>
            </a:r>
          </a:p>
          <a:p>
            <a:pPr marL="285750" indent="-285750">
              <a:buFont typeface="Arial" panose="020B0604020202020204" pitchFamily="34" charset="0"/>
              <a:buChar char="•"/>
            </a:pPr>
            <a:r>
              <a:rPr lang="en-IN" sz="2400" b="0" dirty="0"/>
              <a:t>Knowledge of different electronics components</a:t>
            </a:r>
          </a:p>
          <a:p>
            <a:pPr marL="285750" indent="-285750">
              <a:buFont typeface="Arial" panose="020B0604020202020204" pitchFamily="34" charset="0"/>
              <a:buChar char="•"/>
            </a:pPr>
            <a:r>
              <a:rPr lang="en-IN" sz="2400" b="0" dirty="0"/>
              <a:t>Front-end and back-end development</a:t>
            </a:r>
          </a:p>
          <a:p>
            <a:pPr marL="285750" indent="-285750">
              <a:buFont typeface="Arial" panose="020B0604020202020204" pitchFamily="34" charset="0"/>
              <a:buChar char="•"/>
            </a:pPr>
            <a:r>
              <a:rPr lang="en-IN" sz="2400" b="0" dirty="0"/>
              <a:t>Working on Atom Software</a:t>
            </a:r>
          </a:p>
          <a:p>
            <a:pPr marL="285750" indent="-285750">
              <a:buFont typeface="Arial" panose="020B0604020202020204" pitchFamily="34" charset="0"/>
              <a:buChar char="•"/>
            </a:pPr>
            <a:r>
              <a:rPr lang="en-IN" sz="2400" b="0" dirty="0"/>
              <a:t>HTML,CSS and JAVASCRIPT</a:t>
            </a:r>
          </a:p>
          <a:p>
            <a:pPr marL="285750" indent="-285750">
              <a:buFont typeface="Arial" panose="020B0604020202020204" pitchFamily="34" charset="0"/>
              <a:buChar char="•"/>
            </a:pPr>
            <a:r>
              <a:rPr lang="en-IN" sz="2400" b="0" dirty="0"/>
              <a:t>Mongo-DB software</a:t>
            </a:r>
          </a:p>
        </p:txBody>
      </p:sp>
    </p:spTree>
    <p:extLst>
      <p:ext uri="{BB962C8B-B14F-4D97-AF65-F5344CB8AC3E}">
        <p14:creationId xmlns:p14="http://schemas.microsoft.com/office/powerpoint/2010/main" val="380334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59A4ACB7-F504-4ED3-AD52-10B18BE84BBD}"/>
              </a:ext>
            </a:extLst>
          </p:cNvPr>
          <p:cNvSpPr txBox="1">
            <a:spLocks noChangeArrowheads="1"/>
          </p:cNvSpPr>
          <p:nvPr/>
        </p:nvSpPr>
        <p:spPr bwMode="auto">
          <a:xfrm>
            <a:off x="152400" y="171152"/>
            <a:ext cx="11887200" cy="5847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Book Antiqua" panose="02040602050305030304" pitchFamily="18" charset="0"/>
              </a:rPr>
              <a:t>Methodology adopted with block-diagrams &amp; flow-charts</a:t>
            </a:r>
          </a:p>
        </p:txBody>
      </p:sp>
      <p:sp>
        <p:nvSpPr>
          <p:cNvPr id="8" name="TextBox 7"/>
          <p:cNvSpPr txBox="1"/>
          <p:nvPr/>
        </p:nvSpPr>
        <p:spPr>
          <a:xfrm>
            <a:off x="800100" y="1600200"/>
            <a:ext cx="10591800" cy="4247317"/>
          </a:xfrm>
          <a:prstGeom prst="rect">
            <a:avLst/>
          </a:prstGeom>
          <a:noFill/>
        </p:spPr>
        <p:txBody>
          <a:bodyPr wrap="square" rtlCol="0">
            <a:spAutoFit/>
          </a:bodyPr>
          <a:lstStyle/>
          <a:p>
            <a:r>
              <a:rPr lang="en-US" dirty="0"/>
              <a:t>Web development</a:t>
            </a:r>
            <a:r>
              <a:rPr lang="en-US" b="0" dirty="0"/>
              <a:t> refers to the building, creating, and maintaining of websites. It includes aspects such as web design, web publishing, web programming, and database management. It is the creation of an application that works over the internet i.e. websites.</a:t>
            </a:r>
          </a:p>
          <a:p>
            <a:r>
              <a:rPr lang="en-US" b="0" dirty="0"/>
              <a:t>The word Web Development is made up of two words, that is:</a:t>
            </a:r>
          </a:p>
          <a:p>
            <a:r>
              <a:rPr lang="en-US" dirty="0"/>
              <a:t>Web:</a:t>
            </a:r>
            <a:r>
              <a:rPr lang="en-US" b="0" dirty="0"/>
              <a:t> It refers to websites, web pages or anything that works over the internet.</a:t>
            </a:r>
          </a:p>
          <a:p>
            <a:r>
              <a:rPr lang="en-US" dirty="0"/>
              <a:t>Development:</a:t>
            </a:r>
            <a:r>
              <a:rPr lang="en-US" b="0" dirty="0"/>
              <a:t> Building the application from scratch.</a:t>
            </a:r>
          </a:p>
          <a:p>
            <a:r>
              <a:rPr lang="en-US" b="0" dirty="0"/>
              <a:t> </a:t>
            </a:r>
          </a:p>
          <a:p>
            <a:r>
              <a:rPr lang="en-US" dirty="0"/>
              <a:t>Web Development can be classified into two ways:</a:t>
            </a:r>
            <a:endParaRPr lang="en-US" b="0" dirty="0"/>
          </a:p>
          <a:p>
            <a:r>
              <a:rPr lang="en-US" b="0" dirty="0">
                <a:hlinkClick r:id="rId3"/>
              </a:rPr>
              <a:t>Frontend Development</a:t>
            </a:r>
            <a:endParaRPr lang="en-US" b="0" dirty="0"/>
          </a:p>
          <a:p>
            <a:r>
              <a:rPr lang="en-US" b="0" dirty="0">
                <a:hlinkClick r:id="rId4"/>
              </a:rPr>
              <a:t>Backend Development</a:t>
            </a:r>
            <a:endParaRPr lang="en-US" b="0" dirty="0"/>
          </a:p>
          <a:p>
            <a:r>
              <a:rPr lang="en-IN" dirty="0"/>
              <a:t>First we will develop the front-part of website which mainly comprises of different sections of website like search bar, tool bar, circuit-diagrams ,etc. Then ,we will design back-part of website like adding data and information of different components and with their respective working principles and algorithms</a:t>
            </a:r>
            <a:endParaRPr lang="en-US" b="0" dirty="0"/>
          </a:p>
          <a:p>
            <a:endParaRPr lang="en-US" b="0" dirty="0"/>
          </a:p>
        </p:txBody>
      </p:sp>
    </p:spTree>
    <p:extLst>
      <p:ext uri="{BB962C8B-B14F-4D97-AF65-F5344CB8AC3E}">
        <p14:creationId xmlns:p14="http://schemas.microsoft.com/office/powerpoint/2010/main" val="104219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11430000" cy="6740307"/>
          </a:xfrm>
          <a:prstGeom prst="rect">
            <a:avLst/>
          </a:prstGeom>
          <a:noFill/>
        </p:spPr>
        <p:txBody>
          <a:bodyPr wrap="square" rtlCol="0">
            <a:spAutoFit/>
          </a:bodyPr>
          <a:lstStyle/>
          <a:p>
            <a:r>
              <a:rPr lang="en-US" dirty="0"/>
              <a:t>Frontend Development: </a:t>
            </a:r>
            <a:r>
              <a:rPr lang="en-US" b="0" dirty="0"/>
              <a:t>The part of a website that the user interacts directly is termed as front end. It is also referred to as the ‘client side’ of the application.</a:t>
            </a:r>
          </a:p>
          <a:p>
            <a:r>
              <a:rPr lang="en-US" dirty="0">
                <a:hlinkClick r:id="rId2"/>
              </a:rPr>
              <a:t>HTML</a:t>
            </a:r>
            <a:r>
              <a:rPr lang="en-US" b="0" dirty="0"/>
              <a:t>: HTML stands for Hyper-Text Markup Language. It is used to design the front end portion of web pages using markup language. It acts as a skeleton for a website since it is used to make the structure of a website.</a:t>
            </a:r>
          </a:p>
          <a:p>
            <a:r>
              <a:rPr lang="en-US" dirty="0">
                <a:hlinkClick r:id="rId3"/>
              </a:rPr>
              <a:t>CSS</a:t>
            </a:r>
            <a:r>
              <a:rPr lang="en-US" dirty="0"/>
              <a:t>: </a:t>
            </a:r>
            <a:r>
              <a:rPr lang="en-US" b="0" dirty="0"/>
              <a:t>Cascading Style Sheets fondly referred to as CSS is a simply designed language intended to simplify the process of making web pages presentable. It is used to style our website.</a:t>
            </a:r>
          </a:p>
          <a:p>
            <a:r>
              <a:rPr lang="en-US" dirty="0">
                <a:hlinkClick r:id="rId4"/>
              </a:rPr>
              <a:t>JavaScript</a:t>
            </a:r>
            <a:r>
              <a:rPr lang="en-US" dirty="0"/>
              <a:t>: </a:t>
            </a:r>
            <a:r>
              <a:rPr lang="en-US" b="0" dirty="0"/>
              <a:t>JavaScript is a scripting language used to provide a dynamic behavior to our website.</a:t>
            </a:r>
          </a:p>
          <a:p>
            <a:r>
              <a:rPr lang="en-US" dirty="0">
                <a:hlinkClick r:id="rId5"/>
              </a:rPr>
              <a:t>Bootstrap: </a:t>
            </a:r>
            <a:r>
              <a:rPr lang="en-US" b="0" dirty="0"/>
              <a:t>Bootstrap is a free and open-source tool collection for creating responsive websites and web applications. It is the most popular CSS framework for developing responsive, mobile-first websites. Nowadays, the websites are perfect for all the browsers (IE, Firefox, and Chrome) and for all sizes of screens (Desktop, Tablets and Phones).</a:t>
            </a:r>
          </a:p>
          <a:p>
            <a:pPr lvl="1"/>
            <a:r>
              <a:rPr lang="en-US" b="0" dirty="0">
                <a:hlinkClick r:id="rId6"/>
              </a:rPr>
              <a:t>Bootstrap 4</a:t>
            </a:r>
            <a:endParaRPr lang="en-US" b="0" dirty="0"/>
          </a:p>
          <a:p>
            <a:pPr lvl="1"/>
            <a:r>
              <a:rPr lang="en-US" b="0" dirty="0">
                <a:hlinkClick r:id="rId7"/>
              </a:rPr>
              <a:t>Bootstrap 5</a:t>
            </a:r>
            <a:endParaRPr lang="en-US" b="0" dirty="0"/>
          </a:p>
          <a:p>
            <a:r>
              <a:rPr lang="en-IN" dirty="0"/>
              <a:t>Frontend Frameworks and Libraries:</a:t>
            </a:r>
            <a:endParaRPr lang="en-IN" b="0" dirty="0"/>
          </a:p>
          <a:p>
            <a:r>
              <a:rPr lang="en-IN" b="0" dirty="0" err="1">
                <a:hlinkClick r:id="rId8"/>
              </a:rPr>
              <a:t>AngularJS</a:t>
            </a:r>
            <a:endParaRPr lang="en-IN" b="0" dirty="0"/>
          </a:p>
          <a:p>
            <a:r>
              <a:rPr lang="en-IN" b="0" dirty="0">
                <a:hlinkClick r:id="rId9"/>
              </a:rPr>
              <a:t>React.js</a:t>
            </a:r>
            <a:endParaRPr lang="en-IN" b="0" dirty="0"/>
          </a:p>
          <a:p>
            <a:r>
              <a:rPr lang="en-IN" b="0" dirty="0" err="1">
                <a:hlinkClick r:id="rId10"/>
              </a:rPr>
              <a:t>VueJS</a:t>
            </a:r>
            <a:endParaRPr lang="en-IN" b="0" dirty="0"/>
          </a:p>
          <a:p>
            <a:r>
              <a:rPr lang="en-IN" b="0" dirty="0" err="1">
                <a:hlinkClick r:id="rId11"/>
              </a:rPr>
              <a:t>jQuery</a:t>
            </a:r>
            <a:endParaRPr lang="en-IN" b="0" dirty="0"/>
          </a:p>
          <a:p>
            <a:r>
              <a:rPr lang="en-IN" b="0" dirty="0">
                <a:hlinkClick r:id="rId5"/>
              </a:rPr>
              <a:t>Bootstrap</a:t>
            </a:r>
            <a:endParaRPr lang="en-IN" b="0" dirty="0"/>
          </a:p>
          <a:p>
            <a:r>
              <a:rPr lang="en-IN" b="0" dirty="0">
                <a:hlinkClick r:id="rId12"/>
              </a:rPr>
              <a:t>Material UI</a:t>
            </a:r>
            <a:endParaRPr lang="en-IN" b="0" dirty="0"/>
          </a:p>
          <a:p>
            <a:r>
              <a:rPr lang="en-IN" b="0" dirty="0">
                <a:hlinkClick r:id="rId13"/>
              </a:rPr>
              <a:t>Tailwind CSS</a:t>
            </a:r>
            <a:endParaRPr lang="en-IN" b="0" dirty="0"/>
          </a:p>
          <a:p>
            <a:r>
              <a:rPr lang="en-IN" b="0" dirty="0" err="1">
                <a:hlinkClick r:id="rId14"/>
              </a:rPr>
              <a:t>jQuery</a:t>
            </a:r>
            <a:r>
              <a:rPr lang="en-IN" b="0" dirty="0">
                <a:hlinkClick r:id="rId14"/>
              </a:rPr>
              <a:t> UI</a:t>
            </a:r>
            <a:endParaRPr lang="en-IN" b="0" dirty="0"/>
          </a:p>
          <a:p>
            <a:r>
              <a:rPr lang="en-IN" b="0" dirty="0"/>
              <a:t>Some other libraries and frameworks are: </a:t>
            </a:r>
            <a:r>
              <a:rPr lang="en-IN" b="0" dirty="0">
                <a:hlinkClick r:id="rId15"/>
              </a:rPr>
              <a:t>Handlebar.js</a:t>
            </a:r>
            <a:r>
              <a:rPr lang="en-IN" b="0" dirty="0"/>
              <a:t> </a:t>
            </a:r>
            <a:r>
              <a:rPr lang="en-IN" b="0" dirty="0">
                <a:hlinkClick r:id="rId16"/>
              </a:rPr>
              <a:t>Backbone.js</a:t>
            </a:r>
            <a:r>
              <a:rPr lang="en-IN" b="0" dirty="0"/>
              <a:t>, </a:t>
            </a:r>
            <a:r>
              <a:rPr lang="en-IN" b="0" u="sng" dirty="0">
                <a:hlinkClick r:id="rId17"/>
              </a:rPr>
              <a:t>Ember.js</a:t>
            </a:r>
            <a:r>
              <a:rPr lang="en-IN" b="0" dirty="0"/>
              <a:t> etc.</a:t>
            </a:r>
          </a:p>
          <a:p>
            <a:endParaRPr lang="en-IN" dirty="0"/>
          </a:p>
        </p:txBody>
      </p:sp>
    </p:spTree>
    <p:extLst>
      <p:ext uri="{BB962C8B-B14F-4D97-AF65-F5344CB8AC3E}">
        <p14:creationId xmlns:p14="http://schemas.microsoft.com/office/powerpoint/2010/main" val="68181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85800"/>
            <a:ext cx="11201400" cy="5791200"/>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14400"/>
            <a:ext cx="10668000" cy="5334000"/>
          </a:xfrm>
          <a:prstGeom prst="rect">
            <a:avLst/>
          </a:prstGeom>
        </p:spPr>
      </p:pic>
    </p:spTree>
    <p:extLst>
      <p:ext uri="{BB962C8B-B14F-4D97-AF65-F5344CB8AC3E}">
        <p14:creationId xmlns:p14="http://schemas.microsoft.com/office/powerpoint/2010/main" val="190188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0896600" cy="5909310"/>
          </a:xfrm>
          <a:prstGeom prst="rect">
            <a:avLst/>
          </a:prstGeom>
          <a:noFill/>
        </p:spPr>
        <p:txBody>
          <a:bodyPr wrap="square" rtlCol="0">
            <a:spAutoFit/>
          </a:bodyPr>
          <a:lstStyle/>
          <a:p>
            <a:r>
              <a:rPr lang="en-US" dirty="0">
                <a:hlinkClick r:id="rId2"/>
              </a:rPr>
              <a:t>Backend Development</a:t>
            </a:r>
            <a:r>
              <a:rPr lang="en-US" dirty="0"/>
              <a:t>: </a:t>
            </a:r>
            <a:r>
              <a:rPr lang="en-US" b="0" dirty="0"/>
              <a:t>Backend is the server side of a website. It is the part of the website that users cannot see and interact. It is the portion of software that does not come in direct contact with the users. It is used to store and arrange data.</a:t>
            </a:r>
          </a:p>
          <a:p>
            <a:r>
              <a:rPr lang="en-US" dirty="0">
                <a:hlinkClick r:id="rId3"/>
              </a:rPr>
              <a:t>PHP</a:t>
            </a:r>
            <a:r>
              <a:rPr lang="en-US" dirty="0"/>
              <a:t>:</a:t>
            </a:r>
            <a:r>
              <a:rPr lang="en-US" b="0" dirty="0"/>
              <a:t> PHP is a server-side scripting language designed specifically for web development.</a:t>
            </a:r>
          </a:p>
          <a:p>
            <a:r>
              <a:rPr lang="en-US" dirty="0">
                <a:hlinkClick r:id="rId4"/>
              </a:rPr>
              <a:t>Java</a:t>
            </a:r>
            <a:r>
              <a:rPr lang="en-US" dirty="0"/>
              <a:t>:</a:t>
            </a:r>
            <a:r>
              <a:rPr lang="en-US" b="0" dirty="0"/>
              <a:t> Java is one of the most popular and widely used programming language. It is highly scalable.</a:t>
            </a:r>
          </a:p>
          <a:p>
            <a:r>
              <a:rPr lang="en-US" dirty="0">
                <a:hlinkClick r:id="rId5"/>
              </a:rPr>
              <a:t>Python</a:t>
            </a:r>
            <a:r>
              <a:rPr lang="en-US" dirty="0"/>
              <a:t>: </a:t>
            </a:r>
            <a:r>
              <a:rPr lang="en-US" b="0" dirty="0"/>
              <a:t>Python is a programming language that lets you work quickly and integrate systems more efficiently.</a:t>
            </a:r>
          </a:p>
          <a:p>
            <a:r>
              <a:rPr lang="en-US" dirty="0">
                <a:hlinkClick r:id="rId6"/>
              </a:rPr>
              <a:t>Node.js</a:t>
            </a:r>
            <a:r>
              <a:rPr lang="en-US" dirty="0"/>
              <a:t>:</a:t>
            </a:r>
            <a:r>
              <a:rPr lang="en-US" b="0" dirty="0"/>
              <a:t> Node.js is an open source and cross-platform runtime environment for executing JavaScript code outside a browser.</a:t>
            </a:r>
          </a:p>
          <a:p>
            <a:r>
              <a:rPr lang="en-US" dirty="0"/>
              <a:t>Back End Frameworks:</a:t>
            </a:r>
            <a:r>
              <a:rPr lang="en-US" b="0" dirty="0"/>
              <a:t> The list of back end frameworks are: </a:t>
            </a:r>
            <a:r>
              <a:rPr lang="en-US" b="0" dirty="0">
                <a:hlinkClick r:id="rId7"/>
              </a:rPr>
              <a:t>Express</a:t>
            </a:r>
            <a:r>
              <a:rPr lang="en-US" b="0" dirty="0"/>
              <a:t>, </a:t>
            </a:r>
            <a:r>
              <a:rPr lang="en-US" b="0" dirty="0" err="1">
                <a:hlinkClick r:id="rId8"/>
              </a:rPr>
              <a:t>Django</a:t>
            </a:r>
            <a:r>
              <a:rPr lang="en-US" b="0" dirty="0"/>
              <a:t>, </a:t>
            </a:r>
            <a:r>
              <a:rPr lang="en-US" b="0" dirty="0">
                <a:hlinkClick r:id="rId9"/>
              </a:rPr>
              <a:t>Rails</a:t>
            </a:r>
            <a:r>
              <a:rPr lang="en-US" b="0" dirty="0"/>
              <a:t>, </a:t>
            </a:r>
            <a:r>
              <a:rPr lang="en-US" b="0" dirty="0" err="1">
                <a:hlinkClick r:id="rId10"/>
              </a:rPr>
              <a:t>Laravel</a:t>
            </a:r>
            <a:r>
              <a:rPr lang="en-US" b="0" dirty="0"/>
              <a:t>, </a:t>
            </a:r>
            <a:r>
              <a:rPr lang="en-US" b="0" dirty="0">
                <a:hlinkClick r:id="rId11"/>
              </a:rPr>
              <a:t>Spring</a:t>
            </a:r>
            <a:r>
              <a:rPr lang="en-US" b="0" dirty="0"/>
              <a:t>, etc.</a:t>
            </a:r>
          </a:p>
          <a:p>
            <a:r>
              <a:rPr lang="en-IN" dirty="0"/>
              <a:t>Web Development Tutorials</a:t>
            </a:r>
            <a:endParaRPr lang="en-IN" b="0" dirty="0"/>
          </a:p>
          <a:p>
            <a:r>
              <a:rPr lang="en-IN" b="0" dirty="0">
                <a:hlinkClick r:id="rId12"/>
              </a:rPr>
              <a:t>HTML</a:t>
            </a:r>
            <a:endParaRPr lang="en-IN" b="0" dirty="0"/>
          </a:p>
          <a:p>
            <a:r>
              <a:rPr lang="en-IN" b="0" dirty="0">
                <a:hlinkClick r:id="rId13"/>
              </a:rPr>
              <a:t>CSS</a:t>
            </a:r>
            <a:endParaRPr lang="en-IN" b="0" dirty="0"/>
          </a:p>
          <a:p>
            <a:r>
              <a:rPr lang="en-IN" b="0" dirty="0">
                <a:hlinkClick r:id="rId14"/>
              </a:rPr>
              <a:t>JavaScript</a:t>
            </a:r>
            <a:endParaRPr lang="en-IN" b="0" dirty="0"/>
          </a:p>
          <a:p>
            <a:r>
              <a:rPr lang="en-IN" b="0" dirty="0" err="1">
                <a:hlinkClick r:id="rId15"/>
              </a:rPr>
              <a:t>jQuery</a:t>
            </a:r>
            <a:endParaRPr lang="en-IN" b="0" dirty="0"/>
          </a:p>
          <a:p>
            <a:r>
              <a:rPr lang="en-IN" b="0" dirty="0" err="1">
                <a:hlinkClick r:id="rId16"/>
              </a:rPr>
              <a:t>BootStrap</a:t>
            </a:r>
            <a:endParaRPr lang="en-IN" b="0" dirty="0"/>
          </a:p>
          <a:p>
            <a:r>
              <a:rPr lang="en-IN" b="0" dirty="0">
                <a:hlinkClick r:id="rId17"/>
              </a:rPr>
              <a:t>React JS</a:t>
            </a:r>
            <a:endParaRPr lang="en-IN" b="0" dirty="0"/>
          </a:p>
          <a:p>
            <a:r>
              <a:rPr lang="en-IN" b="0" dirty="0" err="1">
                <a:hlinkClick r:id="rId18"/>
              </a:rPr>
              <a:t>AngularJS</a:t>
            </a:r>
            <a:endParaRPr lang="en-IN" b="0" dirty="0"/>
          </a:p>
          <a:p>
            <a:r>
              <a:rPr lang="en-IN" b="0" dirty="0">
                <a:hlinkClick r:id="rId19"/>
              </a:rPr>
              <a:t>PHP</a:t>
            </a:r>
            <a:endParaRPr lang="en-IN" b="0" dirty="0"/>
          </a:p>
          <a:p>
            <a:r>
              <a:rPr lang="en-IN" b="0" dirty="0">
                <a:hlinkClick r:id="rId6"/>
              </a:rPr>
              <a:t>Node.js</a:t>
            </a:r>
            <a:endParaRPr lang="en-IN" b="0" dirty="0"/>
          </a:p>
        </p:txBody>
      </p:sp>
    </p:spTree>
    <p:extLst>
      <p:ext uri="{BB962C8B-B14F-4D97-AF65-F5344CB8AC3E}">
        <p14:creationId xmlns:p14="http://schemas.microsoft.com/office/powerpoint/2010/main" val="147524977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4048</TotalTime>
  <Words>2197</Words>
  <Application>Microsoft Office PowerPoint</Application>
  <PresentationFormat>Widescreen</PresentationFormat>
  <Paragraphs>207</Paragraphs>
  <Slides>22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Book Antiqua</vt:lpstr>
      <vt:lpstr>Bookman Old Style</vt:lpstr>
      <vt:lpstr>Calibri</vt:lpstr>
      <vt:lpstr>Century Schoolbook</vt:lpstr>
      <vt:lpstr>Corbel</vt:lpstr>
      <vt:lpstr>Monotype Corsiva</vt:lpstr>
      <vt:lpstr>Symbol</vt:lpstr>
      <vt:lpstr>Times New Roman</vt:lpstr>
      <vt:lpstr>Tw Cen MT</vt:lpstr>
      <vt:lpstr>Wingdings</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Vaidik</cp:lastModifiedBy>
  <cp:revision>290</cp:revision>
  <cp:lastPrinted>2012-11-14T16:17:55Z</cp:lastPrinted>
  <dcterms:created xsi:type="dcterms:W3CDTF">2010-12-28T02:07:03Z</dcterms:created>
  <dcterms:modified xsi:type="dcterms:W3CDTF">2022-09-29T08:20:14Z</dcterms:modified>
</cp:coreProperties>
</file>