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Canva Sans 1" charset="1" panose="020B0503030501040103"/>
      <p:regular r:id="rId14"/>
    </p:embeddedFont>
    <p:embeddedFont>
      <p:font typeface="Canva Sans 1 Bold" charset="1" panose="020B0803030501040103"/>
      <p:regular r:id="rId15"/>
    </p:embeddedFont>
    <p:embeddedFont>
      <p:font typeface="Canva Sans 1 Italics" charset="1" panose="020B0503030501040103"/>
      <p:regular r:id="rId16"/>
    </p:embeddedFont>
    <p:embeddedFont>
      <p:font typeface="Canva Sans 1 Bold Italics" charset="1" panose="020B0803030501040103"/>
      <p:regular r:id="rId17"/>
    </p:embeddedFont>
    <p:embeddedFont>
      <p:font typeface="Canva Sans 2" charset="1" panose="020B0503030501040103"/>
      <p:regular r:id="rId18"/>
    </p:embeddedFont>
    <p:embeddedFont>
      <p:font typeface="Canva Sans 2 Bold" charset="1" panose="020B0803030501040103"/>
      <p:regular r:id="rId19"/>
    </p:embeddedFont>
    <p:embeddedFont>
      <p:font typeface="Canva Sans 2 Italics" charset="1" panose="020B0503030501040103"/>
      <p:regular r:id="rId20"/>
    </p:embeddedFont>
    <p:embeddedFont>
      <p:font typeface="Canva Sans 2 Bold Italics" charset="1" panose="020B0803030501040103"/>
      <p:regular r:id="rId21"/>
    </p:embeddedFont>
    <p:embeddedFont>
      <p:font typeface="Canva Sans 2 Medium" charset="1" panose="020B0603030501040103"/>
      <p:regular r:id="rId22"/>
    </p:embeddedFont>
    <p:embeddedFont>
      <p:font typeface="Canva Sans 2 Medium Italics" charset="1" panose="020B06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39" Target="slides/slide16.xml" Type="http://schemas.openxmlformats.org/officeDocument/2006/relationships/slide"/><Relationship Id="rId4" Target="theme/theme1.xml" Type="http://schemas.openxmlformats.org/officeDocument/2006/relationships/theme"/><Relationship Id="rId40" Target="slides/slide17.xml" Type="http://schemas.openxmlformats.org/officeDocument/2006/relationships/slide"/><Relationship Id="rId41" Target="slides/slide1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81200" y="-940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623560" y="2995905"/>
            <a:ext cx="10620170" cy="4168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101"/>
              </a:lnSpc>
            </a:pPr>
            <a:r>
              <a:rPr lang="en-US" sz="8101">
                <a:solidFill>
                  <a:srgbClr val="FFFFFF"/>
                </a:solidFill>
                <a:latin typeface="DM Sans Bold"/>
              </a:rPr>
              <a:t>CARBON EMISSION-BASED TOLL TAXATION SYSTEM</a:t>
            </a:r>
          </a:p>
          <a:p>
            <a:pPr algn="r">
              <a:lnSpc>
                <a:spcPts val="8101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03684" y="6640827"/>
            <a:ext cx="5722116" cy="52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70"/>
              </a:lnSpc>
            </a:pPr>
            <a:r>
              <a:rPr lang="en-US" sz="3700">
                <a:solidFill>
                  <a:srgbClr val="FFFFFF"/>
                </a:solidFill>
                <a:latin typeface="DM Sans Italics"/>
              </a:rPr>
              <a:t>GROUP 20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981200" y="6267450"/>
            <a:ext cx="2880360" cy="4114800"/>
          </a:xfrm>
          <a:custGeom>
            <a:avLst/>
            <a:gdLst/>
            <a:ahLst/>
            <a:cxnLst/>
            <a:rect r="r" b="b" t="t" l="l"/>
            <a:pathLst>
              <a:path h="4114800" w="288036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5623560" y="7673106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163809" y="8478397"/>
            <a:ext cx="5079921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DM Sans Bold"/>
              </a:rPr>
              <a:t>PROF. YASH VASAVADA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66403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25504"/>
            <a:ext cx="12337018" cy="51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89"/>
              </a:lnSpc>
            </a:pPr>
            <a:r>
              <a:rPr lang="en-US" sz="3626">
                <a:solidFill>
                  <a:srgbClr val="8CA9AD"/>
                </a:solidFill>
                <a:latin typeface="DM Sans Bold"/>
              </a:rPr>
              <a:t>HOW FUEL CONSUMPTION IS CALCULATED.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156322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066008"/>
            <a:ext cx="13219761" cy="2286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17"/>
              </a:lnSpc>
            </a:pPr>
            <a:r>
              <a:rPr lang="en-US" sz="3512">
                <a:solidFill>
                  <a:srgbClr val="000000"/>
                </a:solidFill>
                <a:latin typeface="Canva Sans 2 Bold"/>
                <a:ea typeface="Canva Sans 2 Bold"/>
              </a:rPr>
              <a:t>FuelConsumption = α × rpm× throttle</a:t>
            </a:r>
          </a:p>
          <a:p>
            <a:pPr algn="r">
              <a:lnSpc>
                <a:spcPts val="4497"/>
              </a:lnSpc>
            </a:pPr>
            <a:r>
              <a:rPr lang="en-US" sz="3212">
                <a:solidFill>
                  <a:srgbClr val="000000"/>
                </a:solidFill>
                <a:latin typeface="Canva Sans 2"/>
              </a:rPr>
              <a:t>here , α = fuel consumption constant.(L/km).</a:t>
            </a:r>
          </a:p>
          <a:p>
            <a:pPr algn="r">
              <a:lnSpc>
                <a:spcPts val="4497"/>
              </a:lnSpc>
            </a:pPr>
            <a:r>
              <a:rPr lang="en-US" sz="3212">
                <a:solidFill>
                  <a:srgbClr val="000000"/>
                </a:solidFill>
                <a:latin typeface="Canva Sans 2"/>
              </a:rPr>
              <a:t>rpm = engine’s revolution per minute(in RPM).</a:t>
            </a:r>
          </a:p>
          <a:p>
            <a:pPr algn="r">
              <a:lnSpc>
                <a:spcPts val="4497"/>
              </a:lnSpc>
            </a:pPr>
            <a:r>
              <a:rPr lang="en-US" sz="3212">
                <a:solidFill>
                  <a:srgbClr val="000000"/>
                </a:solidFill>
                <a:latin typeface="Canva Sans 2"/>
              </a:rPr>
              <a:t>throttle = throttle position or opening (in percentage).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967733"/>
            <a:ext cx="15330791" cy="178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17"/>
              </a:lnSpc>
            </a:pPr>
            <a:r>
              <a:rPr lang="en-US" sz="3512">
                <a:solidFill>
                  <a:srgbClr val="000000"/>
                </a:solidFill>
                <a:latin typeface="Canva Sans 2 Bold"/>
                <a:ea typeface="Canva Sans 2 Bold"/>
              </a:rPr>
              <a:t>FuelConsumption ×=</a:t>
            </a:r>
            <a:r>
              <a:rPr lang="en-US" sz="3512">
                <a:solidFill>
                  <a:srgbClr val="000000"/>
                </a:solidFill>
                <a:latin typeface="Canva Sans 2"/>
              </a:rPr>
              <a:t>  </a:t>
            </a:r>
            <a:r>
              <a:rPr lang="en-US" sz="3512">
                <a:solidFill>
                  <a:srgbClr val="000000"/>
                </a:solidFill>
                <a:latin typeface="Canva Sans 2 Bold"/>
                <a:ea typeface="Canva Sans 2 Bold"/>
              </a:rPr>
              <a:t>(1 + 0.0016 × speed)</a:t>
            </a:r>
          </a:p>
          <a:p>
            <a:pPr algn="r">
              <a:lnSpc>
                <a:spcPts val="4917"/>
              </a:lnSpc>
            </a:pPr>
            <a:r>
              <a:rPr lang="en-US" sz="3512">
                <a:solidFill>
                  <a:srgbClr val="000000"/>
                </a:solidFill>
                <a:latin typeface="Canva Sans 2"/>
              </a:rPr>
              <a:t>here, speed is vehicle’s speed (in km/hr).</a:t>
            </a:r>
          </a:p>
          <a:p>
            <a:pPr algn="r">
              <a:lnSpc>
                <a:spcPts val="4497"/>
              </a:lnSpc>
            </a:pPr>
            <a:r>
              <a:rPr lang="en-US" sz="3212">
                <a:solidFill>
                  <a:srgbClr val="000000"/>
                </a:solidFill>
                <a:latin typeface="Canva Sans 2"/>
              </a:rPr>
              <a:t> 0.0016 is additional fuel consumption per unit increase in speed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364632"/>
            <a:ext cx="15330791" cy="2286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17"/>
              </a:lnSpc>
            </a:pPr>
            <a:r>
              <a:rPr lang="en-US" sz="3512">
                <a:solidFill>
                  <a:srgbClr val="000000"/>
                </a:solidFill>
                <a:latin typeface="Canva Sans 2 Bold"/>
                <a:ea typeface="Canva Sans 2 Bold"/>
              </a:rPr>
              <a:t>FuelConsumption ×=</a:t>
            </a:r>
            <a:r>
              <a:rPr lang="en-US" sz="3512">
                <a:solidFill>
                  <a:srgbClr val="000000"/>
                </a:solidFill>
                <a:latin typeface="Canva Sans 2"/>
              </a:rPr>
              <a:t>  </a:t>
            </a:r>
            <a:r>
              <a:rPr lang="en-US" sz="3512">
                <a:solidFill>
                  <a:srgbClr val="000000"/>
                </a:solidFill>
                <a:latin typeface="Canva Sans 2 Bold"/>
                <a:ea typeface="Canva Sans 2 Bold"/>
              </a:rPr>
              <a:t>(1 − 0.02 × (coolantTemp − 90))</a:t>
            </a:r>
          </a:p>
          <a:p>
            <a:pPr algn="r">
              <a:lnSpc>
                <a:spcPts val="4497"/>
              </a:lnSpc>
            </a:pPr>
            <a:r>
              <a:rPr lang="en-US" sz="3212">
                <a:solidFill>
                  <a:srgbClr val="000000"/>
                </a:solidFill>
                <a:latin typeface="Canva Sans 2"/>
              </a:rPr>
              <a:t>here, 0.02 is change of fuel consumption per unit change in coolantTemp</a:t>
            </a:r>
          </a:p>
          <a:p>
            <a:pPr algn="r">
              <a:lnSpc>
                <a:spcPts val="4497"/>
              </a:lnSpc>
            </a:pPr>
            <a:r>
              <a:rPr lang="en-US" sz="3212">
                <a:solidFill>
                  <a:srgbClr val="000000"/>
                </a:solidFill>
                <a:latin typeface="Canva Sans 2"/>
              </a:rPr>
              <a:t>90 is ideal coolant temperature in degrees.</a:t>
            </a:r>
          </a:p>
          <a:p>
            <a:pPr algn="ctr">
              <a:lnSpc>
                <a:spcPts val="4497"/>
              </a:lnSpc>
            </a:pPr>
          </a:p>
        </p:txBody>
      </p:sp>
    </p:spTree>
  </p:cSld>
  <p:clrMapOvr>
    <a:masterClrMapping/>
  </p:clrMapOvr>
  <p:transition spd="fast">
    <p:circl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66403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25504"/>
            <a:ext cx="12337018" cy="51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89"/>
              </a:lnSpc>
            </a:pPr>
            <a:r>
              <a:rPr lang="en-US" sz="3626">
                <a:solidFill>
                  <a:srgbClr val="8CA9AD"/>
                </a:solidFill>
                <a:latin typeface="DM Sans Bold"/>
              </a:rPr>
              <a:t>HOW FUEL CONSUMPTION IS CALCULATED.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156322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11802" y="4066451"/>
            <a:ext cx="15330791" cy="172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17"/>
              </a:lnSpc>
            </a:pPr>
            <a:r>
              <a:rPr lang="en-US" sz="3512">
                <a:solidFill>
                  <a:srgbClr val="000000"/>
                </a:solidFill>
                <a:latin typeface="Canva Sans 2 Bold"/>
                <a:ea typeface="Canva Sans 2 Bold"/>
              </a:rPr>
              <a:t>FuelConsumption ×=</a:t>
            </a:r>
            <a:r>
              <a:rPr lang="en-US" sz="3512">
                <a:solidFill>
                  <a:srgbClr val="000000"/>
                </a:solidFill>
                <a:latin typeface="Canva Sans 2"/>
              </a:rPr>
              <a:t>  </a:t>
            </a:r>
            <a:r>
              <a:rPr lang="en-US" sz="3512">
                <a:solidFill>
                  <a:srgbClr val="000000"/>
                </a:solidFill>
                <a:latin typeface="Canva Sans 2 Bold"/>
              </a:rPr>
              <a:t>14.7 / AFR</a:t>
            </a:r>
          </a:p>
          <a:p>
            <a:pPr algn="r">
              <a:lnSpc>
                <a:spcPts val="4497"/>
              </a:lnSpc>
            </a:pPr>
            <a:r>
              <a:rPr lang="en-US" sz="3212">
                <a:solidFill>
                  <a:srgbClr val="000000"/>
                </a:solidFill>
                <a:latin typeface="Canva Sans 2"/>
              </a:rPr>
              <a:t>here, AFR is Air-to-fuel ratio of engine(in Kg/Kg).</a:t>
            </a:r>
          </a:p>
          <a:p>
            <a:pPr algn="r">
              <a:lnSpc>
                <a:spcPts val="4497"/>
              </a:lnSpc>
            </a:pPr>
            <a:r>
              <a:rPr lang="en-US" sz="3212">
                <a:solidFill>
                  <a:srgbClr val="000000"/>
                </a:solidFill>
                <a:latin typeface="Canva Sans 2"/>
              </a:rPr>
              <a:t>14.7 is standard Air-to-fuel ratio for petrol..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1802" y="1837289"/>
            <a:ext cx="15330791" cy="172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17"/>
              </a:lnSpc>
            </a:pPr>
            <a:r>
              <a:rPr lang="en-US" sz="3512">
                <a:solidFill>
                  <a:srgbClr val="000000"/>
                </a:solidFill>
                <a:latin typeface="Canva Sans 2 Bold"/>
                <a:ea typeface="Canva Sans 2 Bold"/>
              </a:rPr>
              <a:t>FuelConsumption ×=</a:t>
            </a:r>
            <a:r>
              <a:rPr lang="en-US" sz="3512">
                <a:solidFill>
                  <a:srgbClr val="000000"/>
                </a:solidFill>
                <a:latin typeface="Canva Sans 2"/>
              </a:rPr>
              <a:t>  </a:t>
            </a:r>
            <a:r>
              <a:rPr lang="en-US" sz="3512">
                <a:solidFill>
                  <a:srgbClr val="000000"/>
                </a:solidFill>
                <a:latin typeface="Canva Sans 2 Bold"/>
                <a:ea typeface="Canva Sans 2 Bold"/>
              </a:rPr>
              <a:t>(1 + 0.01 × EngineLoad)</a:t>
            </a:r>
          </a:p>
          <a:p>
            <a:pPr algn="r">
              <a:lnSpc>
                <a:spcPts val="4497"/>
              </a:lnSpc>
            </a:pPr>
            <a:r>
              <a:rPr lang="en-US" sz="3212">
                <a:solidFill>
                  <a:srgbClr val="000000"/>
                </a:solidFill>
                <a:latin typeface="Canva Sans 2"/>
              </a:rPr>
              <a:t>here,  EngineLoad is load of engine(in percentage).   </a:t>
            </a:r>
          </a:p>
          <a:p>
            <a:pPr algn="r">
              <a:lnSpc>
                <a:spcPts val="4497"/>
              </a:lnSpc>
            </a:pPr>
            <a:r>
              <a:rPr lang="en-US" sz="3212">
                <a:solidFill>
                  <a:srgbClr val="000000"/>
                </a:solidFill>
                <a:latin typeface="Canva Sans 2"/>
              </a:rPr>
              <a:t>0.01 is change in fuel consumption per unit change in EngineLoad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1802" y="6556253"/>
            <a:ext cx="12337018" cy="51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89"/>
              </a:lnSpc>
            </a:pPr>
            <a:r>
              <a:rPr lang="en-US" sz="3626">
                <a:solidFill>
                  <a:srgbClr val="8CA9AD"/>
                </a:solidFill>
                <a:latin typeface="DM Sans Bold"/>
              </a:rPr>
              <a:t>CO2 EMISSION CALCULATION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1802" y="7416547"/>
            <a:ext cx="15330791" cy="116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17"/>
              </a:lnSpc>
            </a:pPr>
            <a:r>
              <a:rPr lang="en-US" sz="3512">
                <a:solidFill>
                  <a:srgbClr val="000000"/>
                </a:solidFill>
                <a:latin typeface="Canva Sans 2 Bold"/>
                <a:ea typeface="Canva Sans 2 Bold"/>
              </a:rPr>
              <a:t>CO2 Emission= FuelConsumption × 1000 × γ</a:t>
            </a:r>
          </a:p>
          <a:p>
            <a:pPr algn="r">
              <a:lnSpc>
                <a:spcPts val="4497"/>
              </a:lnSpc>
            </a:pPr>
            <a:r>
              <a:rPr lang="en-US" sz="3212">
                <a:solidFill>
                  <a:srgbClr val="000000"/>
                </a:solidFill>
                <a:latin typeface="Canva Sans 2"/>
              </a:rPr>
              <a:t>here, γ is CO2 emission per unit fuel(in  Kg/L).   </a:t>
            </a:r>
          </a:p>
        </p:txBody>
      </p:sp>
    </p:spTree>
  </p:cSld>
  <p:clrMapOvr>
    <a:masterClrMapping/>
  </p:clrMapOvr>
  <p:transition spd="fast">
    <p:circl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27674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4336192" y="1033481"/>
            <a:ext cx="16752995" cy="1104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2"/>
              </a:lnSpc>
            </a:pPr>
            <a:r>
              <a:rPr lang="en-US" sz="3911" u="sng">
                <a:solidFill>
                  <a:srgbClr val="8CA9AD"/>
                </a:solidFill>
                <a:latin typeface="DM Sans Bold"/>
              </a:rPr>
              <a:t>TOLL TAXATION SYSTEM</a:t>
            </a:r>
          </a:p>
          <a:p>
            <a:pPr algn="ctr">
              <a:lnSpc>
                <a:spcPts val="4302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487024"/>
            <a:ext cx="7115413" cy="1117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5"/>
              </a:lnSpc>
            </a:pPr>
            <a:r>
              <a:rPr lang="en-US" sz="3959">
                <a:solidFill>
                  <a:srgbClr val="8CA9AD"/>
                </a:solidFill>
                <a:latin typeface="DM Sans Bold"/>
              </a:rPr>
              <a:t>EMISSION TAX CALCULATION</a:t>
            </a:r>
          </a:p>
          <a:p>
            <a:pPr algn="ctr">
              <a:lnSpc>
                <a:spcPts val="4355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396815"/>
            <a:ext cx="12515905" cy="897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>
                <a:solidFill>
                  <a:srgbClr val="50616C"/>
                </a:solidFill>
                <a:latin typeface="DM Sans"/>
              </a:rPr>
              <a:t>E</a:t>
            </a:r>
            <a:r>
              <a:rPr lang="en-US" sz="3200">
                <a:solidFill>
                  <a:srgbClr val="50616C"/>
                </a:solidFill>
                <a:latin typeface="DM Sans"/>
                <a:ea typeface="DM Sans"/>
              </a:rPr>
              <a:t>MISSION TAX = (TOTAL DISTANCE) × (AVERAGE EMISSION RATE)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>
                <a:solidFill>
                  <a:srgbClr val="50616C"/>
                </a:solidFill>
                <a:latin typeface="DM Sans"/>
                <a:ea typeface="DM Sans"/>
              </a:rPr>
              <a:t>×(EMISSION FACTOR)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727164"/>
            <a:ext cx="16230600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50616C"/>
                </a:solidFill>
                <a:latin typeface="DM Sans"/>
              </a:rPr>
              <a:t> Total distance calculation is based on Average speed and Engine run time.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50616C"/>
                </a:solidFill>
                <a:latin typeface="DM Sans"/>
              </a:rPr>
              <a:t>Average emission rate derived from data which is average rate of carbon emission per km during the trip 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50616C"/>
                </a:solidFill>
                <a:latin typeface="DM Sans"/>
              </a:rPr>
              <a:t>Emission Factor is constant that is used to translates the emissions into a financial cost.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6132" y="7812629"/>
            <a:ext cx="1583573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50616C"/>
                </a:solidFill>
                <a:latin typeface="DM Sans"/>
              </a:rPr>
              <a:t>So now the Final Toll Tax value will be Existing Toll Tax of that particular toll plaza added with the emission tax of that vehicle.</a:t>
            </a:r>
          </a:p>
        </p:txBody>
      </p:sp>
    </p:spTree>
  </p:cSld>
  <p:clrMapOvr>
    <a:masterClrMapping/>
  </p:clrMapOvr>
  <p:transition spd="fast">
    <p:circl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27674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79821" y="3946845"/>
            <a:ext cx="13510022" cy="1336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984" indent="-345492" lvl="1">
              <a:lnSpc>
                <a:spcPts val="3520"/>
              </a:lnSpc>
              <a:buFont typeface="Arial"/>
              <a:buChar char="•"/>
            </a:pPr>
            <a:r>
              <a:rPr lang="en-US" sz="3200">
                <a:solidFill>
                  <a:srgbClr val="737373"/>
                </a:solidFill>
                <a:latin typeface="DM Sans"/>
              </a:rPr>
              <a:t>The emission tax amount is dynamically adjusted by using Emission Factor based on vehicle emissions, aiming to encourage low-emission vehicles and discourage high-emission ones.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79821" y="5587692"/>
            <a:ext cx="11543681" cy="1774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984" indent="-345492" lvl="1">
              <a:lnSpc>
                <a:spcPts val="3520"/>
              </a:lnSpc>
              <a:buFont typeface="Arial"/>
              <a:buChar char="•"/>
            </a:pPr>
            <a:r>
              <a:rPr lang="en-US" sz="3200">
                <a:solidFill>
                  <a:srgbClr val="737373"/>
                </a:solidFill>
                <a:latin typeface="DM Sans"/>
              </a:rPr>
              <a:t>The system creates a financial motivation for individuals to opt for lower-emission transportation choices, promoting immediate emission reductions and driving long-term behavioral changes.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79821" y="1867855"/>
            <a:ext cx="12021041" cy="1774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3520"/>
              </a:lnSpc>
              <a:buFont typeface="Arial"/>
              <a:buChar char="•"/>
            </a:pPr>
            <a:r>
              <a:rPr lang="en-US" sz="3200">
                <a:solidFill>
                  <a:srgbClr val="737373"/>
                </a:solidFill>
                <a:latin typeface="DM Sans"/>
              </a:rPr>
              <a:t>By adding this emission tax to the regular toll tax, vehicles that produce higher carbon emissions during a trip will be charged a higher overall toll, creating a financial incentive for drivers to adopt eco-friendly driving practices.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79821" y="1001950"/>
            <a:ext cx="5331976" cy="56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5"/>
              </a:lnSpc>
              <a:spcBef>
                <a:spcPct val="0"/>
              </a:spcBef>
            </a:pPr>
            <a:r>
              <a:rPr lang="en-US" sz="3959">
                <a:solidFill>
                  <a:srgbClr val="8CA9AD"/>
                </a:solidFill>
                <a:latin typeface="DM Sans Bold"/>
              </a:rPr>
              <a:t>FINANCIAL INCENTIVE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666688"/>
            <a:ext cx="14599342" cy="897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984" indent="-345492" lvl="1">
              <a:lnSpc>
                <a:spcPts val="3520"/>
              </a:lnSpc>
              <a:buFont typeface="Arial"/>
              <a:buChar char="•"/>
            </a:pPr>
            <a:r>
              <a:rPr lang="en-US" sz="3200">
                <a:solidFill>
                  <a:srgbClr val="737373"/>
                </a:solidFill>
                <a:latin typeface="DM Sans"/>
              </a:rPr>
              <a:t>The emission tax system incentivizes sustainable driving practices.</a:t>
            </a:r>
          </a:p>
          <a:p>
            <a:pPr algn="just">
              <a:lnSpc>
                <a:spcPts val="3520"/>
              </a:lnSpc>
            </a:pPr>
          </a:p>
        </p:txBody>
      </p:sp>
    </p:spTree>
  </p:cSld>
  <p:clrMapOvr>
    <a:masterClrMapping/>
  </p:clrMapOvr>
  <p:transition spd="fast">
    <p:circl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66403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90101" y="1595167"/>
            <a:ext cx="12337018" cy="110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19"/>
              </a:lnSpc>
            </a:pPr>
            <a:r>
              <a:rPr lang="en-US" sz="3926" u="sng">
                <a:solidFill>
                  <a:srgbClr val="8CA9AD"/>
                </a:solidFill>
                <a:latin typeface="DM Sans Bold"/>
              </a:rPr>
              <a:t>NUMERICAL RESULTS AND VALIDATION</a:t>
            </a:r>
          </a:p>
          <a:p>
            <a:pPr>
              <a:lnSpc>
                <a:spcPts val="431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515700" y="4276707"/>
            <a:ext cx="6222550" cy="5408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98"/>
              </a:lnSpc>
            </a:pPr>
            <a:r>
              <a:rPr lang="en-US" sz="3725">
                <a:solidFill>
                  <a:srgbClr val="636C55"/>
                </a:solidFill>
                <a:latin typeface="DM Sans Bold"/>
              </a:rPr>
              <a:t>EMISSIONS ESTIMATES</a:t>
            </a:r>
          </a:p>
          <a:p>
            <a:pPr>
              <a:lnSpc>
                <a:spcPts val="4098"/>
              </a:lnSpc>
            </a:pPr>
          </a:p>
          <a:p>
            <a:pPr>
              <a:lnSpc>
                <a:spcPts val="3849"/>
              </a:lnSpc>
            </a:pPr>
            <a:r>
              <a:rPr lang="en-US" sz="3499">
                <a:solidFill>
                  <a:srgbClr val="636C55"/>
                </a:solidFill>
                <a:latin typeface="DM Sans"/>
              </a:rPr>
              <a:t>The algorithm generated emissions estimates ranging from 170-230 grams per kilometer, offering a refinement due to their basis on real-time engine and vehicle parameters.</a:t>
            </a:r>
          </a:p>
          <a:p>
            <a:pPr>
              <a:lnSpc>
                <a:spcPts val="3849"/>
              </a:lnSpc>
            </a:pPr>
          </a:p>
          <a:p>
            <a:pPr>
              <a:lnSpc>
                <a:spcPts val="384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509098" y="3777136"/>
            <a:ext cx="6748447" cy="538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55"/>
              </a:lnSpc>
            </a:pPr>
          </a:p>
          <a:p>
            <a:pPr>
              <a:lnSpc>
                <a:spcPts val="4102"/>
              </a:lnSpc>
            </a:pPr>
            <a:r>
              <a:rPr lang="en-US" sz="3729">
                <a:solidFill>
                  <a:srgbClr val="636C55"/>
                </a:solidFill>
                <a:latin typeface="DM Sans Bold"/>
              </a:rPr>
              <a:t>VALIDATION</a:t>
            </a:r>
          </a:p>
          <a:p>
            <a:pPr>
              <a:lnSpc>
                <a:spcPts val="4102"/>
              </a:lnSpc>
            </a:pP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636C55"/>
                </a:solidFill>
                <a:latin typeface="DM Sans"/>
              </a:rPr>
              <a:t>The robustness and reliability of the algorithm underscore its potential for accurately estimating emissions from vehicles across diverse driving conditions and vehicle types..</a:t>
            </a:r>
          </a:p>
          <a:p>
            <a:pPr>
              <a:lnSpc>
                <a:spcPts val="3850"/>
              </a:lnSpc>
            </a:pPr>
          </a:p>
          <a:p>
            <a:pPr>
              <a:lnSpc>
                <a:spcPts val="319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156322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ircl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27674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56322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42975" y="1066800"/>
            <a:ext cx="9747507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 u="sng">
                <a:solidFill>
                  <a:srgbClr val="8CA9AD"/>
                </a:solidFill>
                <a:latin typeface="DM Sans Bold"/>
              </a:rPr>
              <a:t>FUTURE SCOPE AND CONCLUSION</a:t>
            </a:r>
          </a:p>
          <a:p>
            <a:pPr algn="ctr">
              <a:lnSpc>
                <a:spcPts val="495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045595"/>
            <a:ext cx="4992767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  <a:spcBef>
                <a:spcPct val="0"/>
              </a:spcBef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FUTURE DEVELOPMENT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823603"/>
            <a:ext cx="7927015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  <a:spcBef>
                <a:spcPct val="0"/>
              </a:spcBef>
            </a:pPr>
            <a:r>
              <a:rPr lang="en-US" sz="3000">
                <a:solidFill>
                  <a:srgbClr val="737373"/>
                </a:solidFill>
                <a:latin typeface="DM Sans"/>
              </a:rPr>
              <a:t>Further research and development are necessary to address potential challenges and enhance the system's accuracy and effectiveness.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88425" y="4045595"/>
            <a:ext cx="6212681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  <a:spcBef>
                <a:spcPct val="0"/>
              </a:spcBef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TACKLING CLIMATE CHANGE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88425" y="4833128"/>
            <a:ext cx="7078498" cy="328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85"/>
              </a:lnSpc>
              <a:spcBef>
                <a:spcPct val="0"/>
              </a:spcBef>
            </a:pPr>
            <a:r>
              <a:rPr lang="en-US" sz="2986">
                <a:solidFill>
                  <a:srgbClr val="737373"/>
                </a:solidFill>
                <a:latin typeface="DM Sans"/>
              </a:rPr>
              <a:t>The proposed Carbon Emission-based Toll Taxation System combines technological advancements and policy measures into an integrated solution that promotes sustainable transportation practices and reduces vehicular emissions contributing to climate change.</a:t>
            </a:r>
          </a:p>
        </p:txBody>
      </p:sp>
    </p:spTree>
  </p:cSld>
  <p:clrMapOvr>
    <a:masterClrMapping/>
  </p:clrMapOvr>
  <p:transition spd="fast">
    <p:circl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9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468534" y="1066800"/>
            <a:ext cx="10612534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TEAM MEMBERS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95966" y="2952750"/>
            <a:ext cx="8602861" cy="630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50"/>
              </a:lnSpc>
            </a:pPr>
            <a:r>
              <a:rPr lang="en-US" sz="4500">
                <a:solidFill>
                  <a:srgbClr val="000000"/>
                </a:solidFill>
                <a:latin typeface="DM Sans Bold"/>
              </a:rPr>
              <a:t>ASHISH PARMAR (202101174)</a:t>
            </a:r>
          </a:p>
          <a:p>
            <a:pPr algn="just">
              <a:lnSpc>
                <a:spcPts val="4950"/>
              </a:lnSpc>
            </a:pPr>
            <a:r>
              <a:rPr lang="en-US" sz="4500">
                <a:solidFill>
                  <a:srgbClr val="000000"/>
                </a:solidFill>
                <a:latin typeface="DM Sans Bold"/>
              </a:rPr>
              <a:t>RAMYA PATEL (202101176)</a:t>
            </a:r>
          </a:p>
          <a:p>
            <a:pPr algn="just">
              <a:lnSpc>
                <a:spcPts val="4950"/>
              </a:lnSpc>
            </a:pPr>
            <a:r>
              <a:rPr lang="en-US" sz="4500">
                <a:solidFill>
                  <a:srgbClr val="000000"/>
                </a:solidFill>
                <a:latin typeface="DM Sans Bold"/>
              </a:rPr>
              <a:t>NISARG PATEL (202101216)</a:t>
            </a:r>
          </a:p>
          <a:p>
            <a:pPr algn="just">
              <a:lnSpc>
                <a:spcPts val="4950"/>
              </a:lnSpc>
            </a:pPr>
            <a:r>
              <a:rPr lang="en-US" sz="4500">
                <a:solidFill>
                  <a:srgbClr val="000000"/>
                </a:solidFill>
                <a:latin typeface="DM Sans Bold"/>
              </a:rPr>
              <a:t>VAIDIK PATEL (202101217)</a:t>
            </a:r>
          </a:p>
          <a:p>
            <a:pPr algn="just">
              <a:lnSpc>
                <a:spcPts val="4950"/>
              </a:lnSpc>
            </a:pPr>
            <a:r>
              <a:rPr lang="en-US" sz="4500">
                <a:solidFill>
                  <a:srgbClr val="000000"/>
                </a:solidFill>
                <a:latin typeface="DM Sans Bold"/>
              </a:rPr>
              <a:t>DEV HINGU (202101244)</a:t>
            </a:r>
          </a:p>
          <a:p>
            <a:pPr algn="just">
              <a:lnSpc>
                <a:spcPts val="4950"/>
              </a:lnSpc>
            </a:pPr>
            <a:r>
              <a:rPr lang="en-US" sz="4500">
                <a:solidFill>
                  <a:srgbClr val="000000"/>
                </a:solidFill>
                <a:latin typeface="DM Sans Bold"/>
              </a:rPr>
              <a:t>PARTH MOVALIYA (202101249) </a:t>
            </a:r>
          </a:p>
          <a:p>
            <a:pPr algn="just">
              <a:lnSpc>
                <a:spcPts val="4950"/>
              </a:lnSpc>
            </a:pPr>
            <a:r>
              <a:rPr lang="en-US" sz="4500">
                <a:solidFill>
                  <a:srgbClr val="000000"/>
                </a:solidFill>
                <a:latin typeface="DM Sans Bold"/>
              </a:rPr>
              <a:t>NIKUNJ VARIYA (202101428)</a:t>
            </a:r>
          </a:p>
          <a:p>
            <a:pPr algn="just">
              <a:lnSpc>
                <a:spcPts val="4950"/>
              </a:lnSpc>
            </a:pPr>
            <a:r>
              <a:rPr lang="en-US" sz="4500">
                <a:solidFill>
                  <a:srgbClr val="000000"/>
                </a:solidFill>
                <a:latin typeface="DM Sans Bold"/>
              </a:rPr>
              <a:t>AYUSH PATEL (202101439)</a:t>
            </a:r>
          </a:p>
          <a:p>
            <a:pPr algn="just">
              <a:lnSpc>
                <a:spcPts val="4950"/>
              </a:lnSpc>
            </a:pPr>
            <a:r>
              <a:rPr lang="en-US" sz="4500">
                <a:solidFill>
                  <a:srgbClr val="000000"/>
                </a:solidFill>
                <a:latin typeface="DM Sans Bold"/>
              </a:rPr>
              <a:t>SHUBHAM PATEL (202101464)</a:t>
            </a:r>
          </a:p>
          <a:p>
            <a:pPr algn="just">
              <a:lnSpc>
                <a:spcPts val="49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DM Sans Bold"/>
              </a:rPr>
              <a:t>SAKSHI PATADIYA (202101469)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727674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56322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ircle/>
  </p:transition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8CA9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3208" y="2134953"/>
            <a:ext cx="5428762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DM Sans Bold"/>
              </a:rPr>
              <a:t>DATA COLLECTION</a:t>
            </a:r>
            <a:r>
              <a:rPr lang="en-US" sz="3999">
                <a:solidFill>
                  <a:srgbClr val="FFFFFF"/>
                </a:solidFill>
                <a:latin typeface="DM Sans Bold"/>
              </a:rPr>
              <a:t>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36185" y="2134953"/>
            <a:ext cx="5428762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DM Sans Bold"/>
              </a:rPr>
              <a:t>DATA PROCESSING</a:t>
            </a:r>
            <a:r>
              <a:rPr lang="en-US" sz="3999">
                <a:solidFill>
                  <a:srgbClr val="FFFFFF"/>
                </a:solidFill>
                <a:latin typeface="DM Sans Bold"/>
              </a:rPr>
              <a:t>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578658" y="2134953"/>
            <a:ext cx="5428762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DM Sans Bold"/>
              </a:rPr>
              <a:t>TAXATION SYSTEM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9692" y="4594222"/>
            <a:ext cx="5709661" cy="1127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700" indent="-431850" lvl="1">
              <a:lnSpc>
                <a:spcPts val="44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DM Sans Bold"/>
              </a:rPr>
              <a:t>Shubham</a:t>
            </a:r>
          </a:p>
          <a:p>
            <a:pPr algn="just" marL="863700" indent="-431850" lvl="1">
              <a:lnSpc>
                <a:spcPts val="44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DM Sans Bold"/>
              </a:rPr>
              <a:t>Vaidik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59352" y="3708394"/>
            <a:ext cx="7749292" cy="5359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  <a:spcBef>
                <a:spcPct val="0"/>
              </a:spcBef>
            </a:pPr>
            <a:r>
              <a:rPr lang="en-US" sz="3500" u="sng">
                <a:solidFill>
                  <a:srgbClr val="FFFFFF"/>
                </a:solidFill>
                <a:latin typeface="DM Sans Bold"/>
              </a:rPr>
              <a:t>ALGORITHM </a:t>
            </a:r>
          </a:p>
          <a:p>
            <a:pPr>
              <a:lnSpc>
                <a:spcPts val="3850"/>
              </a:lnSpc>
              <a:spcBef>
                <a:spcPct val="0"/>
              </a:spcBef>
            </a:pP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M Sans Bold"/>
              </a:rPr>
              <a:t>NISARG</a:t>
            </a: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M Sans Bold"/>
              </a:rPr>
              <a:t>DEV</a:t>
            </a: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M Sans Bold"/>
              </a:rPr>
              <a:t>NIKUNJ</a:t>
            </a:r>
          </a:p>
          <a:p>
            <a:pPr>
              <a:lnSpc>
                <a:spcPts val="3850"/>
              </a:lnSpc>
            </a:pPr>
          </a:p>
          <a:p>
            <a:pPr>
              <a:lnSpc>
                <a:spcPts val="3850"/>
              </a:lnSpc>
              <a:spcBef>
                <a:spcPct val="0"/>
              </a:spcBef>
            </a:pPr>
            <a:r>
              <a:rPr lang="en-US" sz="3500" u="sng">
                <a:solidFill>
                  <a:srgbClr val="FFFFFF"/>
                </a:solidFill>
                <a:latin typeface="DM Sans Bold"/>
              </a:rPr>
              <a:t>IMPLEMENTATION </a:t>
            </a:r>
          </a:p>
          <a:p>
            <a:pPr>
              <a:lnSpc>
                <a:spcPts val="3850"/>
              </a:lnSpc>
              <a:spcBef>
                <a:spcPct val="0"/>
              </a:spcBef>
            </a:pP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M Sans Bold"/>
              </a:rPr>
              <a:t>AYUSH</a:t>
            </a: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M Sans Bold"/>
              </a:rPr>
              <a:t>RAMYA</a:t>
            </a: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M Sans Bold"/>
              </a:rPr>
              <a:t>SAKSHI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49900" y="4448445"/>
            <a:ext cx="5709661" cy="1127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700" indent="-431850" lvl="1">
              <a:lnSpc>
                <a:spcPts val="44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DM Sans Bold"/>
              </a:rPr>
              <a:t>Ashish</a:t>
            </a:r>
          </a:p>
          <a:p>
            <a:pPr algn="just" marL="863700" indent="-431850" lvl="1">
              <a:lnSpc>
                <a:spcPts val="44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DM Sans Bold"/>
              </a:rPr>
              <a:t>Parth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77029" y="723900"/>
            <a:ext cx="5436805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4500">
                <a:solidFill>
                  <a:srgbClr val="C76528"/>
                </a:solidFill>
                <a:latin typeface="DM Sans Bold"/>
              </a:rPr>
              <a:t>CONTRIBUTION</a:t>
            </a:r>
          </a:p>
        </p:txBody>
      </p:sp>
    </p:spTree>
  </p:cSld>
  <p:clrMapOvr>
    <a:masterClrMapping/>
  </p:clrMapOvr>
  <p:transition spd="fast">
    <p:circl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9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27674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56322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84714" y="4516437"/>
            <a:ext cx="13318572" cy="134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50"/>
              </a:lnSpc>
              <a:spcBef>
                <a:spcPct val="0"/>
              </a:spcBef>
            </a:pPr>
            <a:r>
              <a:rPr lang="en-US" sz="9500">
                <a:solidFill>
                  <a:srgbClr val="000000"/>
                </a:solidFill>
                <a:latin typeface="DM Sans Bold"/>
              </a:rPr>
              <a:t>THANK YOU</a:t>
            </a:r>
          </a:p>
        </p:txBody>
      </p:sp>
    </p:spTree>
  </p:cSld>
  <p:clrMapOvr>
    <a:masterClrMapping/>
  </p:clrMapOvr>
  <p:transition spd="fast">
    <p:circl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759210" y="7143750"/>
            <a:ext cx="5500090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DM Sans Bold"/>
              </a:rPr>
              <a:t>TABLE OF</a:t>
            </a:r>
          </a:p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DM Sans Bold"/>
              </a:rPr>
              <a:t>CONTENT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7556" y="2333944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01.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7556" y="3855931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02.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55969" y="2341879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636C55"/>
                </a:solidFill>
                <a:latin typeface="DM Sans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55969" y="3863866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636C55"/>
                </a:solidFill>
                <a:latin typeface="DM Sans Bold"/>
              </a:rPr>
              <a:t>PROBLEM STATEMENT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17556" y="5377917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03.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55969" y="5385853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636C55"/>
                </a:solidFill>
                <a:latin typeface="DM Sans Bold"/>
              </a:rPr>
              <a:t>PROPOSED APPROACH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17556" y="6899904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04.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55969" y="6907839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636C55"/>
                </a:solidFill>
                <a:latin typeface="DM Sans Bold"/>
              </a:rPr>
              <a:t>CONCLUSION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ircl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9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27674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04900"/>
            <a:ext cx="7721065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DM Sans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9626" y="4118519"/>
            <a:ext cx="3328727" cy="822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US" sz="3900">
                <a:solidFill>
                  <a:srgbClr val="000000"/>
                </a:solidFill>
                <a:latin typeface="DM Sans Bold"/>
              </a:rPr>
              <a:t>PURPOSE</a:t>
            </a:r>
          </a:p>
          <a:p>
            <a:pPr algn="ctr">
              <a:lnSpc>
                <a:spcPts val="2288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887311"/>
            <a:ext cx="6871384" cy="2081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4"/>
              </a:lnSpc>
            </a:pPr>
            <a:r>
              <a:rPr lang="en-US" sz="2974">
                <a:solidFill>
                  <a:srgbClr val="000000"/>
                </a:solidFill>
                <a:latin typeface="Canva Sans 2"/>
              </a:rPr>
              <a:t>To introduce an innovative approach addressing climate change through a Carbon Emission-based Toll Taxation System utilizing OBD-II sensor data.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23125" y="4125436"/>
            <a:ext cx="3328727" cy="819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US" sz="3900">
                <a:solidFill>
                  <a:srgbClr val="000000"/>
                </a:solidFill>
                <a:latin typeface="DM Sans Bold"/>
              </a:rPr>
              <a:t>OUTLINE</a:t>
            </a:r>
          </a:p>
          <a:p>
            <a:pPr algn="ctr">
              <a:lnSpc>
                <a:spcPts val="2288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169359" y="4887311"/>
            <a:ext cx="7089941" cy="2077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8"/>
              </a:lnSpc>
            </a:pPr>
            <a:r>
              <a:rPr lang="en-US" sz="2970">
                <a:solidFill>
                  <a:srgbClr val="000000"/>
                </a:solidFill>
                <a:latin typeface="Canva Sans 2"/>
              </a:rPr>
              <a:t>This presentation will cover the abstract, problem statement, proposed approach, algorithmic insights, and future  developments.</a:t>
            </a:r>
          </a:p>
        </p:txBody>
      </p:sp>
    </p:spTree>
  </p:cSld>
  <p:clrMapOvr>
    <a:masterClrMapping/>
  </p:clrMapOvr>
  <p:transition spd="fast">
    <p:circl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0994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50813" y="2092985"/>
            <a:ext cx="6369004" cy="5118486"/>
          </a:xfrm>
          <a:custGeom>
            <a:avLst/>
            <a:gdLst/>
            <a:ahLst/>
            <a:cxnLst/>
            <a:rect r="r" b="b" t="t" l="l"/>
            <a:pathLst>
              <a:path h="5118486" w="6369004">
                <a:moveTo>
                  <a:pt x="0" y="0"/>
                </a:moveTo>
                <a:lnTo>
                  <a:pt x="6369004" y="0"/>
                </a:lnTo>
                <a:lnTo>
                  <a:pt x="6369004" y="5118486"/>
                </a:lnTo>
                <a:lnTo>
                  <a:pt x="0" y="51184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01805" y="1966868"/>
            <a:ext cx="7629126" cy="960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86"/>
              </a:lnSpc>
            </a:pPr>
            <a:r>
              <a:rPr lang="en-US" sz="6805" u="sng">
                <a:solidFill>
                  <a:srgbClr val="8CA9AD"/>
                </a:solidFill>
                <a:latin typeface="DM Sans Bold"/>
              </a:rPr>
              <a:t>OBJECTIVE</a:t>
            </a:r>
            <a:r>
              <a:rPr lang="en-US" sz="6805">
                <a:solidFill>
                  <a:srgbClr val="8CA9AD"/>
                </a:solidFill>
                <a:latin typeface="DM Sans Bold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01805" y="4066911"/>
            <a:ext cx="6726444" cy="364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7"/>
              </a:lnSpc>
            </a:pPr>
            <a:r>
              <a:rPr lang="en-US" sz="4379">
                <a:solidFill>
                  <a:srgbClr val="636C55"/>
                </a:solidFill>
                <a:latin typeface="DM Sans"/>
              </a:rPr>
              <a:t>Mitigate CO2 emissions in personal transportation by utilizing precise OBD-II sensor data.</a:t>
            </a:r>
          </a:p>
          <a:p>
            <a:pPr>
              <a:lnSpc>
                <a:spcPts val="4817"/>
              </a:lnSpc>
            </a:pPr>
          </a:p>
          <a:p>
            <a:pPr>
              <a:lnSpc>
                <a:spcPts val="4817"/>
              </a:lnSpc>
            </a:pPr>
          </a:p>
        </p:txBody>
      </p:sp>
    </p:spTree>
  </p:cSld>
  <p:clrMapOvr>
    <a:masterClrMapping/>
  </p:clrMapOvr>
  <p:transition spd="fast">
    <p:circl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23925" y="1104900"/>
            <a:ext cx="14503335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 u="sng">
                <a:solidFill>
                  <a:srgbClr val="8CA9AD"/>
                </a:solidFill>
                <a:latin typeface="DM Sans Bol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44000" y="4174127"/>
            <a:ext cx="7450969" cy="4447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56"/>
              </a:lnSpc>
            </a:pPr>
            <a:r>
              <a:rPr lang="en-US" sz="3960">
                <a:solidFill>
                  <a:srgbClr val="636C55"/>
                </a:solidFill>
                <a:latin typeface="DM Sans Bold"/>
              </a:rPr>
              <a:t>TRANSPORTATION EMISSIONS</a:t>
            </a:r>
            <a:r>
              <a:rPr lang="en-US" sz="3960">
                <a:solidFill>
                  <a:srgbClr val="636C55"/>
                </a:solidFill>
                <a:latin typeface="DM Sans Bold"/>
              </a:rPr>
              <a:t>:</a:t>
            </a:r>
          </a:p>
          <a:p>
            <a:pPr>
              <a:lnSpc>
                <a:spcPts val="3850"/>
              </a:lnSpc>
            </a:pP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636C55"/>
                </a:solidFill>
                <a:latin typeface="DM Sans"/>
              </a:rPr>
              <a:t>Transportation accounts for a substantial portion of global CO2 emissions, making it a major contributor to climate change. The imperative to bridge the awareness-action gap is undeniable.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67100" y="3789042"/>
            <a:ext cx="6752961" cy="6174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52"/>
              </a:lnSpc>
            </a:pPr>
            <a:r>
              <a:rPr lang="en-US" sz="3956">
                <a:solidFill>
                  <a:srgbClr val="636C55"/>
                </a:solidFill>
                <a:latin typeface="DM Sans Bold"/>
              </a:rPr>
              <a:t>THE GLOBAL CHALLENGE OF CLIMATE CHANGE</a:t>
            </a:r>
          </a:p>
          <a:p>
            <a:pPr>
              <a:lnSpc>
                <a:spcPts val="4352"/>
              </a:lnSpc>
            </a:pPr>
          </a:p>
          <a:p>
            <a:pPr>
              <a:lnSpc>
                <a:spcPts val="3849"/>
              </a:lnSpc>
            </a:pPr>
            <a:r>
              <a:rPr lang="en-US" sz="3499">
                <a:solidFill>
                  <a:srgbClr val="636C55"/>
                </a:solidFill>
                <a:latin typeface="DM Sans"/>
              </a:rPr>
              <a:t>The pressing global challenge of climate change necessitates a comprehensive understanding of the environmental impact of individual actions, particularly in the domain of personal transportation.</a:t>
            </a:r>
          </a:p>
          <a:p>
            <a:pPr>
              <a:lnSpc>
                <a:spcPts val="4352"/>
              </a:lnSpc>
            </a:pPr>
          </a:p>
          <a:p>
            <a:pPr>
              <a:lnSpc>
                <a:spcPts val="4352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156322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56322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ircl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76325"/>
            <a:ext cx="10853638" cy="1396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7"/>
              </a:lnSpc>
            </a:pPr>
            <a:r>
              <a:rPr lang="en-US" sz="4942" u="sng">
                <a:solidFill>
                  <a:srgbClr val="8CA9AD"/>
                </a:solidFill>
                <a:latin typeface="DM Sans Bold"/>
              </a:rPr>
              <a:t> ADDRESSING THE AWARENESS GAP</a:t>
            </a:r>
          </a:p>
          <a:p>
            <a:pPr algn="ctr">
              <a:lnSpc>
                <a:spcPts val="5437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155864" y="4033186"/>
            <a:ext cx="6457593" cy="670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3"/>
              </a:lnSpc>
            </a:pPr>
            <a:r>
              <a:rPr lang="en-US" sz="3959">
                <a:solidFill>
                  <a:srgbClr val="636C55"/>
                </a:solidFill>
                <a:latin typeface="DM Sans Bold"/>
              </a:rPr>
              <a:t>LACK OF UNDERSTANDING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55864" y="5172075"/>
            <a:ext cx="8591497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  <a:spcBef>
                <a:spcPct val="0"/>
              </a:spcBef>
            </a:pPr>
            <a:r>
              <a:rPr lang="en-US" sz="3500">
                <a:solidFill>
                  <a:srgbClr val="636C55"/>
                </a:solidFill>
                <a:latin typeface="DM Sans"/>
              </a:rPr>
              <a:t>Despite increasing global awareness, there remains a significant lack of understanding among individuals regarding the carbon footprint generated by their daily transportation choices.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44222" y="4147486"/>
            <a:ext cx="5613202" cy="56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5"/>
              </a:lnSpc>
              <a:spcBef>
                <a:spcPct val="0"/>
              </a:spcBef>
            </a:pPr>
            <a:r>
              <a:rPr lang="en-US" sz="3959">
                <a:solidFill>
                  <a:srgbClr val="636C55"/>
                </a:solidFill>
                <a:latin typeface="DM Sans Bold"/>
              </a:rPr>
              <a:t>EMPOWERING DRIVERS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44222" y="5255053"/>
            <a:ext cx="7049579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  <a:spcBef>
                <a:spcPct val="0"/>
              </a:spcBef>
            </a:pPr>
            <a:r>
              <a:rPr lang="en-US" sz="3500">
                <a:solidFill>
                  <a:srgbClr val="636C55"/>
                </a:solidFill>
                <a:latin typeface="DM Sans"/>
              </a:rPr>
              <a:t>Feedback from OBD-II sensors aims to empower drivers with insights for improvement, enhancing environmental consciousness.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156322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56322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ircl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54613" y="860435"/>
            <a:ext cx="10047214" cy="785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20"/>
              </a:lnSpc>
            </a:pPr>
            <a:r>
              <a:rPr lang="en-US" sz="5564" u="sng">
                <a:solidFill>
                  <a:srgbClr val="8CA9AD"/>
                </a:solidFill>
                <a:latin typeface="DM Sans Bold"/>
              </a:rPr>
              <a:t>PROPOSED APPROACH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54613" y="2441338"/>
            <a:ext cx="9486816" cy="99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97"/>
              </a:lnSpc>
            </a:pPr>
            <a:r>
              <a:rPr lang="en-US" sz="3542">
                <a:solidFill>
                  <a:srgbClr val="8CA9AD"/>
                </a:solidFill>
                <a:latin typeface="DM Sans Bold"/>
              </a:rPr>
              <a:t>STEP 1 - OBD-II SENSOR DATA COLLECTION</a:t>
            </a:r>
          </a:p>
          <a:p>
            <a:pPr>
              <a:lnSpc>
                <a:spcPts val="389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357862"/>
            <a:ext cx="7332907" cy="3504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55"/>
              </a:lnSpc>
            </a:pPr>
            <a:r>
              <a:rPr lang="en-US" sz="3959">
                <a:solidFill>
                  <a:srgbClr val="636C55"/>
                </a:solidFill>
                <a:latin typeface="DM Sans Bold"/>
              </a:rPr>
              <a:t>DATA COLLECTION PROCESS</a:t>
            </a:r>
          </a:p>
          <a:p>
            <a:pPr>
              <a:lnSpc>
                <a:spcPts val="4098"/>
              </a:lnSpc>
            </a:pPr>
          </a:p>
          <a:p>
            <a:pPr>
              <a:lnSpc>
                <a:spcPts val="3849"/>
              </a:lnSpc>
            </a:pPr>
            <a:r>
              <a:rPr lang="en-US" sz="3499">
                <a:solidFill>
                  <a:srgbClr val="636C55"/>
                </a:solidFill>
                <a:latin typeface="DM Sans"/>
              </a:rPr>
              <a:t>Utilizing the OBD-II interface, ELM327 module, Arduino nano, and HC05 Bluetooth module for collecting real-time data on the vehicle.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41560" y="3777531"/>
            <a:ext cx="6791995" cy="479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55"/>
              </a:lnSpc>
            </a:pPr>
          </a:p>
          <a:p>
            <a:pPr>
              <a:lnSpc>
                <a:spcPts val="4355"/>
              </a:lnSpc>
            </a:pPr>
            <a:r>
              <a:rPr lang="en-US" sz="3959">
                <a:solidFill>
                  <a:srgbClr val="636C55"/>
                </a:solidFill>
                <a:latin typeface="DM Sans Bold"/>
              </a:rPr>
              <a:t>PARAMETERS COLLECTED</a:t>
            </a:r>
          </a:p>
          <a:p>
            <a:pPr>
              <a:lnSpc>
                <a:spcPts val="2977"/>
              </a:lnSpc>
            </a:pP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636C55"/>
                </a:solidFill>
                <a:latin typeface="DM Sans"/>
              </a:rPr>
              <a:t>The data includes engine RPM, vehicle speed, throttle position, coolant temperature, engine load and mass air flow via oxygen sensor data, essential for emission calculation</a:t>
            </a:r>
          </a:p>
          <a:p>
            <a:pPr>
              <a:lnSpc>
                <a:spcPts val="319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156322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ircl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66403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07063" y="1449954"/>
            <a:ext cx="12051311" cy="498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97"/>
              </a:lnSpc>
            </a:pPr>
            <a:r>
              <a:rPr lang="en-US" sz="3542">
                <a:solidFill>
                  <a:srgbClr val="8CA9AD"/>
                </a:solidFill>
                <a:latin typeface="DM Sans Bold"/>
              </a:rPr>
              <a:t>STEP 2 -ALGORITHM FOR EMISSION CALCULATION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07063" y="4357862"/>
            <a:ext cx="6336166" cy="4436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98"/>
              </a:lnSpc>
            </a:pPr>
            <a:r>
              <a:rPr lang="en-US" sz="3725">
                <a:solidFill>
                  <a:srgbClr val="636C55"/>
                </a:solidFill>
                <a:latin typeface="DM Sans Bold"/>
              </a:rPr>
              <a:t>FUEL CONSUMPTION</a:t>
            </a:r>
          </a:p>
          <a:p>
            <a:pPr>
              <a:lnSpc>
                <a:spcPts val="4098"/>
              </a:lnSpc>
            </a:pPr>
          </a:p>
          <a:p>
            <a:pPr>
              <a:lnSpc>
                <a:spcPts val="3849"/>
              </a:lnSpc>
            </a:pPr>
            <a:r>
              <a:rPr lang="en-US" sz="3499">
                <a:solidFill>
                  <a:srgbClr val="636C55"/>
                </a:solidFill>
                <a:latin typeface="DM Sans"/>
              </a:rPr>
              <a:t>The algorithm calculates fuel consumption based on various parameters, including engine RPM, throttle position, vehicle speed, and coolant temperature.</a:t>
            </a:r>
          </a:p>
          <a:p>
            <a:pPr>
              <a:lnSpc>
                <a:spcPts val="384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541560" y="3777531"/>
            <a:ext cx="5758358" cy="538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55"/>
              </a:lnSpc>
            </a:pPr>
          </a:p>
          <a:p>
            <a:pPr>
              <a:lnSpc>
                <a:spcPts val="4102"/>
              </a:lnSpc>
            </a:pPr>
            <a:r>
              <a:rPr lang="en-US" sz="3729">
                <a:solidFill>
                  <a:srgbClr val="636C55"/>
                </a:solidFill>
                <a:latin typeface="DM Sans Bold"/>
              </a:rPr>
              <a:t>AIR-FUEL RATIO</a:t>
            </a:r>
          </a:p>
          <a:p>
            <a:pPr>
              <a:lnSpc>
                <a:spcPts val="4102"/>
              </a:lnSpc>
            </a:pP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636C55"/>
                </a:solidFill>
                <a:latin typeface="DM Sans"/>
              </a:rPr>
              <a:t>Adjustments are made to the fuel consumption based on the deviation from the stoichiometric air-fuel ratio, ensuring precise emission calculations.</a:t>
            </a:r>
          </a:p>
          <a:p>
            <a:pPr>
              <a:lnSpc>
                <a:spcPts val="3850"/>
              </a:lnSpc>
            </a:pPr>
          </a:p>
          <a:p>
            <a:pPr>
              <a:lnSpc>
                <a:spcPts val="319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156322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ircl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66403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39525" y="1604692"/>
            <a:ext cx="12337018" cy="1014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89"/>
              </a:lnSpc>
            </a:pPr>
            <a:r>
              <a:rPr lang="en-US" sz="3626">
                <a:solidFill>
                  <a:srgbClr val="8CA9AD"/>
                </a:solidFill>
                <a:latin typeface="DM Sans Bold"/>
              </a:rPr>
              <a:t>STEP 3 - REAL-TIME EMISSION ESTIMATION</a:t>
            </a:r>
          </a:p>
          <a:p>
            <a:pPr>
              <a:lnSpc>
                <a:spcPts val="398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39525" y="4093931"/>
            <a:ext cx="6591706" cy="4922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98"/>
              </a:lnSpc>
            </a:pPr>
            <a:r>
              <a:rPr lang="en-US" sz="3725">
                <a:solidFill>
                  <a:srgbClr val="636C55"/>
                </a:solidFill>
                <a:latin typeface="DM Sans Bold"/>
              </a:rPr>
              <a:t>PRECISION AND ACCURACY</a:t>
            </a:r>
          </a:p>
          <a:p>
            <a:pPr>
              <a:lnSpc>
                <a:spcPts val="4098"/>
              </a:lnSpc>
            </a:pPr>
          </a:p>
          <a:p>
            <a:pPr>
              <a:lnSpc>
                <a:spcPts val="3849"/>
              </a:lnSpc>
            </a:pPr>
            <a:r>
              <a:rPr lang="en-US" sz="3499">
                <a:solidFill>
                  <a:srgbClr val="636C55"/>
                </a:solidFill>
                <a:latin typeface="DM Sans"/>
              </a:rPr>
              <a:t>Leveraging real-time engine data, the OBD-II protocol-based approach overcomes the limitations of GPS-based and ML-based methods, providing precise estimates for various vehicle types and conditions.</a:t>
            </a:r>
          </a:p>
          <a:p>
            <a:pPr>
              <a:lnSpc>
                <a:spcPts val="384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574022" y="3553273"/>
            <a:ext cx="7195359" cy="538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55"/>
              </a:lnSpc>
            </a:pPr>
          </a:p>
          <a:p>
            <a:pPr>
              <a:lnSpc>
                <a:spcPts val="4102"/>
              </a:lnSpc>
            </a:pPr>
            <a:r>
              <a:rPr lang="en-US" sz="3729">
                <a:solidFill>
                  <a:srgbClr val="636C55"/>
                </a:solidFill>
                <a:latin typeface="DM Sans Bold"/>
              </a:rPr>
              <a:t>REFINEMENT AND RELIABILITY</a:t>
            </a:r>
          </a:p>
          <a:p>
            <a:pPr>
              <a:lnSpc>
                <a:spcPts val="4102"/>
              </a:lnSpc>
            </a:pP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636C55"/>
                </a:solidFill>
                <a:latin typeface="DM Sans"/>
              </a:rPr>
              <a:t>The algorithm’s estimates offer a notable advantage over existing methodologies, positioning it as a promising tool for accurately estimating emissions from vehicles.</a:t>
            </a:r>
          </a:p>
          <a:p>
            <a:pPr>
              <a:lnSpc>
                <a:spcPts val="3850"/>
              </a:lnSpc>
            </a:pPr>
          </a:p>
          <a:p>
            <a:pPr>
              <a:lnSpc>
                <a:spcPts val="319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156322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ircl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DAGC2ffIKm4</dc:identifier>
  <dcterms:modified xsi:type="dcterms:W3CDTF">2011-08-01T06:04:30Z</dcterms:modified>
  <cp:revision>1</cp:revision>
  <dc:title>Non Text Magic Studio Magic Design for Presentations L&amp;P</dc:title>
</cp:coreProperties>
</file>