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68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shree Salunke" userId="2751f8da6e59a3b6" providerId="LiveId" clId="{F957F13E-8057-4381-9EC1-5C90057B14E4}"/>
    <pc:docChg chg="undo custSel modSld">
      <pc:chgData name="Anushree Salunke" userId="2751f8da6e59a3b6" providerId="LiveId" clId="{F957F13E-8057-4381-9EC1-5C90057B14E4}" dt="2023-03-19T09:43:01.202" v="351" actId="20577"/>
      <pc:docMkLst>
        <pc:docMk/>
      </pc:docMkLst>
      <pc:sldChg chg="modSp mod">
        <pc:chgData name="Anushree Salunke" userId="2751f8da6e59a3b6" providerId="LiveId" clId="{F957F13E-8057-4381-9EC1-5C90057B14E4}" dt="2023-03-19T09:43:01.202" v="351" actId="20577"/>
        <pc:sldMkLst>
          <pc:docMk/>
          <pc:sldMk cId="3914984561" sldId="264"/>
        </pc:sldMkLst>
        <pc:spChg chg="mod">
          <ac:chgData name="Anushree Salunke" userId="2751f8da6e59a3b6" providerId="LiveId" clId="{F957F13E-8057-4381-9EC1-5C90057B14E4}" dt="2023-03-19T09:43:01.202" v="351" actId="20577"/>
          <ac:spMkLst>
            <pc:docMk/>
            <pc:sldMk cId="3914984561" sldId="264"/>
            <ac:spMk id="3" creationId="{00000000-0000-0000-0000-000000000000}"/>
          </ac:spMkLst>
        </pc:spChg>
      </pc:sldChg>
      <pc:sldChg chg="modSp mod">
        <pc:chgData name="Anushree Salunke" userId="2751f8da6e59a3b6" providerId="LiveId" clId="{F957F13E-8057-4381-9EC1-5C90057B14E4}" dt="2023-03-19T06:35:16.995" v="337" actId="20577"/>
        <pc:sldMkLst>
          <pc:docMk/>
          <pc:sldMk cId="1199751108" sldId="268"/>
        </pc:sldMkLst>
        <pc:spChg chg="mod">
          <ac:chgData name="Anushree Salunke" userId="2751f8da6e59a3b6" providerId="LiveId" clId="{F957F13E-8057-4381-9EC1-5C90057B14E4}" dt="2023-03-19T06:11:00.879" v="1" actId="20577"/>
          <ac:spMkLst>
            <pc:docMk/>
            <pc:sldMk cId="1199751108" sldId="268"/>
            <ac:spMk id="2" creationId="{00000000-0000-0000-0000-000000000000}"/>
          </ac:spMkLst>
        </pc:spChg>
        <pc:spChg chg="mod">
          <ac:chgData name="Anushree Salunke" userId="2751f8da6e59a3b6" providerId="LiveId" clId="{F957F13E-8057-4381-9EC1-5C90057B14E4}" dt="2023-03-19T06:35:16.995" v="337" actId="20577"/>
          <ac:spMkLst>
            <pc:docMk/>
            <pc:sldMk cId="1199751108" sldId="268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0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1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1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5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0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4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5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6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0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3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5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3/19/2023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38736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7333">
          <p15:clr>
            <a:srgbClr val="5ACBF0"/>
          </p15:clr>
        </p15:guide>
        <p15:guide id="4" pos="336">
          <p15:clr>
            <a:srgbClr val="5ACBF0"/>
          </p15:clr>
        </p15:guide>
        <p15:guide id="5" orient="horz" pos="3974">
          <p15:clr>
            <a:srgbClr val="5ACBF0"/>
          </p15:clr>
        </p15:guide>
        <p15:guide id="6" orient="horz" pos="346">
          <p15:clr>
            <a:srgbClr val="5ACBF0"/>
          </p15:clr>
        </p15:guide>
        <p15:guide id="7" pos="824">
          <p15:clr>
            <a:srgbClr val="A4A3A4"/>
          </p15:clr>
        </p15:guide>
        <p15:guide id="8" pos="937">
          <p15:clr>
            <a:srgbClr val="A4A3A4"/>
          </p15:clr>
        </p15:guide>
        <p15:guide id="9" pos="1413">
          <p15:clr>
            <a:srgbClr val="A4A3A4"/>
          </p15:clr>
        </p15:guide>
        <p15:guide id="10" pos="1527">
          <p15:clr>
            <a:srgbClr val="A4A3A4"/>
          </p15:clr>
        </p15:guide>
        <p15:guide id="11" pos="2003">
          <p15:clr>
            <a:srgbClr val="A4A3A4"/>
          </p15:clr>
        </p15:guide>
        <p15:guide id="12" pos="2116">
          <p15:clr>
            <a:srgbClr val="A4A3A4"/>
          </p15:clr>
        </p15:guide>
        <p15:guide id="13" pos="2593">
          <p15:clr>
            <a:srgbClr val="A4A3A4"/>
          </p15:clr>
        </p15:guide>
        <p15:guide id="14" pos="2706">
          <p15:clr>
            <a:srgbClr val="A4A3A4"/>
          </p15:clr>
        </p15:guide>
        <p15:guide id="15" pos="3182">
          <p15:clr>
            <a:srgbClr val="A4A3A4"/>
          </p15:clr>
        </p15:guide>
        <p15:guide id="16" pos="3296">
          <p15:clr>
            <a:srgbClr val="A4A3A4"/>
          </p15:clr>
        </p15:guide>
        <p15:guide id="17" pos="3772">
          <p15:clr>
            <a:srgbClr val="A4A3A4"/>
          </p15:clr>
        </p15:guide>
        <p15:guide id="18" pos="3908">
          <p15:clr>
            <a:srgbClr val="A4A3A4"/>
          </p15:clr>
        </p15:guide>
        <p15:guide id="19" pos="4362">
          <p15:clr>
            <a:srgbClr val="A4A3A4"/>
          </p15:clr>
        </p15:guide>
        <p15:guide id="20" pos="4475">
          <p15:clr>
            <a:srgbClr val="A4A3A4"/>
          </p15:clr>
        </p15:guide>
        <p15:guide id="21" pos="4974">
          <p15:clr>
            <a:srgbClr val="A4A3A4"/>
          </p15:clr>
        </p15:guide>
        <p15:guide id="22" pos="5087">
          <p15:clr>
            <a:srgbClr val="A4A3A4"/>
          </p15:clr>
        </p15:guide>
        <p15:guide id="23" pos="5541">
          <p15:clr>
            <a:srgbClr val="A4A3A4"/>
          </p15:clr>
        </p15:guide>
        <p15:guide id="24" pos="5677">
          <p15:clr>
            <a:srgbClr val="A4A3A4"/>
          </p15:clr>
        </p15:guide>
        <p15:guide id="25" pos="6153">
          <p15:clr>
            <a:srgbClr val="A4A3A4"/>
          </p15:clr>
        </p15:guide>
        <p15:guide id="26" pos="6267">
          <p15:clr>
            <a:srgbClr val="A4A3A4"/>
          </p15:clr>
        </p15:guide>
        <p15:guide id="27" pos="6743">
          <p15:clr>
            <a:srgbClr val="A4A3A4"/>
          </p15:clr>
        </p15:guide>
        <p15:guide id="28" pos="6856">
          <p15:clr>
            <a:srgbClr val="A4A3A4"/>
          </p15:clr>
        </p15:guide>
        <p15:guide id="29" orient="horz" pos="845">
          <p15:clr>
            <a:srgbClr val="A4A3A4"/>
          </p15:clr>
        </p15:guide>
        <p15:guide id="30" orient="horz" pos="958">
          <p15:clr>
            <a:srgbClr val="A4A3A4"/>
          </p15:clr>
        </p15:guide>
        <p15:guide id="31" orient="horz" pos="1480">
          <p15:clr>
            <a:srgbClr val="A4A3A4"/>
          </p15:clr>
        </p15:guide>
        <p15:guide id="32" orient="horz" pos="1593">
          <p15:clr>
            <a:srgbClr val="A4A3A4"/>
          </p15:clr>
        </p15:guide>
        <p15:guide id="33" orient="horz" pos="2092">
          <p15:clr>
            <a:srgbClr val="A4A3A4"/>
          </p15:clr>
        </p15:guide>
        <p15:guide id="34" orient="horz" pos="2228">
          <p15:clr>
            <a:srgbClr val="A4A3A4"/>
          </p15:clr>
        </p15:guide>
        <p15:guide id="35" orient="horz" pos="2727">
          <p15:clr>
            <a:srgbClr val="A4A3A4"/>
          </p15:clr>
        </p15:guide>
        <p15:guide id="36" orient="horz" pos="2840">
          <p15:clr>
            <a:srgbClr val="A4A3A4"/>
          </p15:clr>
        </p15:guide>
        <p15:guide id="37" orient="horz" pos="3362">
          <p15:clr>
            <a:srgbClr val="A4A3A4"/>
          </p15:clr>
        </p15:guide>
        <p15:guide id="38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10882" y="417250"/>
            <a:ext cx="5299107" cy="3204839"/>
          </a:xfrm>
        </p:spPr>
        <p:txBody>
          <a:bodyPr anchor="t">
            <a:normAutofit/>
          </a:bodyPr>
          <a:lstStyle/>
          <a:p>
            <a:r>
              <a:rPr lang="en-US" sz="6200" dirty="0"/>
              <a:t>APSIT </a:t>
            </a:r>
            <a:br>
              <a:rPr lang="en-US" sz="6200" dirty="0"/>
            </a:br>
            <a:r>
              <a:rPr lang="en-US" sz="6200" dirty="0"/>
              <a:t>HACKSCRIPT</a:t>
            </a:r>
            <a:br>
              <a:rPr lang="en-US" sz="6200" dirty="0"/>
            </a:br>
            <a:r>
              <a:rPr lang="en-US" sz="6200" dirty="0"/>
              <a:t>4.0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14575-F0CE-4EAB-917E-3325411B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B3702B-264B-4A16-B3FF-E2B1366D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2A33E2F-6DB3-47D1-B577-F0D4289E8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F24FF8-D392-412B-AB34-A7D89311B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A2C1A24-DF91-845B-F869-F3678CDE65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" b="11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87A33E-7341-2BFD-66E4-72DBCBA7C84B}"/>
              </a:ext>
            </a:extLst>
          </p:cNvPr>
          <p:cNvSpPr txBox="1"/>
          <p:nvPr/>
        </p:nvSpPr>
        <p:spPr>
          <a:xfrm>
            <a:off x="6645287" y="1523155"/>
            <a:ext cx="358657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solidFill>
                  <a:srgbClr val="000000"/>
                </a:solidFill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Hack Matrix 4x4</a:t>
            </a:r>
            <a:endParaRPr lang="en-IN" sz="3600" u="sng" dirty="0">
              <a:latin typeface="Bahnschrift SemiBold SemiConden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921E25-205F-7215-D8D7-32E636C01DF0}"/>
              </a:ext>
            </a:extLst>
          </p:cNvPr>
          <p:cNvSpPr txBox="1"/>
          <p:nvPr/>
        </p:nvSpPr>
        <p:spPr>
          <a:xfrm>
            <a:off x="5903650" y="2335652"/>
            <a:ext cx="5075136" cy="22467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IN" sz="2800" u="sng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Team Members</a:t>
            </a:r>
            <a:r>
              <a:rPr lang="en-IN" sz="280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Mangal" panose="02040503050203030202" pitchFamily="18" charset="0"/>
              </a:rPr>
              <a:t> : </a:t>
            </a:r>
          </a:p>
          <a:p>
            <a:r>
              <a:rPr lang="en-IN" sz="28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Abhay Sharma  (TE COMPS) Anushree Salunke  (TE COMPS) </a:t>
            </a:r>
            <a:r>
              <a:rPr lang="en-IN" sz="2800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Priyanshu</a:t>
            </a:r>
            <a:r>
              <a:rPr lang="en-IN" sz="28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</a:t>
            </a:r>
            <a:r>
              <a:rPr lang="en-IN" sz="2800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Agarkar</a:t>
            </a:r>
            <a:r>
              <a:rPr lang="en-IN" sz="28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  (TE COMPS) Vaidik </a:t>
            </a:r>
            <a:r>
              <a:rPr lang="en-IN" sz="2800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Vadhavana</a:t>
            </a:r>
            <a:r>
              <a:rPr lang="en-IN" sz="28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(TE COMPS</a:t>
            </a:r>
          </a:p>
        </p:txBody>
      </p:sp>
    </p:spTree>
    <p:extLst>
      <p:ext uri="{BB962C8B-B14F-4D97-AF65-F5344CB8AC3E}">
        <p14:creationId xmlns:p14="http://schemas.microsoft.com/office/powerpoint/2010/main" val="291247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50862" y="257452"/>
            <a:ext cx="5095336" cy="6051273"/>
          </a:xfrm>
        </p:spPr>
        <p:txBody>
          <a:bodyPr anchor="t">
            <a:normAutofit fontScale="925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rgbClr val="D1D5DB"/>
                </a:solidFill>
                <a:effectLst/>
                <a:latin typeface="Söhne"/>
              </a:rPr>
              <a:t>Organizations deal with a large volume of documents, such as invoices, purchase orders, contracts, and forms.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rgbClr val="D1D5DB"/>
                </a:solidFill>
                <a:effectLst/>
                <a:latin typeface="Söhne"/>
              </a:rPr>
              <a:t>These documents contain structured data that needs to be extracted and mapped to the relevant fields and labels.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rgbClr val="D1D5DB"/>
                </a:solidFill>
                <a:effectLst/>
                <a:latin typeface="Söhne"/>
              </a:rPr>
              <a:t>Manually mapping the data fields with its labels from these documents is time-consuming and error-prone.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rgbClr val="D1D5DB"/>
                </a:solidFill>
                <a:effectLst/>
                <a:latin typeface="Söhne"/>
              </a:rPr>
              <a:t>This can lead to delays in document processing, increased costs, and inaccuracies in data entry.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rgbClr val="D1D5DB"/>
                </a:solidFill>
                <a:effectLst/>
                <a:latin typeface="Söhne"/>
              </a:rPr>
              <a:t>To address this challenge, organizations need a more efficient and accurate way of extracting and mapping data from these documents.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rgbClr val="D1D5DB"/>
                </a:solidFill>
                <a:effectLst/>
                <a:latin typeface="Söhne"/>
              </a:rPr>
              <a:t>This could involve the use of automation technologies such as OCR, NLP, and machine learning algorithms.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rgbClr val="D1D5DB"/>
                </a:solidFill>
                <a:effectLst/>
                <a:latin typeface="Söhne"/>
              </a:rPr>
              <a:t>Automating this process can reduce the time and effort required for document processing, improve accuracy, and ultimately reduce costs.</a:t>
            </a:r>
          </a:p>
          <a:p>
            <a:pPr marL="0" lvl="0" indent="0">
              <a:lnSpc>
                <a:spcPct val="115000"/>
              </a:lnSpc>
              <a:buNone/>
            </a:pPr>
            <a:endParaRPr lang="en-US" sz="13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0A5F84-BD20-4A3E-81BA-9F4444101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F62F19C-23B5-44FC-88CF-01A430872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82D9667-DCFB-45CA-8EDC-7E5E0EE42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E8752FF-502D-43D5-9828-8C4216648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9D9462F-A13D-4968-96DB-B5215C6A2B97}"/>
              </a:ext>
            </a:extLst>
          </p:cNvPr>
          <p:cNvSpPr txBox="1"/>
          <p:nvPr/>
        </p:nvSpPr>
        <p:spPr>
          <a:xfrm>
            <a:off x="5878112" y="1905506"/>
            <a:ext cx="53474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AND ANALYSIS OF PROBLEM STATEMENT</a:t>
            </a:r>
            <a:endParaRPr lang="en-IN" sz="48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051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A10581-08F2-4D9E-8CB4-07ECFEE95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2092A-4250-4BDD-AC6C-CA57E30D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266875" cy="6858000"/>
            <a:chOff x="0" y="0"/>
            <a:chExt cx="726687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1EE7D2-EB27-4C6C-8E54-CBCDDCA17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73CF8FD-0917-4279-B6E7-120EE392F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3A3FA15-CF3D-4F2B-BB5C-18E5DB305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776AED5-83E6-4A3D-B609-7CCABAD44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22020" y="833015"/>
            <a:ext cx="5193960" cy="520202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APPROACH-1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104062" y="540347"/>
            <a:ext cx="4537075" cy="5760000"/>
          </a:xfrm>
        </p:spPr>
        <p:txBody>
          <a:bodyPr anchor="ctr"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To Take input of Form or Invoice in image format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To preview the uploaded image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To extract data from the image using </a:t>
            </a:r>
            <a:r>
              <a:rPr lang="en-US" dirty="0" err="1"/>
              <a:t>nlp</a:t>
            </a:r>
            <a:endParaRPr lang="en-US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To represent the extracted data in the form of Table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To Export the table in Excel Format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To send the respective excel file to the authority for further verification</a:t>
            </a: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98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A10581-08F2-4D9E-8CB4-07ECFEE95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2092A-4250-4BDD-AC6C-CA57E30D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266875" cy="6858000"/>
            <a:chOff x="0" y="0"/>
            <a:chExt cx="726687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1EE7D2-EB27-4C6C-8E54-CBCDDCA17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73CF8FD-0917-4279-B6E7-120EE392F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3A3FA15-CF3D-4F2B-BB5C-18E5DB305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776AED5-83E6-4A3D-B609-7CCABAD44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22020" y="833015"/>
            <a:ext cx="5193960" cy="520202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APPROACH-2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104062" y="540347"/>
            <a:ext cx="4537075" cy="5760000"/>
          </a:xfrm>
        </p:spPr>
        <p:txBody>
          <a:bodyPr anchor="ctr"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Use of AI Algorithm to train invoices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Accuracy 71%	 of </a:t>
            </a:r>
            <a:r>
              <a:rPr lang="en-US" dirty="0" err="1"/>
              <a:t>recoginizing</a:t>
            </a:r>
            <a:r>
              <a:rPr lang="en-US" dirty="0"/>
              <a:t>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Benefits: Now it can handle any generic invoice and it can point out relevant fields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Future Scope: We plan to increase the accuracy and make the program capable of detecting more fields</a:t>
            </a:r>
          </a:p>
        </p:txBody>
      </p:sp>
    </p:spTree>
    <p:extLst>
      <p:ext uri="{BB962C8B-B14F-4D97-AF65-F5344CB8AC3E}">
        <p14:creationId xmlns:p14="http://schemas.microsoft.com/office/powerpoint/2010/main" val="1199751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40000" y="540000"/>
            <a:ext cx="7183218" cy="2181946"/>
          </a:xfrm>
        </p:spPr>
        <p:txBody>
          <a:bodyPr anchor="t">
            <a:normAutofit/>
          </a:bodyPr>
          <a:lstStyle/>
          <a:p>
            <a:r>
              <a:rPr lang="en-US"/>
              <a:t>Prototype on Paper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88233" y="1631888"/>
            <a:ext cx="4500562" cy="336160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69875" lvl="0" indent="-269875">
              <a:lnSpc>
                <a:spcPct val="115000"/>
              </a:lnSpc>
            </a:pPr>
            <a:r>
              <a:rPr lang="en-US" sz="1600" b="1" u="sng" dirty="0"/>
              <a:t>a) User Interface design: </a:t>
            </a:r>
            <a:r>
              <a:rPr lang="en-US" sz="1600" dirty="0"/>
              <a:t>The UI design should be user-friendly and provide features like sending/receiving messages, viewing chat history, and monitoring conversations</a:t>
            </a:r>
          </a:p>
          <a:p>
            <a:pPr marL="269875" lvl="0" indent="-269875">
              <a:lnSpc>
                <a:spcPct val="115000"/>
              </a:lnSpc>
            </a:pPr>
            <a:r>
              <a:rPr lang="en-US" sz="1600" b="1" u="sng" dirty="0"/>
              <a:t>b) Server-side implementation: </a:t>
            </a:r>
            <a:r>
              <a:rPr lang="en-US" sz="1600" dirty="0"/>
              <a:t>The server-side implementation should include managing client connections, storing chat history, and facilitating message transmission between clients using gRPC</a:t>
            </a:r>
          </a:p>
          <a:p>
            <a:pPr marL="269875" lvl="0" indent="-269875">
              <a:lnSpc>
                <a:spcPct val="115000"/>
              </a:lnSpc>
            </a:pPr>
            <a:r>
              <a:rPr lang="en-US" sz="1600" b="1" u="sng" dirty="0"/>
              <a:t>c) Client-side implementation: </a:t>
            </a:r>
            <a:r>
              <a:rPr lang="en-US" sz="1600" dirty="0"/>
              <a:t>The client-side implementation should include establishing a connection with the server, sending and receiving messages, and displaying chat history and conversations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0A5F84-BD20-4A3E-81BA-9F4444101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F62F19C-23B5-44FC-88CF-01A430872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82D9667-DCFB-45CA-8EDC-7E5E0EE42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E8752FF-502D-43D5-9828-8C4216648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 descr="Green dialogue boxes">
            <a:extLst>
              <a:ext uri="{FF2B5EF4-FFF2-40B4-BE49-F238E27FC236}">
                <a16:creationId xmlns:a16="http://schemas.microsoft.com/office/drawing/2014/main" id="{A90DCF3E-3206-57BF-226D-6A8D3A198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6" r="11344" b="11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2987341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A10581-08F2-4D9E-8CB4-07ECFEE95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2092A-4250-4BDD-AC6C-CA57E30D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266875" cy="6858000"/>
            <a:chOff x="0" y="0"/>
            <a:chExt cx="726687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1EE7D2-EB27-4C6C-8E54-CBCDDCA17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73CF8FD-0917-4279-B6E7-120EE392F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3A3FA15-CF3D-4F2B-BB5C-18E5DB305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776AED5-83E6-4A3D-B609-7CCABAD44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22020" y="833015"/>
            <a:ext cx="5193960" cy="520202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Plan of Execution for Fulfilling the Use Cases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104062" y="540347"/>
            <a:ext cx="4537075" cy="5760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a) Requirements gathering: Gather requirements from the company to determine the features and functionalities that the chat application should include</a:t>
            </a:r>
          </a:p>
          <a:p>
            <a:pPr lvl="0"/>
            <a:r>
              <a:rPr lang="en-US" dirty="0"/>
              <a:t>c) Prototype development: Develop a prototype of the system to demonstrate the features and functionalities that the chat application should include</a:t>
            </a:r>
          </a:p>
          <a:p>
            <a:pPr lvl="0"/>
            <a:r>
              <a:rPr lang="en-US" dirty="0"/>
              <a:t>d) Small-scale implementation: Implement a small-scale version of the system to test its functionality and identify any issues that need to be addressed</a:t>
            </a:r>
          </a:p>
        </p:txBody>
      </p:sp>
    </p:spTree>
    <p:extLst>
      <p:ext uri="{BB962C8B-B14F-4D97-AF65-F5344CB8AC3E}">
        <p14:creationId xmlns:p14="http://schemas.microsoft.com/office/powerpoint/2010/main" val="519513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F2AB7A-5F23-510A-C316-FCDEE251A0A5}"/>
              </a:ext>
            </a:extLst>
          </p:cNvPr>
          <p:cNvSpPr txBox="1"/>
          <p:nvPr/>
        </p:nvSpPr>
        <p:spPr>
          <a:xfrm>
            <a:off x="3879542" y="2974019"/>
            <a:ext cx="4882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Arial Black" panose="020B0A04020102020204" pitchFamily="34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456809858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443</Words>
  <Application>Microsoft Office PowerPoint</Application>
  <PresentationFormat>Widescreen</PresentationFormat>
  <Paragraphs>33</Paragraphs>
  <Slides>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Black</vt:lpstr>
      <vt:lpstr>Avenir Next LT Pro</vt:lpstr>
      <vt:lpstr>Bahnschrift SemiBold SemiConden</vt:lpstr>
      <vt:lpstr>Bell MT</vt:lpstr>
      <vt:lpstr>Söhne</vt:lpstr>
      <vt:lpstr>Times New Roman</vt:lpstr>
      <vt:lpstr>Wingdings</vt:lpstr>
      <vt:lpstr>GlowVTI</vt:lpstr>
      <vt:lpstr>APSIT  HACKSCRIPT 4.0</vt:lpstr>
      <vt:lpstr>PowerPoint Presentation</vt:lpstr>
      <vt:lpstr>APPROACH-1</vt:lpstr>
      <vt:lpstr>APPROACH-2</vt:lpstr>
      <vt:lpstr>Prototype on Paper</vt:lpstr>
      <vt:lpstr>Plan of Execution for Fulfilling the Use Cases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Anushree Salunke</cp:lastModifiedBy>
  <cp:revision>13</cp:revision>
  <dcterms:created xsi:type="dcterms:W3CDTF">2023-03-15T05:49:22Z</dcterms:created>
  <dcterms:modified xsi:type="dcterms:W3CDTF">2023-03-19T10:22:20Z</dcterms:modified>
</cp:coreProperties>
</file>