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AEC27D-9E69-4459-A47C-41C2205C907F}">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'[Forecast Demand Calculations (MTC).xlsx]Demand Forecast Estimate (2014)'!$B$1</c:f>
              <c:strCache>
                <c:ptCount val="1"/>
                <c:pt idx="0">
                  <c:v>Demand</c:v>
                </c:pt>
              </c:strCache>
            </c:strRef>
          </c:tx>
          <c:spPr>
            <a:ln w="28575" cap="rnd">
              <a:solidFill>
                <a:schemeClr val="accent1"/>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(2014)'!$B$2:$B$13</c:f>
              <c:numCache>
                <c:formatCode>General</c:formatCode>
                <c:ptCount val="12"/>
                <c:pt idx="0">
                  <c:v>27135</c:v>
                </c:pt>
                <c:pt idx="1">
                  <c:v>34962</c:v>
                </c:pt>
                <c:pt idx="2">
                  <c:v>19637</c:v>
                </c:pt>
                <c:pt idx="3">
                  <c:v>41514</c:v>
                </c:pt>
                <c:pt idx="4">
                  <c:v>34581</c:v>
                </c:pt>
                <c:pt idx="5">
                  <c:v>18685</c:v>
                </c:pt>
                <c:pt idx="6">
                  <c:v>48953</c:v>
                </c:pt>
                <c:pt idx="7">
                  <c:v>1838</c:v>
                </c:pt>
                <c:pt idx="8">
                  <c:v>43675</c:v>
                </c:pt>
                <c:pt idx="9">
                  <c:v>31457</c:v>
                </c:pt>
                <c:pt idx="10">
                  <c:v>33346</c:v>
                </c:pt>
                <c:pt idx="11">
                  <c:v>23677</c:v>
                </c:pt>
              </c:numCache>
            </c:numRef>
          </c:val>
          <c:smooth val="0"/>
        </c:ser>
        <c:ser>
          <c:idx val="1"/>
          <c:order val="1"/>
          <c:tx>
            <c:strRef>
              <c:f>'[Forecast Demand Calculations (MTC).xlsx]Demand Forecast Estimate (2014)'!$C$1</c:f>
              <c:strCache>
                <c:ptCount val="1"/>
                <c:pt idx="0">
                  <c:v>Naive Forecast</c:v>
                </c:pt>
              </c:strCache>
            </c:strRef>
          </c:tx>
          <c:spPr>
            <a:ln w="28575" cap="rnd">
              <a:solidFill>
                <a:schemeClr val="accent2"/>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(2014)'!$C$2:$C$13</c:f>
              <c:numCache>
                <c:formatCode>General</c:formatCode>
                <c:ptCount val="12"/>
                <c:pt idx="1">
                  <c:v>27135</c:v>
                </c:pt>
                <c:pt idx="2">
                  <c:v>34962</c:v>
                </c:pt>
                <c:pt idx="3">
                  <c:v>19637</c:v>
                </c:pt>
                <c:pt idx="4">
                  <c:v>41514</c:v>
                </c:pt>
                <c:pt idx="5">
                  <c:v>34581</c:v>
                </c:pt>
                <c:pt idx="6">
                  <c:v>18685</c:v>
                </c:pt>
                <c:pt idx="7">
                  <c:v>48953</c:v>
                </c:pt>
                <c:pt idx="8">
                  <c:v>1838</c:v>
                </c:pt>
                <c:pt idx="9">
                  <c:v>43675</c:v>
                </c:pt>
                <c:pt idx="10">
                  <c:v>31457</c:v>
                </c:pt>
                <c:pt idx="11">
                  <c:v>33346</c:v>
                </c:pt>
              </c:numCache>
            </c:numRef>
          </c:val>
          <c:smooth val="0"/>
        </c:ser>
        <c:ser>
          <c:idx val="2"/>
          <c:order val="2"/>
          <c:tx>
            <c:strRef>
              <c:f>'[Forecast Demand Calculations (MTC).xlsx]Demand Forecast Estimate (2014)'!$D$1</c:f>
              <c:strCache>
                <c:ptCount val="1"/>
                <c:pt idx="0">
                  <c:v>Cumulative Mean Forecast</c:v>
                </c:pt>
              </c:strCache>
            </c:strRef>
          </c:tx>
          <c:spPr>
            <a:ln w="28575" cap="rnd">
              <a:solidFill>
                <a:schemeClr val="accent3"/>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(2014)'!$D$2:$D$13</c:f>
              <c:numCache>
                <c:formatCode>General</c:formatCode>
                <c:ptCount val="12"/>
                <c:pt idx="1">
                  <c:v>29955</c:v>
                </c:pt>
                <c:pt idx="2">
                  <c:v>29955</c:v>
                </c:pt>
                <c:pt idx="3">
                  <c:v>29955</c:v>
                </c:pt>
                <c:pt idx="4">
                  <c:v>29955</c:v>
                </c:pt>
                <c:pt idx="5">
                  <c:v>28253</c:v>
                </c:pt>
                <c:pt idx="6">
                  <c:v>25140</c:v>
                </c:pt>
                <c:pt idx="7">
                  <c:v>24923</c:v>
                </c:pt>
                <c:pt idx="8">
                  <c:v>22932</c:v>
                </c:pt>
                <c:pt idx="9">
                  <c:v>20648</c:v>
                </c:pt>
                <c:pt idx="10">
                  <c:v>21182</c:v>
                </c:pt>
                <c:pt idx="11">
                  <c:v>17588</c:v>
                </c:pt>
              </c:numCache>
            </c:numRef>
          </c:val>
          <c:smooth val="0"/>
        </c:ser>
        <c:ser>
          <c:idx val="3"/>
          <c:order val="3"/>
          <c:tx>
            <c:strRef>
              <c:f>'[Forecast Demand Calculations (MTC).xlsx]Demand Forecast Estimate (2014)'!$E$1</c:f>
              <c:strCache>
                <c:ptCount val="1"/>
                <c:pt idx="0">
                  <c:v>Moving Average (N=3)</c:v>
                </c:pt>
              </c:strCache>
            </c:strRef>
          </c:tx>
          <c:spPr>
            <a:ln w="28575" cap="rnd">
              <a:solidFill>
                <a:schemeClr val="accent4"/>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(2014)'!$E$2:$E$13</c:f>
              <c:numCache>
                <c:formatCode>General</c:formatCode>
                <c:ptCount val="12"/>
                <c:pt idx="3">
                  <c:v>27245</c:v>
                </c:pt>
                <c:pt idx="4">
                  <c:v>30812</c:v>
                </c:pt>
                <c:pt idx="5">
                  <c:v>31566</c:v>
                </c:pt>
                <c:pt idx="6">
                  <c:v>29419</c:v>
                </c:pt>
                <c:pt idx="7">
                  <c:v>32210</c:v>
                </c:pt>
                <c:pt idx="8">
                  <c:v>28413</c:v>
                </c:pt>
                <c:pt idx="9">
                  <c:v>30109</c:v>
                </c:pt>
                <c:pt idx="10">
                  <c:v>30244</c:v>
                </c:pt>
                <c:pt idx="11">
                  <c:v>30526</c:v>
                </c:pt>
              </c:numCache>
            </c:numRef>
          </c:val>
          <c:smooth val="0"/>
        </c:ser>
        <c:ser>
          <c:idx val="4"/>
          <c:order val="4"/>
          <c:tx>
            <c:strRef>
              <c:f>'[Forecast Demand Calculations (MTC).xlsx]Demand Forecast Estimate (2014)'!$F$1</c:f>
              <c:strCache>
                <c:ptCount val="1"/>
                <c:pt idx="0">
                  <c:v>Moving Average (N=5)</c:v>
                </c:pt>
              </c:strCache>
            </c:strRef>
          </c:tx>
          <c:spPr>
            <a:ln w="28575" cap="rnd">
              <a:solidFill>
                <a:schemeClr val="accent5"/>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(2014)'!$F$2:$F$13</c:f>
              <c:numCache>
                <c:formatCode>General</c:formatCode>
                <c:ptCount val="12"/>
                <c:pt idx="5">
                  <c:v>31566</c:v>
                </c:pt>
                <c:pt idx="6">
                  <c:v>29419</c:v>
                </c:pt>
                <c:pt idx="7">
                  <c:v>32210</c:v>
                </c:pt>
                <c:pt idx="8">
                  <c:v>28413</c:v>
                </c:pt>
                <c:pt idx="9">
                  <c:v>30109</c:v>
                </c:pt>
                <c:pt idx="10">
                  <c:v>30244</c:v>
                </c:pt>
                <c:pt idx="11">
                  <c:v>30526</c:v>
                </c:pt>
              </c:numCache>
            </c:numRef>
          </c:val>
          <c:smooth val="0"/>
        </c:ser>
        <c:ser>
          <c:idx val="5"/>
          <c:order val="5"/>
          <c:tx>
            <c:strRef>
              <c:f>'[Forecast Demand Calculations (MTC).xlsx]Demand Forecast Estimate (2014)'!$G$1</c:f>
              <c:strCache>
                <c:ptCount val="1"/>
                <c:pt idx="0">
                  <c:v>Exponential Smoothing</c:v>
                </c:pt>
              </c:strCache>
            </c:strRef>
          </c:tx>
          <c:spPr>
            <a:ln w="28575" cap="rnd">
              <a:solidFill>
                <a:schemeClr val="accent6"/>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(2014)'!$G$2:$G$13</c:f>
              <c:numCache>
                <c:formatCode>General</c:formatCode>
                <c:ptCount val="12"/>
                <c:pt idx="0">
                  <c:v>27135</c:v>
                </c:pt>
                <c:pt idx="1">
                  <c:v>27135</c:v>
                </c:pt>
                <c:pt idx="2">
                  <c:v>28700</c:v>
                </c:pt>
                <c:pt idx="3">
                  <c:v>26887</c:v>
                </c:pt>
                <c:pt idx="4">
                  <c:v>29812</c:v>
                </c:pt>
                <c:pt idx="5">
                  <c:v>30766</c:v>
                </c:pt>
                <c:pt idx="6">
                  <c:v>28350</c:v>
                </c:pt>
                <c:pt idx="7">
                  <c:v>32471</c:v>
                </c:pt>
                <c:pt idx="8">
                  <c:v>26344</c:v>
                </c:pt>
                <c:pt idx="9">
                  <c:v>29810</c:v>
                </c:pt>
                <c:pt idx="10">
                  <c:v>30139</c:v>
                </c:pt>
                <c:pt idx="11">
                  <c:v>30780</c:v>
                </c:pt>
              </c:numCache>
            </c:numRef>
          </c:val>
          <c:smooth val="0"/>
        </c:ser>
        <c:ser>
          <c:idx val="6"/>
          <c:order val="6"/>
          <c:tx>
            <c:strRef>
              <c:f>'[Forecast Demand Calculations (MTC).xlsx]Demand Forecast Estimate (2014)'!$H$1</c:f>
              <c:strCache>
                <c:ptCount val="1"/>
                <c:pt idx="0">
                  <c:v>Alpha</c:v>
                </c:pt>
              </c:strCache>
            </c:strRef>
          </c:tx>
          <c:spPr>
            <a:ln w="28575" cap="rnd">
              <a:solidFill>
                <a:schemeClr val="accent1">
                  <a:lumMod val="60000"/>
                </a:schemeClr>
              </a:solidFill>
              <a:round/>
            </a:ln>
            <a:effectLst/>
          </c:spPr>
          <c:marker>
            <c:symbol val="none"/>
          </c:marker>
          <c:cat>
            <c:strRef>
              <c:f>'[Forecast Demand Calculations (MTC).xlsx]Demand Forecast Estimate (2014)'!$A$2:$A$13</c:f>
              <c:strCache>
                <c:ptCount val="12"/>
                <c:pt idx="0">
                  <c:v>Jan</c:v>
                </c:pt>
                <c:pt idx="1">
                  <c:v>Feb</c:v>
                </c:pt>
                <c:pt idx="2">
                  <c:v>March</c:v>
                </c:pt>
                <c:pt idx="3">
                  <c:v>April</c:v>
                </c:pt>
                <c:pt idx="4">
                  <c:v>May</c:v>
                </c:pt>
                <c:pt idx="5">
                  <c:v>June</c:v>
                </c:pt>
                <c:pt idx="6">
                  <c:v>July</c:v>
                </c:pt>
                <c:pt idx="7">
                  <c:v>August</c:v>
                </c:pt>
                <c:pt idx="8">
                  <c:v>Sep</c:v>
                </c:pt>
                <c:pt idx="9">
                  <c:v>Oct</c:v>
                </c:pt>
                <c:pt idx="10">
                  <c:v>Nov</c:v>
                </c:pt>
                <c:pt idx="11">
                  <c:v>Dec</c:v>
                </c:pt>
              </c:strCache>
            </c:strRef>
          </c:cat>
          <c:val>
            <c:numRef>
              <c:f>'[Forecast Demand Calculations (MTC).xlsx]Demand Forecast Estimate (2014)'!$H$2:$H$13</c:f>
              <c:numCache>
                <c:formatCode>General</c:formatCode>
                <c:ptCount val="12"/>
                <c:pt idx="0">
                  <c:v>0.2</c:v>
                </c:pt>
              </c:numCache>
            </c:numRef>
          </c:val>
          <c:smooth val="0"/>
        </c:ser>
        <c:dLbls>
          <c:showLegendKey val="0"/>
          <c:showVal val="0"/>
          <c:showCatName val="0"/>
          <c:showSerName val="0"/>
          <c:showPercent val="0"/>
          <c:showBubbleSize val="0"/>
        </c:dLbls>
        <c:smooth val="0"/>
        <c:axId val="367691760"/>
        <c:axId val="367692936"/>
      </c:lineChart>
      <c:catAx>
        <c:axId val="36769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67692936"/>
        <c:crosses val="autoZero"/>
        <c:auto val="1"/>
        <c:lblAlgn val="ctr"/>
        <c:lblOffset val="100"/>
        <c:noMultiLvlLbl val="0"/>
      </c:catAx>
      <c:valAx>
        <c:axId val="367692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67691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100">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794A-0DA3-464E-8544-B3BB5B9C4F73}" type="datetimeFigureOut">
              <a:rPr lang="en-IN" smtClean="0"/>
              <a:t>30-07-2022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EF770-FF84-4FBB-9AD2-5787122240C8}" type="slidenum">
              <a:rPr lang="en-IN" smtClean="0"/>
              <a:t>‹#›</a:t>
            </a:fld>
            <a:endParaRPr lang="en-IN"/>
          </a:p>
        </p:txBody>
      </p:sp>
    </p:spTree>
    <p:extLst>
      <p:ext uri="{BB962C8B-B14F-4D97-AF65-F5344CB8AC3E}">
        <p14:creationId xmlns:p14="http://schemas.microsoft.com/office/powerpoint/2010/main" val="312235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dirty="0"/>
          </a:p>
        </p:txBody>
      </p:sp>
      <p:sp>
        <p:nvSpPr>
          <p:cNvPr id="4" name="Slide Number Placeholder 3"/>
          <p:cNvSpPr>
            <a:spLocks noGrp="1"/>
          </p:cNvSpPr>
          <p:nvPr>
            <p:ph type="sldNum" sz="quarter" idx="10"/>
          </p:nvPr>
        </p:nvSpPr>
        <p:spPr/>
        <p:txBody>
          <a:bodyPr/>
          <a:lstStyle/>
          <a:p>
            <a:fld id="{9BFEF770-FF84-4FBB-9AD2-5787122240C8}" type="slidenum">
              <a:rPr lang="en-IN" smtClean="0"/>
              <a:t>5</a:t>
            </a:fld>
            <a:endParaRPr lang="en-IN"/>
          </a:p>
        </p:txBody>
      </p:sp>
    </p:spTree>
    <p:extLst>
      <p:ext uri="{BB962C8B-B14F-4D97-AF65-F5344CB8AC3E}">
        <p14:creationId xmlns:p14="http://schemas.microsoft.com/office/powerpoint/2010/main" val="147354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201" y="1873155"/>
            <a:ext cx="8915399" cy="2262781"/>
          </a:xfrm>
        </p:spPr>
        <p:txBody>
          <a:bodyPr/>
          <a:lstStyle/>
          <a:p>
            <a:pPr algn="ctr"/>
            <a:r>
              <a:rPr lang="en-US" i="1" dirty="0" smtClean="0">
                <a:latin typeface="Arial" panose="020B0604020202020204" pitchFamily="34" charset="0"/>
                <a:cs typeface="Arial" panose="020B0604020202020204" pitchFamily="34" charset="0"/>
              </a:rPr>
              <a:t>MTC Supply Chain Optimization Strategies</a:t>
            </a:r>
            <a:endParaRPr lang="en-IN" i="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pPr algn="ctr"/>
            <a:r>
              <a:rPr lang="en-US" b="1" dirty="0" smtClean="0">
                <a:latin typeface="Arial" panose="020B0604020202020204" pitchFamily="34" charset="0"/>
                <a:cs typeface="Arial" panose="020B0604020202020204" pitchFamily="34" charset="0"/>
              </a:rPr>
              <a:t>- </a:t>
            </a:r>
            <a:r>
              <a:rPr lang="en-US" sz="2800" b="1" i="1" dirty="0" smtClean="0">
                <a:latin typeface="Arial" panose="020B0604020202020204" pitchFamily="34" charset="0"/>
                <a:cs typeface="Arial" panose="020B0604020202020204" pitchFamily="34" charset="0"/>
              </a:rPr>
              <a:t>By Vaidyanathan V (July 2022</a:t>
            </a:r>
            <a:r>
              <a:rPr lang="en-US" sz="2800" b="1" dirty="0" smtClean="0">
                <a:latin typeface="Arial" panose="020B0604020202020204" pitchFamily="34" charset="0"/>
                <a:cs typeface="Arial" panose="020B0604020202020204" pitchFamily="34" charset="0"/>
              </a:rPr>
              <a:t>)</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05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i="1" dirty="0" smtClean="0">
                <a:latin typeface="Arial" panose="020B0604020202020204" pitchFamily="34" charset="0"/>
                <a:cs typeface="Arial" panose="020B0604020202020204" pitchFamily="34" charset="0"/>
              </a:rPr>
              <a:t>Risk Assessment &amp; Mitigation (Contd.)</a:t>
            </a:r>
            <a:endParaRPr lang="en-IN" sz="40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78675" y="2133599"/>
            <a:ext cx="10099343" cy="4540155"/>
          </a:xfrm>
        </p:spPr>
        <p:txBody>
          <a:bodyPr>
            <a:normAutofit lnSpcReduction="10000"/>
          </a:bodyPr>
          <a:lstStyle/>
          <a:p>
            <a:pPr marL="0" indent="0" algn="ctr">
              <a:buNone/>
            </a:pPr>
            <a:r>
              <a:rPr lang="en-US" sz="2400" b="1" dirty="0" smtClean="0">
                <a:latin typeface="Arial" panose="020B0604020202020204" pitchFamily="34" charset="0"/>
                <a:cs typeface="Arial" panose="020B0604020202020204" pitchFamily="34" charset="0"/>
              </a:rPr>
              <a:t>2. Non-Critical Supplier</a:t>
            </a:r>
            <a:endParaRPr lang="en-IN" sz="2400" b="1"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Being a non-critical supplier will be challenging in a market that is continuously consolidating and internationalizing.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Innovation investment implies to the definition of the “</a:t>
            </a:r>
            <a:r>
              <a:rPr lang="en-US" b="1" dirty="0" err="1" smtClean="0">
                <a:latin typeface="Arial" panose="020B0604020202020204" pitchFamily="34" charset="0"/>
                <a:cs typeface="Arial" panose="020B0604020202020204" pitchFamily="34" charset="0"/>
              </a:rPr>
              <a:t>Kraljic</a:t>
            </a:r>
            <a:r>
              <a:rPr lang="en-US" b="1" dirty="0" smtClean="0">
                <a:latin typeface="Arial" panose="020B0604020202020204" pitchFamily="34" charset="0"/>
                <a:cs typeface="Arial" panose="020B0604020202020204" pitchFamily="34" charset="0"/>
              </a:rPr>
              <a:t> Matrix</a:t>
            </a:r>
            <a:r>
              <a:rPr lang="en-US" dirty="0" smtClean="0">
                <a:latin typeface="Arial" panose="020B0604020202020204" pitchFamily="34" charset="0"/>
                <a:cs typeface="Arial" panose="020B0604020202020204" pitchFamily="34" charset="0"/>
              </a:rPr>
              <a:t>” to become a strategic supplier which will prove to be crucial for MTC’s success.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Risk Prevention: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No postponement of innovation related investments, maintaining the level of negotiation with the hospitals, focus on high quality techniques (</a:t>
            </a:r>
            <a:r>
              <a:rPr lang="en-US" dirty="0" err="1" smtClean="0">
                <a:latin typeface="Arial" panose="020B0604020202020204" pitchFamily="34" charset="0"/>
                <a:cs typeface="Arial" panose="020B0604020202020204" pitchFamily="34" charset="0"/>
              </a:rPr>
              <a:t>Eg</a:t>
            </a:r>
            <a:r>
              <a:rPr lang="en-US" dirty="0" smtClean="0">
                <a:latin typeface="Arial" panose="020B0604020202020204" pitchFamily="34" charset="0"/>
                <a:cs typeface="Arial" panose="020B0604020202020204" pitchFamily="34" charset="0"/>
              </a:rPr>
              <a:t>: off-site sterilization, well qualified and trained sales reps).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Focusing on long term partnerships with the hospital groups under provision of good quality service levels. </a:t>
            </a:r>
          </a:p>
        </p:txBody>
      </p:sp>
    </p:spTree>
    <p:extLst>
      <p:ext uri="{BB962C8B-B14F-4D97-AF65-F5344CB8AC3E}">
        <p14:creationId xmlns:p14="http://schemas.microsoft.com/office/powerpoint/2010/main" val="130749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panose="020B0604020202020204" pitchFamily="34" charset="0"/>
                <a:cs typeface="Arial" panose="020B0604020202020204" pitchFamily="34" charset="0"/>
              </a:rPr>
              <a:t>Risk Assessment &amp; Mitigation (Contd.) </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97039" y="2142698"/>
            <a:ext cx="9867331" cy="4544705"/>
          </a:xfrm>
        </p:spPr>
        <p:txBody>
          <a:bodyPr>
            <a:normAutofit/>
          </a:bodyPr>
          <a:lstStyle/>
          <a:p>
            <a:pPr marL="0" indent="0" algn="ctr">
              <a:buNone/>
            </a:pPr>
            <a:r>
              <a:rPr lang="en-US" sz="2400" b="1" dirty="0" smtClean="0">
                <a:latin typeface="Arial" panose="020B0604020202020204" pitchFamily="34" charset="0"/>
                <a:cs typeface="Arial" panose="020B0604020202020204" pitchFamily="34" charset="0"/>
              </a:rPr>
              <a:t>3. General Risks</a:t>
            </a:r>
          </a:p>
          <a:p>
            <a:pPr marL="0" indent="0">
              <a:buNone/>
            </a:pP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cost advantage of the large surgical kit manufacturers (economies of scale) and the possibility of tax avoidance through international placements by competitors would result in a big threat to MTC’s competitiveness.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Shifts in demand could be underrepresented in this case due to the immediate focus on the supply chain imposed by MTC’s board of members.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Risk Prevention: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thorough analysis of MTC’s corporate and international strategies is inevitable.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 distinct strategic focus on high quality and product provision can help the MTC to avoid a broad market competition. </a:t>
            </a: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85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panose="020B0604020202020204" pitchFamily="34" charset="0"/>
                <a:cs typeface="Arial" panose="020B0604020202020204" pitchFamily="34" charset="0"/>
              </a:rPr>
              <a:t>Conclusion Results</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MTC should analyze all of their LOPS strategy and come up with a formidable, well organized and structured supply chain plan if they want to keep their annual profits maintained.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relationships and maintaining the business with their 3PL logistics providers and the hospital groups will be crucial for them.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But they should keep an eye and keep on analyzing the market trend and at anytime be ready to bring and implement a change in their process in order to survive in the market.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I feel confident that MTC will succeed in their innovation plan and make up for their 10% profit loss due to the excise tax of 2.3%.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18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000" dirty="0" smtClean="0">
                <a:latin typeface="Arial" panose="020B0604020202020204" pitchFamily="34" charset="0"/>
                <a:cs typeface="Arial" panose="020B0604020202020204" pitchFamily="34" charset="0"/>
              </a:rPr>
              <a:t>Q&amp;A </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ctr">
              <a:buNone/>
            </a:pPr>
            <a:r>
              <a:rPr lang="en-US" sz="3200" dirty="0" smtClean="0">
                <a:latin typeface="Arial" panose="020B0604020202020204" pitchFamily="34" charset="0"/>
                <a:cs typeface="Arial" panose="020B0604020202020204" pitchFamily="34" charset="0"/>
              </a:rPr>
              <a:t>Thank You!!!!</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643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i="1" dirty="0" smtClean="0">
                <a:latin typeface="Arial" panose="020B0604020202020204" pitchFamily="34" charset="0"/>
                <a:cs typeface="Arial" panose="020B0604020202020204" pitchFamily="34" charset="0"/>
              </a:rPr>
              <a:t>Introduction &amp; Overview</a:t>
            </a:r>
            <a:endParaRPr lang="en-IN" sz="40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7816" y="2165893"/>
            <a:ext cx="8344951" cy="4421746"/>
          </a:xfrm>
        </p:spPr>
        <p:txBody>
          <a:bodyPr>
            <a:normAutofit/>
          </a:bodyPr>
          <a:lstStyle/>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Based in: Collegeville, PA, United States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Services Offered by MTC: Health care and medical products for hospital surgeons (Medical Surgical Kits &amp; Other Special Kits)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Chief Supply Chain Officer: Chris Evert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Problem Statement: New imposed “</a:t>
            </a:r>
            <a:r>
              <a:rPr lang="en-US" b="1" dirty="0" smtClean="0">
                <a:latin typeface="Arial" panose="020B0604020202020204" pitchFamily="34" charset="0"/>
                <a:cs typeface="Arial" panose="020B0604020202020204" pitchFamily="34" charset="0"/>
              </a:rPr>
              <a:t>Affordable Care Act (ACA)</a:t>
            </a:r>
            <a:r>
              <a:rPr lang="en-US" dirty="0" smtClean="0">
                <a:latin typeface="Arial" panose="020B0604020202020204" pitchFamily="34" charset="0"/>
                <a:cs typeface="Arial" panose="020B0604020202020204" pitchFamily="34" charset="0"/>
              </a:rPr>
              <a:t>” with a 2.3% Medical Excise Tax in Annual Revenue</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Challenges Faced: 10% decrease in annual gross profits, cost reduction and savings by changing and implementing a new supply chain process </a:t>
            </a:r>
          </a:p>
          <a:p>
            <a:pPr>
              <a:buFont typeface="Wingdings" panose="05000000000000000000" pitchFamily="2" charset="2"/>
              <a:buChar char="Ø"/>
            </a:pPr>
            <a:r>
              <a:rPr lang="en-US" sz="2400" b="1" dirty="0" smtClean="0">
                <a:latin typeface="Arial" panose="020B0604020202020204" pitchFamily="34" charset="0"/>
                <a:cs typeface="Arial" panose="020B0604020202020204" pitchFamily="34" charset="0"/>
              </a:rPr>
              <a:t>About Myself: </a:t>
            </a:r>
          </a:p>
          <a:p>
            <a:pPr>
              <a:buFont typeface="Wingdings" panose="05000000000000000000" pitchFamily="2" charset="2"/>
              <a:buChar char="Ø"/>
            </a:pPr>
            <a:r>
              <a:rPr lang="en-US" sz="1900" dirty="0" smtClean="0">
                <a:latin typeface="Arial" panose="020B0604020202020204" pitchFamily="34" charset="0"/>
                <a:cs typeface="Arial" panose="020B0604020202020204" pitchFamily="34" charset="0"/>
              </a:rPr>
              <a:t>Supply chain enthusiast, a key team player, always ready to tackle new challenges</a:t>
            </a:r>
          </a:p>
          <a:p>
            <a:pPr>
              <a:buFont typeface="Wingdings" panose="05000000000000000000" pitchFamily="2" charset="2"/>
              <a:buChar char="Ø"/>
            </a:pPr>
            <a:r>
              <a:rPr lang="en-US" sz="1900" dirty="0" smtClean="0">
                <a:latin typeface="Arial" panose="020B0604020202020204" pitchFamily="34" charset="0"/>
                <a:cs typeface="Arial" panose="020B0604020202020204" pitchFamily="34" charset="0"/>
              </a:rPr>
              <a:t>Looking for a career change in the world of Supply Chain Management</a:t>
            </a:r>
          </a:p>
          <a:p>
            <a:pPr>
              <a:buFont typeface="Wingdings" panose="05000000000000000000" pitchFamily="2" charset="2"/>
              <a:buChar char="Ø"/>
            </a:pPr>
            <a:endParaRPr lang="en-US" sz="2400" b="1"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355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6" y="315017"/>
            <a:ext cx="8911687" cy="1280890"/>
          </a:xfrm>
        </p:spPr>
        <p:txBody>
          <a:bodyPr>
            <a:noAutofit/>
          </a:bodyPr>
          <a:lstStyle/>
          <a:p>
            <a:pPr algn="ctr"/>
            <a:r>
              <a:rPr lang="en-US" sz="4000" i="1" dirty="0" smtClean="0">
                <a:latin typeface="Arial" panose="020B0604020202020204" pitchFamily="34" charset="0"/>
                <a:cs typeface="Arial" panose="020B0604020202020204" pitchFamily="34" charset="0"/>
              </a:rPr>
              <a:t>Executive Summary of MTC’s Current Situation</a:t>
            </a:r>
            <a:endParaRPr lang="en-IN" sz="40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83412" y="1888902"/>
            <a:ext cx="9646211" cy="4743718"/>
          </a:xfrm>
        </p:spPr>
        <p:txBody>
          <a:bodyPr>
            <a:normAutofit lnSpcReduction="10000"/>
          </a:bodyPr>
          <a:lstStyle/>
          <a:p>
            <a:pPr marL="0" indent="0" algn="ctr">
              <a:buNone/>
            </a:pPr>
            <a:r>
              <a:rPr lang="en-US" sz="2400" b="1" dirty="0" smtClean="0">
                <a:latin typeface="Arial" panose="020B0604020202020204" pitchFamily="34" charset="0"/>
                <a:cs typeface="Arial" panose="020B0604020202020204" pitchFamily="34" charset="0"/>
              </a:rPr>
              <a:t>1. Current Logistics Network in MTC: </a:t>
            </a:r>
          </a:p>
          <a:p>
            <a:pPr marL="0" indent="0" algn="ctr">
              <a:buNone/>
            </a:pP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current logistics network will have to be managed by implementing the lean six sigma (DMAIC) approach.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Due to JIT (just in time) production system, the step from “</a:t>
            </a:r>
            <a:r>
              <a:rPr lang="en-US" b="1" dirty="0" smtClean="0">
                <a:latin typeface="Arial" panose="020B0604020202020204" pitchFamily="34" charset="0"/>
                <a:cs typeface="Arial" panose="020B0604020202020204" pitchFamily="34" charset="0"/>
              </a:rPr>
              <a:t>sterilization process</a:t>
            </a:r>
            <a:r>
              <a:rPr lang="en-US" b="1" dirty="0" smtClean="0">
                <a:latin typeface="Arial" panose="020B0604020202020204" pitchFamily="34" charset="0"/>
                <a:cs typeface="Arial" panose="020B0604020202020204" pitchFamily="34" charset="0"/>
                <a:sym typeface="Wingdings" panose="05000000000000000000" pitchFamily="2" charset="2"/>
              </a:rPr>
              <a:t> to the assembly unit</a:t>
            </a:r>
            <a:r>
              <a:rPr lang="en-US" dirty="0" smtClean="0">
                <a:latin typeface="Arial" panose="020B0604020202020204" pitchFamily="34" charset="0"/>
                <a:cs typeface="Arial" panose="020B0604020202020204" pitchFamily="34" charset="0"/>
                <a:sym typeface="Wingdings" panose="05000000000000000000" pitchFamily="2" charset="2"/>
              </a:rPr>
              <a:t>” will be reduced by 2 days (48 </a:t>
            </a:r>
            <a:r>
              <a:rPr lang="en-US" dirty="0" err="1" smtClean="0">
                <a:latin typeface="Arial" panose="020B0604020202020204" pitchFamily="34" charset="0"/>
                <a:cs typeface="Arial" panose="020B0604020202020204" pitchFamily="34" charset="0"/>
                <a:sym typeface="Wingdings" panose="05000000000000000000" pitchFamily="2" charset="2"/>
              </a:rPr>
              <a:t>hrs</a:t>
            </a:r>
            <a:r>
              <a:rPr lang="en-US" dirty="0" smtClean="0">
                <a:latin typeface="Arial" panose="020B0604020202020204" pitchFamily="34" charset="0"/>
                <a:cs typeface="Arial" panose="020B0604020202020204" pitchFamily="34" charset="0"/>
                <a:sym typeface="Wingdings" panose="05000000000000000000" pitchFamily="2" charset="2"/>
              </a:rPr>
              <a:t>) &amp; additional transportation costs goes down.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sym typeface="Wingdings" panose="05000000000000000000" pitchFamily="2" charset="2"/>
              </a:rPr>
              <a:t>The current “</a:t>
            </a:r>
            <a:r>
              <a:rPr lang="en-US" b="1" dirty="0" smtClean="0">
                <a:latin typeface="Arial" panose="020B0604020202020204" pitchFamily="34" charset="0"/>
                <a:cs typeface="Arial" panose="020B0604020202020204" pitchFamily="34" charset="0"/>
                <a:sym typeface="Wingdings" panose="05000000000000000000" pitchFamily="2" charset="2"/>
              </a:rPr>
              <a:t>Trunk Stock</a:t>
            </a:r>
            <a:r>
              <a:rPr lang="en-US" dirty="0" smtClean="0">
                <a:latin typeface="Arial" panose="020B0604020202020204" pitchFamily="34" charset="0"/>
                <a:cs typeface="Arial" panose="020B0604020202020204" pitchFamily="34" charset="0"/>
                <a:sym typeface="Wingdings" panose="05000000000000000000" pitchFamily="2" charset="2"/>
              </a:rPr>
              <a:t>” i.e. the holding of inventory by the sales reps in their cars will be minimized for the 80% medical surgical kits and also removing the process of re-sterilization.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sym typeface="Wingdings" panose="05000000000000000000" pitchFamily="2" charset="2"/>
              </a:rPr>
              <a:t>The local warehouse storage centers that MTC should implement building closer to the hospitals will help in avoiding in additional transportation and storage costs.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sym typeface="Wingdings" panose="05000000000000000000" pitchFamily="2" charset="2"/>
              </a:rPr>
              <a:t>Contracts can be issued and relationships can be established by outsourcing to any 3</a:t>
            </a:r>
            <a:r>
              <a:rPr lang="en-US" baseline="30000" dirty="0" smtClean="0">
                <a:latin typeface="Arial" panose="020B0604020202020204" pitchFamily="34" charset="0"/>
                <a:cs typeface="Arial" panose="020B0604020202020204" pitchFamily="34" charset="0"/>
                <a:sym typeface="Wingdings" panose="05000000000000000000" pitchFamily="2" charset="2"/>
              </a:rPr>
              <a:t>rd</a:t>
            </a:r>
            <a:r>
              <a:rPr lang="en-US" dirty="0" smtClean="0">
                <a:latin typeface="Arial" panose="020B0604020202020204" pitchFamily="34" charset="0"/>
                <a:cs typeface="Arial" panose="020B0604020202020204" pitchFamily="34" charset="0"/>
                <a:sym typeface="Wingdings" panose="05000000000000000000" pitchFamily="2" charset="2"/>
              </a:rPr>
              <a:t> party (3PL) warehouse facility also keeping in consideration the distance to the hospitals and to save re-sterilization and holding costs.</a:t>
            </a: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015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801" y="315017"/>
            <a:ext cx="8911687" cy="1280890"/>
          </a:xfrm>
        </p:spPr>
        <p:txBody>
          <a:bodyPr>
            <a:noAutofit/>
          </a:bodyPr>
          <a:lstStyle/>
          <a:p>
            <a:pPr algn="ctr"/>
            <a:r>
              <a:rPr lang="en-US" sz="4000" i="1" dirty="0" smtClean="0">
                <a:latin typeface="Arial" panose="020B0604020202020204" pitchFamily="34" charset="0"/>
                <a:cs typeface="Arial" panose="020B0604020202020204" pitchFamily="34" charset="0"/>
              </a:rPr>
              <a:t>MTC’s Current Outbound Logistics Flow Diagram</a:t>
            </a:r>
            <a:endParaRPr lang="en-IN" sz="4000" i="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036" y="1975290"/>
            <a:ext cx="11313993" cy="4561987"/>
          </a:xfrm>
        </p:spPr>
      </p:pic>
    </p:spTree>
    <p:extLst>
      <p:ext uri="{BB962C8B-B14F-4D97-AF65-F5344CB8AC3E}">
        <p14:creationId xmlns:p14="http://schemas.microsoft.com/office/powerpoint/2010/main" val="1858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208" y="269269"/>
            <a:ext cx="8911687" cy="1280890"/>
          </a:xfrm>
        </p:spPr>
        <p:txBody>
          <a:bodyPr>
            <a:normAutofit/>
          </a:bodyPr>
          <a:lstStyle/>
          <a:p>
            <a:pPr algn="ctr"/>
            <a:r>
              <a:rPr lang="en-US" sz="4000" i="1" dirty="0" smtClean="0">
                <a:latin typeface="Arial" panose="020B0604020202020204" pitchFamily="34" charset="0"/>
                <a:cs typeface="Arial" panose="020B0604020202020204" pitchFamily="34" charset="0"/>
              </a:rPr>
              <a:t>Executive Summary (Contd.)</a:t>
            </a:r>
            <a:endParaRPr lang="en-IN" sz="40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48392" y="1426752"/>
            <a:ext cx="10328855" cy="5171941"/>
          </a:xfrm>
        </p:spPr>
        <p:txBody>
          <a:bodyPr>
            <a:normAutofit/>
          </a:bodyPr>
          <a:lstStyle/>
          <a:p>
            <a:pPr marL="0" indent="0" algn="ctr">
              <a:buNone/>
            </a:pPr>
            <a:r>
              <a:rPr lang="en-US" sz="2400" b="1" dirty="0" smtClean="0">
                <a:latin typeface="Arial" panose="020B0604020202020204" pitchFamily="34" charset="0"/>
                <a:cs typeface="Arial" panose="020B0604020202020204" pitchFamily="34" charset="0"/>
              </a:rPr>
              <a:t>2. Inventory Management At MTC</a:t>
            </a:r>
          </a:p>
          <a:p>
            <a:pPr marL="0" indent="0" algn="ctr">
              <a:buNone/>
            </a:pPr>
            <a:endParaRPr lang="en-US" sz="2400" b="1"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lean six sigma process can be implemented in the MTC’s inventory management by using the “</a:t>
            </a:r>
            <a:r>
              <a:rPr lang="en-US" b="1" dirty="0" smtClean="0">
                <a:latin typeface="Arial" panose="020B0604020202020204" pitchFamily="34" charset="0"/>
                <a:cs typeface="Arial" panose="020B0604020202020204" pitchFamily="34" charset="0"/>
              </a:rPr>
              <a:t>Kanban</a:t>
            </a:r>
            <a:r>
              <a:rPr lang="en-US" dirty="0" smtClean="0">
                <a:latin typeface="Arial" panose="020B0604020202020204" pitchFamily="34" charset="0"/>
                <a:cs typeface="Arial" panose="020B0604020202020204" pitchFamily="34" charset="0"/>
              </a:rPr>
              <a:t>” system (with 3 bins each at the manufacturing unit, sterilization center and at the hospital operating rooms).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a:t>
            </a:r>
            <a:r>
              <a:rPr lang="en-US" b="1" dirty="0" err="1" smtClean="0">
                <a:latin typeface="Arial" panose="020B0604020202020204" pitchFamily="34" charset="0"/>
                <a:cs typeface="Arial" panose="020B0604020202020204" pitchFamily="34" charset="0"/>
              </a:rPr>
              <a:t>sS</a:t>
            </a:r>
            <a:r>
              <a:rPr lang="en-US" dirty="0" smtClean="0">
                <a:latin typeface="Arial" panose="020B0604020202020204" pitchFamily="34" charset="0"/>
                <a:cs typeface="Arial" panose="020B0604020202020204" pitchFamily="34" charset="0"/>
              </a:rPr>
              <a:t>” method which is (</a:t>
            </a:r>
            <a:r>
              <a:rPr lang="en-US" b="1" dirty="0" smtClean="0">
                <a:latin typeface="Arial" panose="020B0604020202020204" pitchFamily="34" charset="0"/>
                <a:cs typeface="Arial" panose="020B0604020202020204" pitchFamily="34" charset="0"/>
              </a:rPr>
              <a:t>continuous review system with variable reorder quantity</a:t>
            </a:r>
            <a:r>
              <a:rPr lang="en-US" dirty="0" smtClean="0">
                <a:latin typeface="Arial" panose="020B0604020202020204" pitchFamily="34" charset="0"/>
                <a:cs typeface="Arial" panose="020B0604020202020204" pitchFamily="34" charset="0"/>
              </a:rPr>
              <a:t>) can ensure there is low inventory holding costs and a responsive manufacturing process.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Opportunity costs and also paying commissions and incentives can be generated so that it will benefit the employees of MTC’s third party logistics supplier company.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By using different forecasting techniques for planning (Exponential Smoothing &amp; Moving Average), we can calculate the average MSE which will allow for a more analytical prediction of demand and forecasting.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sales reps can be instead utilized at the hospitals where they should conduct necessary trainings for the hospital staff, finance departments, surgeons on the new innovative technologies and not used in holding inventory stock of the MTC.</a:t>
            </a: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04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i="1" dirty="0" smtClean="0">
                <a:latin typeface="Arial" panose="020B0604020202020204" pitchFamily="34" charset="0"/>
                <a:cs typeface="Arial" panose="020B0604020202020204" pitchFamily="34" charset="0"/>
              </a:rPr>
              <a:t>Demand Forecast Prediction Analysis for MTC</a:t>
            </a:r>
            <a:endParaRPr lang="en-IN" sz="4000" i="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4695246"/>
              </p:ext>
            </p:extLst>
          </p:nvPr>
        </p:nvGraphicFramePr>
        <p:xfrm>
          <a:off x="1419367" y="2279177"/>
          <a:ext cx="10522424" cy="4203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626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982" y="466024"/>
            <a:ext cx="8911687" cy="1280890"/>
          </a:xfrm>
        </p:spPr>
        <p:txBody>
          <a:bodyPr>
            <a:normAutofit/>
          </a:bodyPr>
          <a:lstStyle/>
          <a:p>
            <a:pPr algn="ctr"/>
            <a:r>
              <a:rPr lang="en-US" sz="4000" i="1" dirty="0">
                <a:latin typeface="Arial" panose="020B0604020202020204" pitchFamily="34" charset="0"/>
                <a:cs typeface="Arial" panose="020B0604020202020204" pitchFamily="34" charset="0"/>
              </a:rPr>
              <a:t>Executive Summary (Contd.)</a:t>
            </a:r>
            <a:endParaRPr lang="en-IN" sz="4000" dirty="0"/>
          </a:p>
        </p:txBody>
      </p:sp>
      <p:sp>
        <p:nvSpPr>
          <p:cNvPr id="3" name="Content Placeholder 2"/>
          <p:cNvSpPr>
            <a:spLocks noGrp="1"/>
          </p:cNvSpPr>
          <p:nvPr>
            <p:ph idx="1"/>
          </p:nvPr>
        </p:nvSpPr>
        <p:spPr>
          <a:xfrm>
            <a:off x="1446213" y="1310186"/>
            <a:ext cx="10017456" cy="4967785"/>
          </a:xfrm>
        </p:spPr>
        <p:txBody>
          <a:bodyPr>
            <a:normAutofit/>
          </a:bodyPr>
          <a:lstStyle/>
          <a:p>
            <a:pPr marL="0" indent="0" algn="ctr">
              <a:buNone/>
            </a:pPr>
            <a:r>
              <a:rPr lang="en-US" sz="2400" b="1" dirty="0" smtClean="0">
                <a:latin typeface="Arial" panose="020B0604020202020204" pitchFamily="34" charset="0"/>
                <a:cs typeface="Arial" panose="020B0604020202020204" pitchFamily="34" charset="0"/>
              </a:rPr>
              <a:t>3. Sourcing &amp; Sales At MTC</a:t>
            </a:r>
          </a:p>
          <a:p>
            <a:pPr marL="0" indent="0" algn="ctr">
              <a:buNone/>
            </a:pP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MTC maintains its core capabilities and outsourcing activities with 3</a:t>
            </a:r>
            <a:r>
              <a:rPr lang="en-US" baseline="30000" dirty="0" smtClean="0">
                <a:latin typeface="Arial" panose="020B0604020202020204" pitchFamily="34" charset="0"/>
                <a:cs typeface="Arial" panose="020B0604020202020204" pitchFamily="34" charset="0"/>
              </a:rPr>
              <a:t>rd</a:t>
            </a:r>
            <a:r>
              <a:rPr lang="en-US" dirty="0" smtClean="0">
                <a:latin typeface="Arial" panose="020B0604020202020204" pitchFamily="34" charset="0"/>
                <a:cs typeface="Arial" panose="020B0604020202020204" pitchFamily="34" charset="0"/>
              </a:rPr>
              <a:t> party (3PL) logistics provider companies who have a stronger capacity and storage in order to not increase any sort of additional investments.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This entails the off-site sterilization process which MTC currently has and also its sales reps.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Short term contracts of an external service provider for sale can ensure better predictive and competitive prices compared to dependencies on direct contract of sales.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An additional focus on selling to regionally established hospital groups will save lot of time and energy.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cost of single hospital contracts usually comes with a long term provision and consequently sells larger volumes.</a:t>
            </a:r>
          </a:p>
          <a:p>
            <a:pPr marL="0" indent="0">
              <a:buNone/>
            </a:pPr>
            <a:endParaRPr lang="en-US" sz="2000" dirty="0" smtClean="0">
              <a:latin typeface="Arial" panose="020B0604020202020204" pitchFamily="34" charset="0"/>
              <a:cs typeface="Arial" panose="020B0604020202020204" pitchFamily="34" charset="0"/>
            </a:endParaRPr>
          </a:p>
          <a:p>
            <a:pPr marL="0" indent="0" algn="ctr">
              <a:buNone/>
            </a:pP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49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263" y="214677"/>
            <a:ext cx="8911687" cy="1280890"/>
          </a:xfrm>
        </p:spPr>
        <p:txBody>
          <a:bodyPr>
            <a:normAutofit/>
          </a:bodyPr>
          <a:lstStyle/>
          <a:p>
            <a:pPr algn="ctr"/>
            <a:r>
              <a:rPr lang="en-US" sz="4000" i="1" dirty="0" smtClean="0">
                <a:latin typeface="Arial" panose="020B0604020202020204" pitchFamily="34" charset="0"/>
                <a:cs typeface="Arial" panose="020B0604020202020204" pitchFamily="34" charset="0"/>
              </a:rPr>
              <a:t>Improvement Areas For MTC</a:t>
            </a:r>
            <a:endParaRPr lang="en-IN" sz="40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14650" y="1495567"/>
            <a:ext cx="10977349" cy="5205484"/>
          </a:xfrm>
        </p:spPr>
        <p:txBody>
          <a:bodyPr>
            <a:normAutofit/>
          </a:bodyPr>
          <a:lstStyle/>
          <a:p>
            <a:pPr>
              <a:buFont typeface="Wingdings" panose="05000000000000000000" pitchFamily="2" charset="2"/>
              <a:buChar char="Ø"/>
            </a:pPr>
            <a:r>
              <a:rPr lang="en-US" b="1" dirty="0" smtClean="0">
                <a:latin typeface="Arial" panose="020B0604020202020204" pitchFamily="34" charset="0"/>
                <a:cs typeface="Arial" panose="020B0604020202020204" pitchFamily="34" charset="0"/>
              </a:rPr>
              <a:t>“In </a:t>
            </a:r>
            <a:r>
              <a:rPr lang="en-US" b="1" dirty="0">
                <a:latin typeface="Arial" panose="020B0604020202020204" pitchFamily="34" charset="0"/>
                <a:cs typeface="Arial" panose="020B0604020202020204" pitchFamily="34" charset="0"/>
              </a:rPr>
              <a:t>a recent New York Times article, it was reported that 3D printed limbs can not only provide customized solutions to patients and doctors, but it can provide them at a much lower cost than traditional prosthetics</a:t>
            </a:r>
          </a:p>
          <a:p>
            <a:pPr marL="0" indent="0">
              <a:buNone/>
            </a:pPr>
            <a:r>
              <a:rPr lang="en-IN" b="1" dirty="0" smtClean="0">
                <a:latin typeface="Arial" panose="020B0604020202020204" pitchFamily="34" charset="0"/>
                <a:cs typeface="Arial" panose="020B0604020202020204" pitchFamily="34" charset="0"/>
              </a:rPr>
              <a:t>       SOURCE</a:t>
            </a:r>
            <a:r>
              <a:rPr lang="en-IN" b="1" dirty="0">
                <a:latin typeface="Arial" panose="020B0604020202020204" pitchFamily="34" charset="0"/>
                <a:cs typeface="Arial" panose="020B0604020202020204" pitchFamily="34" charset="0"/>
              </a:rPr>
              <a:t>: MTC SUPPLYCHAINCASESTUDY, </a:t>
            </a:r>
            <a:r>
              <a:rPr lang="en-IN" b="1" dirty="0" smtClean="0">
                <a:latin typeface="Arial" panose="020B0604020202020204" pitchFamily="34" charset="0"/>
                <a:cs typeface="Arial" panose="020B0604020202020204" pitchFamily="34" charset="0"/>
              </a:rPr>
              <a:t>P.7”</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proposals which I have highlighted in the previous slides focuses on implementing fast result changes while also maintaining competitive strengths (which includes outsourcing parts of the supply chain). The particular areas that need to be improvised at MTC are negotiation of new contracts, creation of excel files for accurate updates of sales for demand prediction, time based opportunity costs, and re-routing of the logistics process resulting in large and stable savings in the long run.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MTC should also observe. Analyze and take corrective measures of the current marker trend and become an early investor for change and generating a competitive advantage.</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MTC should also try to be a valuable provider to the hospitals since by implementing technologies like 3D printing, there will be very high investment costs and MTC has to look out for a partner who can research and manage the development and infrastructure plans.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18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i="1" dirty="0" smtClean="0">
                <a:latin typeface="Arial" panose="020B0604020202020204" pitchFamily="34" charset="0"/>
                <a:cs typeface="Arial" panose="020B0604020202020204" pitchFamily="34" charset="0"/>
              </a:rPr>
              <a:t>Risk Assessment &amp; Mitigation At MTC</a:t>
            </a:r>
            <a:endParaRPr lang="en-IN" sz="40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83391" y="1705970"/>
            <a:ext cx="9949218" cy="4531057"/>
          </a:xfrm>
        </p:spPr>
        <p:txBody>
          <a:bodyPr>
            <a:normAutofit/>
          </a:bodyPr>
          <a:lstStyle/>
          <a:p>
            <a:pPr marL="0" indent="0" algn="ctr">
              <a:buNone/>
            </a:pPr>
            <a:r>
              <a:rPr lang="en-US" sz="2400" b="1" dirty="0" smtClean="0">
                <a:latin typeface="Arial" panose="020B0604020202020204" pitchFamily="34" charset="0"/>
                <a:cs typeface="Arial" panose="020B0604020202020204" pitchFamily="34" charset="0"/>
              </a:rPr>
              <a:t>1. Investment Failure  </a:t>
            </a:r>
          </a:p>
          <a:p>
            <a:pPr marL="0" indent="0">
              <a:buNone/>
            </a:pP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Investing in the 3D printing technology for R&amp;D does not get actual result or success. There will also be other players in the market who could be faster, more successful and innovative which will leave behind MTC’s investment plan unrecognized. </a:t>
            </a:r>
          </a:p>
          <a:p>
            <a:pPr marL="0" indent="0">
              <a:buNone/>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Risk Prevention: </a:t>
            </a:r>
            <a:r>
              <a:rPr lang="en-US" dirty="0" smtClean="0">
                <a:latin typeface="Arial" panose="020B0604020202020204" pitchFamily="34" charset="0"/>
                <a:cs typeface="Arial" panose="020B0604020202020204" pitchFamily="34" charset="0"/>
              </a:rPr>
              <a:t>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possible risks involved here such an investment can also be considered as “</a:t>
            </a:r>
            <a:r>
              <a:rPr lang="en-US" b="1" dirty="0" smtClean="0">
                <a:latin typeface="Arial" panose="020B0604020202020204" pitchFamily="34" charset="0"/>
                <a:cs typeface="Arial" panose="020B0604020202020204" pitchFamily="34" charset="0"/>
              </a:rPr>
              <a:t>Sunk Cost</a:t>
            </a:r>
            <a:r>
              <a:rPr lang="en-US" dirty="0" smtClean="0">
                <a:latin typeface="Arial" panose="020B0604020202020204" pitchFamily="34" charset="0"/>
                <a:cs typeface="Arial" panose="020B0604020202020204" pitchFamily="34" charset="0"/>
              </a:rPr>
              <a:t>” and for that an alliance or a partner should be strategically brought on board. </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Approaching a large corporate might come at lower interest rates due to decrease in negotiation power but should somehow manage to get accepted due to reputational gain and long term market positioning.</a:t>
            </a: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457200" lvl="1"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6118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Wisp</Template>
  <TotalTime>266</TotalTime>
  <Words>1231</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Wisp</vt:lpstr>
      <vt:lpstr>MTC Supply Chain Optimization Strategies</vt:lpstr>
      <vt:lpstr>Introduction &amp; Overview</vt:lpstr>
      <vt:lpstr>Executive Summary of MTC’s Current Situation</vt:lpstr>
      <vt:lpstr>MTC’s Current Outbound Logistics Flow Diagram</vt:lpstr>
      <vt:lpstr>Executive Summary (Contd.)</vt:lpstr>
      <vt:lpstr>Demand Forecast Prediction Analysis for MTC</vt:lpstr>
      <vt:lpstr>Executive Summary (Contd.)</vt:lpstr>
      <vt:lpstr>Improvement Areas For MTC</vt:lpstr>
      <vt:lpstr>Risk Assessment &amp; Mitigation At MTC</vt:lpstr>
      <vt:lpstr>Risk Assessment &amp; Mitigation (Contd.)</vt:lpstr>
      <vt:lpstr>Risk Assessment &amp; Mitigation (Contd.) </vt:lpstr>
      <vt:lpstr>Conclusion Results</vt:lpstr>
      <vt:lpstr> Q&amp;A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Supply Chain Optimization Strategies</dc:title>
  <dc:creator>Microsoft account</dc:creator>
  <cp:lastModifiedBy>Microsoft account</cp:lastModifiedBy>
  <cp:revision>22</cp:revision>
  <dcterms:created xsi:type="dcterms:W3CDTF">2022-07-30T08:24:27Z</dcterms:created>
  <dcterms:modified xsi:type="dcterms:W3CDTF">2022-07-30T12:50:37Z</dcterms:modified>
</cp:coreProperties>
</file>