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F1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Mutual Fund</c:v>
                </c:pt>
                <c:pt idx="1">
                  <c:v>Credit Card</c:v>
                </c:pt>
                <c:pt idx="2">
                  <c:v>Consumer loan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0.61</c:v>
                </c:pt>
                <c:pt idx="1">
                  <c:v>0.61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4-49C8-909D-67CED9A1BC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Mutual Fund</c:v>
                </c:pt>
                <c:pt idx="1">
                  <c:v>Credit Card</c:v>
                </c:pt>
                <c:pt idx="2">
                  <c:v>Consumer loan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0.46</c:v>
                </c:pt>
                <c:pt idx="1">
                  <c:v>0.51</c:v>
                </c:pt>
                <c:pt idx="2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4-49C8-909D-67CED9A1BC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Mutual Fund</c:v>
                </c:pt>
                <c:pt idx="1">
                  <c:v>Credit Card</c:v>
                </c:pt>
                <c:pt idx="2">
                  <c:v>Consumer loan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0.92</c:v>
                </c:pt>
                <c:pt idx="1">
                  <c:v>0.85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C4-49C8-909D-67CED9A1B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003832"/>
        <c:axId val="656004888"/>
      </c:barChart>
      <c:catAx>
        <c:axId val="65600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04888"/>
        <c:crossesAt val="0"/>
        <c:auto val="1"/>
        <c:lblAlgn val="ctr"/>
        <c:lblOffset val="100"/>
        <c:noMultiLvlLbl val="0"/>
      </c:catAx>
      <c:valAx>
        <c:axId val="65600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600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CCC6D-72B6-4772-9366-897F38046B3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273C5C3-A050-444A-B448-C1A8A35D2E1B}">
      <dgm:prSet phldrT="[Text]" custT="1"/>
      <dgm:spPr/>
      <dgm:t>
        <a:bodyPr/>
        <a:lstStyle/>
        <a:p>
          <a:pPr algn="ctr"/>
          <a:r>
            <a:rPr lang="en-IN" sz="1400" dirty="0"/>
            <a:t>Data integration </a:t>
          </a:r>
        </a:p>
      </dgm:t>
    </dgm:pt>
    <dgm:pt modelId="{AAFB4136-C9EB-453B-B4BA-9B9BF62D8B58}" type="parTrans" cxnId="{97481CF5-7259-4C8F-9544-E29B12522276}">
      <dgm:prSet/>
      <dgm:spPr/>
      <dgm:t>
        <a:bodyPr/>
        <a:lstStyle/>
        <a:p>
          <a:endParaRPr lang="en-IN"/>
        </a:p>
      </dgm:t>
    </dgm:pt>
    <dgm:pt modelId="{F7BDE824-C948-4F8F-9F3E-DA3022081870}" type="sibTrans" cxnId="{97481CF5-7259-4C8F-9544-E29B12522276}">
      <dgm:prSet/>
      <dgm:spPr/>
      <dgm:t>
        <a:bodyPr/>
        <a:lstStyle/>
        <a:p>
          <a:endParaRPr lang="en-IN"/>
        </a:p>
      </dgm:t>
    </dgm:pt>
    <dgm:pt modelId="{4CF5B94A-375F-439F-AD3F-11C92CD818EC}">
      <dgm:prSet phldrT="[Text]" custT="1"/>
      <dgm:spPr/>
      <dgm:t>
        <a:bodyPr/>
        <a:lstStyle/>
        <a:p>
          <a:r>
            <a:rPr lang="en-IN" sz="1400" dirty="0"/>
            <a:t>Data cleansing</a:t>
          </a:r>
        </a:p>
      </dgm:t>
    </dgm:pt>
    <dgm:pt modelId="{34E52096-6921-4EE6-A3AB-716FB3A3A5C3}" type="parTrans" cxnId="{8F9E557B-9E3C-4879-9CAF-81143E020553}">
      <dgm:prSet/>
      <dgm:spPr/>
      <dgm:t>
        <a:bodyPr/>
        <a:lstStyle/>
        <a:p>
          <a:endParaRPr lang="en-IN"/>
        </a:p>
      </dgm:t>
    </dgm:pt>
    <dgm:pt modelId="{9E4180F5-9DF9-432B-BAE0-F5B6FB6DE5DB}" type="sibTrans" cxnId="{8F9E557B-9E3C-4879-9CAF-81143E020553}">
      <dgm:prSet/>
      <dgm:spPr/>
      <dgm:t>
        <a:bodyPr/>
        <a:lstStyle/>
        <a:p>
          <a:endParaRPr lang="en-IN"/>
        </a:p>
      </dgm:t>
    </dgm:pt>
    <dgm:pt modelId="{35C781EE-A2A9-48BB-8122-65532A72CFB1}">
      <dgm:prSet phldrT="[Text]" custT="1"/>
      <dgm:spPr/>
      <dgm:t>
        <a:bodyPr/>
        <a:lstStyle/>
        <a:p>
          <a:r>
            <a:rPr lang="en-IN" sz="1400" dirty="0"/>
            <a:t>Normalization</a:t>
          </a:r>
        </a:p>
      </dgm:t>
    </dgm:pt>
    <dgm:pt modelId="{A2694F63-85B6-4034-9F1B-940E20291B70}" type="parTrans" cxnId="{9C07EE26-F6F8-4218-9730-4E714530A3DA}">
      <dgm:prSet/>
      <dgm:spPr/>
      <dgm:t>
        <a:bodyPr/>
        <a:lstStyle/>
        <a:p>
          <a:endParaRPr lang="en-IN"/>
        </a:p>
      </dgm:t>
    </dgm:pt>
    <dgm:pt modelId="{89E1B1AF-4984-438C-B781-A22CF98BEE27}" type="sibTrans" cxnId="{9C07EE26-F6F8-4218-9730-4E714530A3DA}">
      <dgm:prSet/>
      <dgm:spPr/>
      <dgm:t>
        <a:bodyPr/>
        <a:lstStyle/>
        <a:p>
          <a:endParaRPr lang="en-IN"/>
        </a:p>
      </dgm:t>
    </dgm:pt>
    <dgm:pt modelId="{0F0F61EE-5393-4BF5-877C-28A24D31E97D}">
      <dgm:prSet custT="1"/>
      <dgm:spPr/>
      <dgm:t>
        <a:bodyPr/>
        <a:lstStyle/>
        <a:p>
          <a:pPr algn="ctr"/>
          <a:r>
            <a:rPr lang="en-IN" sz="1400" dirty="0"/>
            <a:t>Training and testing ML models</a:t>
          </a:r>
        </a:p>
      </dgm:t>
    </dgm:pt>
    <dgm:pt modelId="{94CB17B1-1E8E-4B3C-BF00-1D91F5337877}" type="parTrans" cxnId="{E3DAFA6D-0CD9-4202-B872-5C667C8B35A7}">
      <dgm:prSet/>
      <dgm:spPr/>
      <dgm:t>
        <a:bodyPr/>
        <a:lstStyle/>
        <a:p>
          <a:endParaRPr lang="en-IN"/>
        </a:p>
      </dgm:t>
    </dgm:pt>
    <dgm:pt modelId="{9B89E09C-C421-4112-B9D5-AC8E34DFD342}" type="sibTrans" cxnId="{E3DAFA6D-0CD9-4202-B872-5C667C8B35A7}">
      <dgm:prSet/>
      <dgm:spPr/>
      <dgm:t>
        <a:bodyPr/>
        <a:lstStyle/>
        <a:p>
          <a:endParaRPr lang="en-IN"/>
        </a:p>
      </dgm:t>
    </dgm:pt>
    <dgm:pt modelId="{979A43EB-56B5-49E6-A35B-CD2014E13D41}">
      <dgm:prSet custT="1"/>
      <dgm:spPr/>
      <dgm:t>
        <a:bodyPr/>
        <a:lstStyle/>
        <a:p>
          <a:pPr algn="ctr"/>
          <a:r>
            <a:rPr lang="en-IN" sz="1400" dirty="0"/>
            <a:t>Feature importance analysis</a:t>
          </a:r>
        </a:p>
      </dgm:t>
    </dgm:pt>
    <dgm:pt modelId="{FF046FA3-1ADD-4906-BA3F-C5CD9F5B4E3F}" type="parTrans" cxnId="{DA386565-F1BC-497D-8F20-F7628638B011}">
      <dgm:prSet/>
      <dgm:spPr/>
      <dgm:t>
        <a:bodyPr/>
        <a:lstStyle/>
        <a:p>
          <a:endParaRPr lang="en-IN"/>
        </a:p>
      </dgm:t>
    </dgm:pt>
    <dgm:pt modelId="{47B28168-8D35-4D28-9DC6-69EF23BBB507}" type="sibTrans" cxnId="{DA386565-F1BC-497D-8F20-F7628638B011}">
      <dgm:prSet/>
      <dgm:spPr/>
      <dgm:t>
        <a:bodyPr/>
        <a:lstStyle/>
        <a:p>
          <a:endParaRPr lang="en-IN"/>
        </a:p>
      </dgm:t>
    </dgm:pt>
    <dgm:pt modelId="{8F44BF3C-1729-4B04-94DE-EFA9900F6002}">
      <dgm:prSet custT="1"/>
      <dgm:spPr/>
      <dgm:t>
        <a:bodyPr/>
        <a:lstStyle/>
        <a:p>
          <a:r>
            <a:rPr lang="en-IN" sz="1400" dirty="0"/>
            <a:t>Balancing the data</a:t>
          </a:r>
        </a:p>
      </dgm:t>
    </dgm:pt>
    <dgm:pt modelId="{89C75E2A-5063-485F-AF60-645ED8FDBFE9}" type="parTrans" cxnId="{5AF82FA3-2642-4710-8F1A-1C8B56DB83F0}">
      <dgm:prSet/>
      <dgm:spPr/>
      <dgm:t>
        <a:bodyPr/>
        <a:lstStyle/>
        <a:p>
          <a:endParaRPr lang="en-IN"/>
        </a:p>
      </dgm:t>
    </dgm:pt>
    <dgm:pt modelId="{798D5E26-3217-4042-B080-486986581D40}" type="sibTrans" cxnId="{5AF82FA3-2642-4710-8F1A-1C8B56DB83F0}">
      <dgm:prSet/>
      <dgm:spPr/>
      <dgm:t>
        <a:bodyPr/>
        <a:lstStyle/>
        <a:p>
          <a:endParaRPr lang="en-IN"/>
        </a:p>
      </dgm:t>
    </dgm:pt>
    <dgm:pt modelId="{97AEFE18-253C-4B13-BFCF-A736DC6A9647}">
      <dgm:prSet custT="1"/>
      <dgm:spPr/>
      <dgm:t>
        <a:bodyPr/>
        <a:lstStyle/>
        <a:p>
          <a:r>
            <a:rPr lang="en-IN" sz="1400" dirty="0"/>
            <a:t>Re-train the ML models</a:t>
          </a:r>
        </a:p>
      </dgm:t>
    </dgm:pt>
    <dgm:pt modelId="{374D9856-F703-4369-A88B-111425C0AB8B}" type="parTrans" cxnId="{C5223F05-ADE7-4E66-A0C9-7ED90AF0A9A7}">
      <dgm:prSet/>
      <dgm:spPr/>
      <dgm:t>
        <a:bodyPr/>
        <a:lstStyle/>
        <a:p>
          <a:endParaRPr lang="en-IN"/>
        </a:p>
      </dgm:t>
    </dgm:pt>
    <dgm:pt modelId="{7972E8F4-BC2F-4453-BAF6-DB4D8A9DD533}" type="sibTrans" cxnId="{C5223F05-ADE7-4E66-A0C9-7ED90AF0A9A7}">
      <dgm:prSet/>
      <dgm:spPr/>
      <dgm:t>
        <a:bodyPr/>
        <a:lstStyle/>
        <a:p>
          <a:endParaRPr lang="en-IN"/>
        </a:p>
      </dgm:t>
    </dgm:pt>
    <dgm:pt modelId="{387EBE2B-6E6B-4FFC-ABA8-802C6291E154}">
      <dgm:prSet custT="1"/>
      <dgm:spPr/>
      <dgm:t>
        <a:bodyPr/>
        <a:lstStyle/>
        <a:p>
          <a:pPr algn="ctr"/>
          <a:r>
            <a:rPr lang="en-IN" sz="1400" dirty="0"/>
            <a:t>Sort clients with high propensity and high expected revenue</a:t>
          </a:r>
        </a:p>
      </dgm:t>
    </dgm:pt>
    <dgm:pt modelId="{E0AF0876-FECE-4D5D-AE29-0A59130F8179}" type="parTrans" cxnId="{04408DCB-C612-4769-90A1-A4E3D4AF83F0}">
      <dgm:prSet/>
      <dgm:spPr/>
      <dgm:t>
        <a:bodyPr/>
        <a:lstStyle/>
        <a:p>
          <a:endParaRPr lang="en-IN"/>
        </a:p>
      </dgm:t>
    </dgm:pt>
    <dgm:pt modelId="{823BD0E7-D1D0-4FD6-A3FB-A20B46ADA1FA}" type="sibTrans" cxnId="{04408DCB-C612-4769-90A1-A4E3D4AF83F0}">
      <dgm:prSet/>
      <dgm:spPr/>
      <dgm:t>
        <a:bodyPr/>
        <a:lstStyle/>
        <a:p>
          <a:endParaRPr lang="en-IN"/>
        </a:p>
      </dgm:t>
    </dgm:pt>
    <dgm:pt modelId="{370B2C4D-D80E-4F34-9832-6DFA24C55E5F}" type="pres">
      <dgm:prSet presAssocID="{9E9CCC6D-72B6-4772-9366-897F38046B38}" presName="CompostProcess" presStyleCnt="0">
        <dgm:presLayoutVars>
          <dgm:dir/>
          <dgm:resizeHandles val="exact"/>
        </dgm:presLayoutVars>
      </dgm:prSet>
      <dgm:spPr/>
    </dgm:pt>
    <dgm:pt modelId="{E629C7D6-FE87-48CB-A44E-CA0AB91DB1A8}" type="pres">
      <dgm:prSet presAssocID="{9E9CCC6D-72B6-4772-9366-897F38046B38}" presName="arrow" presStyleLbl="bgShp" presStyleIdx="0" presStyleCnt="1"/>
      <dgm:spPr/>
    </dgm:pt>
    <dgm:pt modelId="{32DF72F9-82DC-498D-A34F-8487EB31D498}" type="pres">
      <dgm:prSet presAssocID="{9E9CCC6D-72B6-4772-9366-897F38046B38}" presName="linearProcess" presStyleCnt="0"/>
      <dgm:spPr/>
    </dgm:pt>
    <dgm:pt modelId="{A39845ED-DF8D-42B2-BDF7-AE64105E8B52}" type="pres">
      <dgm:prSet presAssocID="{D273C5C3-A050-444A-B448-C1A8A35D2E1B}" presName="textNode" presStyleLbl="node1" presStyleIdx="0" presStyleCnt="8">
        <dgm:presLayoutVars>
          <dgm:bulletEnabled val="1"/>
        </dgm:presLayoutVars>
      </dgm:prSet>
      <dgm:spPr/>
    </dgm:pt>
    <dgm:pt modelId="{AA07521A-805B-4C6D-9D72-12ED12C1B377}" type="pres">
      <dgm:prSet presAssocID="{F7BDE824-C948-4F8F-9F3E-DA3022081870}" presName="sibTrans" presStyleCnt="0"/>
      <dgm:spPr/>
    </dgm:pt>
    <dgm:pt modelId="{82E96859-E8EC-4170-821D-731827A299FD}" type="pres">
      <dgm:prSet presAssocID="{4CF5B94A-375F-439F-AD3F-11C92CD818EC}" presName="textNode" presStyleLbl="node1" presStyleIdx="1" presStyleCnt="8">
        <dgm:presLayoutVars>
          <dgm:bulletEnabled val="1"/>
        </dgm:presLayoutVars>
      </dgm:prSet>
      <dgm:spPr/>
    </dgm:pt>
    <dgm:pt modelId="{FA27CEF5-A24C-40C8-A4A5-9A7D15CADB73}" type="pres">
      <dgm:prSet presAssocID="{9E4180F5-9DF9-432B-BAE0-F5B6FB6DE5DB}" presName="sibTrans" presStyleCnt="0"/>
      <dgm:spPr/>
    </dgm:pt>
    <dgm:pt modelId="{B9D70536-9762-48AB-81DA-6D82E1E8A5E3}" type="pres">
      <dgm:prSet presAssocID="{35C781EE-A2A9-48BB-8122-65532A72CFB1}" presName="textNode" presStyleLbl="node1" presStyleIdx="2" presStyleCnt="8" custScaleX="114843">
        <dgm:presLayoutVars>
          <dgm:bulletEnabled val="1"/>
        </dgm:presLayoutVars>
      </dgm:prSet>
      <dgm:spPr/>
    </dgm:pt>
    <dgm:pt modelId="{E5241B63-AF35-4E63-B4C9-061E3ADA64C6}" type="pres">
      <dgm:prSet presAssocID="{89E1B1AF-4984-438C-B781-A22CF98BEE27}" presName="sibTrans" presStyleCnt="0"/>
      <dgm:spPr/>
    </dgm:pt>
    <dgm:pt modelId="{FE053E3E-A38A-4338-A871-2F81747ECCFD}" type="pres">
      <dgm:prSet presAssocID="{0F0F61EE-5393-4BF5-877C-28A24D31E97D}" presName="textNode" presStyleLbl="node1" presStyleIdx="3" presStyleCnt="8">
        <dgm:presLayoutVars>
          <dgm:bulletEnabled val="1"/>
        </dgm:presLayoutVars>
      </dgm:prSet>
      <dgm:spPr/>
    </dgm:pt>
    <dgm:pt modelId="{B83F6BDD-06A6-4576-8579-6BF0170B581A}" type="pres">
      <dgm:prSet presAssocID="{9B89E09C-C421-4112-B9D5-AC8E34DFD342}" presName="sibTrans" presStyleCnt="0"/>
      <dgm:spPr/>
    </dgm:pt>
    <dgm:pt modelId="{D6608F60-DCE7-4A3C-B724-29E5776BE35E}" type="pres">
      <dgm:prSet presAssocID="{979A43EB-56B5-49E6-A35B-CD2014E13D41}" presName="textNode" presStyleLbl="node1" presStyleIdx="4" presStyleCnt="8">
        <dgm:presLayoutVars>
          <dgm:bulletEnabled val="1"/>
        </dgm:presLayoutVars>
      </dgm:prSet>
      <dgm:spPr/>
    </dgm:pt>
    <dgm:pt modelId="{64D45B12-E278-4BC2-8EEE-C4F2A27DCA5C}" type="pres">
      <dgm:prSet presAssocID="{47B28168-8D35-4D28-9DC6-69EF23BBB507}" presName="sibTrans" presStyleCnt="0"/>
      <dgm:spPr/>
    </dgm:pt>
    <dgm:pt modelId="{C04807CE-61D0-4F58-82C0-0006A6AAC014}" type="pres">
      <dgm:prSet presAssocID="{8F44BF3C-1729-4B04-94DE-EFA9900F6002}" presName="textNode" presStyleLbl="node1" presStyleIdx="5" presStyleCnt="8">
        <dgm:presLayoutVars>
          <dgm:bulletEnabled val="1"/>
        </dgm:presLayoutVars>
      </dgm:prSet>
      <dgm:spPr/>
    </dgm:pt>
    <dgm:pt modelId="{0926A202-2A25-47D9-AEE1-33A049F2B2DB}" type="pres">
      <dgm:prSet presAssocID="{798D5E26-3217-4042-B080-486986581D40}" presName="sibTrans" presStyleCnt="0"/>
      <dgm:spPr/>
    </dgm:pt>
    <dgm:pt modelId="{B925860D-03A8-4FBB-85D9-ADCF5B8648ED}" type="pres">
      <dgm:prSet presAssocID="{97AEFE18-253C-4B13-BFCF-A736DC6A9647}" presName="textNode" presStyleLbl="node1" presStyleIdx="6" presStyleCnt="8">
        <dgm:presLayoutVars>
          <dgm:bulletEnabled val="1"/>
        </dgm:presLayoutVars>
      </dgm:prSet>
      <dgm:spPr/>
    </dgm:pt>
    <dgm:pt modelId="{9CF273CD-FFDB-4604-814F-A591021C8C1A}" type="pres">
      <dgm:prSet presAssocID="{7972E8F4-BC2F-4453-BAF6-DB4D8A9DD533}" presName="sibTrans" presStyleCnt="0"/>
      <dgm:spPr/>
    </dgm:pt>
    <dgm:pt modelId="{46C6A429-6BBD-40D2-BF76-56839E3E31FF}" type="pres">
      <dgm:prSet presAssocID="{387EBE2B-6E6B-4FFC-ABA8-802C6291E154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C5223F05-ADE7-4E66-A0C9-7ED90AF0A9A7}" srcId="{9E9CCC6D-72B6-4772-9366-897F38046B38}" destId="{97AEFE18-253C-4B13-BFCF-A736DC6A9647}" srcOrd="6" destOrd="0" parTransId="{374D9856-F703-4369-A88B-111425C0AB8B}" sibTransId="{7972E8F4-BC2F-4453-BAF6-DB4D8A9DD533}"/>
    <dgm:cxn modelId="{9C07EE26-F6F8-4218-9730-4E714530A3DA}" srcId="{9E9CCC6D-72B6-4772-9366-897F38046B38}" destId="{35C781EE-A2A9-48BB-8122-65532A72CFB1}" srcOrd="2" destOrd="0" parTransId="{A2694F63-85B6-4034-9F1B-940E20291B70}" sibTransId="{89E1B1AF-4984-438C-B781-A22CF98BEE27}"/>
    <dgm:cxn modelId="{75DE2438-97B0-430E-BCF9-4571D06591B5}" type="presOf" srcId="{0F0F61EE-5393-4BF5-877C-28A24D31E97D}" destId="{FE053E3E-A38A-4338-A871-2F81747ECCFD}" srcOrd="0" destOrd="0" presId="urn:microsoft.com/office/officeart/2005/8/layout/hProcess9"/>
    <dgm:cxn modelId="{3BED1B3F-E90C-4CC0-86B8-FF423BC0A75F}" type="presOf" srcId="{9E9CCC6D-72B6-4772-9366-897F38046B38}" destId="{370B2C4D-D80E-4F34-9832-6DFA24C55E5F}" srcOrd="0" destOrd="0" presId="urn:microsoft.com/office/officeart/2005/8/layout/hProcess9"/>
    <dgm:cxn modelId="{DA386565-F1BC-497D-8F20-F7628638B011}" srcId="{9E9CCC6D-72B6-4772-9366-897F38046B38}" destId="{979A43EB-56B5-49E6-A35B-CD2014E13D41}" srcOrd="4" destOrd="0" parTransId="{FF046FA3-1ADD-4906-BA3F-C5CD9F5B4E3F}" sibTransId="{47B28168-8D35-4D28-9DC6-69EF23BBB507}"/>
    <dgm:cxn modelId="{8BA09E65-938C-4DA8-A539-5BB2370480F6}" type="presOf" srcId="{97AEFE18-253C-4B13-BFCF-A736DC6A9647}" destId="{B925860D-03A8-4FBB-85D9-ADCF5B8648ED}" srcOrd="0" destOrd="0" presId="urn:microsoft.com/office/officeart/2005/8/layout/hProcess9"/>
    <dgm:cxn modelId="{EBC6786B-EFB2-440D-A153-7CFC3A317084}" type="presOf" srcId="{35C781EE-A2A9-48BB-8122-65532A72CFB1}" destId="{B9D70536-9762-48AB-81DA-6D82E1E8A5E3}" srcOrd="0" destOrd="0" presId="urn:microsoft.com/office/officeart/2005/8/layout/hProcess9"/>
    <dgm:cxn modelId="{E3DAFA6D-0CD9-4202-B872-5C667C8B35A7}" srcId="{9E9CCC6D-72B6-4772-9366-897F38046B38}" destId="{0F0F61EE-5393-4BF5-877C-28A24D31E97D}" srcOrd="3" destOrd="0" parTransId="{94CB17B1-1E8E-4B3C-BF00-1D91F5337877}" sibTransId="{9B89E09C-C421-4112-B9D5-AC8E34DFD342}"/>
    <dgm:cxn modelId="{E5BA6070-D4DB-4346-934E-574E6577E8D6}" type="presOf" srcId="{387EBE2B-6E6B-4FFC-ABA8-802C6291E154}" destId="{46C6A429-6BBD-40D2-BF76-56839E3E31FF}" srcOrd="0" destOrd="0" presId="urn:microsoft.com/office/officeart/2005/8/layout/hProcess9"/>
    <dgm:cxn modelId="{8F9E557B-9E3C-4879-9CAF-81143E020553}" srcId="{9E9CCC6D-72B6-4772-9366-897F38046B38}" destId="{4CF5B94A-375F-439F-AD3F-11C92CD818EC}" srcOrd="1" destOrd="0" parTransId="{34E52096-6921-4EE6-A3AB-716FB3A3A5C3}" sibTransId="{9E4180F5-9DF9-432B-BAE0-F5B6FB6DE5DB}"/>
    <dgm:cxn modelId="{9F3EF094-5013-4325-9CF7-3AE2B3BB55E1}" type="presOf" srcId="{979A43EB-56B5-49E6-A35B-CD2014E13D41}" destId="{D6608F60-DCE7-4A3C-B724-29E5776BE35E}" srcOrd="0" destOrd="0" presId="urn:microsoft.com/office/officeart/2005/8/layout/hProcess9"/>
    <dgm:cxn modelId="{5AF82FA3-2642-4710-8F1A-1C8B56DB83F0}" srcId="{9E9CCC6D-72B6-4772-9366-897F38046B38}" destId="{8F44BF3C-1729-4B04-94DE-EFA9900F6002}" srcOrd="5" destOrd="0" parTransId="{89C75E2A-5063-485F-AF60-645ED8FDBFE9}" sibTransId="{798D5E26-3217-4042-B080-486986581D40}"/>
    <dgm:cxn modelId="{1DBC02BC-3513-41FD-857D-F1CC78DF5F1B}" type="presOf" srcId="{8F44BF3C-1729-4B04-94DE-EFA9900F6002}" destId="{C04807CE-61D0-4F58-82C0-0006A6AAC014}" srcOrd="0" destOrd="0" presId="urn:microsoft.com/office/officeart/2005/8/layout/hProcess9"/>
    <dgm:cxn modelId="{04408DCB-C612-4769-90A1-A4E3D4AF83F0}" srcId="{9E9CCC6D-72B6-4772-9366-897F38046B38}" destId="{387EBE2B-6E6B-4FFC-ABA8-802C6291E154}" srcOrd="7" destOrd="0" parTransId="{E0AF0876-FECE-4D5D-AE29-0A59130F8179}" sibTransId="{823BD0E7-D1D0-4FD6-A3FB-A20B46ADA1FA}"/>
    <dgm:cxn modelId="{3AE2BBCD-41EF-47F2-B7DD-387B10FEBB38}" type="presOf" srcId="{4CF5B94A-375F-439F-AD3F-11C92CD818EC}" destId="{82E96859-E8EC-4170-821D-731827A299FD}" srcOrd="0" destOrd="0" presId="urn:microsoft.com/office/officeart/2005/8/layout/hProcess9"/>
    <dgm:cxn modelId="{97481CF5-7259-4C8F-9544-E29B12522276}" srcId="{9E9CCC6D-72B6-4772-9366-897F38046B38}" destId="{D273C5C3-A050-444A-B448-C1A8A35D2E1B}" srcOrd="0" destOrd="0" parTransId="{AAFB4136-C9EB-453B-B4BA-9B9BF62D8B58}" sibTransId="{F7BDE824-C948-4F8F-9F3E-DA3022081870}"/>
    <dgm:cxn modelId="{C72BB8F7-C8AC-46DC-8138-4FBF0D817785}" type="presOf" srcId="{D273C5C3-A050-444A-B448-C1A8A35D2E1B}" destId="{A39845ED-DF8D-42B2-BDF7-AE64105E8B52}" srcOrd="0" destOrd="0" presId="urn:microsoft.com/office/officeart/2005/8/layout/hProcess9"/>
    <dgm:cxn modelId="{16A1EB86-4D18-4819-AF0B-70AD7577C25E}" type="presParOf" srcId="{370B2C4D-D80E-4F34-9832-6DFA24C55E5F}" destId="{E629C7D6-FE87-48CB-A44E-CA0AB91DB1A8}" srcOrd="0" destOrd="0" presId="urn:microsoft.com/office/officeart/2005/8/layout/hProcess9"/>
    <dgm:cxn modelId="{33D7F14B-1612-4F78-94AC-4424A2D650AF}" type="presParOf" srcId="{370B2C4D-D80E-4F34-9832-6DFA24C55E5F}" destId="{32DF72F9-82DC-498D-A34F-8487EB31D498}" srcOrd="1" destOrd="0" presId="urn:microsoft.com/office/officeart/2005/8/layout/hProcess9"/>
    <dgm:cxn modelId="{ABDD8DAC-93BB-471D-A468-7923CD90A836}" type="presParOf" srcId="{32DF72F9-82DC-498D-A34F-8487EB31D498}" destId="{A39845ED-DF8D-42B2-BDF7-AE64105E8B52}" srcOrd="0" destOrd="0" presId="urn:microsoft.com/office/officeart/2005/8/layout/hProcess9"/>
    <dgm:cxn modelId="{0DFF0CF2-960B-459C-975F-4945C5BA590C}" type="presParOf" srcId="{32DF72F9-82DC-498D-A34F-8487EB31D498}" destId="{AA07521A-805B-4C6D-9D72-12ED12C1B377}" srcOrd="1" destOrd="0" presId="urn:microsoft.com/office/officeart/2005/8/layout/hProcess9"/>
    <dgm:cxn modelId="{B82772D6-6420-45CE-BEFE-21A6234CE996}" type="presParOf" srcId="{32DF72F9-82DC-498D-A34F-8487EB31D498}" destId="{82E96859-E8EC-4170-821D-731827A299FD}" srcOrd="2" destOrd="0" presId="urn:microsoft.com/office/officeart/2005/8/layout/hProcess9"/>
    <dgm:cxn modelId="{FE06F995-607F-4E44-9441-CFE56B6B1A9A}" type="presParOf" srcId="{32DF72F9-82DC-498D-A34F-8487EB31D498}" destId="{FA27CEF5-A24C-40C8-A4A5-9A7D15CADB73}" srcOrd="3" destOrd="0" presId="urn:microsoft.com/office/officeart/2005/8/layout/hProcess9"/>
    <dgm:cxn modelId="{7B783212-BF25-463F-A87B-120E1C6AC81D}" type="presParOf" srcId="{32DF72F9-82DC-498D-A34F-8487EB31D498}" destId="{B9D70536-9762-48AB-81DA-6D82E1E8A5E3}" srcOrd="4" destOrd="0" presId="urn:microsoft.com/office/officeart/2005/8/layout/hProcess9"/>
    <dgm:cxn modelId="{E2C0DB5F-4B76-4319-8CBB-F7B55A406747}" type="presParOf" srcId="{32DF72F9-82DC-498D-A34F-8487EB31D498}" destId="{E5241B63-AF35-4E63-B4C9-061E3ADA64C6}" srcOrd="5" destOrd="0" presId="urn:microsoft.com/office/officeart/2005/8/layout/hProcess9"/>
    <dgm:cxn modelId="{80EC3600-1420-4575-8B33-CF92779F250D}" type="presParOf" srcId="{32DF72F9-82DC-498D-A34F-8487EB31D498}" destId="{FE053E3E-A38A-4338-A871-2F81747ECCFD}" srcOrd="6" destOrd="0" presId="urn:microsoft.com/office/officeart/2005/8/layout/hProcess9"/>
    <dgm:cxn modelId="{46E0FA57-4691-4050-B15B-5C949FF80362}" type="presParOf" srcId="{32DF72F9-82DC-498D-A34F-8487EB31D498}" destId="{B83F6BDD-06A6-4576-8579-6BF0170B581A}" srcOrd="7" destOrd="0" presId="urn:microsoft.com/office/officeart/2005/8/layout/hProcess9"/>
    <dgm:cxn modelId="{76EE6218-BE05-41F5-8E8C-DD27E0573C42}" type="presParOf" srcId="{32DF72F9-82DC-498D-A34F-8487EB31D498}" destId="{D6608F60-DCE7-4A3C-B724-29E5776BE35E}" srcOrd="8" destOrd="0" presId="urn:microsoft.com/office/officeart/2005/8/layout/hProcess9"/>
    <dgm:cxn modelId="{7BC73A1D-7DCA-459D-AFF2-936D2B272BA8}" type="presParOf" srcId="{32DF72F9-82DC-498D-A34F-8487EB31D498}" destId="{64D45B12-E278-4BC2-8EEE-C4F2A27DCA5C}" srcOrd="9" destOrd="0" presId="urn:microsoft.com/office/officeart/2005/8/layout/hProcess9"/>
    <dgm:cxn modelId="{E2902111-AE44-4C89-9542-9BCC18376979}" type="presParOf" srcId="{32DF72F9-82DC-498D-A34F-8487EB31D498}" destId="{C04807CE-61D0-4F58-82C0-0006A6AAC014}" srcOrd="10" destOrd="0" presId="urn:microsoft.com/office/officeart/2005/8/layout/hProcess9"/>
    <dgm:cxn modelId="{B9346C5F-A406-463C-9EE5-BB5B49FA7CBF}" type="presParOf" srcId="{32DF72F9-82DC-498D-A34F-8487EB31D498}" destId="{0926A202-2A25-47D9-AEE1-33A049F2B2DB}" srcOrd="11" destOrd="0" presId="urn:microsoft.com/office/officeart/2005/8/layout/hProcess9"/>
    <dgm:cxn modelId="{CD98B615-6613-4B50-87C8-C546E8097E83}" type="presParOf" srcId="{32DF72F9-82DC-498D-A34F-8487EB31D498}" destId="{B925860D-03A8-4FBB-85D9-ADCF5B8648ED}" srcOrd="12" destOrd="0" presId="urn:microsoft.com/office/officeart/2005/8/layout/hProcess9"/>
    <dgm:cxn modelId="{77BB0601-01FF-45AC-8B92-5A9E96CA4F9C}" type="presParOf" srcId="{32DF72F9-82DC-498D-A34F-8487EB31D498}" destId="{9CF273CD-FFDB-4604-814F-A591021C8C1A}" srcOrd="13" destOrd="0" presId="urn:microsoft.com/office/officeart/2005/8/layout/hProcess9"/>
    <dgm:cxn modelId="{6B0C0960-5752-4F34-B2C6-9284EAC864E0}" type="presParOf" srcId="{32DF72F9-82DC-498D-A34F-8487EB31D498}" destId="{46C6A429-6BBD-40D2-BF76-56839E3E31FF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9C7D6-FE87-48CB-A44E-CA0AB91DB1A8}">
      <dsp:nvSpPr>
        <dsp:cNvPr id="0" name=""/>
        <dsp:cNvSpPr/>
      </dsp:nvSpPr>
      <dsp:spPr>
        <a:xfrm>
          <a:off x="839055" y="0"/>
          <a:ext cx="9509293" cy="446003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845ED-DF8D-42B2-BDF7-AE64105E8B52}">
      <dsp:nvSpPr>
        <dsp:cNvPr id="0" name=""/>
        <dsp:cNvSpPr/>
      </dsp:nvSpPr>
      <dsp:spPr>
        <a:xfrm>
          <a:off x="6568" y="1338010"/>
          <a:ext cx="1199586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integration </a:t>
          </a:r>
        </a:p>
      </dsp:txBody>
      <dsp:txXfrm>
        <a:off x="65127" y="1396569"/>
        <a:ext cx="1082468" cy="1666895"/>
      </dsp:txXfrm>
    </dsp:sp>
    <dsp:sp modelId="{82E96859-E8EC-4170-821D-731827A299FD}">
      <dsp:nvSpPr>
        <dsp:cNvPr id="0" name=""/>
        <dsp:cNvSpPr/>
      </dsp:nvSpPr>
      <dsp:spPr>
        <a:xfrm>
          <a:off x="1406086" y="1338010"/>
          <a:ext cx="1199586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cleansing</a:t>
          </a:r>
        </a:p>
      </dsp:txBody>
      <dsp:txXfrm>
        <a:off x="1464645" y="1396569"/>
        <a:ext cx="1082468" cy="1666895"/>
      </dsp:txXfrm>
    </dsp:sp>
    <dsp:sp modelId="{B9D70536-9762-48AB-81DA-6D82E1E8A5E3}">
      <dsp:nvSpPr>
        <dsp:cNvPr id="0" name=""/>
        <dsp:cNvSpPr/>
      </dsp:nvSpPr>
      <dsp:spPr>
        <a:xfrm>
          <a:off x="2805604" y="1338010"/>
          <a:ext cx="1377641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Normalization</a:t>
          </a:r>
        </a:p>
      </dsp:txBody>
      <dsp:txXfrm>
        <a:off x="2872855" y="1405261"/>
        <a:ext cx="1243139" cy="1649511"/>
      </dsp:txXfrm>
    </dsp:sp>
    <dsp:sp modelId="{FE053E3E-A38A-4338-A871-2F81747ECCFD}">
      <dsp:nvSpPr>
        <dsp:cNvPr id="0" name=""/>
        <dsp:cNvSpPr/>
      </dsp:nvSpPr>
      <dsp:spPr>
        <a:xfrm>
          <a:off x="4383176" y="1338010"/>
          <a:ext cx="1199586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Training and testing ML models</a:t>
          </a:r>
        </a:p>
      </dsp:txBody>
      <dsp:txXfrm>
        <a:off x="4441735" y="1396569"/>
        <a:ext cx="1082468" cy="1666895"/>
      </dsp:txXfrm>
    </dsp:sp>
    <dsp:sp modelId="{D6608F60-DCE7-4A3C-B724-29E5776BE35E}">
      <dsp:nvSpPr>
        <dsp:cNvPr id="0" name=""/>
        <dsp:cNvSpPr/>
      </dsp:nvSpPr>
      <dsp:spPr>
        <a:xfrm>
          <a:off x="5782694" y="1338010"/>
          <a:ext cx="1199586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Feature importance analysis</a:t>
          </a:r>
        </a:p>
      </dsp:txBody>
      <dsp:txXfrm>
        <a:off x="5841253" y="1396569"/>
        <a:ext cx="1082468" cy="1666895"/>
      </dsp:txXfrm>
    </dsp:sp>
    <dsp:sp modelId="{C04807CE-61D0-4F58-82C0-0006A6AAC014}">
      <dsp:nvSpPr>
        <dsp:cNvPr id="0" name=""/>
        <dsp:cNvSpPr/>
      </dsp:nvSpPr>
      <dsp:spPr>
        <a:xfrm>
          <a:off x="7182212" y="1338010"/>
          <a:ext cx="1199586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Balancing the data</a:t>
          </a:r>
        </a:p>
      </dsp:txBody>
      <dsp:txXfrm>
        <a:off x="7240771" y="1396569"/>
        <a:ext cx="1082468" cy="1666895"/>
      </dsp:txXfrm>
    </dsp:sp>
    <dsp:sp modelId="{B925860D-03A8-4FBB-85D9-ADCF5B8648ED}">
      <dsp:nvSpPr>
        <dsp:cNvPr id="0" name=""/>
        <dsp:cNvSpPr/>
      </dsp:nvSpPr>
      <dsp:spPr>
        <a:xfrm>
          <a:off x="8581730" y="1338010"/>
          <a:ext cx="1199586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Re-train the ML models</a:t>
          </a:r>
        </a:p>
      </dsp:txBody>
      <dsp:txXfrm>
        <a:off x="8640289" y="1396569"/>
        <a:ext cx="1082468" cy="1666895"/>
      </dsp:txXfrm>
    </dsp:sp>
    <dsp:sp modelId="{46C6A429-6BBD-40D2-BF76-56839E3E31FF}">
      <dsp:nvSpPr>
        <dsp:cNvPr id="0" name=""/>
        <dsp:cNvSpPr/>
      </dsp:nvSpPr>
      <dsp:spPr>
        <a:xfrm>
          <a:off x="9981248" y="1338010"/>
          <a:ext cx="1199586" cy="17840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Sort clients with high propensity and high expected revenue</a:t>
          </a:r>
        </a:p>
      </dsp:txBody>
      <dsp:txXfrm>
        <a:off x="10039807" y="1396569"/>
        <a:ext cx="1082468" cy="1666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2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9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8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5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7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0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D48FF7-2E65-4E45-914D-8A0B7BE1760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3699DD-F4AC-409F-ADAF-48AF8F5231E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9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721E-C456-80CE-EBCD-80E09F924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Revenue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1A7DF-8CB4-FC92-1EAE-E8910F050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Vaijeyanthi </a:t>
            </a:r>
            <a:r>
              <a:rPr lang="en-IN" dirty="0" err="1"/>
              <a:t>Venkateswaran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37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D88F-0EFD-BA66-076C-96B6F458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layout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D8EDA23-FC2B-CC93-24B7-FD4E6A835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656525"/>
              </p:ext>
            </p:extLst>
          </p:nvPr>
        </p:nvGraphicFramePr>
        <p:xfrm>
          <a:off x="531845" y="1828800"/>
          <a:ext cx="11187404" cy="4460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E147183B-E0EF-BF99-312A-4C4FD0ACBE17}"/>
              </a:ext>
            </a:extLst>
          </p:cNvPr>
          <p:cNvSpPr/>
          <p:nvPr/>
        </p:nvSpPr>
        <p:spPr>
          <a:xfrm rot="10800000">
            <a:off x="5579706" y="1903445"/>
            <a:ext cx="1156996" cy="970384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A6886-46FC-D290-516D-AADC8F3A8944}"/>
              </a:ext>
            </a:extLst>
          </p:cNvPr>
          <p:cNvSpPr txBox="1"/>
          <p:nvPr/>
        </p:nvSpPr>
        <p:spPr>
          <a:xfrm>
            <a:off x="6587411" y="1742305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Re-train models with reduced features</a:t>
            </a:r>
          </a:p>
        </p:txBody>
      </p:sp>
    </p:spTree>
    <p:extLst>
      <p:ext uri="{BB962C8B-B14F-4D97-AF65-F5344CB8AC3E}">
        <p14:creationId xmlns:p14="http://schemas.microsoft.com/office/powerpoint/2010/main" val="26272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AE88-03ED-BCE8-7D9A-F611D282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models-Mutual funds</a:t>
            </a:r>
          </a:p>
        </p:txBody>
      </p:sp>
      <p:pic>
        <p:nvPicPr>
          <p:cNvPr id="5" name="Content Placeholder 4" descr="A graph of a logistic&#10;&#10;Description automatically generated">
            <a:extLst>
              <a:ext uri="{FF2B5EF4-FFF2-40B4-BE49-F238E27FC236}">
                <a16:creationId xmlns:a16="http://schemas.microsoft.com/office/drawing/2014/main" id="{8D6C474B-62CD-8C58-0767-8952CE220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6" y="1846263"/>
            <a:ext cx="4563853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F637A5-D3E0-9DD7-5D5A-E7193B92C3FE}"/>
              </a:ext>
            </a:extLst>
          </p:cNvPr>
          <p:cNvSpPr/>
          <p:nvPr/>
        </p:nvSpPr>
        <p:spPr>
          <a:xfrm>
            <a:off x="5943600" y="4357396"/>
            <a:ext cx="4777273" cy="11383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XGBoost</a:t>
            </a:r>
            <a:r>
              <a:rPr lang="en-IN" dirty="0"/>
              <a:t> classifier has better lift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121386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1C01-3EF0-86A8-9B69-BAD5BB36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models-Credit card</a:t>
            </a:r>
          </a:p>
        </p:txBody>
      </p:sp>
      <p:pic>
        <p:nvPicPr>
          <p:cNvPr id="5" name="Content Placeholder 4" descr="A graph of a logistic curve&#10;&#10;Description automatically generated">
            <a:extLst>
              <a:ext uri="{FF2B5EF4-FFF2-40B4-BE49-F238E27FC236}">
                <a16:creationId xmlns:a16="http://schemas.microsoft.com/office/drawing/2014/main" id="{BF82DBAD-2F9C-1D08-40E7-B86F11D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1" y="1737360"/>
            <a:ext cx="4563853" cy="402272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EC74F5-18ED-0181-3F53-7E3217510FA4}"/>
              </a:ext>
            </a:extLst>
          </p:cNvPr>
          <p:cNvSpPr/>
          <p:nvPr/>
        </p:nvSpPr>
        <p:spPr>
          <a:xfrm>
            <a:off x="5943600" y="4357396"/>
            <a:ext cx="4777273" cy="11383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XGBoost</a:t>
            </a:r>
            <a:r>
              <a:rPr lang="en-IN" dirty="0"/>
              <a:t> classifier has better lift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51661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406B-BA2B-0CEE-50F6-CB98B33E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models-Consumer loan</a:t>
            </a:r>
          </a:p>
        </p:txBody>
      </p:sp>
      <p:pic>
        <p:nvPicPr>
          <p:cNvPr id="6" name="Content Placeholder 5" descr="A graph of a logistic&#10;&#10;Description automatically generated">
            <a:extLst>
              <a:ext uri="{FF2B5EF4-FFF2-40B4-BE49-F238E27FC236}">
                <a16:creationId xmlns:a16="http://schemas.microsoft.com/office/drawing/2014/main" id="{E5E624BC-2747-9424-2A09-991E7016C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36" y="1960563"/>
            <a:ext cx="4563853" cy="40227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C6C522-2D15-90D8-9A8E-F8E5847EBA6E}"/>
              </a:ext>
            </a:extLst>
          </p:cNvPr>
          <p:cNvSpPr/>
          <p:nvPr/>
        </p:nvSpPr>
        <p:spPr>
          <a:xfrm>
            <a:off x="5943600" y="4357396"/>
            <a:ext cx="4777273" cy="11383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XGBoost</a:t>
            </a:r>
            <a:r>
              <a:rPr lang="en-IN" dirty="0"/>
              <a:t> classifier has better lift compared to other models</a:t>
            </a:r>
          </a:p>
        </p:txBody>
      </p:sp>
    </p:spTree>
    <p:extLst>
      <p:ext uri="{BB962C8B-B14F-4D97-AF65-F5344CB8AC3E}">
        <p14:creationId xmlns:p14="http://schemas.microsoft.com/office/powerpoint/2010/main" val="173354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2928-CC56-EB92-4AFC-C21236DD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models- Average F1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ED46E-F170-4AF5-A6F4-B15E205C4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24833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905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022DE-A88F-7C73-32B2-4D350213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A099-1821-8FB5-AC1C-B85D7341D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5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660238-EFC9-44E6-4952-ECC08743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Evaluating models with original test data</a:t>
            </a:r>
          </a:p>
        </p:txBody>
      </p:sp>
      <p:pic>
        <p:nvPicPr>
          <p:cNvPr id="7" name="Content Placeholder 6" descr="A graph of a logistic regression&#10;&#10;Description automatically generated">
            <a:extLst>
              <a:ext uri="{FF2B5EF4-FFF2-40B4-BE49-F238E27FC236}">
                <a16:creationId xmlns:a16="http://schemas.microsoft.com/office/drawing/2014/main" id="{881F5508-3FFB-7780-D5A7-CA3BC8E5E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12" y="1855789"/>
            <a:ext cx="3680514" cy="3244122"/>
          </a:xfrm>
        </p:spPr>
      </p:pic>
      <p:pic>
        <p:nvPicPr>
          <p:cNvPr id="9" name="Picture 8" descr="A graph of a logistic regression&#10;&#10;Description automatically generated with medium confidence">
            <a:extLst>
              <a:ext uri="{FF2B5EF4-FFF2-40B4-BE49-F238E27FC236}">
                <a16:creationId xmlns:a16="http://schemas.microsoft.com/office/drawing/2014/main" id="{E44B270B-36F3-33AC-2B76-6E42A63E0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195" y="1863954"/>
            <a:ext cx="3805610" cy="3354386"/>
          </a:xfrm>
          <a:prstGeom prst="rect">
            <a:avLst/>
          </a:prstGeom>
        </p:spPr>
      </p:pic>
      <p:pic>
        <p:nvPicPr>
          <p:cNvPr id="11" name="Picture 10" descr="A graph of a logistic regression&#10;&#10;Description automatically generated">
            <a:extLst>
              <a:ext uri="{FF2B5EF4-FFF2-40B4-BE49-F238E27FC236}">
                <a16:creationId xmlns:a16="http://schemas.microsoft.com/office/drawing/2014/main" id="{0A79D7EC-7EA8-7834-88C2-DDA2953BF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6" y="1863954"/>
            <a:ext cx="4009227" cy="34414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B6ECA6-D9A8-A0E0-3EE7-E9012CA71987}"/>
              </a:ext>
            </a:extLst>
          </p:cNvPr>
          <p:cNvSpPr/>
          <p:nvPr/>
        </p:nvSpPr>
        <p:spPr>
          <a:xfrm>
            <a:off x="752475" y="5108076"/>
            <a:ext cx="8410575" cy="11383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XGBoost</a:t>
            </a:r>
            <a:r>
              <a:rPr lang="en-IN" dirty="0"/>
              <a:t> classifier has better lift compared to other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original test data instead of balanced (oversampled) data did not drastically change average F1 scores or the lift in ROC curves.</a:t>
            </a:r>
          </a:p>
        </p:txBody>
      </p:sp>
    </p:spTree>
    <p:extLst>
      <p:ext uri="{BB962C8B-B14F-4D97-AF65-F5344CB8AC3E}">
        <p14:creationId xmlns:p14="http://schemas.microsoft.com/office/powerpoint/2010/main" val="366940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FC97-0437-B551-9F94-81A5BF0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average F1 scores on imbalanced and balanced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BB840E-111E-A53F-528C-311AA594C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98048"/>
              </p:ext>
            </p:extLst>
          </p:nvPr>
        </p:nvGraphicFramePr>
        <p:xfrm>
          <a:off x="1613140" y="2268747"/>
          <a:ext cx="9303674" cy="330163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768301">
                  <a:extLst>
                    <a:ext uri="{9D8B030D-6E8A-4147-A177-3AD203B41FA5}">
                      <a16:colId xmlns:a16="http://schemas.microsoft.com/office/drawing/2014/main" val="1465707162"/>
                    </a:ext>
                  </a:extLst>
                </a:gridCol>
                <a:gridCol w="1181228">
                  <a:extLst>
                    <a:ext uri="{9D8B030D-6E8A-4147-A177-3AD203B41FA5}">
                      <a16:colId xmlns:a16="http://schemas.microsoft.com/office/drawing/2014/main" val="2076598761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255316566"/>
                    </a:ext>
                  </a:extLst>
                </a:gridCol>
                <a:gridCol w="1315035">
                  <a:extLst>
                    <a:ext uri="{9D8B030D-6E8A-4147-A177-3AD203B41FA5}">
                      <a16:colId xmlns:a16="http://schemas.microsoft.com/office/drawing/2014/main" val="1364430771"/>
                    </a:ext>
                  </a:extLst>
                </a:gridCol>
                <a:gridCol w="1133320">
                  <a:extLst>
                    <a:ext uri="{9D8B030D-6E8A-4147-A177-3AD203B41FA5}">
                      <a16:colId xmlns:a16="http://schemas.microsoft.com/office/drawing/2014/main" val="3251875852"/>
                    </a:ext>
                  </a:extLst>
                </a:gridCol>
                <a:gridCol w="1326225">
                  <a:extLst>
                    <a:ext uri="{9D8B030D-6E8A-4147-A177-3AD203B41FA5}">
                      <a16:colId xmlns:a16="http://schemas.microsoft.com/office/drawing/2014/main" val="2955416373"/>
                    </a:ext>
                  </a:extLst>
                </a:gridCol>
                <a:gridCol w="1133320">
                  <a:extLst>
                    <a:ext uri="{9D8B030D-6E8A-4147-A177-3AD203B41FA5}">
                      <a16:colId xmlns:a16="http://schemas.microsoft.com/office/drawing/2014/main" val="3072010400"/>
                    </a:ext>
                  </a:extLst>
                </a:gridCol>
              </a:tblGrid>
              <a:tr h="66032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Propensity 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Logistic regression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Decision tree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err="1">
                          <a:effectLst/>
                        </a:rPr>
                        <a:t>XGBoost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34578"/>
                  </a:ext>
                </a:extLst>
              </a:tr>
              <a:tr h="6603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Imbalanced data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Balanced data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Imbalanced data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Balanced data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Imbalanced data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Balanced data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529253"/>
                  </a:ext>
                </a:extLst>
              </a:tr>
              <a:tr h="6603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Mutual Fund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0.58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0.46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0.92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2787435"/>
                  </a:ext>
                </a:extLst>
              </a:tr>
              <a:tr h="6603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Credit Card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3957639"/>
                  </a:ext>
                </a:extLst>
              </a:tr>
              <a:tr h="6603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Consumer loan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0.54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0.55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49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919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11532</TotalTime>
  <Words>185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Revenue optimization</vt:lpstr>
      <vt:lpstr>Design layout</vt:lpstr>
      <vt:lpstr>Comparison of models-Mutual funds</vt:lpstr>
      <vt:lpstr>Comparison of models-Credit card</vt:lpstr>
      <vt:lpstr>Comparison of models-Consumer loan</vt:lpstr>
      <vt:lpstr>Comparison of models- Average F1 score</vt:lpstr>
      <vt:lpstr>Appendix</vt:lpstr>
      <vt:lpstr>Evaluating models with original test data</vt:lpstr>
      <vt:lpstr>Comparison of average F1 scores on imbalanced and balanced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optimization</dc:title>
  <dc:creator>Vaijeyanthi</dc:creator>
  <cp:lastModifiedBy>Vaijeyanthi</cp:lastModifiedBy>
  <cp:revision>18</cp:revision>
  <dcterms:created xsi:type="dcterms:W3CDTF">2023-10-05T09:01:39Z</dcterms:created>
  <dcterms:modified xsi:type="dcterms:W3CDTF">2024-02-14T21:14:42Z</dcterms:modified>
</cp:coreProperties>
</file>