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9" r:id="rId4"/>
    <p:sldId id="260" r:id="rId5"/>
    <p:sldId id="261" r:id="rId6"/>
    <p:sldId id="262" r:id="rId7"/>
    <p:sldId id="263" r:id="rId8"/>
    <p:sldId id="267" r:id="rId9"/>
    <p:sldId id="268" r:id="rId10"/>
    <p:sldId id="269" r:id="rId11"/>
    <p:sldId id="270" r:id="rId12"/>
    <p:sldId id="264" r:id="rId13"/>
    <p:sldId id="265" r:id="rId14"/>
    <p:sldId id="266" r:id="rId15"/>
    <p:sldId id="271" r:id="rId16"/>
    <p:sldId id="272" r:id="rId17"/>
    <p:sldId id="273" r:id="rId18"/>
    <p:sldId id="274" r:id="rId19"/>
    <p:sldId id="275" r:id="rId20"/>
    <p:sldId id="279" r:id="rId21"/>
    <p:sldId id="278" r:id="rId22"/>
    <p:sldId id="277" r:id="rId23"/>
    <p:sldId id="280" r:id="rId24"/>
    <p:sldId id="281" r:id="rId25"/>
    <p:sldId id="282" r:id="rId26"/>
    <p:sldId id="283" r:id="rId27"/>
    <p:sldId id="284" r:id="rId28"/>
    <p:sldId id="285" r:id="rId29"/>
    <p:sldId id="286" r:id="rId30"/>
    <p:sldId id="287" r:id="rId31"/>
    <p:sldId id="288" r:id="rId32"/>
    <p:sldId id="289" r:id="rId33"/>
    <p:sldId id="290" r:id="rId34"/>
    <p:sldId id="300" r:id="rId35"/>
    <p:sldId id="301" r:id="rId36"/>
    <p:sldId id="302" r:id="rId37"/>
    <p:sldId id="303" r:id="rId38"/>
    <p:sldId id="304" r:id="rId39"/>
    <p:sldId id="291" r:id="rId40"/>
    <p:sldId id="292" r:id="rId41"/>
    <p:sldId id="293" r:id="rId42"/>
    <p:sldId id="294" r:id="rId43"/>
    <p:sldId id="295" r:id="rId44"/>
    <p:sldId id="296" r:id="rId45"/>
    <p:sldId id="297" r:id="rId46"/>
    <p:sldId id="298" r:id="rId47"/>
    <p:sldId id="299" r:id="rId48"/>
    <p:sldId id="305" r:id="rId49"/>
    <p:sldId id="306" r:id="rId50"/>
    <p:sldId id="307" r:id="rId51"/>
    <p:sldId id="308" r:id="rId52"/>
    <p:sldId id="25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575"/>
    <a:srgbClr val="FF2F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snapToGrid="0">
      <p:cViewPr varScale="1">
        <p:scale>
          <a:sx n="63" d="100"/>
          <a:sy n="63" d="100"/>
        </p:scale>
        <p:origin x="780" y="64"/>
      </p:cViewPr>
      <p:guideLst>
        <p:guide orient="horz" pos="2160"/>
        <p:guide pos="3840"/>
      </p:guideLst>
    </p:cSldViewPr>
  </p:slideViewPr>
  <p:notesTextViewPr>
    <p:cViewPr>
      <p:scale>
        <a:sx n="1" d="1"/>
        <a:sy n="1" d="1"/>
      </p:scale>
      <p:origin x="0" y="0"/>
    </p:cViewPr>
  </p:notesTextViewPr>
  <p:sorterViewPr>
    <p:cViewPr>
      <p:scale>
        <a:sx n="66" d="100"/>
        <a:sy n="66" d="100"/>
      </p:scale>
      <p:origin x="0" y="13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B9BFB5-CFEF-4E91-8AAB-D6877C6799F9}" type="datetimeFigureOut">
              <a:rPr lang="en-US" smtClean="0"/>
              <a:t>6/2/2022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602FB-C732-4589-8972-D0BA335FC274}" type="slidenum">
              <a:rPr lang="en-US" smtClean="0"/>
              <a:t>‹#›</a:t>
            </a:fld>
            <a:endParaRPr lang="en-US"/>
          </a:p>
        </p:txBody>
      </p:sp>
    </p:spTree>
    <p:extLst>
      <p:ext uri="{BB962C8B-B14F-4D97-AF65-F5344CB8AC3E}">
        <p14:creationId xmlns:p14="http://schemas.microsoft.com/office/powerpoint/2010/main" val="109871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8602FB-C732-4589-8972-D0BA335FC274}" type="slidenum">
              <a:rPr lang="en-US" smtClean="0"/>
              <a:t>49</a:t>
            </a:fld>
            <a:endParaRPr lang="en-US"/>
          </a:p>
        </p:txBody>
      </p:sp>
    </p:spTree>
    <p:extLst>
      <p:ext uri="{BB962C8B-B14F-4D97-AF65-F5344CB8AC3E}">
        <p14:creationId xmlns:p14="http://schemas.microsoft.com/office/powerpoint/2010/main" val="3702590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8602FB-C732-4589-8972-D0BA335FC274}" type="slidenum">
              <a:rPr lang="en-US" smtClean="0"/>
              <a:t>50</a:t>
            </a:fld>
            <a:endParaRPr lang="en-US"/>
          </a:p>
        </p:txBody>
      </p:sp>
    </p:spTree>
    <p:extLst>
      <p:ext uri="{BB962C8B-B14F-4D97-AF65-F5344CB8AC3E}">
        <p14:creationId xmlns:p14="http://schemas.microsoft.com/office/powerpoint/2010/main" val="2623819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8602FB-C732-4589-8972-D0BA335FC274}" type="slidenum">
              <a:rPr lang="en-US" smtClean="0"/>
              <a:t>51</a:t>
            </a:fld>
            <a:endParaRPr lang="en-US"/>
          </a:p>
        </p:txBody>
      </p:sp>
    </p:spTree>
    <p:extLst>
      <p:ext uri="{BB962C8B-B14F-4D97-AF65-F5344CB8AC3E}">
        <p14:creationId xmlns:p14="http://schemas.microsoft.com/office/powerpoint/2010/main" val="367302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4219-D3AB-41B2-8ADB-644EE7709C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413D5A-B558-4E1E-A41A-E1A9FC4727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90AC1A-AF18-4A14-9E8D-EB4B7B22D3B5}"/>
              </a:ext>
            </a:extLst>
          </p:cNvPr>
          <p:cNvSpPr>
            <a:spLocks noGrp="1"/>
          </p:cNvSpPr>
          <p:nvPr>
            <p:ph type="dt" sz="half" idx="10"/>
          </p:nvPr>
        </p:nvSpPr>
        <p:spPr/>
        <p:txBody>
          <a:bodyPr/>
          <a:lstStyle/>
          <a:p>
            <a:fld id="{07C149BE-AC79-4548-8B96-E3E2494BEA7F}" type="datetimeFigureOut">
              <a:rPr lang="en-US" smtClean="0"/>
              <a:pPr/>
              <a:t>6/2/2022</a:t>
            </a:fld>
            <a:endParaRPr lang="en-US"/>
          </a:p>
        </p:txBody>
      </p:sp>
      <p:sp>
        <p:nvSpPr>
          <p:cNvPr id="5" name="Footer Placeholder 4">
            <a:extLst>
              <a:ext uri="{FF2B5EF4-FFF2-40B4-BE49-F238E27FC236}">
                <a16:creationId xmlns:a16="http://schemas.microsoft.com/office/drawing/2014/main" id="{FE625D2A-8362-4F07-B36B-0870C863A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9429C-19E9-4F2C-B4FD-8F54CDD00E8B}"/>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val="79556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EACB-671B-4E99-90DE-FCA203D824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BBDE48-CEA1-4233-8F0D-3609C5C8686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5C6FEC-E6F2-4DA5-830B-16AC04370781}"/>
              </a:ext>
            </a:extLst>
          </p:cNvPr>
          <p:cNvSpPr>
            <a:spLocks noGrp="1"/>
          </p:cNvSpPr>
          <p:nvPr>
            <p:ph type="dt" sz="half" idx="10"/>
          </p:nvPr>
        </p:nvSpPr>
        <p:spPr/>
        <p:txBody>
          <a:bodyPr/>
          <a:lstStyle/>
          <a:p>
            <a:fld id="{07C149BE-AC79-4548-8B96-E3E2494BEA7F}" type="datetimeFigureOut">
              <a:rPr lang="en-US" smtClean="0"/>
              <a:pPr/>
              <a:t>6/2/2022</a:t>
            </a:fld>
            <a:endParaRPr lang="en-US"/>
          </a:p>
        </p:txBody>
      </p:sp>
      <p:sp>
        <p:nvSpPr>
          <p:cNvPr id="5" name="Footer Placeholder 4">
            <a:extLst>
              <a:ext uri="{FF2B5EF4-FFF2-40B4-BE49-F238E27FC236}">
                <a16:creationId xmlns:a16="http://schemas.microsoft.com/office/drawing/2014/main" id="{33C34678-02FE-470D-8230-588A1EC87C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5C7E1-CB97-4125-A4CF-1126A5676968}"/>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val="652119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6B2C60-1B25-4BBB-B8DD-182CD312DF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D4EC11-F684-45FE-A670-6839F3BD1D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ADFE61-028C-4DF5-AB65-16A348AADBA3}"/>
              </a:ext>
            </a:extLst>
          </p:cNvPr>
          <p:cNvSpPr>
            <a:spLocks noGrp="1"/>
          </p:cNvSpPr>
          <p:nvPr>
            <p:ph type="dt" sz="half" idx="10"/>
          </p:nvPr>
        </p:nvSpPr>
        <p:spPr/>
        <p:txBody>
          <a:bodyPr/>
          <a:lstStyle/>
          <a:p>
            <a:fld id="{07C149BE-AC79-4548-8B96-E3E2494BEA7F}" type="datetimeFigureOut">
              <a:rPr lang="en-US" smtClean="0"/>
              <a:pPr/>
              <a:t>6/2/2022</a:t>
            </a:fld>
            <a:endParaRPr lang="en-US"/>
          </a:p>
        </p:txBody>
      </p:sp>
      <p:sp>
        <p:nvSpPr>
          <p:cNvPr id="5" name="Footer Placeholder 4">
            <a:extLst>
              <a:ext uri="{FF2B5EF4-FFF2-40B4-BE49-F238E27FC236}">
                <a16:creationId xmlns:a16="http://schemas.microsoft.com/office/drawing/2014/main" id="{F6690023-6460-406A-BFA3-91376048F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DF3AE-7E06-4D8F-B0BE-4A8B1C2210AF}"/>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val="215050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8E82-B91F-4B08-82A6-5B478BD41D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0DD447-5B02-4B26-B6E8-D59B9E6C6E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A1E80-2C38-45D7-82A0-F5815CA2CFDE}"/>
              </a:ext>
            </a:extLst>
          </p:cNvPr>
          <p:cNvSpPr>
            <a:spLocks noGrp="1"/>
          </p:cNvSpPr>
          <p:nvPr>
            <p:ph type="dt" sz="half" idx="10"/>
          </p:nvPr>
        </p:nvSpPr>
        <p:spPr/>
        <p:txBody>
          <a:bodyPr/>
          <a:lstStyle/>
          <a:p>
            <a:fld id="{07C149BE-AC79-4548-8B96-E3E2494BEA7F}" type="datetimeFigureOut">
              <a:rPr lang="en-US" smtClean="0"/>
              <a:pPr/>
              <a:t>6/2/2022</a:t>
            </a:fld>
            <a:endParaRPr lang="en-US"/>
          </a:p>
        </p:txBody>
      </p:sp>
      <p:sp>
        <p:nvSpPr>
          <p:cNvPr id="5" name="Footer Placeholder 4">
            <a:extLst>
              <a:ext uri="{FF2B5EF4-FFF2-40B4-BE49-F238E27FC236}">
                <a16:creationId xmlns:a16="http://schemas.microsoft.com/office/drawing/2014/main" id="{ACEB29ED-FF33-419A-BA01-9E26545D9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0D132-37E7-49C6-9E8B-17AE4ECE0880}"/>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val="371342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FC28B-5CC4-48E9-BDE1-B169642EC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A71FCE-28E1-457C-8703-C49B5EB0D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056420-8791-4343-B934-FEF438B6E8DA}"/>
              </a:ext>
            </a:extLst>
          </p:cNvPr>
          <p:cNvSpPr>
            <a:spLocks noGrp="1"/>
          </p:cNvSpPr>
          <p:nvPr>
            <p:ph type="dt" sz="half" idx="10"/>
          </p:nvPr>
        </p:nvSpPr>
        <p:spPr/>
        <p:txBody>
          <a:bodyPr/>
          <a:lstStyle/>
          <a:p>
            <a:fld id="{07C149BE-AC79-4548-8B96-E3E2494BEA7F}" type="datetimeFigureOut">
              <a:rPr lang="en-US" smtClean="0"/>
              <a:pPr/>
              <a:t>6/2/2022</a:t>
            </a:fld>
            <a:endParaRPr lang="en-US"/>
          </a:p>
        </p:txBody>
      </p:sp>
      <p:sp>
        <p:nvSpPr>
          <p:cNvPr id="5" name="Footer Placeholder 4">
            <a:extLst>
              <a:ext uri="{FF2B5EF4-FFF2-40B4-BE49-F238E27FC236}">
                <a16:creationId xmlns:a16="http://schemas.microsoft.com/office/drawing/2014/main" id="{1EEA5C3E-B0C4-41E0-837C-395B1EBC8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8A01E3-40E8-451A-8CDE-226B8C496FDC}"/>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val="363816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4C39-3520-497B-B728-36E8D7A090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DBC9B-1113-4517-8AAA-EC09A66ACB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199ED8-C916-4935-81E4-92A4AA3313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8C82B4-CCDC-4969-955D-1C3DF5594292}"/>
              </a:ext>
            </a:extLst>
          </p:cNvPr>
          <p:cNvSpPr>
            <a:spLocks noGrp="1"/>
          </p:cNvSpPr>
          <p:nvPr>
            <p:ph type="dt" sz="half" idx="10"/>
          </p:nvPr>
        </p:nvSpPr>
        <p:spPr/>
        <p:txBody>
          <a:bodyPr/>
          <a:lstStyle/>
          <a:p>
            <a:fld id="{07C149BE-AC79-4548-8B96-E3E2494BEA7F}" type="datetimeFigureOut">
              <a:rPr lang="en-US" smtClean="0"/>
              <a:pPr/>
              <a:t>6/2/2022</a:t>
            </a:fld>
            <a:endParaRPr lang="en-US"/>
          </a:p>
        </p:txBody>
      </p:sp>
      <p:sp>
        <p:nvSpPr>
          <p:cNvPr id="6" name="Footer Placeholder 5">
            <a:extLst>
              <a:ext uri="{FF2B5EF4-FFF2-40B4-BE49-F238E27FC236}">
                <a16:creationId xmlns:a16="http://schemas.microsoft.com/office/drawing/2014/main" id="{E435F21D-9875-4B44-9D30-2D24D07573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004062-54C1-4222-A6B6-A1E95B544192}"/>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val="398648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5F24-44A1-4474-A897-5458FE4045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B450F1-61A6-481D-90C9-AB4F610628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CD3414-E418-4FCD-90B2-88DF359CF3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F705CD-D52B-4D91-BF40-B15961189A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7FBBFE-BF97-4614-8310-72E7BE74C8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AE9B3E-67CF-4238-AA8C-573C476A8148}"/>
              </a:ext>
            </a:extLst>
          </p:cNvPr>
          <p:cNvSpPr>
            <a:spLocks noGrp="1"/>
          </p:cNvSpPr>
          <p:nvPr>
            <p:ph type="dt" sz="half" idx="10"/>
          </p:nvPr>
        </p:nvSpPr>
        <p:spPr/>
        <p:txBody>
          <a:bodyPr/>
          <a:lstStyle/>
          <a:p>
            <a:fld id="{07C149BE-AC79-4548-8B96-E3E2494BEA7F}" type="datetimeFigureOut">
              <a:rPr lang="en-US" smtClean="0"/>
              <a:pPr/>
              <a:t>6/2/2022</a:t>
            </a:fld>
            <a:endParaRPr lang="en-US"/>
          </a:p>
        </p:txBody>
      </p:sp>
      <p:sp>
        <p:nvSpPr>
          <p:cNvPr id="8" name="Footer Placeholder 7">
            <a:extLst>
              <a:ext uri="{FF2B5EF4-FFF2-40B4-BE49-F238E27FC236}">
                <a16:creationId xmlns:a16="http://schemas.microsoft.com/office/drawing/2014/main" id="{AAF1C478-AA43-41B1-A0FA-2EA3E8AC03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D11F40-FE32-4B11-8D8B-858985BDB255}"/>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val="361141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2D40-1278-47A7-B00B-BEAEB10D74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ACC5B6-3F4F-4E29-8FBA-EE5ABDF6610C}"/>
              </a:ext>
            </a:extLst>
          </p:cNvPr>
          <p:cNvSpPr>
            <a:spLocks noGrp="1"/>
          </p:cNvSpPr>
          <p:nvPr>
            <p:ph type="dt" sz="half" idx="10"/>
          </p:nvPr>
        </p:nvSpPr>
        <p:spPr/>
        <p:txBody>
          <a:bodyPr/>
          <a:lstStyle/>
          <a:p>
            <a:fld id="{07C149BE-AC79-4548-8B96-E3E2494BEA7F}" type="datetimeFigureOut">
              <a:rPr lang="en-US" smtClean="0"/>
              <a:pPr/>
              <a:t>6/2/2022</a:t>
            </a:fld>
            <a:endParaRPr lang="en-US"/>
          </a:p>
        </p:txBody>
      </p:sp>
      <p:sp>
        <p:nvSpPr>
          <p:cNvPr id="4" name="Footer Placeholder 3">
            <a:extLst>
              <a:ext uri="{FF2B5EF4-FFF2-40B4-BE49-F238E27FC236}">
                <a16:creationId xmlns:a16="http://schemas.microsoft.com/office/drawing/2014/main" id="{694B7179-4429-4A90-B9E3-20F804747E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6BDC4-B09E-4ACA-924E-7346BBA9833C}"/>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val="6529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EDBB9C-D01C-43DC-BF39-7AE024622638}"/>
              </a:ext>
            </a:extLst>
          </p:cNvPr>
          <p:cNvSpPr>
            <a:spLocks noGrp="1"/>
          </p:cNvSpPr>
          <p:nvPr>
            <p:ph type="dt" sz="half" idx="10"/>
          </p:nvPr>
        </p:nvSpPr>
        <p:spPr/>
        <p:txBody>
          <a:bodyPr/>
          <a:lstStyle/>
          <a:p>
            <a:fld id="{07C149BE-AC79-4548-8B96-E3E2494BEA7F}" type="datetimeFigureOut">
              <a:rPr lang="en-US" smtClean="0"/>
              <a:pPr/>
              <a:t>6/2/2022</a:t>
            </a:fld>
            <a:endParaRPr lang="en-US"/>
          </a:p>
        </p:txBody>
      </p:sp>
      <p:sp>
        <p:nvSpPr>
          <p:cNvPr id="3" name="Footer Placeholder 2">
            <a:extLst>
              <a:ext uri="{FF2B5EF4-FFF2-40B4-BE49-F238E27FC236}">
                <a16:creationId xmlns:a16="http://schemas.microsoft.com/office/drawing/2014/main" id="{EFC6F569-BF4D-4312-B5F7-95C63D994C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A678D3-D636-48A7-96B4-4DF65FC5E633}"/>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val="197108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A4A39-68CC-488B-B2E1-095F401732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B2EB30-FE99-4029-A9D4-C2DB0D87C9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DFD7CF-5764-42CB-B5FF-12BD892D6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FA76F1-D39D-413C-A743-E5997E592E5B}"/>
              </a:ext>
            </a:extLst>
          </p:cNvPr>
          <p:cNvSpPr>
            <a:spLocks noGrp="1"/>
          </p:cNvSpPr>
          <p:nvPr>
            <p:ph type="dt" sz="half" idx="10"/>
          </p:nvPr>
        </p:nvSpPr>
        <p:spPr/>
        <p:txBody>
          <a:bodyPr/>
          <a:lstStyle/>
          <a:p>
            <a:fld id="{07C149BE-AC79-4548-8B96-E3E2494BEA7F}" type="datetimeFigureOut">
              <a:rPr lang="en-US" smtClean="0"/>
              <a:pPr/>
              <a:t>6/2/2022</a:t>
            </a:fld>
            <a:endParaRPr lang="en-US"/>
          </a:p>
        </p:txBody>
      </p:sp>
      <p:sp>
        <p:nvSpPr>
          <p:cNvPr id="6" name="Footer Placeholder 5">
            <a:extLst>
              <a:ext uri="{FF2B5EF4-FFF2-40B4-BE49-F238E27FC236}">
                <a16:creationId xmlns:a16="http://schemas.microsoft.com/office/drawing/2014/main" id="{6EDAF82F-4212-4499-8FC7-105FA6E5D4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13BF2-8B19-4998-BD28-0B70072A8D6D}"/>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val="2704192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43C1-50D4-4368-8A3F-8AD61FB07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7CC594-CED6-4BC1-9787-C13121E617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63BFA9-E985-47A5-A187-5582E2D24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B04AFB-0592-446C-9C8F-BBCEAC1B4CE2}"/>
              </a:ext>
            </a:extLst>
          </p:cNvPr>
          <p:cNvSpPr>
            <a:spLocks noGrp="1"/>
          </p:cNvSpPr>
          <p:nvPr>
            <p:ph type="dt" sz="half" idx="10"/>
          </p:nvPr>
        </p:nvSpPr>
        <p:spPr/>
        <p:txBody>
          <a:bodyPr/>
          <a:lstStyle/>
          <a:p>
            <a:fld id="{07C149BE-AC79-4548-8B96-E3E2494BEA7F}" type="datetimeFigureOut">
              <a:rPr lang="en-US" smtClean="0"/>
              <a:pPr/>
              <a:t>6/2/2022</a:t>
            </a:fld>
            <a:endParaRPr lang="en-US"/>
          </a:p>
        </p:txBody>
      </p:sp>
      <p:sp>
        <p:nvSpPr>
          <p:cNvPr id="6" name="Footer Placeholder 5">
            <a:extLst>
              <a:ext uri="{FF2B5EF4-FFF2-40B4-BE49-F238E27FC236}">
                <a16:creationId xmlns:a16="http://schemas.microsoft.com/office/drawing/2014/main" id="{C83F3E0B-D30B-467E-821E-44CFA9141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7534D-FB98-40EB-B1E6-33B94173D12A}"/>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val="127808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2422CA-C0EA-4719-9777-D1F04F93DE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53B004-3B3D-41A5-9173-314908540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CE9E8-C902-4953-9D45-52329A2CBE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149BE-AC79-4548-8B96-E3E2494BEA7F}" type="datetimeFigureOut">
              <a:rPr lang="en-US" smtClean="0"/>
              <a:pPr/>
              <a:t>6/2/2022</a:t>
            </a:fld>
            <a:endParaRPr lang="en-US"/>
          </a:p>
        </p:txBody>
      </p:sp>
      <p:sp>
        <p:nvSpPr>
          <p:cNvPr id="5" name="Footer Placeholder 4">
            <a:extLst>
              <a:ext uri="{FF2B5EF4-FFF2-40B4-BE49-F238E27FC236}">
                <a16:creationId xmlns:a16="http://schemas.microsoft.com/office/drawing/2014/main" id="{529C69BF-04D0-43A8-8ED3-9E44BDFD86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39C80B-D141-48A1-B602-0CFBFD20E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41888-593B-4C9A-883D-13341236B250}" type="slidenum">
              <a:rPr lang="en-US" smtClean="0"/>
              <a:pPr/>
              <a:t>‹#›</a:t>
            </a:fld>
            <a:endParaRPr lang="en-US"/>
          </a:p>
        </p:txBody>
      </p:sp>
    </p:spTree>
    <p:extLst>
      <p:ext uri="{BB962C8B-B14F-4D97-AF65-F5344CB8AC3E}">
        <p14:creationId xmlns:p14="http://schemas.microsoft.com/office/powerpoint/2010/main" val="2670624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oracle.com/java/technologies/downloads/#java11"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jenkins.io/doc/book/installing/windows/#unlocking-jenkin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31A68F-50A9-4114-81FC-0F57A61BB33C}"/>
              </a:ext>
            </a:extLst>
          </p:cNvPr>
          <p:cNvPicPr>
            <a:picLocks noChangeAspect="1"/>
          </p:cNvPicPr>
          <p:nvPr/>
        </p:nvPicPr>
        <p:blipFill>
          <a:blip r:embed="rId2"/>
          <a:stretch>
            <a:fillRect/>
          </a:stretch>
        </p:blipFill>
        <p:spPr>
          <a:xfrm>
            <a:off x="3690571" y="0"/>
            <a:ext cx="8488777" cy="6858000"/>
          </a:xfrm>
          <a:prstGeom prst="rect">
            <a:avLst/>
          </a:prstGeom>
        </p:spPr>
      </p:pic>
      <p:sp>
        <p:nvSpPr>
          <p:cNvPr id="5" name="TextBox 4">
            <a:extLst>
              <a:ext uri="{FF2B5EF4-FFF2-40B4-BE49-F238E27FC236}">
                <a16:creationId xmlns:a16="http://schemas.microsoft.com/office/drawing/2014/main" id="{342270AA-492E-468C-B5DF-D005AB39834E}"/>
              </a:ext>
            </a:extLst>
          </p:cNvPr>
          <p:cNvSpPr txBox="1"/>
          <p:nvPr/>
        </p:nvSpPr>
        <p:spPr>
          <a:xfrm>
            <a:off x="538479" y="2794000"/>
            <a:ext cx="2702561" cy="1015663"/>
          </a:xfrm>
          <a:prstGeom prst="rect">
            <a:avLst/>
          </a:prstGeom>
          <a:noFill/>
        </p:spPr>
        <p:txBody>
          <a:bodyPr wrap="square" rtlCol="0">
            <a:spAutoFit/>
          </a:bodyPr>
          <a:lstStyle/>
          <a:p>
            <a:pPr algn="ctr"/>
            <a:r>
              <a:rPr lang="en-US" sz="6000" b="1" dirty="0">
                <a:solidFill>
                  <a:schemeClr val="bg1">
                    <a:lumMod val="50000"/>
                  </a:schemeClr>
                </a:solidFill>
              </a:rPr>
              <a:t>DevOps</a:t>
            </a:r>
          </a:p>
        </p:txBody>
      </p:sp>
      <p:sp>
        <p:nvSpPr>
          <p:cNvPr id="6" name="TextBox 5">
            <a:extLst>
              <a:ext uri="{FF2B5EF4-FFF2-40B4-BE49-F238E27FC236}">
                <a16:creationId xmlns:a16="http://schemas.microsoft.com/office/drawing/2014/main" id="{E0095EF9-56A7-4741-B557-CC969F954602}"/>
              </a:ext>
            </a:extLst>
          </p:cNvPr>
          <p:cNvSpPr txBox="1"/>
          <p:nvPr/>
        </p:nvSpPr>
        <p:spPr>
          <a:xfrm>
            <a:off x="12651" y="6451600"/>
            <a:ext cx="3677919" cy="369332"/>
          </a:xfrm>
          <a:prstGeom prst="rect">
            <a:avLst/>
          </a:prstGeom>
          <a:noFill/>
        </p:spPr>
        <p:txBody>
          <a:bodyPr wrap="square" rtlCol="0">
            <a:spAutoFit/>
          </a:bodyPr>
          <a:lstStyle/>
          <a:p>
            <a:r>
              <a:rPr lang="en-US" b="1" dirty="0">
                <a:solidFill>
                  <a:schemeClr val="bg1">
                    <a:lumMod val="50000"/>
                  </a:schemeClr>
                </a:solidFill>
              </a:rPr>
              <a:t>By Vaijinath Harbak</a:t>
            </a:r>
          </a:p>
        </p:txBody>
      </p:sp>
    </p:spTree>
    <p:extLst>
      <p:ext uri="{BB962C8B-B14F-4D97-AF65-F5344CB8AC3E}">
        <p14:creationId xmlns:p14="http://schemas.microsoft.com/office/powerpoint/2010/main" val="3818400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DevOps Engineer</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id="{71212FCE-4877-450F-9633-F9048A38CCF7}"/>
              </a:ext>
            </a:extLst>
          </p:cNvPr>
          <p:cNvSpPr txBox="1"/>
          <p:nvPr/>
        </p:nvSpPr>
        <p:spPr>
          <a:xfrm>
            <a:off x="619760" y="1143575"/>
            <a:ext cx="10993120" cy="4154984"/>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solidFill>
                  <a:schemeClr val="bg1">
                    <a:lumMod val="50000"/>
                  </a:schemeClr>
                </a:solidFill>
              </a:rPr>
              <a:t>Basically a DevOps engineer is responsible for designing, maintaining the software development pipeline. He also makes sure that a software is deployed properly without any issues. A DevOps engineer knows how to automate processes and writing automation scripts. He also knows how to keep the whole infrastructure secure and robust.</a:t>
            </a:r>
          </a:p>
          <a:p>
            <a:pPr marL="342900" indent="-342900" algn="just">
              <a:buFont typeface="Wingdings" panose="05000000000000000000" pitchFamily="2" charset="2"/>
              <a:buChar char="§"/>
            </a:pPr>
            <a:endParaRPr lang="en-US" sz="2400" dirty="0">
              <a:solidFill>
                <a:schemeClr val="bg1">
                  <a:lumMod val="50000"/>
                </a:schemeClr>
              </a:solidFill>
            </a:endParaRPr>
          </a:p>
          <a:p>
            <a:pPr marL="342900" indent="-342900" algn="just">
              <a:buFont typeface="Wingdings" panose="05000000000000000000" pitchFamily="2" charset="2"/>
              <a:buChar char="§"/>
            </a:pPr>
            <a:r>
              <a:rPr lang="en-US" sz="2400" dirty="0">
                <a:solidFill>
                  <a:schemeClr val="bg1">
                    <a:lumMod val="50000"/>
                  </a:schemeClr>
                </a:solidFill>
              </a:rPr>
              <a:t>A DevOps engineer has excellent communication skills that help him to convey ideas and exchange information between different teams.</a:t>
            </a:r>
          </a:p>
          <a:p>
            <a:pPr marL="342900" indent="-342900" algn="just">
              <a:buFont typeface="Wingdings" panose="05000000000000000000" pitchFamily="2" charset="2"/>
              <a:buChar char="§"/>
            </a:pPr>
            <a:endParaRPr lang="en-US" sz="2400" dirty="0">
              <a:solidFill>
                <a:schemeClr val="bg1">
                  <a:lumMod val="50000"/>
                </a:schemeClr>
              </a:solidFill>
            </a:endParaRPr>
          </a:p>
          <a:p>
            <a:pPr marL="342900" indent="-342900" algn="just">
              <a:buFont typeface="Wingdings" panose="05000000000000000000" pitchFamily="2" charset="2"/>
              <a:buChar char="§"/>
            </a:pPr>
            <a:r>
              <a:rPr lang="en-US" sz="2400" dirty="0">
                <a:solidFill>
                  <a:schemeClr val="bg1">
                    <a:lumMod val="50000"/>
                  </a:schemeClr>
                </a:solidFill>
              </a:rPr>
              <a:t>On daily level, a DevOps engineer is responsible for makes sure scaling needs of cloud are fulfilled, optimization, managing permissions, documentations</a:t>
            </a:r>
          </a:p>
        </p:txBody>
      </p:sp>
    </p:spTree>
    <p:extLst>
      <p:ext uri="{BB962C8B-B14F-4D97-AF65-F5344CB8AC3E}">
        <p14:creationId xmlns:p14="http://schemas.microsoft.com/office/powerpoint/2010/main" val="3816688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DevOps Engineer</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id="{71212FCE-4877-450F-9633-F9048A38CCF7}"/>
              </a:ext>
            </a:extLst>
          </p:cNvPr>
          <p:cNvSpPr txBox="1"/>
          <p:nvPr/>
        </p:nvSpPr>
        <p:spPr>
          <a:xfrm>
            <a:off x="619760" y="1143575"/>
            <a:ext cx="10993120" cy="4585871"/>
          </a:xfrm>
          <a:prstGeom prst="rect">
            <a:avLst/>
          </a:prstGeom>
          <a:noFill/>
        </p:spPr>
        <p:txBody>
          <a:bodyPr wrap="square" rtlCol="0">
            <a:spAutoFit/>
          </a:bodyPr>
          <a:lstStyle/>
          <a:p>
            <a:pPr algn="just"/>
            <a:r>
              <a:rPr lang="en-US" sz="2800" dirty="0">
                <a:solidFill>
                  <a:schemeClr val="bg1">
                    <a:lumMod val="50000"/>
                  </a:schemeClr>
                </a:solidFill>
              </a:rPr>
              <a:t>A DevOps engineer has a wealth of knowledge such as: </a:t>
            </a:r>
          </a:p>
          <a:p>
            <a:pPr algn="just"/>
            <a:r>
              <a:rPr lang="en-US" sz="2400" dirty="0">
                <a:solidFill>
                  <a:schemeClr val="bg1">
                    <a:lumMod val="50000"/>
                  </a:schemeClr>
                </a:solidFill>
              </a:rPr>
              <a:t>	</a:t>
            </a:r>
          </a:p>
          <a:p>
            <a:pPr algn="just"/>
            <a:r>
              <a:rPr lang="en-US" sz="2400" dirty="0">
                <a:solidFill>
                  <a:schemeClr val="bg1">
                    <a:lumMod val="50000"/>
                  </a:schemeClr>
                </a:solidFill>
              </a:rPr>
              <a:t>	• Knowledge of Linux, Windows Operating Systems </a:t>
            </a:r>
          </a:p>
          <a:p>
            <a:pPr algn="just"/>
            <a:r>
              <a:rPr lang="en-US" sz="2400" dirty="0">
                <a:solidFill>
                  <a:schemeClr val="bg1">
                    <a:lumMod val="50000"/>
                  </a:schemeClr>
                </a:solidFill>
              </a:rPr>
              <a:t>	• Database Tech </a:t>
            </a:r>
          </a:p>
          <a:p>
            <a:pPr algn="just"/>
            <a:r>
              <a:rPr lang="en-US" sz="2400" dirty="0">
                <a:solidFill>
                  <a:schemeClr val="bg1">
                    <a:lumMod val="50000"/>
                  </a:schemeClr>
                </a:solidFill>
              </a:rPr>
              <a:t>	• Server Tech </a:t>
            </a:r>
          </a:p>
          <a:p>
            <a:pPr algn="just"/>
            <a:r>
              <a:rPr lang="en-US" sz="2400" dirty="0">
                <a:solidFill>
                  <a:schemeClr val="bg1">
                    <a:lumMod val="50000"/>
                  </a:schemeClr>
                </a:solidFill>
              </a:rPr>
              <a:t>	• Orchestration </a:t>
            </a:r>
          </a:p>
          <a:p>
            <a:pPr algn="just"/>
            <a:r>
              <a:rPr lang="en-US" sz="2400" dirty="0">
                <a:solidFill>
                  <a:schemeClr val="bg1">
                    <a:lumMod val="50000"/>
                  </a:schemeClr>
                </a:solidFill>
              </a:rPr>
              <a:t>	• Cloud tech </a:t>
            </a:r>
          </a:p>
          <a:p>
            <a:pPr algn="just"/>
            <a:r>
              <a:rPr lang="en-US" sz="2400" dirty="0">
                <a:solidFill>
                  <a:schemeClr val="bg1">
                    <a:lumMod val="50000"/>
                  </a:schemeClr>
                </a:solidFill>
              </a:rPr>
              <a:t>	• Source Control </a:t>
            </a:r>
          </a:p>
          <a:p>
            <a:pPr algn="just"/>
            <a:r>
              <a:rPr lang="en-US" sz="2400" dirty="0">
                <a:solidFill>
                  <a:schemeClr val="bg1">
                    <a:lumMod val="50000"/>
                  </a:schemeClr>
                </a:solidFill>
              </a:rPr>
              <a:t>	• Continuous integration &amp; Deployment </a:t>
            </a:r>
          </a:p>
          <a:p>
            <a:pPr algn="just"/>
            <a:r>
              <a:rPr lang="en-US" sz="2400" dirty="0">
                <a:solidFill>
                  <a:schemeClr val="bg1">
                    <a:lumMod val="50000"/>
                  </a:schemeClr>
                </a:solidFill>
              </a:rPr>
              <a:t>	• Automation </a:t>
            </a:r>
          </a:p>
          <a:p>
            <a:pPr algn="just"/>
            <a:r>
              <a:rPr lang="en-US" sz="2400" dirty="0">
                <a:solidFill>
                  <a:schemeClr val="bg1">
                    <a:lumMod val="50000"/>
                  </a:schemeClr>
                </a:solidFill>
              </a:rPr>
              <a:t>	• Scripting </a:t>
            </a:r>
          </a:p>
          <a:p>
            <a:pPr algn="just"/>
            <a:r>
              <a:rPr lang="en-US" sz="2400" dirty="0">
                <a:solidFill>
                  <a:schemeClr val="bg1">
                    <a:lumMod val="50000"/>
                  </a:schemeClr>
                </a:solidFill>
              </a:rPr>
              <a:t>	• Excellent Communication </a:t>
            </a:r>
          </a:p>
        </p:txBody>
      </p:sp>
    </p:spTree>
    <p:extLst>
      <p:ext uri="{BB962C8B-B14F-4D97-AF65-F5344CB8AC3E}">
        <p14:creationId xmlns:p14="http://schemas.microsoft.com/office/powerpoint/2010/main" val="1542755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Version Control? </a:t>
            </a:r>
            <a:endParaRPr lang="en-US" sz="40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id="{DF3D909F-A6CC-4C81-9FD6-0C6DE085A7C2}"/>
              </a:ext>
            </a:extLst>
          </p:cNvPr>
          <p:cNvPicPr>
            <a:picLocks noChangeAspect="1"/>
          </p:cNvPicPr>
          <p:nvPr/>
        </p:nvPicPr>
        <p:blipFill>
          <a:blip r:embed="rId2"/>
          <a:stretch>
            <a:fillRect/>
          </a:stretch>
        </p:blipFill>
        <p:spPr>
          <a:xfrm>
            <a:off x="2533650" y="995362"/>
            <a:ext cx="7124700" cy="4867275"/>
          </a:xfrm>
          <a:prstGeom prst="rect">
            <a:avLst/>
          </a:prstGeom>
        </p:spPr>
      </p:pic>
    </p:spTree>
    <p:extLst>
      <p:ext uri="{BB962C8B-B14F-4D97-AF65-F5344CB8AC3E}">
        <p14:creationId xmlns:p14="http://schemas.microsoft.com/office/powerpoint/2010/main" val="3958164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44C6B0-EF6C-4250-91BF-FF09779362BA}"/>
              </a:ext>
            </a:extLst>
          </p:cNvPr>
          <p:cNvSpPr txBox="1"/>
          <p:nvPr/>
        </p:nvSpPr>
        <p:spPr>
          <a:xfrm>
            <a:off x="0" y="111760"/>
            <a:ext cx="12192000" cy="584775"/>
          </a:xfrm>
          <a:prstGeom prst="rect">
            <a:avLst/>
          </a:prstGeom>
          <a:noFill/>
        </p:spPr>
        <p:txBody>
          <a:bodyPr wrap="square" rtlCol="0">
            <a:spAutoFit/>
          </a:bodyPr>
          <a:lstStyle/>
          <a:p>
            <a:pPr algn="ctr"/>
            <a:r>
              <a:rPr lang="en-US" sz="3200" dirty="0">
                <a:solidFill>
                  <a:schemeClr val="bg1">
                    <a:lumMod val="50000"/>
                  </a:schemeClr>
                </a:solidFill>
              </a:rPr>
              <a:t>What is Version Control?</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id="{71212FCE-4877-450F-9633-F9048A38CCF7}"/>
              </a:ext>
            </a:extLst>
          </p:cNvPr>
          <p:cNvSpPr txBox="1"/>
          <p:nvPr/>
        </p:nvSpPr>
        <p:spPr>
          <a:xfrm>
            <a:off x="619760" y="1143575"/>
            <a:ext cx="10993120" cy="4154984"/>
          </a:xfrm>
          <a:prstGeom prst="rect">
            <a:avLst/>
          </a:prstGeom>
          <a:noFill/>
        </p:spPr>
        <p:txBody>
          <a:bodyPr wrap="square" rtlCol="0">
            <a:spAutoFit/>
          </a:bodyPr>
          <a:lstStyle/>
          <a:p>
            <a:pPr algn="just"/>
            <a:r>
              <a:rPr lang="en-US" sz="2400" dirty="0">
                <a:solidFill>
                  <a:schemeClr val="bg1">
                    <a:lumMod val="50000"/>
                  </a:schemeClr>
                </a:solidFill>
              </a:rPr>
              <a:t>These days when software is developed, It is not developed with the mind-set that there will only be one piece of code that will be deployed and that’s it. These days smaller snippets of code are deployed in regular successions with regular feedbacks. This leads to many different versions of the code. </a:t>
            </a:r>
          </a:p>
          <a:p>
            <a:pPr algn="just"/>
            <a:endParaRPr lang="en-US" sz="2400" dirty="0">
              <a:solidFill>
                <a:schemeClr val="bg1">
                  <a:lumMod val="50000"/>
                </a:schemeClr>
              </a:solidFill>
            </a:endParaRPr>
          </a:p>
          <a:p>
            <a:pPr algn="just"/>
            <a:r>
              <a:rPr lang="en-US" sz="2400" dirty="0">
                <a:solidFill>
                  <a:schemeClr val="bg1">
                    <a:lumMod val="50000"/>
                  </a:schemeClr>
                </a:solidFill>
              </a:rPr>
              <a:t>And that creates a need to organize the code and all of its different version of it. This is where Version Control comes in. It is a practice of managing and storing different version of a source code. </a:t>
            </a:r>
          </a:p>
          <a:p>
            <a:pPr algn="just"/>
            <a:endParaRPr lang="en-US" sz="2400" dirty="0">
              <a:solidFill>
                <a:schemeClr val="bg1">
                  <a:lumMod val="50000"/>
                </a:schemeClr>
              </a:solidFill>
            </a:endParaRPr>
          </a:p>
          <a:p>
            <a:pPr algn="just"/>
            <a:r>
              <a:rPr lang="en-US" sz="2400" dirty="0">
                <a:solidFill>
                  <a:schemeClr val="bg1">
                    <a:lumMod val="50000"/>
                  </a:schemeClr>
                </a:solidFill>
              </a:rPr>
              <a:t>This is especially the case with Larger companies that have multiple projects and multiple teams working within it.</a:t>
            </a:r>
          </a:p>
        </p:txBody>
      </p:sp>
      <p:pic>
        <p:nvPicPr>
          <p:cNvPr id="4" name="Picture 3">
            <a:extLst>
              <a:ext uri="{FF2B5EF4-FFF2-40B4-BE49-F238E27FC236}">
                <a16:creationId xmlns:a16="http://schemas.microsoft.com/office/drawing/2014/main" id="{8C545747-1B29-4E85-8E6F-DF7F259899FA}"/>
              </a:ext>
            </a:extLst>
          </p:cNvPr>
          <p:cNvPicPr>
            <a:picLocks noChangeAspect="1"/>
          </p:cNvPicPr>
          <p:nvPr/>
        </p:nvPicPr>
        <p:blipFill>
          <a:blip r:embed="rId2"/>
          <a:stretch>
            <a:fillRect/>
          </a:stretch>
        </p:blipFill>
        <p:spPr>
          <a:xfrm>
            <a:off x="651827" y="5503545"/>
            <a:ext cx="10868025" cy="1276350"/>
          </a:xfrm>
          <a:prstGeom prst="rect">
            <a:avLst/>
          </a:prstGeom>
        </p:spPr>
      </p:pic>
    </p:spTree>
    <p:extLst>
      <p:ext uri="{BB962C8B-B14F-4D97-AF65-F5344CB8AC3E}">
        <p14:creationId xmlns:p14="http://schemas.microsoft.com/office/powerpoint/2010/main" val="3203566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Git? </a:t>
            </a:r>
            <a:endParaRPr lang="en-US" sz="4000" b="1" dirty="0">
              <a:solidFill>
                <a:schemeClr val="bg1">
                  <a:lumMod val="50000"/>
                </a:schemeClr>
              </a:solidFill>
              <a:latin typeface="+mj-lt"/>
            </a:endParaRPr>
          </a:p>
        </p:txBody>
      </p:sp>
      <p:pic>
        <p:nvPicPr>
          <p:cNvPr id="5" name="Picture 4">
            <a:extLst>
              <a:ext uri="{FF2B5EF4-FFF2-40B4-BE49-F238E27FC236}">
                <a16:creationId xmlns:a16="http://schemas.microsoft.com/office/drawing/2014/main" id="{E6BB3409-F607-4F56-BD1E-C3D13C48AC59}"/>
              </a:ext>
            </a:extLst>
          </p:cNvPr>
          <p:cNvPicPr>
            <a:picLocks noChangeAspect="1"/>
          </p:cNvPicPr>
          <p:nvPr/>
        </p:nvPicPr>
        <p:blipFill>
          <a:blip r:embed="rId2"/>
          <a:stretch>
            <a:fillRect/>
          </a:stretch>
        </p:blipFill>
        <p:spPr>
          <a:xfrm>
            <a:off x="1404937" y="919162"/>
            <a:ext cx="9382125" cy="5019675"/>
          </a:xfrm>
          <a:prstGeom prst="rect">
            <a:avLst/>
          </a:prstGeom>
        </p:spPr>
      </p:pic>
    </p:spTree>
    <p:extLst>
      <p:ext uri="{BB962C8B-B14F-4D97-AF65-F5344CB8AC3E}">
        <p14:creationId xmlns:p14="http://schemas.microsoft.com/office/powerpoint/2010/main" val="302227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Git? </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id="{7D225B5D-7E58-4C92-AE25-5EBB812C70BD}"/>
              </a:ext>
            </a:extLst>
          </p:cNvPr>
          <p:cNvSpPr txBox="1"/>
          <p:nvPr/>
        </p:nvSpPr>
        <p:spPr>
          <a:xfrm>
            <a:off x="741680" y="1391920"/>
            <a:ext cx="10708640" cy="830997"/>
          </a:xfrm>
          <a:prstGeom prst="rect">
            <a:avLst/>
          </a:prstGeom>
          <a:noFill/>
        </p:spPr>
        <p:txBody>
          <a:bodyPr wrap="square" rtlCol="0">
            <a:spAutoFit/>
          </a:bodyPr>
          <a:lstStyle/>
          <a:p>
            <a:r>
              <a:rPr lang="en-US" sz="2400" dirty="0">
                <a:solidFill>
                  <a:schemeClr val="bg1">
                    <a:lumMod val="50000"/>
                  </a:schemeClr>
                </a:solidFill>
              </a:rPr>
              <a:t>Git is an open source version control system that allows the user to keep track of all the changes that have been made to the source code of the software.</a:t>
            </a:r>
          </a:p>
        </p:txBody>
      </p:sp>
      <p:pic>
        <p:nvPicPr>
          <p:cNvPr id="6" name="Picture 5">
            <a:extLst>
              <a:ext uri="{FF2B5EF4-FFF2-40B4-BE49-F238E27FC236}">
                <a16:creationId xmlns:a16="http://schemas.microsoft.com/office/drawing/2014/main" id="{81BA0196-9092-4FC1-9994-35E934224F1C}"/>
              </a:ext>
            </a:extLst>
          </p:cNvPr>
          <p:cNvPicPr>
            <a:picLocks noChangeAspect="1"/>
          </p:cNvPicPr>
          <p:nvPr/>
        </p:nvPicPr>
        <p:blipFill>
          <a:blip r:embed="rId2"/>
          <a:stretch>
            <a:fillRect/>
          </a:stretch>
        </p:blipFill>
        <p:spPr>
          <a:xfrm>
            <a:off x="1263967" y="2365157"/>
            <a:ext cx="9420225" cy="4219575"/>
          </a:xfrm>
          <a:prstGeom prst="rect">
            <a:avLst/>
          </a:prstGeom>
        </p:spPr>
      </p:pic>
    </p:spTree>
    <p:extLst>
      <p:ext uri="{BB962C8B-B14F-4D97-AF65-F5344CB8AC3E}">
        <p14:creationId xmlns:p14="http://schemas.microsoft.com/office/powerpoint/2010/main" val="766276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Git? </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id="{7D225B5D-7E58-4C92-AE25-5EBB812C70BD}"/>
              </a:ext>
            </a:extLst>
          </p:cNvPr>
          <p:cNvSpPr txBox="1"/>
          <p:nvPr/>
        </p:nvSpPr>
        <p:spPr>
          <a:xfrm>
            <a:off x="741680" y="1391920"/>
            <a:ext cx="10708640" cy="461665"/>
          </a:xfrm>
          <a:prstGeom prst="rect">
            <a:avLst/>
          </a:prstGeom>
          <a:noFill/>
        </p:spPr>
        <p:txBody>
          <a:bodyPr wrap="square" rtlCol="0">
            <a:spAutoFit/>
          </a:bodyPr>
          <a:lstStyle/>
          <a:p>
            <a:pPr algn="ctr"/>
            <a:r>
              <a:rPr lang="en-US" sz="2400" dirty="0"/>
              <a:t>The lifecycle of the code within Git.</a:t>
            </a:r>
            <a:endParaRPr lang="en-US" sz="2400" dirty="0">
              <a:solidFill>
                <a:schemeClr val="bg1">
                  <a:lumMod val="50000"/>
                </a:schemeClr>
              </a:solidFill>
            </a:endParaRPr>
          </a:p>
        </p:txBody>
      </p:sp>
      <p:pic>
        <p:nvPicPr>
          <p:cNvPr id="5" name="Picture 4">
            <a:extLst>
              <a:ext uri="{FF2B5EF4-FFF2-40B4-BE49-F238E27FC236}">
                <a16:creationId xmlns:a16="http://schemas.microsoft.com/office/drawing/2014/main" id="{FB95B9C8-D0D8-4476-BA5B-091292DE81AB}"/>
              </a:ext>
            </a:extLst>
          </p:cNvPr>
          <p:cNvPicPr>
            <a:picLocks noChangeAspect="1"/>
          </p:cNvPicPr>
          <p:nvPr/>
        </p:nvPicPr>
        <p:blipFill>
          <a:blip r:embed="rId2"/>
          <a:stretch>
            <a:fillRect/>
          </a:stretch>
        </p:blipFill>
        <p:spPr>
          <a:xfrm>
            <a:off x="133350" y="3100070"/>
            <a:ext cx="11925300" cy="2019300"/>
          </a:xfrm>
          <a:prstGeom prst="rect">
            <a:avLst/>
          </a:prstGeom>
        </p:spPr>
      </p:pic>
    </p:spTree>
    <p:extLst>
      <p:ext uri="{BB962C8B-B14F-4D97-AF65-F5344CB8AC3E}">
        <p14:creationId xmlns:p14="http://schemas.microsoft.com/office/powerpoint/2010/main" val="422369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Installing &amp; Configuring Git </a:t>
            </a:r>
            <a:endParaRPr lang="en-US" sz="4000" b="1" dirty="0">
              <a:solidFill>
                <a:schemeClr val="bg1">
                  <a:lumMod val="50000"/>
                </a:schemeClr>
              </a:solidFill>
              <a:latin typeface="+mj-lt"/>
            </a:endParaRPr>
          </a:p>
        </p:txBody>
      </p:sp>
      <p:pic>
        <p:nvPicPr>
          <p:cNvPr id="6" name="Picture 5">
            <a:extLst>
              <a:ext uri="{FF2B5EF4-FFF2-40B4-BE49-F238E27FC236}">
                <a16:creationId xmlns:a16="http://schemas.microsoft.com/office/drawing/2014/main" id="{67BADEDF-A29C-47F4-ABE8-17DB91AAFB08}"/>
              </a:ext>
            </a:extLst>
          </p:cNvPr>
          <p:cNvPicPr>
            <a:picLocks noChangeAspect="1"/>
          </p:cNvPicPr>
          <p:nvPr/>
        </p:nvPicPr>
        <p:blipFill>
          <a:blip r:embed="rId2"/>
          <a:stretch>
            <a:fillRect/>
          </a:stretch>
        </p:blipFill>
        <p:spPr>
          <a:xfrm>
            <a:off x="1885950" y="1121092"/>
            <a:ext cx="8420100" cy="5286375"/>
          </a:xfrm>
          <a:prstGeom prst="rect">
            <a:avLst/>
          </a:prstGeom>
        </p:spPr>
      </p:pic>
    </p:spTree>
    <p:extLst>
      <p:ext uri="{BB962C8B-B14F-4D97-AF65-F5344CB8AC3E}">
        <p14:creationId xmlns:p14="http://schemas.microsoft.com/office/powerpoint/2010/main" val="645252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44C6B0-EF6C-4250-91BF-FF09779362BA}"/>
              </a:ext>
            </a:extLst>
          </p:cNvPr>
          <p:cNvSpPr txBox="1"/>
          <p:nvPr/>
        </p:nvSpPr>
        <p:spPr>
          <a:xfrm>
            <a:off x="0" y="111760"/>
            <a:ext cx="12192000" cy="707886"/>
          </a:xfrm>
          <a:prstGeom prst="rect">
            <a:avLst/>
          </a:prstGeom>
          <a:noFill/>
        </p:spPr>
        <p:txBody>
          <a:bodyPr wrap="square" rtlCol="0">
            <a:spAutoFit/>
          </a:bodyPr>
          <a:lstStyle/>
          <a:p>
            <a:pPr algn="ctr"/>
            <a:r>
              <a:rPr lang="en-US" sz="4000" b="1" dirty="0">
                <a:solidFill>
                  <a:schemeClr val="bg1">
                    <a:lumMod val="50000"/>
                  </a:schemeClr>
                </a:solidFill>
              </a:rPr>
              <a:t>Git </a:t>
            </a:r>
            <a:r>
              <a:rPr lang="en-US" sz="4000" b="1" dirty="0">
                <a:solidFill>
                  <a:srgbClr val="FF7575"/>
                </a:solidFill>
              </a:rPr>
              <a:t>Installation</a:t>
            </a:r>
            <a:r>
              <a:rPr lang="en-US" sz="4000" b="1" dirty="0">
                <a:solidFill>
                  <a:schemeClr val="bg1">
                    <a:lumMod val="50000"/>
                  </a:schemeClr>
                </a:solidFill>
              </a:rPr>
              <a:t> &amp; </a:t>
            </a:r>
            <a:r>
              <a:rPr lang="en-US" sz="4000" b="1" dirty="0">
                <a:solidFill>
                  <a:schemeClr val="accent6"/>
                </a:solidFill>
              </a:rPr>
              <a:t>Setup</a:t>
            </a:r>
            <a:endParaRPr lang="en-US" sz="4000" b="1" dirty="0">
              <a:solidFill>
                <a:schemeClr val="accent6"/>
              </a:solidFill>
              <a:latin typeface="+mj-lt"/>
            </a:endParaRPr>
          </a:p>
        </p:txBody>
      </p:sp>
      <p:pic>
        <p:nvPicPr>
          <p:cNvPr id="4" name="Picture 3">
            <a:extLst>
              <a:ext uri="{FF2B5EF4-FFF2-40B4-BE49-F238E27FC236}">
                <a16:creationId xmlns:a16="http://schemas.microsoft.com/office/drawing/2014/main" id="{DD427C27-EAF9-4FB5-988B-DD7EA9C9B3EE}"/>
              </a:ext>
            </a:extLst>
          </p:cNvPr>
          <p:cNvPicPr>
            <a:picLocks noChangeAspect="1"/>
          </p:cNvPicPr>
          <p:nvPr/>
        </p:nvPicPr>
        <p:blipFill>
          <a:blip r:embed="rId2"/>
          <a:stretch>
            <a:fillRect/>
          </a:stretch>
        </p:blipFill>
        <p:spPr>
          <a:xfrm>
            <a:off x="533400" y="880427"/>
            <a:ext cx="11125200" cy="5381625"/>
          </a:xfrm>
          <a:prstGeom prst="rect">
            <a:avLst/>
          </a:prstGeom>
        </p:spPr>
      </p:pic>
      <p:sp>
        <p:nvSpPr>
          <p:cNvPr id="5" name="TextBox 4">
            <a:extLst>
              <a:ext uri="{FF2B5EF4-FFF2-40B4-BE49-F238E27FC236}">
                <a16:creationId xmlns:a16="http://schemas.microsoft.com/office/drawing/2014/main" id="{CBE994F0-5260-4159-B053-FBF3864A99F7}"/>
              </a:ext>
            </a:extLst>
          </p:cNvPr>
          <p:cNvSpPr txBox="1"/>
          <p:nvPr/>
        </p:nvSpPr>
        <p:spPr>
          <a:xfrm>
            <a:off x="589280" y="6319520"/>
            <a:ext cx="4541520" cy="369332"/>
          </a:xfrm>
          <a:prstGeom prst="rect">
            <a:avLst/>
          </a:prstGeom>
          <a:noFill/>
        </p:spPr>
        <p:txBody>
          <a:bodyPr wrap="square" rtlCol="0">
            <a:spAutoFit/>
          </a:bodyPr>
          <a:lstStyle/>
          <a:p>
            <a:r>
              <a:rPr lang="en-US" dirty="0">
                <a:solidFill>
                  <a:schemeClr val="bg1">
                    <a:lumMod val="50000"/>
                  </a:schemeClr>
                </a:solidFill>
              </a:rPr>
              <a:t>https://git-scm.com/downloads</a:t>
            </a:r>
          </a:p>
        </p:txBody>
      </p:sp>
    </p:spTree>
    <p:extLst>
      <p:ext uri="{BB962C8B-B14F-4D97-AF65-F5344CB8AC3E}">
        <p14:creationId xmlns:p14="http://schemas.microsoft.com/office/powerpoint/2010/main" val="3253466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Common Git Commands</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id="{9B8DFFC6-F5A1-437C-96C6-D9151B948833}"/>
              </a:ext>
            </a:extLst>
          </p:cNvPr>
          <p:cNvSpPr txBox="1"/>
          <p:nvPr/>
        </p:nvSpPr>
        <p:spPr>
          <a:xfrm>
            <a:off x="599440" y="944880"/>
            <a:ext cx="8564880" cy="5816977"/>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chemeClr val="bg1">
                    <a:lumMod val="50000"/>
                  </a:schemeClr>
                </a:solidFill>
              </a:rPr>
              <a:t> Git Init</a:t>
            </a:r>
          </a:p>
          <a:p>
            <a:pPr lvl="1"/>
            <a:r>
              <a:rPr lang="en-US" dirty="0">
                <a:solidFill>
                  <a:schemeClr val="bg1">
                    <a:lumMod val="50000"/>
                  </a:schemeClr>
                </a:solidFill>
              </a:rPr>
              <a:t>This is used for initializing your local folder(working directory) as local Git Repository.</a:t>
            </a:r>
          </a:p>
          <a:p>
            <a:pPr marL="342900" indent="-342900">
              <a:buFont typeface="Wingdings" panose="05000000000000000000" pitchFamily="2" charset="2"/>
              <a:buChar char="§"/>
            </a:pPr>
            <a:r>
              <a:rPr lang="en-US" sz="2400" dirty="0">
                <a:solidFill>
                  <a:schemeClr val="bg1">
                    <a:lumMod val="50000"/>
                  </a:schemeClr>
                </a:solidFill>
              </a:rPr>
              <a:t>Git status</a:t>
            </a:r>
          </a:p>
          <a:p>
            <a:pPr lvl="1"/>
            <a:r>
              <a:rPr lang="en-US" dirty="0">
                <a:solidFill>
                  <a:schemeClr val="bg1">
                    <a:lumMod val="50000"/>
                  </a:schemeClr>
                </a:solidFill>
              </a:rPr>
              <a:t>This is used for checking the status of your local Git Repository. Like, what are the updated or newly added file to your local git repository.</a:t>
            </a:r>
          </a:p>
          <a:p>
            <a:pPr marL="342900" indent="-342900">
              <a:buFont typeface="Wingdings" panose="05000000000000000000" pitchFamily="2" charset="2"/>
              <a:buChar char="§"/>
            </a:pPr>
            <a:r>
              <a:rPr lang="en-US" sz="2400" dirty="0">
                <a:solidFill>
                  <a:schemeClr val="bg1">
                    <a:lumMod val="50000"/>
                  </a:schemeClr>
                </a:solidFill>
              </a:rPr>
              <a:t>Git add &lt;filename&gt;</a:t>
            </a:r>
          </a:p>
          <a:p>
            <a:pPr lvl="1"/>
            <a:r>
              <a:rPr lang="en-US" dirty="0">
                <a:solidFill>
                  <a:schemeClr val="bg1">
                    <a:lumMod val="50000"/>
                  </a:schemeClr>
                </a:solidFill>
              </a:rPr>
              <a:t>This is used for adding all the updated or newly added file to the staging area so that you can commit those files to your local Git Repository.</a:t>
            </a:r>
          </a:p>
          <a:p>
            <a:pPr marL="342900" indent="-342900">
              <a:buFont typeface="Wingdings" panose="05000000000000000000" pitchFamily="2" charset="2"/>
              <a:buChar char="§"/>
            </a:pPr>
            <a:r>
              <a:rPr lang="en-US" sz="2400" dirty="0">
                <a:solidFill>
                  <a:schemeClr val="bg1">
                    <a:lumMod val="50000"/>
                  </a:schemeClr>
                </a:solidFill>
              </a:rPr>
              <a:t> Git commit -m "&lt;comment&gt;“</a:t>
            </a:r>
          </a:p>
          <a:p>
            <a:pPr lvl="1"/>
            <a:r>
              <a:rPr lang="en-US" dirty="0">
                <a:solidFill>
                  <a:schemeClr val="bg1">
                    <a:lumMod val="50000"/>
                  </a:schemeClr>
                </a:solidFill>
              </a:rPr>
              <a:t>This is used for saving or commit the staged changes to your local Git Repository.</a:t>
            </a:r>
          </a:p>
          <a:p>
            <a:pPr marL="342900" indent="-342900">
              <a:buFont typeface="Wingdings" panose="05000000000000000000" pitchFamily="2" charset="2"/>
              <a:buChar char="§"/>
            </a:pPr>
            <a:r>
              <a:rPr lang="en-US" sz="2400" dirty="0">
                <a:solidFill>
                  <a:schemeClr val="bg1">
                    <a:lumMod val="50000"/>
                  </a:schemeClr>
                </a:solidFill>
              </a:rPr>
              <a:t> git remote add origin &lt;remote repo path&gt;</a:t>
            </a:r>
          </a:p>
          <a:p>
            <a:pPr lvl="1"/>
            <a:r>
              <a:rPr lang="en-US" dirty="0">
                <a:solidFill>
                  <a:schemeClr val="bg1">
                    <a:lumMod val="50000"/>
                  </a:schemeClr>
                </a:solidFill>
              </a:rPr>
              <a:t>This is used for mapping your remote git repository with your local Git Repository. So that when you push the committed changes, those will get pushed to your remote repository</a:t>
            </a:r>
          </a:p>
          <a:p>
            <a:pPr marL="342900" indent="-342900">
              <a:buFont typeface="Wingdings" panose="05000000000000000000" pitchFamily="2" charset="2"/>
              <a:buChar char="§"/>
            </a:pPr>
            <a:r>
              <a:rPr lang="en-US" sz="2400" dirty="0">
                <a:solidFill>
                  <a:schemeClr val="bg1">
                    <a:lumMod val="50000"/>
                  </a:schemeClr>
                </a:solidFill>
              </a:rPr>
              <a:t>git push –u origin main</a:t>
            </a:r>
          </a:p>
          <a:p>
            <a:pPr lvl="1"/>
            <a:r>
              <a:rPr lang="en-US" dirty="0">
                <a:solidFill>
                  <a:schemeClr val="bg1">
                    <a:lumMod val="50000"/>
                  </a:schemeClr>
                </a:solidFill>
              </a:rPr>
              <a:t>This is used to push you committed changes to you remote repository.</a:t>
            </a:r>
          </a:p>
          <a:p>
            <a:pPr lvl="1"/>
            <a:endParaRPr lang="en-US" sz="2400" dirty="0">
              <a:solidFill>
                <a:schemeClr val="bg1">
                  <a:lumMod val="50000"/>
                </a:schemeClr>
              </a:solidFill>
            </a:endParaRPr>
          </a:p>
          <a:p>
            <a:pPr marL="800100" lvl="1" indent="-342900">
              <a:buFont typeface="Wingdings" panose="05000000000000000000" pitchFamily="2" charset="2"/>
              <a:buChar char="§"/>
            </a:pPr>
            <a:endParaRPr lang="en-US" sz="2400" dirty="0">
              <a:solidFill>
                <a:schemeClr val="bg1">
                  <a:lumMod val="50000"/>
                </a:schemeClr>
              </a:solidFill>
            </a:endParaRPr>
          </a:p>
        </p:txBody>
      </p:sp>
    </p:spTree>
    <p:extLst>
      <p:ext uri="{BB962C8B-B14F-4D97-AF65-F5344CB8AC3E}">
        <p14:creationId xmlns:p14="http://schemas.microsoft.com/office/powerpoint/2010/main" val="159176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2270AA-492E-468C-B5DF-D005AB39834E}"/>
              </a:ext>
            </a:extLst>
          </p:cNvPr>
          <p:cNvSpPr txBox="1"/>
          <p:nvPr/>
        </p:nvSpPr>
        <p:spPr>
          <a:xfrm>
            <a:off x="10159" y="2794000"/>
            <a:ext cx="3992881" cy="1938992"/>
          </a:xfrm>
          <a:prstGeom prst="rect">
            <a:avLst/>
          </a:prstGeom>
          <a:noFill/>
        </p:spPr>
        <p:txBody>
          <a:bodyPr wrap="square" rtlCol="0">
            <a:spAutoFit/>
          </a:bodyPr>
          <a:lstStyle/>
          <a:p>
            <a:pPr algn="ctr"/>
            <a:r>
              <a:rPr lang="en-US" sz="6000" b="1" dirty="0">
                <a:solidFill>
                  <a:srgbClr val="FF7575"/>
                </a:solidFill>
              </a:rPr>
              <a:t>DevOps</a:t>
            </a:r>
          </a:p>
          <a:p>
            <a:pPr algn="ctr"/>
            <a:r>
              <a:rPr lang="en-US" sz="6000" b="1" dirty="0">
                <a:solidFill>
                  <a:schemeClr val="bg1">
                    <a:lumMod val="50000"/>
                  </a:schemeClr>
                </a:solidFill>
              </a:rPr>
              <a:t>Overview</a:t>
            </a:r>
          </a:p>
        </p:txBody>
      </p:sp>
      <p:pic>
        <p:nvPicPr>
          <p:cNvPr id="2" name="Picture 1">
            <a:extLst>
              <a:ext uri="{FF2B5EF4-FFF2-40B4-BE49-F238E27FC236}">
                <a16:creationId xmlns:a16="http://schemas.microsoft.com/office/drawing/2014/main" id="{980B4F3C-5353-4BCE-AD42-3222A6EAC2EE}"/>
              </a:ext>
            </a:extLst>
          </p:cNvPr>
          <p:cNvPicPr>
            <a:picLocks noChangeAspect="1"/>
          </p:cNvPicPr>
          <p:nvPr/>
        </p:nvPicPr>
        <p:blipFill>
          <a:blip r:embed="rId2"/>
          <a:stretch>
            <a:fillRect/>
          </a:stretch>
        </p:blipFill>
        <p:spPr>
          <a:xfrm>
            <a:off x="4439919" y="0"/>
            <a:ext cx="7741921" cy="6831857"/>
          </a:xfrm>
          <a:prstGeom prst="rect">
            <a:avLst/>
          </a:prstGeom>
        </p:spPr>
      </p:pic>
    </p:spTree>
    <p:extLst>
      <p:ext uri="{BB962C8B-B14F-4D97-AF65-F5344CB8AC3E}">
        <p14:creationId xmlns:p14="http://schemas.microsoft.com/office/powerpoint/2010/main" val="2322284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599440" y="2164112"/>
            <a:ext cx="11043910" cy="2828052"/>
            <a:chOff x="599440" y="701040"/>
            <a:chExt cx="11043910" cy="2828052"/>
          </a:xfrm>
        </p:grpSpPr>
        <p:sp>
          <p:nvSpPr>
            <p:cNvPr id="4" name="Rectangle 3">
              <a:extLst>
                <a:ext uri="{FF2B5EF4-FFF2-40B4-BE49-F238E27FC236}">
                  <a16:creationId xmlns:a16="http://schemas.microsoft.com/office/drawing/2014/main" id="{EC5143AD-4D67-4C7B-AD8E-160E06C245D1}"/>
                </a:ext>
              </a:extLst>
            </p:cNvPr>
            <p:cNvSpPr/>
            <p:nvPr/>
          </p:nvSpPr>
          <p:spPr>
            <a:xfrm>
              <a:off x="3942080" y="701040"/>
              <a:ext cx="3881120"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C56556E-E067-4FC4-B0B5-ED770D22DC5F}"/>
                </a:ext>
              </a:extLst>
            </p:cNvPr>
            <p:cNvSpPr txBox="1"/>
            <p:nvPr/>
          </p:nvSpPr>
          <p:spPr>
            <a:xfrm>
              <a:off x="5049520" y="812800"/>
              <a:ext cx="1402080" cy="369332"/>
            </a:xfrm>
            <a:prstGeom prst="rect">
              <a:avLst/>
            </a:prstGeom>
            <a:noFill/>
          </p:spPr>
          <p:txBody>
            <a:bodyPr wrap="square" rtlCol="0">
              <a:spAutoFit/>
            </a:bodyPr>
            <a:lstStyle/>
            <a:p>
              <a:r>
                <a:rPr lang="en-US" dirty="0"/>
                <a:t>Main branch</a:t>
              </a:r>
            </a:p>
          </p:txBody>
        </p:sp>
        <p:cxnSp>
          <p:nvCxnSpPr>
            <p:cNvPr id="7" name="Straight Connector 6">
              <a:extLst>
                <a:ext uri="{FF2B5EF4-FFF2-40B4-BE49-F238E27FC236}">
                  <a16:creationId xmlns:a16="http://schemas.microsoft.com/office/drawing/2014/main" id="{19BBE1A2-E3F7-4197-BF83-99EAA1C6DAEE}"/>
                </a:ext>
              </a:extLst>
            </p:cNvPr>
            <p:cNvCxnSpPr>
              <a:cxnSpLocks/>
              <a:stCxn id="4" idx="2"/>
              <a:endCxn id="8" idx="0"/>
            </p:cNvCxnSpPr>
            <p:nvPr/>
          </p:nvCxnSpPr>
          <p:spPr>
            <a:xfrm>
              <a:off x="5882640" y="1249680"/>
              <a:ext cx="35560" cy="46736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3FB852D-81CE-4E91-88D7-F5A6315E7F9D}"/>
                </a:ext>
              </a:extLst>
            </p:cNvPr>
            <p:cNvSpPr/>
            <p:nvPr/>
          </p:nvSpPr>
          <p:spPr>
            <a:xfrm>
              <a:off x="3942080" y="1717040"/>
              <a:ext cx="3952240"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6FF7CF5-5CC0-4132-8128-49F5B8F194CE}"/>
                </a:ext>
              </a:extLst>
            </p:cNvPr>
            <p:cNvSpPr txBox="1"/>
            <p:nvPr/>
          </p:nvSpPr>
          <p:spPr>
            <a:xfrm>
              <a:off x="4572000" y="1808480"/>
              <a:ext cx="3007360" cy="369332"/>
            </a:xfrm>
            <a:prstGeom prst="rect">
              <a:avLst/>
            </a:prstGeom>
            <a:noFill/>
          </p:spPr>
          <p:txBody>
            <a:bodyPr wrap="square" rtlCol="0">
              <a:spAutoFit/>
            </a:bodyPr>
            <a:lstStyle/>
            <a:p>
              <a:r>
                <a:rPr lang="en-US" dirty="0"/>
                <a:t>Develop branch (child of Main</a:t>
              </a:r>
            </a:p>
          </p:txBody>
        </p:sp>
        <p:cxnSp>
          <p:nvCxnSpPr>
            <p:cNvPr id="12" name="Straight Connector 11">
              <a:extLst>
                <a:ext uri="{FF2B5EF4-FFF2-40B4-BE49-F238E27FC236}">
                  <a16:creationId xmlns:a16="http://schemas.microsoft.com/office/drawing/2014/main" id="{B8E257B8-94BC-4EE5-B79A-F8DE2A59751F}"/>
                </a:ext>
              </a:extLst>
            </p:cNvPr>
            <p:cNvCxnSpPr>
              <a:cxnSpLocks/>
              <a:stCxn id="8" idx="2"/>
            </p:cNvCxnSpPr>
            <p:nvPr/>
          </p:nvCxnSpPr>
          <p:spPr>
            <a:xfrm>
              <a:off x="5918200" y="2265680"/>
              <a:ext cx="0" cy="487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62B4D7B-9553-467D-8F20-CBE53C50E1D2}"/>
                </a:ext>
              </a:extLst>
            </p:cNvPr>
            <p:cNvCxnSpPr/>
            <p:nvPr/>
          </p:nvCxnSpPr>
          <p:spPr>
            <a:xfrm>
              <a:off x="1529080" y="2763520"/>
              <a:ext cx="9133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D8EC26-3092-4BEE-A15F-09F9FB4B79E2}"/>
                </a:ext>
              </a:extLst>
            </p:cNvPr>
            <p:cNvCxnSpPr/>
            <p:nvPr/>
          </p:nvCxnSpPr>
          <p:spPr>
            <a:xfrm>
              <a:off x="1534160" y="2753360"/>
              <a:ext cx="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88C590A-CD49-4E76-93C1-DBAECF777645}"/>
                </a:ext>
              </a:extLst>
            </p:cNvPr>
            <p:cNvCxnSpPr/>
            <p:nvPr/>
          </p:nvCxnSpPr>
          <p:spPr>
            <a:xfrm>
              <a:off x="3708400" y="2753360"/>
              <a:ext cx="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FA7ECDC-6889-4CDD-83E5-357686B28B2A}"/>
                </a:ext>
              </a:extLst>
            </p:cNvPr>
            <p:cNvCxnSpPr/>
            <p:nvPr/>
          </p:nvCxnSpPr>
          <p:spPr>
            <a:xfrm>
              <a:off x="5648960" y="2743200"/>
              <a:ext cx="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4EA02E-A089-4717-873F-4FC7F7F86923}"/>
                </a:ext>
              </a:extLst>
            </p:cNvPr>
            <p:cNvCxnSpPr/>
            <p:nvPr/>
          </p:nvCxnSpPr>
          <p:spPr>
            <a:xfrm>
              <a:off x="7874000" y="2733040"/>
              <a:ext cx="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FB21F47-2FD5-430E-B1F0-FAE07309E98E}"/>
                </a:ext>
              </a:extLst>
            </p:cNvPr>
            <p:cNvCxnSpPr/>
            <p:nvPr/>
          </p:nvCxnSpPr>
          <p:spPr>
            <a:xfrm>
              <a:off x="10627360" y="2743200"/>
              <a:ext cx="0" cy="36576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4BB359-F08B-44C6-A090-1507EB5E8877}"/>
                </a:ext>
              </a:extLst>
            </p:cNvPr>
            <p:cNvSpPr txBox="1"/>
            <p:nvPr/>
          </p:nvSpPr>
          <p:spPr>
            <a:xfrm>
              <a:off x="599440" y="3129280"/>
              <a:ext cx="2204710" cy="369332"/>
            </a:xfrm>
            <a:prstGeom prst="rect">
              <a:avLst/>
            </a:prstGeom>
            <a:noFill/>
          </p:spPr>
          <p:txBody>
            <a:bodyPr wrap="square" rtlCol="0">
              <a:spAutoFit/>
            </a:bodyPr>
            <a:lstStyle/>
            <a:p>
              <a:r>
                <a:rPr lang="en-US" dirty="0"/>
                <a:t>Feature branch 1</a:t>
              </a:r>
            </a:p>
          </p:txBody>
        </p:sp>
        <p:sp>
          <p:nvSpPr>
            <p:cNvPr id="24" name="TextBox 23">
              <a:extLst>
                <a:ext uri="{FF2B5EF4-FFF2-40B4-BE49-F238E27FC236}">
                  <a16:creationId xmlns:a16="http://schemas.microsoft.com/office/drawing/2014/main" id="{CAB535A4-5143-4093-843F-192D43D9D1C9}"/>
                </a:ext>
              </a:extLst>
            </p:cNvPr>
            <p:cNvSpPr txBox="1"/>
            <p:nvPr/>
          </p:nvSpPr>
          <p:spPr>
            <a:xfrm>
              <a:off x="2540000" y="3159760"/>
              <a:ext cx="2204710" cy="369332"/>
            </a:xfrm>
            <a:prstGeom prst="rect">
              <a:avLst/>
            </a:prstGeom>
            <a:noFill/>
          </p:spPr>
          <p:txBody>
            <a:bodyPr wrap="square" rtlCol="0">
              <a:spAutoFit/>
            </a:bodyPr>
            <a:lstStyle/>
            <a:p>
              <a:r>
                <a:rPr lang="en-US" dirty="0"/>
                <a:t>Feature branch 2</a:t>
              </a:r>
            </a:p>
          </p:txBody>
        </p:sp>
        <p:sp>
          <p:nvSpPr>
            <p:cNvPr id="25" name="TextBox 24">
              <a:extLst>
                <a:ext uri="{FF2B5EF4-FFF2-40B4-BE49-F238E27FC236}">
                  <a16:creationId xmlns:a16="http://schemas.microsoft.com/office/drawing/2014/main" id="{7E9B62C8-2987-43A8-A97F-10B53B645FA6}"/>
                </a:ext>
              </a:extLst>
            </p:cNvPr>
            <p:cNvSpPr txBox="1"/>
            <p:nvPr/>
          </p:nvSpPr>
          <p:spPr>
            <a:xfrm>
              <a:off x="4500880" y="3139440"/>
              <a:ext cx="2204710" cy="369332"/>
            </a:xfrm>
            <a:prstGeom prst="rect">
              <a:avLst/>
            </a:prstGeom>
            <a:noFill/>
          </p:spPr>
          <p:txBody>
            <a:bodyPr wrap="square" rtlCol="0">
              <a:spAutoFit/>
            </a:bodyPr>
            <a:lstStyle/>
            <a:p>
              <a:r>
                <a:rPr lang="en-US" dirty="0"/>
                <a:t>Feature branch 3</a:t>
              </a:r>
            </a:p>
          </p:txBody>
        </p:sp>
        <p:sp>
          <p:nvSpPr>
            <p:cNvPr id="26" name="TextBox 25">
              <a:extLst>
                <a:ext uri="{FF2B5EF4-FFF2-40B4-BE49-F238E27FC236}">
                  <a16:creationId xmlns:a16="http://schemas.microsoft.com/office/drawing/2014/main" id="{62927BCB-32A0-46C0-9591-9F6D13637A23}"/>
                </a:ext>
              </a:extLst>
            </p:cNvPr>
            <p:cNvSpPr txBox="1"/>
            <p:nvPr/>
          </p:nvSpPr>
          <p:spPr>
            <a:xfrm>
              <a:off x="6725920" y="3139440"/>
              <a:ext cx="2204710" cy="369332"/>
            </a:xfrm>
            <a:prstGeom prst="rect">
              <a:avLst/>
            </a:prstGeom>
            <a:noFill/>
          </p:spPr>
          <p:txBody>
            <a:bodyPr wrap="square" rtlCol="0">
              <a:spAutoFit/>
            </a:bodyPr>
            <a:lstStyle/>
            <a:p>
              <a:r>
                <a:rPr lang="en-US" dirty="0"/>
                <a:t>Feature branch 4</a:t>
              </a:r>
            </a:p>
          </p:txBody>
        </p:sp>
        <p:sp>
          <p:nvSpPr>
            <p:cNvPr id="27" name="TextBox 26">
              <a:extLst>
                <a:ext uri="{FF2B5EF4-FFF2-40B4-BE49-F238E27FC236}">
                  <a16:creationId xmlns:a16="http://schemas.microsoft.com/office/drawing/2014/main" id="{E517DA92-FFD1-4BFF-A547-67F0671E2DEB}"/>
                </a:ext>
              </a:extLst>
            </p:cNvPr>
            <p:cNvSpPr txBox="1"/>
            <p:nvPr/>
          </p:nvSpPr>
          <p:spPr>
            <a:xfrm>
              <a:off x="9438640" y="3119120"/>
              <a:ext cx="2204710" cy="369332"/>
            </a:xfrm>
            <a:prstGeom prst="rect">
              <a:avLst/>
            </a:prstGeom>
            <a:noFill/>
          </p:spPr>
          <p:txBody>
            <a:bodyPr wrap="square" rtlCol="0">
              <a:spAutoFit/>
            </a:bodyPr>
            <a:lstStyle/>
            <a:p>
              <a:r>
                <a:rPr lang="en-US" dirty="0"/>
                <a:t>Feature branch 5</a:t>
              </a:r>
            </a:p>
          </p:txBody>
        </p:sp>
        <p:sp>
          <p:nvSpPr>
            <p:cNvPr id="28" name="TextBox 27">
              <a:extLst>
                <a:ext uri="{FF2B5EF4-FFF2-40B4-BE49-F238E27FC236}">
                  <a16:creationId xmlns:a16="http://schemas.microsoft.com/office/drawing/2014/main" id="{161252B9-C3FC-47BC-BFE0-9A707FD0EB6C}"/>
                </a:ext>
              </a:extLst>
            </p:cNvPr>
            <p:cNvSpPr txBox="1"/>
            <p:nvPr/>
          </p:nvSpPr>
          <p:spPr>
            <a:xfrm>
              <a:off x="8493760" y="812800"/>
              <a:ext cx="2468873" cy="369332"/>
            </a:xfrm>
            <a:prstGeom prst="rect">
              <a:avLst/>
            </a:prstGeom>
            <a:noFill/>
          </p:spPr>
          <p:txBody>
            <a:bodyPr wrap="square" rtlCol="0">
              <a:spAutoFit/>
            </a:bodyPr>
            <a:lstStyle/>
            <a:p>
              <a:r>
                <a:rPr lang="en-US" dirty="0"/>
                <a:t>Production env</a:t>
              </a:r>
            </a:p>
          </p:txBody>
        </p:sp>
      </p:grpSp>
      <p:sp>
        <p:nvSpPr>
          <p:cNvPr id="30" name="TextBox 29">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err="1">
                <a:solidFill>
                  <a:schemeClr val="bg1">
                    <a:lumMod val="50000"/>
                  </a:schemeClr>
                </a:solidFill>
              </a:rPr>
              <a:t>Git</a:t>
            </a:r>
            <a:r>
              <a:rPr lang="en-US" sz="4000" dirty="0">
                <a:solidFill>
                  <a:schemeClr val="bg1">
                    <a:lumMod val="50000"/>
                  </a:schemeClr>
                </a:solidFill>
              </a:rPr>
              <a:t> Branching</a:t>
            </a:r>
            <a:endParaRPr lang="en-US" sz="4000" b="1" dirty="0">
              <a:solidFill>
                <a:schemeClr val="bg1">
                  <a:lumMod val="50000"/>
                </a:schemeClr>
              </a:solidFill>
              <a:latin typeface="+mj-lt"/>
            </a:endParaRPr>
          </a:p>
        </p:txBody>
      </p:sp>
    </p:spTree>
    <p:extLst>
      <p:ext uri="{BB962C8B-B14F-4D97-AF65-F5344CB8AC3E}">
        <p14:creationId xmlns:p14="http://schemas.microsoft.com/office/powerpoint/2010/main" val="1699318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42200"/>
            <a:ext cx="12192000" cy="707886"/>
          </a:xfrm>
          <a:prstGeom prst="rect">
            <a:avLst/>
          </a:prstGeom>
          <a:noFill/>
        </p:spPr>
        <p:txBody>
          <a:bodyPr wrap="square" rtlCol="0">
            <a:spAutoFit/>
          </a:bodyPr>
          <a:lstStyle/>
          <a:p>
            <a:pPr algn="ctr"/>
            <a:r>
              <a:rPr lang="en-US" sz="4000" dirty="0">
                <a:solidFill>
                  <a:schemeClr val="bg1">
                    <a:lumMod val="50000"/>
                  </a:schemeClr>
                </a:solidFill>
              </a:rPr>
              <a:t>Advanced Git Commands</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id="{9B8DFFC6-F5A1-437C-96C6-D9151B948833}"/>
              </a:ext>
            </a:extLst>
          </p:cNvPr>
          <p:cNvSpPr txBox="1"/>
          <p:nvPr/>
        </p:nvSpPr>
        <p:spPr>
          <a:xfrm>
            <a:off x="599439" y="590840"/>
            <a:ext cx="11273693" cy="6698661"/>
          </a:xfrm>
          <a:prstGeom prst="rect">
            <a:avLst/>
          </a:prstGeom>
          <a:noFill/>
        </p:spPr>
        <p:txBody>
          <a:bodyPr wrap="square" rtlCol="0">
            <a:spAutoFit/>
          </a:bodyPr>
          <a:lstStyle/>
          <a:p>
            <a:pPr marL="342900" indent="-342900">
              <a:buFont typeface="Wingdings" panose="05000000000000000000" pitchFamily="2" charset="2"/>
              <a:buChar char="§"/>
            </a:pPr>
            <a:r>
              <a:rPr lang="en-US" sz="2400" dirty="0" err="1">
                <a:solidFill>
                  <a:schemeClr val="bg1">
                    <a:lumMod val="50000"/>
                  </a:schemeClr>
                </a:solidFill>
              </a:rPr>
              <a:t>git</a:t>
            </a:r>
            <a:r>
              <a:rPr lang="en-US" sz="2400" dirty="0">
                <a:solidFill>
                  <a:schemeClr val="bg1">
                    <a:lumMod val="50000"/>
                  </a:schemeClr>
                </a:solidFill>
              </a:rPr>
              <a:t> clone</a:t>
            </a:r>
          </a:p>
          <a:p>
            <a:pPr marL="342900" indent="-342900"/>
            <a:r>
              <a:rPr lang="en-US" sz="2400" dirty="0">
                <a:solidFill>
                  <a:schemeClr val="bg1">
                    <a:lumMod val="50000"/>
                  </a:schemeClr>
                </a:solidFill>
              </a:rPr>
              <a:t>	</a:t>
            </a:r>
            <a:r>
              <a:rPr lang="en-US" dirty="0">
                <a:solidFill>
                  <a:schemeClr val="bg1">
                    <a:lumMod val="50000"/>
                  </a:schemeClr>
                </a:solidFill>
              </a:rPr>
              <a:t>cloning/getting your existing remote repository to you local</a:t>
            </a:r>
          </a:p>
          <a:p>
            <a:pPr marL="342900" indent="-342900">
              <a:buFont typeface="Wingdings" panose="05000000000000000000" pitchFamily="2" charset="2"/>
              <a:buChar char="§"/>
            </a:pPr>
            <a:r>
              <a:rPr lang="en-US" sz="2400" dirty="0" err="1">
                <a:solidFill>
                  <a:schemeClr val="bg1">
                    <a:lumMod val="50000"/>
                  </a:schemeClr>
                </a:solidFill>
              </a:rPr>
              <a:t>git</a:t>
            </a:r>
            <a:r>
              <a:rPr lang="en-US" sz="2400" dirty="0">
                <a:solidFill>
                  <a:schemeClr val="bg1">
                    <a:lumMod val="50000"/>
                  </a:schemeClr>
                </a:solidFill>
              </a:rPr>
              <a:t> pull</a:t>
            </a:r>
          </a:p>
          <a:p>
            <a:pPr marL="342900" indent="-342900"/>
            <a:r>
              <a:rPr lang="en-US" sz="2400" dirty="0">
                <a:solidFill>
                  <a:schemeClr val="bg1">
                    <a:lumMod val="50000"/>
                  </a:schemeClr>
                </a:solidFill>
              </a:rPr>
              <a:t>	</a:t>
            </a:r>
            <a:r>
              <a:rPr lang="en-US" dirty="0">
                <a:solidFill>
                  <a:schemeClr val="bg1">
                    <a:lumMod val="50000"/>
                  </a:schemeClr>
                </a:solidFill>
              </a:rPr>
              <a:t>get/download the latest changes from the remote branch</a:t>
            </a:r>
          </a:p>
          <a:p>
            <a:pPr marL="342900" indent="-342900">
              <a:buFont typeface="Wingdings" panose="05000000000000000000" pitchFamily="2" charset="2"/>
              <a:buChar char="§"/>
            </a:pPr>
            <a:r>
              <a:rPr lang="en-US" sz="2400" dirty="0" err="1">
                <a:solidFill>
                  <a:schemeClr val="bg1">
                    <a:lumMod val="50000"/>
                  </a:schemeClr>
                </a:solidFill>
              </a:rPr>
              <a:t>git</a:t>
            </a:r>
            <a:r>
              <a:rPr lang="en-US" sz="2400" dirty="0">
                <a:solidFill>
                  <a:schemeClr val="bg1">
                    <a:lumMod val="50000"/>
                  </a:schemeClr>
                </a:solidFill>
              </a:rPr>
              <a:t> fetch</a:t>
            </a:r>
          </a:p>
          <a:p>
            <a:pPr marL="342900" indent="-342900"/>
            <a:r>
              <a:rPr lang="en-US" dirty="0">
                <a:solidFill>
                  <a:schemeClr val="bg1">
                    <a:lumMod val="50000"/>
                  </a:schemeClr>
                </a:solidFill>
              </a:rPr>
              <a:t>	fetch down all the branches from remote repository</a:t>
            </a:r>
          </a:p>
          <a:p>
            <a:pPr marL="342900" indent="-342900">
              <a:buFont typeface="Wingdings" panose="05000000000000000000" pitchFamily="2" charset="2"/>
              <a:buChar char="§"/>
            </a:pPr>
            <a:r>
              <a:rPr lang="en-US" sz="2400" dirty="0" err="1">
                <a:solidFill>
                  <a:schemeClr val="bg1">
                    <a:lumMod val="50000"/>
                  </a:schemeClr>
                </a:solidFill>
              </a:rPr>
              <a:t>git</a:t>
            </a:r>
            <a:r>
              <a:rPr lang="en-US" sz="2400" dirty="0">
                <a:solidFill>
                  <a:schemeClr val="bg1">
                    <a:lumMod val="50000"/>
                  </a:schemeClr>
                </a:solidFill>
              </a:rPr>
              <a:t> branch</a:t>
            </a:r>
          </a:p>
          <a:p>
            <a:pPr marL="342900" indent="-342900"/>
            <a:r>
              <a:rPr lang="en-US" sz="2400" dirty="0">
                <a:solidFill>
                  <a:schemeClr val="bg1">
                    <a:lumMod val="50000"/>
                  </a:schemeClr>
                </a:solidFill>
              </a:rPr>
              <a:t>	</a:t>
            </a:r>
            <a:r>
              <a:rPr lang="en-US" dirty="0">
                <a:solidFill>
                  <a:schemeClr val="bg1">
                    <a:lumMod val="50000"/>
                  </a:schemeClr>
                </a:solidFill>
              </a:rPr>
              <a:t>list all the branches from your local repository. A '*' will appear next to the current active branch</a:t>
            </a:r>
          </a:p>
          <a:p>
            <a:pPr marL="342900" indent="-342900">
              <a:buFont typeface="Wingdings" panose="05000000000000000000" pitchFamily="2" charset="2"/>
              <a:buChar char="§"/>
            </a:pPr>
            <a:r>
              <a:rPr lang="en-US" sz="2400" dirty="0" err="1">
                <a:solidFill>
                  <a:schemeClr val="bg1">
                    <a:lumMod val="50000"/>
                  </a:schemeClr>
                </a:solidFill>
              </a:rPr>
              <a:t>git</a:t>
            </a:r>
            <a:r>
              <a:rPr lang="en-US" sz="2400" dirty="0">
                <a:solidFill>
                  <a:schemeClr val="bg1">
                    <a:lumMod val="50000"/>
                  </a:schemeClr>
                </a:solidFill>
              </a:rPr>
              <a:t> branch &lt;branch name&gt;</a:t>
            </a:r>
          </a:p>
          <a:p>
            <a:pPr marL="342900" indent="-342900"/>
            <a:r>
              <a:rPr lang="en-US" sz="2400" dirty="0">
                <a:solidFill>
                  <a:schemeClr val="bg1">
                    <a:lumMod val="50000"/>
                  </a:schemeClr>
                </a:solidFill>
              </a:rPr>
              <a:t>	</a:t>
            </a:r>
            <a:r>
              <a:rPr lang="en-US" dirty="0">
                <a:solidFill>
                  <a:schemeClr val="bg1">
                    <a:lumMod val="50000"/>
                  </a:schemeClr>
                </a:solidFill>
              </a:rPr>
              <a:t>Creates new branch</a:t>
            </a:r>
          </a:p>
          <a:p>
            <a:pPr marL="342900" indent="-342900">
              <a:buFont typeface="Wingdings" panose="05000000000000000000" pitchFamily="2" charset="2"/>
              <a:buChar char="§"/>
            </a:pPr>
            <a:r>
              <a:rPr lang="en-US" sz="2400" dirty="0" err="1">
                <a:solidFill>
                  <a:schemeClr val="bg1">
                    <a:lumMod val="50000"/>
                  </a:schemeClr>
                </a:solidFill>
              </a:rPr>
              <a:t>git</a:t>
            </a:r>
            <a:r>
              <a:rPr lang="en-US" sz="2400" dirty="0">
                <a:solidFill>
                  <a:schemeClr val="bg1">
                    <a:lumMod val="50000"/>
                  </a:schemeClr>
                </a:solidFill>
              </a:rPr>
              <a:t> checkout &lt;branch name&gt;</a:t>
            </a:r>
          </a:p>
          <a:p>
            <a:pPr marL="342900" indent="-342900"/>
            <a:r>
              <a:rPr lang="en-US" sz="2400" dirty="0">
                <a:solidFill>
                  <a:schemeClr val="bg1">
                    <a:lumMod val="50000"/>
                  </a:schemeClr>
                </a:solidFill>
              </a:rPr>
              <a:t>	</a:t>
            </a:r>
            <a:r>
              <a:rPr lang="en-US" dirty="0">
                <a:solidFill>
                  <a:schemeClr val="bg1">
                    <a:lumMod val="50000"/>
                  </a:schemeClr>
                </a:solidFill>
              </a:rPr>
              <a:t>switch to the given branch</a:t>
            </a:r>
          </a:p>
          <a:p>
            <a:pPr marL="342900" indent="-342900">
              <a:buFont typeface="Wingdings" pitchFamily="2" charset="2"/>
              <a:buChar char="§"/>
            </a:pPr>
            <a:r>
              <a:rPr lang="en-US" sz="2400" dirty="0" err="1">
                <a:solidFill>
                  <a:schemeClr val="bg1">
                    <a:lumMod val="50000"/>
                  </a:schemeClr>
                </a:solidFill>
              </a:rPr>
              <a:t>git</a:t>
            </a:r>
            <a:r>
              <a:rPr lang="en-US" sz="2400" dirty="0">
                <a:solidFill>
                  <a:schemeClr val="bg1">
                    <a:lumMod val="50000"/>
                  </a:schemeClr>
                </a:solidFill>
              </a:rPr>
              <a:t> reset &lt;file name&gt;</a:t>
            </a:r>
          </a:p>
          <a:p>
            <a:pPr marL="342900" indent="-342900"/>
            <a:r>
              <a:rPr lang="en-US" dirty="0">
                <a:solidFill>
                  <a:schemeClr val="bg1">
                    <a:lumMod val="50000"/>
                  </a:schemeClr>
                </a:solidFill>
              </a:rPr>
              <a:t>	</a:t>
            </a:r>
            <a:r>
              <a:rPr lang="en-US" dirty="0" err="1">
                <a:solidFill>
                  <a:schemeClr val="bg1">
                    <a:lumMod val="50000"/>
                  </a:schemeClr>
                </a:solidFill>
              </a:rPr>
              <a:t>unstage</a:t>
            </a:r>
            <a:r>
              <a:rPr lang="en-US" dirty="0">
                <a:solidFill>
                  <a:schemeClr val="bg1">
                    <a:lumMod val="50000"/>
                  </a:schemeClr>
                </a:solidFill>
              </a:rPr>
              <a:t> but keeps the changes in the working </a:t>
            </a:r>
            <a:r>
              <a:rPr lang="en-US" dirty="0" err="1">
                <a:solidFill>
                  <a:schemeClr val="bg1">
                    <a:lumMod val="50000"/>
                  </a:schemeClr>
                </a:solidFill>
              </a:rPr>
              <a:t>derectory</a:t>
            </a:r>
            <a:r>
              <a:rPr lang="en-US" dirty="0">
                <a:solidFill>
                  <a:schemeClr val="bg1">
                    <a:lumMod val="50000"/>
                  </a:schemeClr>
                </a:solidFill>
              </a:rPr>
              <a:t> for the given file</a:t>
            </a:r>
          </a:p>
          <a:p>
            <a:pPr marL="342900" indent="-342900">
              <a:buFont typeface="Wingdings" pitchFamily="2" charset="2"/>
              <a:buChar char="§"/>
            </a:pPr>
            <a:r>
              <a:rPr lang="en-US" sz="2400" dirty="0" err="1">
                <a:solidFill>
                  <a:schemeClr val="bg1">
                    <a:lumMod val="50000"/>
                  </a:schemeClr>
                </a:solidFill>
              </a:rPr>
              <a:t>git</a:t>
            </a:r>
            <a:r>
              <a:rPr lang="en-US" sz="2400" dirty="0">
                <a:solidFill>
                  <a:schemeClr val="bg1">
                    <a:lumMod val="50000"/>
                  </a:schemeClr>
                </a:solidFill>
              </a:rPr>
              <a:t> restore --stage &lt;filename&gt;</a:t>
            </a:r>
          </a:p>
          <a:p>
            <a:pPr marL="342900" indent="-342900"/>
            <a:r>
              <a:rPr lang="en-US" dirty="0">
                <a:solidFill>
                  <a:schemeClr val="bg1">
                    <a:lumMod val="50000"/>
                  </a:schemeClr>
                </a:solidFill>
              </a:rPr>
              <a:t>	</a:t>
            </a:r>
            <a:r>
              <a:rPr lang="en-US" dirty="0" err="1">
                <a:solidFill>
                  <a:schemeClr val="bg1">
                    <a:lumMod val="50000"/>
                  </a:schemeClr>
                </a:solidFill>
              </a:rPr>
              <a:t>unstage</a:t>
            </a:r>
            <a:r>
              <a:rPr lang="en-US" dirty="0">
                <a:solidFill>
                  <a:schemeClr val="bg1">
                    <a:lumMod val="50000"/>
                  </a:schemeClr>
                </a:solidFill>
              </a:rPr>
              <a:t> and undo changes from the working directory</a:t>
            </a:r>
          </a:p>
          <a:p>
            <a:pPr marL="342900" indent="-342900">
              <a:buFont typeface="Wingdings" pitchFamily="2" charset="2"/>
              <a:buChar char="§"/>
            </a:pPr>
            <a:r>
              <a:rPr lang="en-US" sz="2400" dirty="0" err="1">
                <a:solidFill>
                  <a:schemeClr val="bg1">
                    <a:lumMod val="50000"/>
                  </a:schemeClr>
                </a:solidFill>
              </a:rPr>
              <a:t>git</a:t>
            </a:r>
            <a:r>
              <a:rPr lang="en-US" sz="2400" dirty="0">
                <a:solidFill>
                  <a:schemeClr val="bg1">
                    <a:lumMod val="50000"/>
                  </a:schemeClr>
                </a:solidFill>
              </a:rPr>
              <a:t> reset head~1</a:t>
            </a:r>
          </a:p>
          <a:p>
            <a:pPr marL="342900" indent="-342900"/>
            <a:r>
              <a:rPr lang="en-US" dirty="0">
                <a:solidFill>
                  <a:schemeClr val="bg1">
                    <a:lumMod val="50000"/>
                  </a:schemeClr>
                </a:solidFill>
              </a:rPr>
              <a:t>	undoing your last one commit</a:t>
            </a:r>
          </a:p>
          <a:p>
            <a:pPr marL="342900" indent="-342900"/>
            <a:endParaRPr lang="en-US" dirty="0">
              <a:solidFill>
                <a:schemeClr val="bg1">
                  <a:lumMod val="50000"/>
                </a:schemeClr>
              </a:solidFill>
            </a:endParaRPr>
          </a:p>
        </p:txBody>
      </p:sp>
    </p:spTree>
    <p:extLst>
      <p:ext uri="{BB962C8B-B14F-4D97-AF65-F5344CB8AC3E}">
        <p14:creationId xmlns:p14="http://schemas.microsoft.com/office/powerpoint/2010/main" val="1591769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Advanced Git Commands</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id="{9B8DFFC6-F5A1-437C-96C6-D9151B948833}"/>
              </a:ext>
            </a:extLst>
          </p:cNvPr>
          <p:cNvSpPr txBox="1"/>
          <p:nvPr/>
        </p:nvSpPr>
        <p:spPr>
          <a:xfrm>
            <a:off x="599440" y="944880"/>
            <a:ext cx="8564880" cy="2708434"/>
          </a:xfrm>
          <a:prstGeom prst="rect">
            <a:avLst/>
          </a:prstGeom>
          <a:noFill/>
        </p:spPr>
        <p:txBody>
          <a:bodyPr wrap="square" rtlCol="0">
            <a:spAutoFit/>
          </a:bodyPr>
          <a:lstStyle/>
          <a:p>
            <a:pPr marL="800100" lvl="1" indent="-342900">
              <a:buFont typeface="Wingdings" panose="05000000000000000000" pitchFamily="2" charset="2"/>
              <a:buChar char="§"/>
            </a:pPr>
            <a:r>
              <a:rPr lang="en-US" sz="2400" dirty="0">
                <a:solidFill>
                  <a:schemeClr val="bg1">
                    <a:lumMod val="50000"/>
                  </a:schemeClr>
                </a:solidFill>
              </a:rPr>
              <a:t>Chery-Pick</a:t>
            </a:r>
          </a:p>
          <a:p>
            <a:pPr lvl="2"/>
            <a:r>
              <a:rPr lang="en-US" sz="2400" dirty="0">
                <a:solidFill>
                  <a:schemeClr val="bg1">
                    <a:lumMod val="50000"/>
                  </a:schemeClr>
                </a:solidFill>
              </a:rPr>
              <a:t>Used for merging a particular commit from one branch to another branch.</a:t>
            </a:r>
          </a:p>
          <a:p>
            <a:pPr lvl="2"/>
            <a:endParaRPr lang="en-US" sz="2400" dirty="0">
              <a:solidFill>
                <a:schemeClr val="bg1">
                  <a:lumMod val="50000"/>
                </a:schemeClr>
              </a:solidFill>
            </a:endParaRPr>
          </a:p>
          <a:p>
            <a:pPr marL="1371600" lvl="2" indent="-457200">
              <a:buFont typeface="+mj-lt"/>
              <a:buAutoNum type="arabicPeriod"/>
            </a:pPr>
            <a:r>
              <a:rPr lang="en-US" dirty="0">
                <a:solidFill>
                  <a:schemeClr val="bg1">
                    <a:lumMod val="50000"/>
                  </a:schemeClr>
                </a:solidFill>
              </a:rPr>
              <a:t>First you need to checkout to the target branch </a:t>
            </a:r>
          </a:p>
          <a:p>
            <a:pPr marL="1371600" lvl="2" indent="-457200">
              <a:buFont typeface="+mj-lt"/>
              <a:buAutoNum type="arabicPeriod"/>
            </a:pPr>
            <a:r>
              <a:rPr lang="en-US" dirty="0">
                <a:solidFill>
                  <a:schemeClr val="bg1">
                    <a:lumMod val="50000"/>
                  </a:schemeClr>
                </a:solidFill>
              </a:rPr>
              <a:t>Use command-</a:t>
            </a:r>
          </a:p>
          <a:p>
            <a:pPr marL="1371600" lvl="2" indent="-457200">
              <a:buFont typeface="+mj-lt"/>
              <a:buAutoNum type="arabicPeriod"/>
            </a:pPr>
            <a:r>
              <a:rPr lang="en-US" dirty="0">
                <a:solidFill>
                  <a:schemeClr val="bg1">
                    <a:lumMod val="50000"/>
                  </a:schemeClr>
                </a:solidFill>
              </a:rPr>
              <a:t>	git cherry-pick &lt;</a:t>
            </a:r>
            <a:r>
              <a:rPr lang="en-US" dirty="0" err="1">
                <a:solidFill>
                  <a:schemeClr val="bg1">
                    <a:lumMod val="50000"/>
                  </a:schemeClr>
                </a:solidFill>
              </a:rPr>
              <a:t>commitid</a:t>
            </a:r>
            <a:r>
              <a:rPr lang="en-US" dirty="0">
                <a:solidFill>
                  <a:schemeClr val="bg1">
                    <a:lumMod val="50000"/>
                  </a:schemeClr>
                </a:solidFill>
              </a:rPr>
              <a:t>&gt;</a:t>
            </a:r>
          </a:p>
          <a:p>
            <a:pPr marL="1371600" lvl="2" indent="-457200">
              <a:buFont typeface="+mj-lt"/>
              <a:buAutoNum type="arabicPeriod"/>
            </a:pPr>
            <a:r>
              <a:rPr lang="en-US" sz="1400" dirty="0">
                <a:solidFill>
                  <a:schemeClr val="bg1">
                    <a:lumMod val="50000"/>
                  </a:schemeClr>
                </a:solidFill>
              </a:rPr>
              <a:t>Co</a:t>
            </a:r>
            <a:r>
              <a:rPr lang="en-US" dirty="0">
                <a:solidFill>
                  <a:schemeClr val="bg1">
                    <a:lumMod val="50000"/>
                  </a:schemeClr>
                </a:solidFill>
              </a:rPr>
              <a:t>mmit the changes and push it to remote target branch</a:t>
            </a:r>
          </a:p>
        </p:txBody>
      </p:sp>
    </p:spTree>
    <p:extLst>
      <p:ext uri="{BB962C8B-B14F-4D97-AF65-F5344CB8AC3E}">
        <p14:creationId xmlns:p14="http://schemas.microsoft.com/office/powerpoint/2010/main" val="1380878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Continuous Integration -Jenkins</a:t>
            </a:r>
          </a:p>
        </p:txBody>
      </p:sp>
      <p:pic>
        <p:nvPicPr>
          <p:cNvPr id="1026" name="Picture 2"/>
          <p:cNvPicPr>
            <a:picLocks noChangeAspect="1" noChangeArrowheads="1"/>
          </p:cNvPicPr>
          <p:nvPr/>
        </p:nvPicPr>
        <p:blipFill>
          <a:blip r:embed="rId2"/>
          <a:srcRect/>
          <a:stretch>
            <a:fillRect/>
          </a:stretch>
        </p:blipFill>
        <p:spPr bwMode="auto">
          <a:xfrm>
            <a:off x="2687782" y="1181099"/>
            <a:ext cx="7370618" cy="5510645"/>
          </a:xfrm>
          <a:prstGeom prst="rect">
            <a:avLst/>
          </a:prstGeom>
          <a:noFill/>
          <a:ln w="9525">
            <a:noFill/>
            <a:miter lim="800000"/>
            <a:headEnd/>
            <a:tailEnd/>
          </a:ln>
          <a:effectLst/>
        </p:spPr>
      </p:pic>
    </p:spTree>
    <p:extLst>
      <p:ext uri="{BB962C8B-B14F-4D97-AF65-F5344CB8AC3E}">
        <p14:creationId xmlns:p14="http://schemas.microsoft.com/office/powerpoint/2010/main" val="1380878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Agenda </a:t>
            </a:r>
          </a:p>
        </p:txBody>
      </p:sp>
      <p:sp>
        <p:nvSpPr>
          <p:cNvPr id="4" name="TextBox 3"/>
          <p:cNvSpPr txBox="1"/>
          <p:nvPr/>
        </p:nvSpPr>
        <p:spPr>
          <a:xfrm>
            <a:off x="3186629" y="1399308"/>
            <a:ext cx="6664035" cy="2308324"/>
          </a:xfrm>
          <a:prstGeom prst="rect">
            <a:avLst/>
          </a:prstGeom>
          <a:noFill/>
        </p:spPr>
        <p:txBody>
          <a:bodyPr wrap="square" rtlCol="0">
            <a:spAutoFit/>
          </a:bodyPr>
          <a:lstStyle/>
          <a:p>
            <a:pPr marL="457200" indent="-457200">
              <a:buFont typeface="+mj-lt"/>
              <a:buAutoNum type="arabicPeriod"/>
            </a:pPr>
            <a:r>
              <a:rPr lang="en-US" sz="2400" b="1" dirty="0">
                <a:solidFill>
                  <a:schemeClr val="bg1">
                    <a:lumMod val="50000"/>
                  </a:schemeClr>
                </a:solidFill>
              </a:rPr>
              <a:t>Why Continuous integration?</a:t>
            </a:r>
          </a:p>
          <a:p>
            <a:pPr marL="457200" indent="-457200">
              <a:buFont typeface="+mj-lt"/>
              <a:buAutoNum type="arabicPeriod"/>
            </a:pPr>
            <a:r>
              <a:rPr lang="en-US" sz="2400" b="1" dirty="0">
                <a:solidFill>
                  <a:schemeClr val="bg1">
                    <a:lumMod val="50000"/>
                  </a:schemeClr>
                </a:solidFill>
              </a:rPr>
              <a:t>What is Jenkins?</a:t>
            </a:r>
          </a:p>
          <a:p>
            <a:pPr marL="457200" indent="-457200">
              <a:buFont typeface="+mj-lt"/>
              <a:buAutoNum type="arabicPeriod"/>
            </a:pPr>
            <a:r>
              <a:rPr lang="en-US" sz="2400" b="1" dirty="0">
                <a:solidFill>
                  <a:schemeClr val="bg1">
                    <a:lumMod val="50000"/>
                  </a:schemeClr>
                </a:solidFill>
              </a:rPr>
              <a:t>What are Jenkins Features?</a:t>
            </a:r>
          </a:p>
          <a:p>
            <a:pPr marL="457200" indent="-457200">
              <a:buFont typeface="+mj-lt"/>
              <a:buAutoNum type="arabicPeriod"/>
            </a:pPr>
            <a:r>
              <a:rPr lang="en-US" sz="2400" b="1" dirty="0">
                <a:solidFill>
                  <a:schemeClr val="bg1">
                    <a:lumMod val="50000"/>
                  </a:schemeClr>
                </a:solidFill>
              </a:rPr>
              <a:t>Jenkins architecture</a:t>
            </a:r>
          </a:p>
          <a:p>
            <a:pPr marL="457200" indent="-457200">
              <a:buFont typeface="+mj-lt"/>
              <a:buAutoNum type="arabicPeriod"/>
            </a:pPr>
            <a:r>
              <a:rPr lang="en-US" sz="2400" b="1" dirty="0">
                <a:solidFill>
                  <a:schemeClr val="bg1">
                    <a:lumMod val="50000"/>
                  </a:schemeClr>
                </a:solidFill>
              </a:rPr>
              <a:t>Jenkins installation &amp; setup</a:t>
            </a:r>
          </a:p>
          <a:p>
            <a:pPr marL="457200" indent="-457200">
              <a:buFont typeface="+mj-lt"/>
              <a:buAutoNum type="arabicPeriod"/>
            </a:pPr>
            <a:r>
              <a:rPr lang="en-US" sz="2400" b="1" dirty="0">
                <a:solidFill>
                  <a:schemeClr val="bg1">
                    <a:lumMod val="50000"/>
                  </a:schemeClr>
                </a:solidFill>
              </a:rPr>
              <a:t>Setting up a CI/CD pipeline</a:t>
            </a:r>
            <a:endParaRPr lang="en-US" sz="2400" dirty="0">
              <a:solidFill>
                <a:schemeClr val="bg1">
                  <a:lumMod val="50000"/>
                </a:schemeClr>
              </a:solidFill>
            </a:endParaRPr>
          </a:p>
        </p:txBody>
      </p:sp>
    </p:spTree>
    <p:extLst>
      <p:ext uri="{BB962C8B-B14F-4D97-AF65-F5344CB8AC3E}">
        <p14:creationId xmlns:p14="http://schemas.microsoft.com/office/powerpoint/2010/main" val="1380878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Why Continuous Integration?</a:t>
            </a:r>
          </a:p>
        </p:txBody>
      </p:sp>
      <p:pic>
        <p:nvPicPr>
          <p:cNvPr id="4" name="Picture 2"/>
          <p:cNvPicPr>
            <a:picLocks noChangeAspect="1" noChangeArrowheads="1"/>
          </p:cNvPicPr>
          <p:nvPr/>
        </p:nvPicPr>
        <p:blipFill>
          <a:blip r:embed="rId2"/>
          <a:srcRect/>
          <a:stretch>
            <a:fillRect/>
          </a:stretch>
        </p:blipFill>
        <p:spPr bwMode="auto">
          <a:xfrm>
            <a:off x="2081213" y="1462088"/>
            <a:ext cx="8029575" cy="3933825"/>
          </a:xfrm>
          <a:prstGeom prst="rect">
            <a:avLst/>
          </a:prstGeom>
          <a:noFill/>
          <a:ln w="9525">
            <a:noFill/>
            <a:miter lim="800000"/>
            <a:headEnd/>
            <a:tailEnd/>
          </a:ln>
          <a:effectLst/>
        </p:spPr>
      </p:pic>
    </p:spTree>
    <p:extLst>
      <p:ext uri="{BB962C8B-B14F-4D97-AF65-F5344CB8AC3E}">
        <p14:creationId xmlns:p14="http://schemas.microsoft.com/office/powerpoint/2010/main" val="1380878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Why Continuous Integration?</a:t>
            </a:r>
          </a:p>
        </p:txBody>
      </p:sp>
      <p:pic>
        <p:nvPicPr>
          <p:cNvPr id="2050" name="Picture 2"/>
          <p:cNvPicPr>
            <a:picLocks noChangeAspect="1" noChangeArrowheads="1"/>
          </p:cNvPicPr>
          <p:nvPr/>
        </p:nvPicPr>
        <p:blipFill>
          <a:blip r:embed="rId2"/>
          <a:srcRect/>
          <a:stretch>
            <a:fillRect/>
          </a:stretch>
        </p:blipFill>
        <p:spPr bwMode="auto">
          <a:xfrm>
            <a:off x="387928" y="1052513"/>
            <a:ext cx="11499272" cy="5265160"/>
          </a:xfrm>
          <a:prstGeom prst="rect">
            <a:avLst/>
          </a:prstGeom>
          <a:noFill/>
          <a:ln w="9525">
            <a:noFill/>
            <a:miter lim="800000"/>
            <a:headEnd/>
            <a:tailEnd/>
          </a:ln>
          <a:effectLst/>
        </p:spPr>
      </p:pic>
    </p:spTree>
    <p:extLst>
      <p:ext uri="{BB962C8B-B14F-4D97-AF65-F5344CB8AC3E}">
        <p14:creationId xmlns:p14="http://schemas.microsoft.com/office/powerpoint/2010/main" val="1380878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Jenkins?</a:t>
            </a:r>
          </a:p>
        </p:txBody>
      </p:sp>
      <p:pic>
        <p:nvPicPr>
          <p:cNvPr id="3074" name="Picture 2"/>
          <p:cNvPicPr>
            <a:picLocks noChangeAspect="1" noChangeArrowheads="1"/>
          </p:cNvPicPr>
          <p:nvPr/>
        </p:nvPicPr>
        <p:blipFill>
          <a:blip r:embed="rId2"/>
          <a:srcRect/>
          <a:stretch>
            <a:fillRect/>
          </a:stretch>
        </p:blipFill>
        <p:spPr bwMode="auto">
          <a:xfrm>
            <a:off x="3300413" y="1190625"/>
            <a:ext cx="5591175" cy="4476750"/>
          </a:xfrm>
          <a:prstGeom prst="rect">
            <a:avLst/>
          </a:prstGeom>
          <a:noFill/>
          <a:ln w="9525">
            <a:noFill/>
            <a:miter lim="800000"/>
            <a:headEnd/>
            <a:tailEnd/>
          </a:ln>
          <a:effectLst/>
        </p:spPr>
      </p:pic>
    </p:spTree>
    <p:extLst>
      <p:ext uri="{BB962C8B-B14F-4D97-AF65-F5344CB8AC3E}">
        <p14:creationId xmlns:p14="http://schemas.microsoft.com/office/powerpoint/2010/main" val="1380878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Jenkins?</a:t>
            </a:r>
          </a:p>
        </p:txBody>
      </p:sp>
      <p:sp>
        <p:nvSpPr>
          <p:cNvPr id="5" name="TextBox 4"/>
          <p:cNvSpPr txBox="1"/>
          <p:nvPr/>
        </p:nvSpPr>
        <p:spPr>
          <a:xfrm>
            <a:off x="581891" y="1205345"/>
            <a:ext cx="11194473" cy="1200329"/>
          </a:xfrm>
          <a:prstGeom prst="rect">
            <a:avLst/>
          </a:prstGeom>
          <a:noFill/>
        </p:spPr>
        <p:txBody>
          <a:bodyPr wrap="square" rtlCol="0">
            <a:spAutoFit/>
          </a:bodyPr>
          <a:lstStyle/>
          <a:p>
            <a:r>
              <a:rPr lang="en-US" sz="2400" dirty="0">
                <a:solidFill>
                  <a:schemeClr val="bg1">
                    <a:lumMod val="50000"/>
                  </a:schemeClr>
                </a:solidFill>
              </a:rPr>
              <a:t>Jenkins is an Open Source continuous integration tool written in java that allows us to automate the software development process, making sure that there is minimum involvement from us. It also integrates all the different parts of the development.</a:t>
            </a:r>
          </a:p>
        </p:txBody>
      </p:sp>
      <p:pic>
        <p:nvPicPr>
          <p:cNvPr id="6" name="Picture 2"/>
          <p:cNvPicPr>
            <a:picLocks noChangeAspect="1" noChangeArrowheads="1"/>
          </p:cNvPicPr>
          <p:nvPr/>
        </p:nvPicPr>
        <p:blipFill>
          <a:blip r:embed="rId2"/>
          <a:srcRect/>
          <a:stretch>
            <a:fillRect/>
          </a:stretch>
        </p:blipFill>
        <p:spPr bwMode="auto">
          <a:xfrm>
            <a:off x="3990109" y="2728480"/>
            <a:ext cx="3917806" cy="3136915"/>
          </a:xfrm>
          <a:prstGeom prst="rect">
            <a:avLst/>
          </a:prstGeom>
          <a:noFill/>
          <a:ln w="9525">
            <a:noFill/>
            <a:miter lim="800000"/>
            <a:headEnd/>
            <a:tailEnd/>
          </a:ln>
          <a:effectLst/>
        </p:spPr>
      </p:pic>
    </p:spTree>
    <p:extLst>
      <p:ext uri="{BB962C8B-B14F-4D97-AF65-F5344CB8AC3E}">
        <p14:creationId xmlns:p14="http://schemas.microsoft.com/office/powerpoint/2010/main" val="1380878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Jenkins?</a:t>
            </a:r>
          </a:p>
        </p:txBody>
      </p:sp>
      <p:pic>
        <p:nvPicPr>
          <p:cNvPr id="4098" name="Picture 2"/>
          <p:cNvPicPr>
            <a:picLocks noChangeAspect="1" noChangeArrowheads="1"/>
          </p:cNvPicPr>
          <p:nvPr/>
        </p:nvPicPr>
        <p:blipFill>
          <a:blip r:embed="rId2"/>
          <a:srcRect/>
          <a:stretch>
            <a:fillRect/>
          </a:stretch>
        </p:blipFill>
        <p:spPr bwMode="auto">
          <a:xfrm>
            <a:off x="1204913" y="1176338"/>
            <a:ext cx="9782175" cy="4505325"/>
          </a:xfrm>
          <a:prstGeom prst="rect">
            <a:avLst/>
          </a:prstGeom>
          <a:noFill/>
          <a:ln w="9525">
            <a:noFill/>
            <a:miter lim="800000"/>
            <a:headEnd/>
            <a:tailEnd/>
          </a:ln>
          <a:effectLst/>
        </p:spPr>
      </p:pic>
    </p:spTree>
    <p:extLst>
      <p:ext uri="{BB962C8B-B14F-4D97-AF65-F5344CB8AC3E}">
        <p14:creationId xmlns:p14="http://schemas.microsoft.com/office/powerpoint/2010/main" val="138087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2270AA-492E-468C-B5DF-D005AB39834E}"/>
              </a:ext>
            </a:extLst>
          </p:cNvPr>
          <p:cNvSpPr txBox="1"/>
          <p:nvPr/>
        </p:nvSpPr>
        <p:spPr>
          <a:xfrm>
            <a:off x="101599" y="2865120"/>
            <a:ext cx="4602481" cy="1015663"/>
          </a:xfrm>
          <a:prstGeom prst="rect">
            <a:avLst/>
          </a:prstGeom>
          <a:noFill/>
        </p:spPr>
        <p:txBody>
          <a:bodyPr wrap="square" rtlCol="0">
            <a:spAutoFit/>
          </a:bodyPr>
          <a:lstStyle/>
          <a:p>
            <a:pPr algn="ctr"/>
            <a:r>
              <a:rPr lang="en-US" sz="6000" b="1" dirty="0">
                <a:solidFill>
                  <a:schemeClr val="bg1">
                    <a:lumMod val="50000"/>
                  </a:schemeClr>
                </a:solidFill>
              </a:rPr>
              <a:t>Why DevOps?</a:t>
            </a:r>
          </a:p>
        </p:txBody>
      </p:sp>
      <p:pic>
        <p:nvPicPr>
          <p:cNvPr id="4" name="Picture 3">
            <a:extLst>
              <a:ext uri="{FF2B5EF4-FFF2-40B4-BE49-F238E27FC236}">
                <a16:creationId xmlns:a16="http://schemas.microsoft.com/office/drawing/2014/main" id="{B9C8FE3E-35D3-4129-8633-6BE0E6E26E9A}"/>
              </a:ext>
            </a:extLst>
          </p:cNvPr>
          <p:cNvPicPr>
            <a:picLocks noChangeAspect="1"/>
          </p:cNvPicPr>
          <p:nvPr/>
        </p:nvPicPr>
        <p:blipFill>
          <a:blip r:embed="rId2"/>
          <a:stretch>
            <a:fillRect/>
          </a:stretch>
        </p:blipFill>
        <p:spPr>
          <a:xfrm>
            <a:off x="4734560" y="0"/>
            <a:ext cx="7457440" cy="6857999"/>
          </a:xfrm>
          <a:prstGeom prst="rect">
            <a:avLst/>
          </a:prstGeom>
        </p:spPr>
      </p:pic>
    </p:spTree>
    <p:extLst>
      <p:ext uri="{BB962C8B-B14F-4D97-AF65-F5344CB8AC3E}">
        <p14:creationId xmlns:p14="http://schemas.microsoft.com/office/powerpoint/2010/main" val="1193679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Benefits of Jenkins?</a:t>
            </a:r>
          </a:p>
        </p:txBody>
      </p:sp>
      <p:sp>
        <p:nvSpPr>
          <p:cNvPr id="5" name="TextBox 4"/>
          <p:cNvSpPr txBox="1"/>
          <p:nvPr/>
        </p:nvSpPr>
        <p:spPr>
          <a:xfrm>
            <a:off x="415636" y="1163782"/>
            <a:ext cx="11291455" cy="3785652"/>
          </a:xfrm>
          <a:prstGeom prst="rect">
            <a:avLst/>
          </a:prstGeom>
          <a:noFill/>
        </p:spPr>
        <p:txBody>
          <a:bodyPr wrap="square" rtlCol="0">
            <a:spAutoFit/>
          </a:bodyPr>
          <a:lstStyle/>
          <a:p>
            <a:pPr lvl="1">
              <a:buFont typeface="Wingdings" pitchFamily="2" charset="2"/>
              <a:buChar char="§"/>
            </a:pPr>
            <a:r>
              <a:rPr lang="en-US" sz="2400" dirty="0">
                <a:solidFill>
                  <a:schemeClr val="bg1">
                    <a:lumMod val="50000"/>
                  </a:schemeClr>
                </a:solidFill>
              </a:rPr>
              <a:t>Jenkins is a community tool – Its open source and has a very </a:t>
            </a:r>
            <a:r>
              <a:rPr lang="en-US" sz="2400" dirty="0" err="1">
                <a:solidFill>
                  <a:schemeClr val="bg1">
                    <a:lumMod val="50000"/>
                  </a:schemeClr>
                </a:solidFill>
              </a:rPr>
              <a:t>very</a:t>
            </a:r>
            <a:r>
              <a:rPr lang="en-US" sz="2400" dirty="0">
                <a:solidFill>
                  <a:schemeClr val="bg1">
                    <a:lumMod val="50000"/>
                  </a:schemeClr>
                </a:solidFill>
              </a:rPr>
              <a:t> large community that contributes to it regularly.</a:t>
            </a:r>
          </a:p>
          <a:p>
            <a:pPr lvl="1"/>
            <a:endParaRPr lang="en-US" sz="2400" dirty="0">
              <a:solidFill>
                <a:schemeClr val="bg1">
                  <a:lumMod val="50000"/>
                </a:schemeClr>
              </a:solidFill>
            </a:endParaRPr>
          </a:p>
          <a:p>
            <a:pPr lvl="1">
              <a:buFont typeface="Wingdings" pitchFamily="2" charset="2"/>
              <a:buChar char="§"/>
            </a:pPr>
            <a:r>
              <a:rPr lang="en-US" sz="2400" dirty="0">
                <a:solidFill>
                  <a:schemeClr val="bg1">
                    <a:lumMod val="50000"/>
                  </a:schemeClr>
                </a:solidFill>
              </a:rPr>
              <a:t>It’s free, so you don’t have to accrue anymore subscription costs.</a:t>
            </a:r>
          </a:p>
          <a:p>
            <a:pPr lvl="1">
              <a:buFont typeface="Wingdings" pitchFamily="2" charset="2"/>
              <a:buChar char="§"/>
            </a:pPr>
            <a:endParaRPr lang="en-US" sz="2400" dirty="0">
              <a:solidFill>
                <a:schemeClr val="bg1">
                  <a:lumMod val="50000"/>
                </a:schemeClr>
              </a:solidFill>
            </a:endParaRPr>
          </a:p>
          <a:p>
            <a:pPr lvl="1">
              <a:buFont typeface="Wingdings" pitchFamily="2" charset="2"/>
              <a:buChar char="§"/>
            </a:pPr>
            <a:r>
              <a:rPr lang="en-US" sz="2400" dirty="0">
                <a:solidFill>
                  <a:schemeClr val="bg1">
                    <a:lumMod val="50000"/>
                  </a:schemeClr>
                </a:solidFill>
              </a:rPr>
              <a:t>It is highly modifiable and adaptable and has a support for a very large number of </a:t>
            </a:r>
            <a:r>
              <a:rPr lang="en-US" sz="2400" dirty="0" err="1">
                <a:solidFill>
                  <a:schemeClr val="bg1">
                    <a:lumMod val="50000"/>
                  </a:schemeClr>
                </a:solidFill>
              </a:rPr>
              <a:t>plugins</a:t>
            </a:r>
            <a:r>
              <a:rPr lang="en-US" sz="2400" dirty="0">
                <a:solidFill>
                  <a:schemeClr val="bg1">
                    <a:lumMod val="50000"/>
                  </a:schemeClr>
                </a:solidFill>
              </a:rPr>
              <a:t>.</a:t>
            </a:r>
          </a:p>
          <a:p>
            <a:pPr lvl="1">
              <a:buFont typeface="Wingdings" pitchFamily="2" charset="2"/>
              <a:buChar char="§"/>
            </a:pPr>
            <a:endParaRPr lang="en-US" sz="2400" dirty="0">
              <a:solidFill>
                <a:schemeClr val="bg1">
                  <a:lumMod val="50000"/>
                </a:schemeClr>
              </a:solidFill>
            </a:endParaRPr>
          </a:p>
          <a:p>
            <a:pPr lvl="1">
              <a:buFont typeface="Wingdings" pitchFamily="2" charset="2"/>
              <a:buChar char="§"/>
            </a:pPr>
            <a:r>
              <a:rPr lang="en-US" sz="2400" dirty="0">
                <a:solidFill>
                  <a:schemeClr val="bg1">
                    <a:lumMod val="50000"/>
                  </a:schemeClr>
                </a:solidFill>
              </a:rPr>
              <a:t>It can run on any major platform without any compatibility issues.</a:t>
            </a:r>
          </a:p>
          <a:p>
            <a:endParaRPr lang="en-US" sz="2400" dirty="0">
              <a:solidFill>
                <a:schemeClr val="bg1">
                  <a:lumMod val="50000"/>
                </a:schemeClr>
              </a:solidFill>
            </a:endParaRPr>
          </a:p>
        </p:txBody>
      </p:sp>
      <p:sp>
        <p:nvSpPr>
          <p:cNvPr id="4" name="TextBox 3">
            <a:extLst>
              <a:ext uri="{FF2B5EF4-FFF2-40B4-BE49-F238E27FC236}">
                <a16:creationId xmlns:a16="http://schemas.microsoft.com/office/drawing/2014/main" id="{4743C228-5CE2-4619-A368-23CC145EC47C}"/>
              </a:ext>
            </a:extLst>
          </p:cNvPr>
          <p:cNvSpPr txBox="1"/>
          <p:nvPr/>
        </p:nvSpPr>
        <p:spPr>
          <a:xfrm>
            <a:off x="894080" y="5394960"/>
            <a:ext cx="10220960" cy="646331"/>
          </a:xfrm>
          <a:prstGeom prst="rect">
            <a:avLst/>
          </a:prstGeom>
          <a:noFill/>
        </p:spPr>
        <p:txBody>
          <a:bodyPr wrap="square" rtlCol="0">
            <a:spAutoFit/>
          </a:bodyPr>
          <a:lstStyle/>
          <a:p>
            <a:r>
              <a:rPr lang="en-US" dirty="0">
                <a:solidFill>
                  <a:schemeClr val="bg1">
                    <a:lumMod val="50000"/>
                  </a:schemeClr>
                </a:solidFill>
              </a:rPr>
              <a:t>Azure DevOps</a:t>
            </a:r>
          </a:p>
          <a:p>
            <a:r>
              <a:rPr lang="en-US" dirty="0">
                <a:solidFill>
                  <a:schemeClr val="bg1">
                    <a:lumMod val="50000"/>
                  </a:schemeClr>
                </a:solidFill>
              </a:rPr>
              <a:t>TFS (Team Foundation Server)</a:t>
            </a:r>
          </a:p>
        </p:txBody>
      </p:sp>
    </p:spTree>
    <p:extLst>
      <p:ext uri="{BB962C8B-B14F-4D97-AF65-F5344CB8AC3E}">
        <p14:creationId xmlns:p14="http://schemas.microsoft.com/office/powerpoint/2010/main" val="1380878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op-5-CICD-Tools">
            <a:extLst>
              <a:ext uri="{FF2B5EF4-FFF2-40B4-BE49-F238E27FC236}">
                <a16:creationId xmlns:a16="http://schemas.microsoft.com/office/drawing/2014/main" id="{08F78CCD-EA01-47B7-8A01-DD794383F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79" y="1026160"/>
            <a:ext cx="11511281" cy="57613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F36AAE-5E87-4024-825E-4FF0FA1E05C7}"/>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Parallel Tools with Jenkins</a:t>
            </a:r>
          </a:p>
        </p:txBody>
      </p:sp>
    </p:spTree>
    <p:extLst>
      <p:ext uri="{BB962C8B-B14F-4D97-AF65-F5344CB8AC3E}">
        <p14:creationId xmlns:p14="http://schemas.microsoft.com/office/powerpoint/2010/main" val="1709197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Jenkins Features</a:t>
            </a:r>
          </a:p>
        </p:txBody>
      </p:sp>
      <p:sp>
        <p:nvSpPr>
          <p:cNvPr id="5" name="TextBox 4"/>
          <p:cNvSpPr txBox="1"/>
          <p:nvPr/>
        </p:nvSpPr>
        <p:spPr>
          <a:xfrm>
            <a:off x="415636" y="1163782"/>
            <a:ext cx="11291455"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lumMod val="50000"/>
                  </a:schemeClr>
                </a:solidFill>
              </a:rPr>
              <a:t>Easy Installation</a:t>
            </a:r>
          </a:p>
          <a:p>
            <a:pPr marL="285750" indent="-285750">
              <a:buFont typeface="Arial" panose="020B0604020202020204" pitchFamily="34" charset="0"/>
              <a:buChar char="•"/>
            </a:pPr>
            <a:r>
              <a:rPr lang="en-US" sz="2400" dirty="0">
                <a:solidFill>
                  <a:schemeClr val="bg1">
                    <a:lumMod val="50000"/>
                  </a:schemeClr>
                </a:solidFill>
              </a:rPr>
              <a:t>Easy Configuration</a:t>
            </a:r>
          </a:p>
          <a:p>
            <a:pPr marL="285750" indent="-285750">
              <a:buFont typeface="Arial" panose="020B0604020202020204" pitchFamily="34" charset="0"/>
              <a:buChar char="•"/>
            </a:pPr>
            <a:r>
              <a:rPr lang="en-US" sz="2400" dirty="0">
                <a:solidFill>
                  <a:schemeClr val="bg1">
                    <a:lumMod val="50000"/>
                  </a:schemeClr>
                </a:solidFill>
              </a:rPr>
              <a:t>Available Plugins</a:t>
            </a:r>
          </a:p>
          <a:p>
            <a:pPr marL="285750" indent="-285750">
              <a:buFont typeface="Arial" panose="020B0604020202020204" pitchFamily="34" charset="0"/>
              <a:buChar char="•"/>
            </a:pPr>
            <a:r>
              <a:rPr lang="en-US" sz="2400" dirty="0">
                <a:solidFill>
                  <a:schemeClr val="bg1">
                    <a:lumMod val="50000"/>
                  </a:schemeClr>
                </a:solidFill>
              </a:rPr>
              <a:t>Extensible</a:t>
            </a:r>
          </a:p>
          <a:p>
            <a:pPr marL="285750" indent="-285750">
              <a:buFont typeface="Arial" panose="020B0604020202020204" pitchFamily="34" charset="0"/>
              <a:buChar char="•"/>
            </a:pPr>
            <a:r>
              <a:rPr lang="en-US" sz="2400" dirty="0">
                <a:solidFill>
                  <a:schemeClr val="bg1">
                    <a:lumMod val="50000"/>
                  </a:schemeClr>
                </a:solidFill>
              </a:rPr>
              <a:t>Easy Distribution</a:t>
            </a:r>
          </a:p>
          <a:p>
            <a:pPr marL="285750" indent="-285750">
              <a:buFont typeface="Arial" panose="020B0604020202020204" pitchFamily="34" charset="0"/>
              <a:buChar char="•"/>
            </a:pPr>
            <a:r>
              <a:rPr lang="en-US" sz="2400" dirty="0">
                <a:solidFill>
                  <a:schemeClr val="bg1">
                    <a:lumMod val="50000"/>
                  </a:schemeClr>
                </a:solidFill>
              </a:rPr>
              <a:t>Free Open Source</a:t>
            </a:r>
          </a:p>
          <a:p>
            <a:endParaRPr lang="en-US" sz="2400" dirty="0">
              <a:solidFill>
                <a:schemeClr val="bg1">
                  <a:lumMod val="50000"/>
                </a:schemeClr>
              </a:solidFill>
            </a:endParaRPr>
          </a:p>
        </p:txBody>
      </p:sp>
    </p:spTree>
    <p:extLst>
      <p:ext uri="{BB962C8B-B14F-4D97-AF65-F5344CB8AC3E}">
        <p14:creationId xmlns:p14="http://schemas.microsoft.com/office/powerpoint/2010/main" val="3469266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B667C5-9E10-46CA-9117-770E7712C828}"/>
              </a:ext>
            </a:extLst>
          </p:cNvPr>
          <p:cNvPicPr>
            <a:picLocks noChangeAspect="1"/>
          </p:cNvPicPr>
          <p:nvPr/>
        </p:nvPicPr>
        <p:blipFill>
          <a:blip r:embed="rId2"/>
          <a:stretch>
            <a:fillRect/>
          </a:stretch>
        </p:blipFill>
        <p:spPr>
          <a:xfrm>
            <a:off x="985520" y="452437"/>
            <a:ext cx="9916160" cy="5953125"/>
          </a:xfrm>
          <a:prstGeom prst="rect">
            <a:avLst/>
          </a:prstGeom>
        </p:spPr>
      </p:pic>
    </p:spTree>
    <p:extLst>
      <p:ext uri="{BB962C8B-B14F-4D97-AF65-F5344CB8AC3E}">
        <p14:creationId xmlns:p14="http://schemas.microsoft.com/office/powerpoint/2010/main" val="2050220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30862E-E5B6-476E-AB02-3C623C85614F}"/>
              </a:ext>
            </a:extLst>
          </p:cNvPr>
          <p:cNvSpPr txBox="1"/>
          <p:nvPr/>
        </p:nvSpPr>
        <p:spPr>
          <a:xfrm>
            <a:off x="0" y="50800"/>
            <a:ext cx="12192000" cy="707886"/>
          </a:xfrm>
          <a:prstGeom prst="rect">
            <a:avLst/>
          </a:prstGeom>
          <a:noFill/>
        </p:spPr>
        <p:txBody>
          <a:bodyPr wrap="square" rtlCol="0">
            <a:spAutoFit/>
          </a:bodyPr>
          <a:lstStyle/>
          <a:p>
            <a:pPr algn="ctr"/>
            <a:r>
              <a:rPr lang="en-US" sz="4000" dirty="0">
                <a:solidFill>
                  <a:schemeClr val="bg1">
                    <a:lumMod val="50000"/>
                  </a:schemeClr>
                </a:solidFill>
              </a:rPr>
              <a:t>Jenkins Installation &amp; Setup</a:t>
            </a:r>
          </a:p>
        </p:txBody>
      </p:sp>
      <p:sp>
        <p:nvSpPr>
          <p:cNvPr id="2" name="TextBox 1">
            <a:extLst>
              <a:ext uri="{FF2B5EF4-FFF2-40B4-BE49-F238E27FC236}">
                <a16:creationId xmlns:a16="http://schemas.microsoft.com/office/drawing/2014/main" id="{0674935F-96B4-404F-85C2-BED6771E7B64}"/>
              </a:ext>
            </a:extLst>
          </p:cNvPr>
          <p:cNvSpPr txBox="1"/>
          <p:nvPr/>
        </p:nvSpPr>
        <p:spPr>
          <a:xfrm>
            <a:off x="548640" y="660400"/>
            <a:ext cx="11389360" cy="2308324"/>
          </a:xfrm>
          <a:prstGeom prst="rect">
            <a:avLst/>
          </a:prstGeom>
          <a:noFill/>
        </p:spPr>
        <p:txBody>
          <a:bodyPr wrap="square" rtlCol="0">
            <a:spAutoFit/>
          </a:bodyPr>
          <a:lstStyle/>
          <a:p>
            <a:r>
              <a:rPr lang="en-US" sz="2000" dirty="0">
                <a:solidFill>
                  <a:schemeClr val="bg1">
                    <a:lumMod val="50000"/>
                  </a:schemeClr>
                </a:solidFill>
              </a:rPr>
              <a:t>Jenkins s developed in Java so it requires Java 8 or Java 11 are required for running modern versions of Jenkins. First we need to install Java 11 or Java 8 on our machine if not installed already. </a:t>
            </a:r>
          </a:p>
          <a:p>
            <a:endParaRPr lang="en-US" sz="2000" dirty="0">
              <a:solidFill>
                <a:schemeClr val="bg1">
                  <a:lumMod val="50000"/>
                </a:schemeClr>
              </a:solidFill>
            </a:endParaRPr>
          </a:p>
          <a:p>
            <a:r>
              <a:rPr lang="en-US" sz="2000" dirty="0">
                <a:solidFill>
                  <a:schemeClr val="bg1">
                    <a:lumMod val="50000"/>
                  </a:schemeClr>
                </a:solidFill>
              </a:rPr>
              <a:t>To install Java follow below steps</a:t>
            </a:r>
          </a:p>
          <a:p>
            <a:r>
              <a:rPr lang="en-US" sz="2400" b="1" dirty="0">
                <a:solidFill>
                  <a:schemeClr val="bg1">
                    <a:lumMod val="50000"/>
                  </a:schemeClr>
                </a:solidFill>
              </a:rPr>
              <a:t>Step1:  Download Java 11 </a:t>
            </a:r>
          </a:p>
          <a:p>
            <a:r>
              <a:rPr lang="en-US" sz="2000" dirty="0">
                <a:solidFill>
                  <a:schemeClr val="bg1">
                    <a:lumMod val="50000"/>
                  </a:schemeClr>
                </a:solidFill>
              </a:rPr>
              <a:t>Download Java 11 from below link</a:t>
            </a:r>
          </a:p>
          <a:p>
            <a:r>
              <a:rPr lang="en-US" sz="2000" dirty="0">
                <a:solidFill>
                  <a:schemeClr val="bg1">
                    <a:lumMod val="50000"/>
                  </a:schemeClr>
                </a:solidFill>
                <a:hlinkClick r:id="rId2"/>
              </a:rPr>
              <a:t>https://www.oracle.com/java/technologies/downloads/#java11</a:t>
            </a:r>
            <a:endParaRPr lang="en-US" sz="2000" dirty="0">
              <a:solidFill>
                <a:schemeClr val="bg1">
                  <a:lumMod val="50000"/>
                </a:schemeClr>
              </a:solidFill>
            </a:endParaRPr>
          </a:p>
        </p:txBody>
      </p:sp>
      <p:pic>
        <p:nvPicPr>
          <p:cNvPr id="6" name="Picture 5">
            <a:extLst>
              <a:ext uri="{FF2B5EF4-FFF2-40B4-BE49-F238E27FC236}">
                <a16:creationId xmlns:a16="http://schemas.microsoft.com/office/drawing/2014/main" id="{698211E5-B0E9-4D7A-BAF0-F630671214CD}"/>
              </a:ext>
            </a:extLst>
          </p:cNvPr>
          <p:cNvPicPr>
            <a:picLocks noChangeAspect="1"/>
          </p:cNvPicPr>
          <p:nvPr/>
        </p:nvPicPr>
        <p:blipFill>
          <a:blip r:embed="rId3"/>
          <a:stretch>
            <a:fillRect/>
          </a:stretch>
        </p:blipFill>
        <p:spPr>
          <a:xfrm>
            <a:off x="650239" y="2968724"/>
            <a:ext cx="9094085" cy="3889276"/>
          </a:xfrm>
          <a:prstGeom prst="rect">
            <a:avLst/>
          </a:prstGeom>
        </p:spPr>
      </p:pic>
    </p:spTree>
    <p:extLst>
      <p:ext uri="{BB962C8B-B14F-4D97-AF65-F5344CB8AC3E}">
        <p14:creationId xmlns:p14="http://schemas.microsoft.com/office/powerpoint/2010/main" val="4174214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2D8655-8766-4673-9A04-6B76EDA2437B}"/>
              </a:ext>
            </a:extLst>
          </p:cNvPr>
          <p:cNvSpPr txBox="1"/>
          <p:nvPr/>
        </p:nvSpPr>
        <p:spPr>
          <a:xfrm>
            <a:off x="0" y="50800"/>
            <a:ext cx="12192000" cy="707886"/>
          </a:xfrm>
          <a:prstGeom prst="rect">
            <a:avLst/>
          </a:prstGeom>
          <a:noFill/>
        </p:spPr>
        <p:txBody>
          <a:bodyPr wrap="square" rtlCol="0">
            <a:spAutoFit/>
          </a:bodyPr>
          <a:lstStyle/>
          <a:p>
            <a:pPr algn="ctr"/>
            <a:r>
              <a:rPr lang="en-US" sz="4000" dirty="0">
                <a:solidFill>
                  <a:schemeClr val="bg1">
                    <a:lumMod val="50000"/>
                  </a:schemeClr>
                </a:solidFill>
              </a:rPr>
              <a:t>Java Installation</a:t>
            </a:r>
          </a:p>
        </p:txBody>
      </p:sp>
      <p:pic>
        <p:nvPicPr>
          <p:cNvPr id="7" name="Picture 6">
            <a:extLst>
              <a:ext uri="{FF2B5EF4-FFF2-40B4-BE49-F238E27FC236}">
                <a16:creationId xmlns:a16="http://schemas.microsoft.com/office/drawing/2014/main" id="{459F02FE-2C29-49BE-9DE1-51A90FEF504D}"/>
              </a:ext>
            </a:extLst>
          </p:cNvPr>
          <p:cNvPicPr>
            <a:picLocks noChangeAspect="1"/>
          </p:cNvPicPr>
          <p:nvPr/>
        </p:nvPicPr>
        <p:blipFill>
          <a:blip r:embed="rId2"/>
          <a:stretch>
            <a:fillRect/>
          </a:stretch>
        </p:blipFill>
        <p:spPr>
          <a:xfrm>
            <a:off x="2753360" y="2049697"/>
            <a:ext cx="5644623" cy="4338076"/>
          </a:xfrm>
          <a:prstGeom prst="rect">
            <a:avLst/>
          </a:prstGeom>
        </p:spPr>
      </p:pic>
      <p:sp>
        <p:nvSpPr>
          <p:cNvPr id="10" name="Content Placeholder 2">
            <a:extLst>
              <a:ext uri="{FF2B5EF4-FFF2-40B4-BE49-F238E27FC236}">
                <a16:creationId xmlns:a16="http://schemas.microsoft.com/office/drawing/2014/main" id="{40F421A0-C518-4FE0-B14D-B44D888FDBC0}"/>
              </a:ext>
            </a:extLst>
          </p:cNvPr>
          <p:cNvSpPr>
            <a:spLocks noGrp="1"/>
          </p:cNvSpPr>
          <p:nvPr>
            <p:ph idx="1"/>
          </p:nvPr>
        </p:nvSpPr>
        <p:spPr>
          <a:xfrm>
            <a:off x="487680" y="779145"/>
            <a:ext cx="11247120" cy="1090295"/>
          </a:xfrm>
        </p:spPr>
        <p:txBody>
          <a:bodyPr>
            <a:normAutofit lnSpcReduction="10000"/>
          </a:bodyPr>
          <a:lstStyle/>
          <a:p>
            <a:pPr marL="0" indent="0">
              <a:buNone/>
            </a:pPr>
            <a:r>
              <a:rPr lang="en-US" sz="2400" b="1" dirty="0">
                <a:solidFill>
                  <a:schemeClr val="bg1">
                    <a:lumMod val="50000"/>
                  </a:schemeClr>
                </a:solidFill>
              </a:rPr>
              <a:t>Step 2: Install Java</a:t>
            </a:r>
          </a:p>
          <a:p>
            <a:pPr marL="0" indent="0">
              <a:buNone/>
            </a:pPr>
            <a:r>
              <a:rPr lang="en-US" sz="2000" dirty="0">
                <a:solidFill>
                  <a:schemeClr val="bg1">
                    <a:lumMod val="50000"/>
                  </a:schemeClr>
                </a:solidFill>
              </a:rPr>
              <a:t>Once you download the Java 11,  double click on the setup file (downloaded .exe/.</a:t>
            </a:r>
            <a:r>
              <a:rPr lang="en-US" sz="2000" dirty="0" err="1">
                <a:solidFill>
                  <a:schemeClr val="bg1">
                    <a:lumMod val="50000"/>
                  </a:schemeClr>
                </a:solidFill>
              </a:rPr>
              <a:t>msi</a:t>
            </a:r>
            <a:r>
              <a:rPr lang="en-US" sz="2000" dirty="0">
                <a:solidFill>
                  <a:schemeClr val="bg1">
                    <a:lumMod val="50000"/>
                  </a:schemeClr>
                </a:solidFill>
              </a:rPr>
              <a:t> file) and click on Next</a:t>
            </a:r>
          </a:p>
          <a:p>
            <a:endParaRPr lang="en-US" dirty="0">
              <a:solidFill>
                <a:schemeClr val="bg1">
                  <a:lumMod val="50000"/>
                </a:schemeClr>
              </a:solidFill>
            </a:endParaRPr>
          </a:p>
          <a:p>
            <a:pPr marL="0" indent="0">
              <a:buNone/>
            </a:pPr>
            <a:endParaRPr lang="en-US" dirty="0"/>
          </a:p>
        </p:txBody>
      </p:sp>
    </p:spTree>
    <p:extLst>
      <p:ext uri="{BB962C8B-B14F-4D97-AF65-F5344CB8AC3E}">
        <p14:creationId xmlns:p14="http://schemas.microsoft.com/office/powerpoint/2010/main" val="3038640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3056C9-37E7-4009-ACFD-ABE9DD671032}"/>
              </a:ext>
            </a:extLst>
          </p:cNvPr>
          <p:cNvSpPr>
            <a:spLocks noGrp="1"/>
          </p:cNvSpPr>
          <p:nvPr>
            <p:ph idx="1"/>
          </p:nvPr>
        </p:nvSpPr>
        <p:spPr>
          <a:xfrm>
            <a:off x="487680" y="779145"/>
            <a:ext cx="11247120" cy="876935"/>
          </a:xfrm>
        </p:spPr>
        <p:txBody>
          <a:bodyPr>
            <a:normAutofit/>
          </a:bodyPr>
          <a:lstStyle/>
          <a:p>
            <a:pPr marL="0" indent="0">
              <a:buNone/>
            </a:pPr>
            <a:r>
              <a:rPr lang="en-US" sz="2000" dirty="0">
                <a:solidFill>
                  <a:schemeClr val="bg1">
                    <a:lumMod val="50000"/>
                  </a:schemeClr>
                </a:solidFill>
              </a:rPr>
              <a:t>Once you download the Java 11,  double click on the setup file (downloaded .exe/.</a:t>
            </a:r>
            <a:r>
              <a:rPr lang="en-US" sz="2000" dirty="0" err="1">
                <a:solidFill>
                  <a:schemeClr val="bg1">
                    <a:lumMod val="50000"/>
                  </a:schemeClr>
                </a:solidFill>
              </a:rPr>
              <a:t>msi</a:t>
            </a:r>
            <a:r>
              <a:rPr lang="en-US" sz="2000" dirty="0">
                <a:solidFill>
                  <a:schemeClr val="bg1">
                    <a:lumMod val="50000"/>
                  </a:schemeClr>
                </a:solidFill>
              </a:rPr>
              <a:t> file) and click on Next</a:t>
            </a:r>
          </a:p>
          <a:p>
            <a:endParaRPr lang="en-US" dirty="0">
              <a:solidFill>
                <a:schemeClr val="bg1">
                  <a:lumMod val="50000"/>
                </a:schemeClr>
              </a:solidFill>
            </a:endParaRPr>
          </a:p>
          <a:p>
            <a:pPr marL="0" indent="0">
              <a:buNone/>
            </a:pPr>
            <a:endParaRPr lang="en-US" dirty="0"/>
          </a:p>
        </p:txBody>
      </p:sp>
      <p:pic>
        <p:nvPicPr>
          <p:cNvPr id="2" name="Picture 1">
            <a:extLst>
              <a:ext uri="{FF2B5EF4-FFF2-40B4-BE49-F238E27FC236}">
                <a16:creationId xmlns:a16="http://schemas.microsoft.com/office/drawing/2014/main" id="{AFEF076E-7B22-4D58-84C5-976BB10C0045}"/>
              </a:ext>
            </a:extLst>
          </p:cNvPr>
          <p:cNvPicPr>
            <a:picLocks noChangeAspect="1"/>
          </p:cNvPicPr>
          <p:nvPr/>
        </p:nvPicPr>
        <p:blipFill>
          <a:blip r:embed="rId2"/>
          <a:stretch>
            <a:fillRect/>
          </a:stretch>
        </p:blipFill>
        <p:spPr>
          <a:xfrm>
            <a:off x="2915920" y="1543608"/>
            <a:ext cx="5971004" cy="4613511"/>
          </a:xfrm>
          <a:prstGeom prst="rect">
            <a:avLst/>
          </a:prstGeom>
        </p:spPr>
      </p:pic>
      <p:sp>
        <p:nvSpPr>
          <p:cNvPr id="6" name="TextBox 5">
            <a:extLst>
              <a:ext uri="{FF2B5EF4-FFF2-40B4-BE49-F238E27FC236}">
                <a16:creationId xmlns:a16="http://schemas.microsoft.com/office/drawing/2014/main" id="{4C9D0887-D80F-4B1C-9BFA-93077C7956C9}"/>
              </a:ext>
            </a:extLst>
          </p:cNvPr>
          <p:cNvSpPr txBox="1"/>
          <p:nvPr/>
        </p:nvSpPr>
        <p:spPr>
          <a:xfrm>
            <a:off x="0" y="50800"/>
            <a:ext cx="12192000" cy="707886"/>
          </a:xfrm>
          <a:prstGeom prst="rect">
            <a:avLst/>
          </a:prstGeom>
          <a:noFill/>
        </p:spPr>
        <p:txBody>
          <a:bodyPr wrap="square" rtlCol="0">
            <a:spAutoFit/>
          </a:bodyPr>
          <a:lstStyle/>
          <a:p>
            <a:pPr algn="ctr"/>
            <a:r>
              <a:rPr lang="en-US" sz="4000" dirty="0">
                <a:solidFill>
                  <a:schemeClr val="bg1">
                    <a:lumMod val="50000"/>
                  </a:schemeClr>
                </a:solidFill>
              </a:rPr>
              <a:t>Java Installation</a:t>
            </a:r>
          </a:p>
        </p:txBody>
      </p:sp>
    </p:spTree>
    <p:extLst>
      <p:ext uri="{BB962C8B-B14F-4D97-AF65-F5344CB8AC3E}">
        <p14:creationId xmlns:p14="http://schemas.microsoft.com/office/powerpoint/2010/main" val="3994835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0F421A0-C518-4FE0-B14D-B44D888FDBC0}"/>
              </a:ext>
            </a:extLst>
          </p:cNvPr>
          <p:cNvSpPr>
            <a:spLocks noGrp="1"/>
          </p:cNvSpPr>
          <p:nvPr>
            <p:ph idx="1"/>
          </p:nvPr>
        </p:nvSpPr>
        <p:spPr>
          <a:xfrm>
            <a:off x="487680" y="779145"/>
            <a:ext cx="11247120" cy="1395095"/>
          </a:xfrm>
        </p:spPr>
        <p:txBody>
          <a:bodyPr>
            <a:normAutofit/>
          </a:bodyPr>
          <a:lstStyle/>
          <a:p>
            <a:pPr marL="0" indent="0">
              <a:buNone/>
            </a:pPr>
            <a:r>
              <a:rPr lang="en-US" sz="2400" b="1" dirty="0">
                <a:solidFill>
                  <a:schemeClr val="bg1">
                    <a:lumMod val="50000"/>
                  </a:schemeClr>
                </a:solidFill>
              </a:rPr>
              <a:t>Step 3: Check the Directory</a:t>
            </a:r>
          </a:p>
          <a:p>
            <a:pPr marL="0" indent="0">
              <a:buNone/>
            </a:pPr>
            <a:r>
              <a:rPr lang="en-US" sz="2000" dirty="0">
                <a:solidFill>
                  <a:schemeClr val="bg1">
                    <a:lumMod val="50000"/>
                  </a:schemeClr>
                </a:solidFill>
              </a:rPr>
              <a:t>JDK gets installed in the C directory of our system by default having the path “C:\Program Files\Java\jdk-12.0”. If we make any change to this path at all, we need to make a note of it as it will be required in the upcoming steps.</a:t>
            </a:r>
          </a:p>
          <a:p>
            <a:pPr marL="0" indent="0">
              <a:buNone/>
            </a:pPr>
            <a:endParaRPr lang="en-US" sz="1800" dirty="0">
              <a:solidFill>
                <a:schemeClr val="bg1">
                  <a:lumMod val="50000"/>
                </a:schemeClr>
              </a:solidFill>
            </a:endParaRPr>
          </a:p>
          <a:p>
            <a:endParaRPr lang="en-US" dirty="0">
              <a:solidFill>
                <a:schemeClr val="bg1">
                  <a:lumMod val="50000"/>
                </a:schemeClr>
              </a:solidFill>
            </a:endParaRPr>
          </a:p>
          <a:p>
            <a:pPr marL="0" indent="0">
              <a:buNone/>
            </a:pPr>
            <a:endParaRPr lang="en-US" dirty="0"/>
          </a:p>
        </p:txBody>
      </p:sp>
      <p:pic>
        <p:nvPicPr>
          <p:cNvPr id="2" name="Picture 1">
            <a:extLst>
              <a:ext uri="{FF2B5EF4-FFF2-40B4-BE49-F238E27FC236}">
                <a16:creationId xmlns:a16="http://schemas.microsoft.com/office/drawing/2014/main" id="{834AA493-E60A-417C-92D1-047927532596}"/>
              </a:ext>
            </a:extLst>
          </p:cNvPr>
          <p:cNvPicPr>
            <a:picLocks noChangeAspect="1"/>
          </p:cNvPicPr>
          <p:nvPr/>
        </p:nvPicPr>
        <p:blipFill>
          <a:blip r:embed="rId2"/>
          <a:stretch>
            <a:fillRect/>
          </a:stretch>
        </p:blipFill>
        <p:spPr>
          <a:xfrm>
            <a:off x="1910606" y="2491390"/>
            <a:ext cx="8213332" cy="3838290"/>
          </a:xfrm>
          <a:prstGeom prst="rect">
            <a:avLst/>
          </a:prstGeom>
        </p:spPr>
      </p:pic>
      <p:sp>
        <p:nvSpPr>
          <p:cNvPr id="6" name="TextBox 5">
            <a:extLst>
              <a:ext uri="{FF2B5EF4-FFF2-40B4-BE49-F238E27FC236}">
                <a16:creationId xmlns:a16="http://schemas.microsoft.com/office/drawing/2014/main" id="{06FC4640-44A6-41E5-AA2A-7DB715C39235}"/>
              </a:ext>
            </a:extLst>
          </p:cNvPr>
          <p:cNvSpPr txBox="1"/>
          <p:nvPr/>
        </p:nvSpPr>
        <p:spPr>
          <a:xfrm>
            <a:off x="0" y="50800"/>
            <a:ext cx="12192000" cy="707886"/>
          </a:xfrm>
          <a:prstGeom prst="rect">
            <a:avLst/>
          </a:prstGeom>
          <a:noFill/>
        </p:spPr>
        <p:txBody>
          <a:bodyPr wrap="square" rtlCol="0">
            <a:spAutoFit/>
          </a:bodyPr>
          <a:lstStyle/>
          <a:p>
            <a:pPr algn="ctr"/>
            <a:r>
              <a:rPr lang="en-US" sz="4000" dirty="0">
                <a:solidFill>
                  <a:schemeClr val="bg1">
                    <a:lumMod val="50000"/>
                  </a:schemeClr>
                </a:solidFill>
              </a:rPr>
              <a:t>Java Installation</a:t>
            </a:r>
          </a:p>
        </p:txBody>
      </p:sp>
    </p:spTree>
    <p:extLst>
      <p:ext uri="{BB962C8B-B14F-4D97-AF65-F5344CB8AC3E}">
        <p14:creationId xmlns:p14="http://schemas.microsoft.com/office/powerpoint/2010/main" val="13568962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40F421A0-C518-4FE0-B14D-B44D888FDBC0}"/>
              </a:ext>
            </a:extLst>
          </p:cNvPr>
          <p:cNvSpPr>
            <a:spLocks noGrp="1"/>
          </p:cNvSpPr>
          <p:nvPr>
            <p:ph idx="1"/>
          </p:nvPr>
        </p:nvSpPr>
        <p:spPr>
          <a:xfrm>
            <a:off x="487680" y="779145"/>
            <a:ext cx="11247120" cy="5225415"/>
          </a:xfrm>
        </p:spPr>
        <p:txBody>
          <a:bodyPr>
            <a:normAutofit/>
          </a:bodyPr>
          <a:lstStyle/>
          <a:p>
            <a:pPr marL="0" indent="0">
              <a:buNone/>
            </a:pPr>
            <a:r>
              <a:rPr lang="en-US" sz="2400" b="1" dirty="0">
                <a:solidFill>
                  <a:schemeClr val="bg1">
                    <a:lumMod val="50000"/>
                  </a:schemeClr>
                </a:solidFill>
              </a:rPr>
              <a:t>Step 4: Update the Environment Variables</a:t>
            </a:r>
            <a:endParaRPr lang="en-US" b="1" dirty="0">
              <a:solidFill>
                <a:schemeClr val="bg1">
                  <a:lumMod val="50000"/>
                </a:schemeClr>
              </a:solidFill>
            </a:endParaRPr>
          </a:p>
          <a:p>
            <a:pPr fontAlgn="base"/>
            <a:r>
              <a:rPr lang="en-US" sz="2400" dirty="0">
                <a:solidFill>
                  <a:schemeClr val="bg1">
                    <a:lumMod val="50000"/>
                  </a:schemeClr>
                </a:solidFill>
              </a:rPr>
              <a:t>Right-click the Computer icon on your desktop and select </a:t>
            </a:r>
            <a:r>
              <a:rPr lang="en-US" sz="2400" b="1" dirty="0">
                <a:solidFill>
                  <a:schemeClr val="bg1">
                    <a:lumMod val="50000"/>
                  </a:schemeClr>
                </a:solidFill>
              </a:rPr>
              <a:t>Properties</a:t>
            </a:r>
            <a:r>
              <a:rPr lang="en-US" sz="2400" dirty="0">
                <a:solidFill>
                  <a:schemeClr val="bg1">
                    <a:lumMod val="50000"/>
                  </a:schemeClr>
                </a:solidFill>
              </a:rPr>
              <a:t>.</a:t>
            </a:r>
          </a:p>
          <a:p>
            <a:pPr fontAlgn="base"/>
            <a:r>
              <a:rPr lang="en-US" sz="2400" dirty="0">
                <a:solidFill>
                  <a:schemeClr val="bg1">
                    <a:lumMod val="50000"/>
                  </a:schemeClr>
                </a:solidFill>
              </a:rPr>
              <a:t>Click </a:t>
            </a:r>
            <a:r>
              <a:rPr lang="en-US" sz="2400" b="1" dirty="0">
                <a:solidFill>
                  <a:schemeClr val="bg1">
                    <a:lumMod val="50000"/>
                  </a:schemeClr>
                </a:solidFill>
              </a:rPr>
              <a:t>Advanced system settings</a:t>
            </a:r>
            <a:r>
              <a:rPr lang="en-US" sz="2400" dirty="0">
                <a:solidFill>
                  <a:schemeClr val="bg1">
                    <a:lumMod val="50000"/>
                  </a:schemeClr>
                </a:solidFill>
              </a:rPr>
              <a:t>.</a:t>
            </a:r>
          </a:p>
          <a:p>
            <a:pPr fontAlgn="base"/>
            <a:r>
              <a:rPr lang="en-US" sz="2400" dirty="0">
                <a:solidFill>
                  <a:schemeClr val="bg1">
                    <a:lumMod val="50000"/>
                  </a:schemeClr>
                </a:solidFill>
              </a:rPr>
              <a:t>Click </a:t>
            </a:r>
            <a:r>
              <a:rPr lang="en-US" sz="2400" b="1" dirty="0">
                <a:solidFill>
                  <a:schemeClr val="bg1">
                    <a:lumMod val="50000"/>
                  </a:schemeClr>
                </a:solidFill>
              </a:rPr>
              <a:t>Environment variables</a:t>
            </a:r>
            <a:r>
              <a:rPr lang="en-US" sz="2400" dirty="0">
                <a:solidFill>
                  <a:schemeClr val="bg1">
                    <a:lumMod val="50000"/>
                  </a:schemeClr>
                </a:solidFill>
              </a:rPr>
              <a:t>.</a:t>
            </a:r>
          </a:p>
          <a:p>
            <a:pPr fontAlgn="base"/>
            <a:r>
              <a:rPr lang="en-US" sz="2400" dirty="0">
                <a:solidFill>
                  <a:schemeClr val="bg1">
                    <a:lumMod val="50000"/>
                  </a:schemeClr>
                </a:solidFill>
              </a:rPr>
              <a:t>Under </a:t>
            </a:r>
            <a:r>
              <a:rPr lang="en-US" sz="2400" b="1" dirty="0">
                <a:solidFill>
                  <a:schemeClr val="bg1">
                    <a:lumMod val="50000"/>
                  </a:schemeClr>
                </a:solidFill>
              </a:rPr>
              <a:t>System variables</a:t>
            </a:r>
            <a:r>
              <a:rPr lang="en-US" sz="2400" dirty="0">
                <a:solidFill>
                  <a:schemeClr val="bg1">
                    <a:lumMod val="50000"/>
                  </a:schemeClr>
                </a:solidFill>
              </a:rPr>
              <a:t>, locate </a:t>
            </a:r>
            <a:r>
              <a:rPr lang="en-US" sz="2400" b="1" dirty="0">
                <a:solidFill>
                  <a:schemeClr val="bg1">
                    <a:lumMod val="50000"/>
                  </a:schemeClr>
                </a:solidFill>
              </a:rPr>
              <a:t>Path</a:t>
            </a:r>
            <a:r>
              <a:rPr lang="en-US" sz="2400" dirty="0">
                <a:solidFill>
                  <a:schemeClr val="bg1">
                    <a:lumMod val="50000"/>
                  </a:schemeClr>
                </a:solidFill>
              </a:rPr>
              <a:t>.</a:t>
            </a:r>
          </a:p>
          <a:p>
            <a:pPr fontAlgn="base"/>
            <a:r>
              <a:rPr lang="en-US" sz="2400" dirty="0">
                <a:solidFill>
                  <a:schemeClr val="bg1">
                    <a:lumMod val="50000"/>
                  </a:schemeClr>
                </a:solidFill>
              </a:rPr>
              <a:t>Select the </a:t>
            </a:r>
            <a:r>
              <a:rPr lang="en-US" sz="2400" b="1" dirty="0">
                <a:solidFill>
                  <a:schemeClr val="bg1">
                    <a:lumMod val="50000"/>
                  </a:schemeClr>
                </a:solidFill>
              </a:rPr>
              <a:t>Path</a:t>
            </a:r>
            <a:r>
              <a:rPr lang="en-US" sz="2400" dirty="0">
                <a:solidFill>
                  <a:schemeClr val="bg1">
                    <a:lumMod val="50000"/>
                  </a:schemeClr>
                </a:solidFill>
              </a:rPr>
              <a:t> variable and click on </a:t>
            </a:r>
            <a:r>
              <a:rPr lang="en-US" sz="2400" b="1" dirty="0">
                <a:solidFill>
                  <a:schemeClr val="bg1">
                    <a:lumMod val="50000"/>
                  </a:schemeClr>
                </a:solidFill>
              </a:rPr>
              <a:t>Edit</a:t>
            </a:r>
            <a:r>
              <a:rPr lang="en-US" sz="2400" dirty="0">
                <a:solidFill>
                  <a:schemeClr val="bg1">
                    <a:lumMod val="50000"/>
                  </a:schemeClr>
                </a:solidFill>
              </a:rPr>
              <a:t>.</a:t>
            </a:r>
          </a:p>
          <a:p>
            <a:pPr fontAlgn="base"/>
            <a:r>
              <a:rPr lang="en-US" sz="2400" dirty="0">
                <a:solidFill>
                  <a:schemeClr val="bg1">
                    <a:lumMod val="50000"/>
                  </a:schemeClr>
                </a:solidFill>
              </a:rPr>
              <a:t>Add the path of your JDK installation directory. For example, </a:t>
            </a:r>
            <a:r>
              <a:rPr lang="pt-BR" sz="2400" dirty="0">
                <a:solidFill>
                  <a:schemeClr val="bg1">
                    <a:lumMod val="50000"/>
                  </a:schemeClr>
                </a:solidFill>
              </a:rPr>
              <a:t>C:\Program Files \Java\jdk1.8.0_281</a:t>
            </a:r>
            <a:r>
              <a:rPr lang="en-US" sz="2400" dirty="0">
                <a:solidFill>
                  <a:schemeClr val="bg1">
                    <a:lumMod val="50000"/>
                  </a:schemeClr>
                </a:solidFill>
              </a:rPr>
              <a:t>.</a:t>
            </a:r>
          </a:p>
          <a:p>
            <a:pPr fontAlgn="base"/>
            <a:r>
              <a:rPr lang="en-US" sz="2400" dirty="0">
                <a:solidFill>
                  <a:schemeClr val="bg1">
                    <a:lumMod val="50000"/>
                  </a:schemeClr>
                </a:solidFill>
              </a:rPr>
              <a:t>Click </a:t>
            </a:r>
            <a:r>
              <a:rPr lang="en-US" sz="2400" b="1" dirty="0">
                <a:solidFill>
                  <a:schemeClr val="bg1">
                    <a:lumMod val="50000"/>
                  </a:schemeClr>
                </a:solidFill>
              </a:rPr>
              <a:t>OK</a:t>
            </a:r>
            <a:r>
              <a:rPr lang="en-US" sz="2400" dirty="0">
                <a:solidFill>
                  <a:schemeClr val="bg1">
                    <a:lumMod val="50000"/>
                  </a:schemeClr>
                </a:solidFill>
              </a:rPr>
              <a:t>.</a:t>
            </a:r>
          </a:p>
          <a:p>
            <a:endParaRPr lang="en-US" dirty="0">
              <a:solidFill>
                <a:schemeClr val="bg1">
                  <a:lumMod val="50000"/>
                </a:schemeClr>
              </a:solidFill>
            </a:endParaRPr>
          </a:p>
          <a:p>
            <a:pPr marL="0" indent="0">
              <a:buNone/>
            </a:pPr>
            <a:endParaRPr lang="en-US" dirty="0">
              <a:solidFill>
                <a:schemeClr val="bg1">
                  <a:lumMod val="50000"/>
                </a:schemeClr>
              </a:solidFill>
            </a:endParaRPr>
          </a:p>
        </p:txBody>
      </p:sp>
      <p:sp>
        <p:nvSpPr>
          <p:cNvPr id="7" name="TextBox 6">
            <a:extLst>
              <a:ext uri="{FF2B5EF4-FFF2-40B4-BE49-F238E27FC236}">
                <a16:creationId xmlns:a16="http://schemas.microsoft.com/office/drawing/2014/main" id="{E1171AEB-47F9-4DDC-AD13-B7E5B3F64D84}"/>
              </a:ext>
            </a:extLst>
          </p:cNvPr>
          <p:cNvSpPr txBox="1"/>
          <p:nvPr/>
        </p:nvSpPr>
        <p:spPr>
          <a:xfrm>
            <a:off x="0" y="50800"/>
            <a:ext cx="12192000" cy="707886"/>
          </a:xfrm>
          <a:prstGeom prst="rect">
            <a:avLst/>
          </a:prstGeom>
          <a:noFill/>
        </p:spPr>
        <p:txBody>
          <a:bodyPr wrap="square" rtlCol="0">
            <a:spAutoFit/>
          </a:bodyPr>
          <a:lstStyle/>
          <a:p>
            <a:pPr algn="ctr"/>
            <a:r>
              <a:rPr lang="en-US" sz="4000" dirty="0">
                <a:solidFill>
                  <a:schemeClr val="bg1">
                    <a:lumMod val="50000"/>
                  </a:schemeClr>
                </a:solidFill>
              </a:rPr>
              <a:t>Java Installation</a:t>
            </a:r>
          </a:p>
        </p:txBody>
      </p:sp>
    </p:spTree>
    <p:extLst>
      <p:ext uri="{BB962C8B-B14F-4D97-AF65-F5344CB8AC3E}">
        <p14:creationId xmlns:p14="http://schemas.microsoft.com/office/powerpoint/2010/main" val="2713174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indows Installation Setup Wizard">
            <a:extLst>
              <a:ext uri="{FF2B5EF4-FFF2-40B4-BE49-F238E27FC236}">
                <a16:creationId xmlns:a16="http://schemas.microsoft.com/office/drawing/2014/main" id="{868885DF-FFC0-489F-B29D-9049BE84B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480" y="2175828"/>
            <a:ext cx="7000240" cy="4619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8D07103-E787-4DEC-A855-41141B513771}"/>
              </a:ext>
            </a:extLst>
          </p:cNvPr>
          <p:cNvSpPr txBox="1"/>
          <p:nvPr/>
        </p:nvSpPr>
        <p:spPr>
          <a:xfrm>
            <a:off x="325120" y="812800"/>
            <a:ext cx="11633200" cy="1200329"/>
          </a:xfrm>
          <a:prstGeom prst="rect">
            <a:avLst/>
          </a:prstGeom>
          <a:noFill/>
        </p:spPr>
        <p:txBody>
          <a:bodyPr wrap="square" rtlCol="0">
            <a:spAutoFit/>
          </a:bodyPr>
          <a:lstStyle/>
          <a:p>
            <a:r>
              <a:rPr lang="en-US" sz="2400" b="1" dirty="0">
                <a:solidFill>
                  <a:schemeClr val="bg1">
                    <a:lumMod val="50000"/>
                  </a:schemeClr>
                </a:solidFill>
              </a:rPr>
              <a:t>Step 1: Setup wizard</a:t>
            </a:r>
          </a:p>
          <a:p>
            <a:r>
              <a:rPr lang="en-US" sz="2400" dirty="0">
                <a:solidFill>
                  <a:schemeClr val="bg1">
                    <a:lumMod val="50000"/>
                  </a:schemeClr>
                </a:solidFill>
              </a:rPr>
              <a:t>On opening the Windows Installer, an </a:t>
            </a:r>
            <a:r>
              <a:rPr lang="en-US" sz="2400" b="1" dirty="0">
                <a:solidFill>
                  <a:schemeClr val="bg1">
                    <a:lumMod val="50000"/>
                  </a:schemeClr>
                </a:solidFill>
              </a:rPr>
              <a:t>Installation Setup Wizard</a:t>
            </a:r>
            <a:r>
              <a:rPr lang="en-US" sz="2400" dirty="0">
                <a:solidFill>
                  <a:schemeClr val="bg1">
                    <a:lumMod val="50000"/>
                  </a:schemeClr>
                </a:solidFill>
              </a:rPr>
              <a:t> appears, Click </a:t>
            </a:r>
            <a:r>
              <a:rPr lang="en-US" sz="2400" b="1" dirty="0">
                <a:solidFill>
                  <a:schemeClr val="bg1">
                    <a:lumMod val="50000"/>
                  </a:schemeClr>
                </a:solidFill>
              </a:rPr>
              <a:t>Next</a:t>
            </a:r>
            <a:r>
              <a:rPr lang="en-US" sz="2400" dirty="0">
                <a:solidFill>
                  <a:schemeClr val="bg1">
                    <a:lumMod val="50000"/>
                  </a:schemeClr>
                </a:solidFill>
              </a:rPr>
              <a:t> on the Setup Wizard to start your installation</a:t>
            </a:r>
          </a:p>
        </p:txBody>
      </p:sp>
      <p:sp>
        <p:nvSpPr>
          <p:cNvPr id="7" name="TextBox 6">
            <a:extLst>
              <a:ext uri="{FF2B5EF4-FFF2-40B4-BE49-F238E27FC236}">
                <a16:creationId xmlns:a16="http://schemas.microsoft.com/office/drawing/2014/main" id="{6F107307-5963-48F6-A4FE-2084AE40B192}"/>
              </a:ext>
            </a:extLst>
          </p:cNvPr>
          <p:cNvSpPr txBox="1"/>
          <p:nvPr/>
        </p:nvSpPr>
        <p:spPr>
          <a:xfrm>
            <a:off x="0" y="50800"/>
            <a:ext cx="12192000" cy="707886"/>
          </a:xfrm>
          <a:prstGeom prst="rect">
            <a:avLst/>
          </a:prstGeom>
          <a:noFill/>
        </p:spPr>
        <p:txBody>
          <a:bodyPr wrap="square" rtlCol="0">
            <a:spAutoFit/>
          </a:bodyPr>
          <a:lstStyle/>
          <a:p>
            <a:pPr algn="ctr"/>
            <a:r>
              <a:rPr lang="en-US" sz="4000" dirty="0">
                <a:solidFill>
                  <a:schemeClr val="bg1">
                    <a:lumMod val="50000"/>
                  </a:schemeClr>
                </a:solidFill>
              </a:rPr>
              <a:t>Jenkins Installation &amp; Setup</a:t>
            </a:r>
          </a:p>
        </p:txBody>
      </p:sp>
    </p:spTree>
    <p:extLst>
      <p:ext uri="{BB962C8B-B14F-4D97-AF65-F5344CB8AC3E}">
        <p14:creationId xmlns:p14="http://schemas.microsoft.com/office/powerpoint/2010/main" val="326715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b="1" dirty="0">
                <a:solidFill>
                  <a:schemeClr val="bg1">
                    <a:lumMod val="50000"/>
                  </a:schemeClr>
                </a:solidFill>
                <a:latin typeface="+mj-lt"/>
              </a:rPr>
              <a:t>Waterfall Model</a:t>
            </a:r>
          </a:p>
        </p:txBody>
      </p:sp>
      <p:pic>
        <p:nvPicPr>
          <p:cNvPr id="6" name="Picture 5">
            <a:extLst>
              <a:ext uri="{FF2B5EF4-FFF2-40B4-BE49-F238E27FC236}">
                <a16:creationId xmlns:a16="http://schemas.microsoft.com/office/drawing/2014/main" id="{3EAF93C3-FEA4-4E5F-A9E8-EA07466836E3}"/>
              </a:ext>
            </a:extLst>
          </p:cNvPr>
          <p:cNvPicPr>
            <a:picLocks noChangeAspect="1"/>
          </p:cNvPicPr>
          <p:nvPr/>
        </p:nvPicPr>
        <p:blipFill>
          <a:blip r:embed="rId2"/>
          <a:stretch>
            <a:fillRect/>
          </a:stretch>
        </p:blipFill>
        <p:spPr>
          <a:xfrm>
            <a:off x="9525" y="642937"/>
            <a:ext cx="5772150" cy="5572125"/>
          </a:xfrm>
          <a:prstGeom prst="rect">
            <a:avLst/>
          </a:prstGeom>
        </p:spPr>
      </p:pic>
      <p:sp>
        <p:nvSpPr>
          <p:cNvPr id="7" name="TextBox 6">
            <a:extLst>
              <a:ext uri="{FF2B5EF4-FFF2-40B4-BE49-F238E27FC236}">
                <a16:creationId xmlns:a16="http://schemas.microsoft.com/office/drawing/2014/main" id="{5205BA0B-441B-4D66-A356-F6C0076D797D}"/>
              </a:ext>
            </a:extLst>
          </p:cNvPr>
          <p:cNvSpPr txBox="1"/>
          <p:nvPr/>
        </p:nvSpPr>
        <p:spPr>
          <a:xfrm>
            <a:off x="6096000" y="1066800"/>
            <a:ext cx="5892800" cy="4832092"/>
          </a:xfrm>
          <a:prstGeom prst="rect">
            <a:avLst/>
          </a:prstGeom>
          <a:noFill/>
        </p:spPr>
        <p:txBody>
          <a:bodyPr wrap="square" rtlCol="0">
            <a:spAutoFit/>
          </a:bodyPr>
          <a:lstStyle/>
          <a:p>
            <a:pPr algn="just"/>
            <a:r>
              <a:rPr lang="en-US" sz="2800" dirty="0">
                <a:solidFill>
                  <a:schemeClr val="bg1">
                    <a:lumMod val="50000"/>
                  </a:schemeClr>
                </a:solidFill>
              </a:rPr>
              <a:t>In the early year of software development when it was just coming up, waterfall model was used. </a:t>
            </a:r>
          </a:p>
          <a:p>
            <a:pPr algn="just"/>
            <a:endParaRPr lang="en-US" sz="2800" dirty="0">
              <a:solidFill>
                <a:schemeClr val="bg1">
                  <a:lumMod val="50000"/>
                </a:schemeClr>
              </a:solidFill>
            </a:endParaRPr>
          </a:p>
          <a:p>
            <a:pPr algn="just"/>
            <a:r>
              <a:rPr lang="en-US" sz="2800" dirty="0">
                <a:solidFill>
                  <a:schemeClr val="bg1">
                    <a:lumMod val="50000"/>
                  </a:schemeClr>
                </a:solidFill>
              </a:rPr>
              <a:t>Waterfall model is a very standard model used in many different fields, not just software development. </a:t>
            </a:r>
          </a:p>
          <a:p>
            <a:pPr algn="just"/>
            <a:endParaRPr lang="en-US" sz="2800" dirty="0">
              <a:solidFill>
                <a:schemeClr val="bg1">
                  <a:lumMod val="50000"/>
                </a:schemeClr>
              </a:solidFill>
            </a:endParaRPr>
          </a:p>
          <a:p>
            <a:pPr algn="just"/>
            <a:r>
              <a:rPr lang="en-US" sz="2800" dirty="0">
                <a:solidFill>
                  <a:schemeClr val="bg1">
                    <a:lumMod val="50000"/>
                  </a:schemeClr>
                </a:solidFill>
              </a:rPr>
              <a:t>It was very useful when the requirements were concrete and the development cycles were long.</a:t>
            </a:r>
          </a:p>
        </p:txBody>
      </p:sp>
    </p:spTree>
    <p:extLst>
      <p:ext uri="{BB962C8B-B14F-4D97-AF65-F5344CB8AC3E}">
        <p14:creationId xmlns:p14="http://schemas.microsoft.com/office/powerpoint/2010/main" val="41990853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9D41E2E0-92A7-40D3-A3C7-3209AE388461}"/>
              </a:ext>
            </a:extLst>
          </p:cNvPr>
          <p:cNvSpPr>
            <a:spLocks noChangeArrowheads="1"/>
          </p:cNvSpPr>
          <p:nvPr/>
        </p:nvSpPr>
        <p:spPr bwMode="auto">
          <a:xfrm rot="10800000" flipV="1">
            <a:off x="284480" y="327601"/>
            <a:ext cx="11907520"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lumMod val="50000"/>
                  </a:schemeClr>
                </a:solidFill>
                <a:effectLst/>
              </a:rPr>
              <a:t>Step 2: Select destination folder</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lumMod val="50000"/>
                  </a:schemeClr>
                </a:solidFill>
                <a:effectLst/>
              </a:rPr>
              <a:t>Select the destination folder to store your Jenkins Installation and click </a:t>
            </a:r>
            <a:r>
              <a:rPr kumimoji="0" lang="en-US" altLang="en-US" sz="2400" b="1" i="0" u="none" strike="noStrike" cap="none" normalizeH="0" baseline="0" dirty="0">
                <a:ln>
                  <a:noFill/>
                </a:ln>
                <a:solidFill>
                  <a:schemeClr val="bg1">
                    <a:lumMod val="50000"/>
                  </a:schemeClr>
                </a:solidFill>
                <a:effectLst/>
              </a:rPr>
              <a:t>Next</a:t>
            </a:r>
            <a:r>
              <a:rPr kumimoji="0" lang="en-US" altLang="en-US" sz="2400" b="0" i="0" u="none" strike="noStrike" cap="none" normalizeH="0" baseline="0" dirty="0">
                <a:ln>
                  <a:noFill/>
                </a:ln>
                <a:solidFill>
                  <a:schemeClr val="bg1">
                    <a:lumMod val="50000"/>
                  </a:schemeClr>
                </a:solidFill>
                <a:effectLst/>
              </a:rPr>
              <a:t> to continue.</a:t>
            </a:r>
          </a:p>
        </p:txBody>
      </p:sp>
      <p:pic>
        <p:nvPicPr>
          <p:cNvPr id="3077" name="Picture 5" descr="Jenkins Installation Destination">
            <a:extLst>
              <a:ext uri="{FF2B5EF4-FFF2-40B4-BE49-F238E27FC236}">
                <a16:creationId xmlns:a16="http://schemas.microsoft.com/office/drawing/2014/main" id="{B0E1F02F-2D73-4D8E-A1EB-54CC56546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241" y="1433513"/>
            <a:ext cx="6644958" cy="5195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504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9D41E2E0-92A7-40D3-A3C7-3209AE388461}"/>
              </a:ext>
            </a:extLst>
          </p:cNvPr>
          <p:cNvSpPr>
            <a:spLocks noChangeArrowheads="1"/>
          </p:cNvSpPr>
          <p:nvPr/>
        </p:nvSpPr>
        <p:spPr bwMode="auto">
          <a:xfrm rot="10800000" flipV="1">
            <a:off x="284480" y="78405"/>
            <a:ext cx="1190752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400" b="1" dirty="0">
                <a:solidFill>
                  <a:schemeClr val="bg1">
                    <a:lumMod val="50000"/>
                  </a:schemeClr>
                </a:solidFill>
              </a:rPr>
              <a:t>Step 3: Service logon credentials</a:t>
            </a:r>
          </a:p>
          <a:p>
            <a:pPr lvl="0" eaLnBrk="0" fontAlgn="base" hangingPunct="0">
              <a:spcBef>
                <a:spcPct val="0"/>
              </a:spcBef>
              <a:spcAft>
                <a:spcPct val="0"/>
              </a:spcAft>
            </a:pPr>
            <a:r>
              <a:rPr lang="en-US" sz="2400" dirty="0">
                <a:solidFill>
                  <a:schemeClr val="bg1">
                    <a:lumMod val="50000"/>
                  </a:schemeClr>
                </a:solidFill>
              </a:rPr>
              <a:t>When Installing Jenkins, it is recommended to install and run Jenkins as an independent windows service using a </a:t>
            </a:r>
            <a:r>
              <a:rPr lang="en-US" sz="2400" b="1" dirty="0">
                <a:solidFill>
                  <a:schemeClr val="bg1">
                    <a:lumMod val="50000"/>
                  </a:schemeClr>
                </a:solidFill>
              </a:rPr>
              <a:t>local or domain user</a:t>
            </a:r>
            <a:r>
              <a:rPr lang="en-US" sz="2400" dirty="0">
                <a:solidFill>
                  <a:schemeClr val="bg1">
                    <a:lumMod val="50000"/>
                  </a:schemeClr>
                </a:solidFill>
              </a:rPr>
              <a:t> as it is much safer than running Jenkins using </a:t>
            </a:r>
            <a:r>
              <a:rPr lang="en-US" sz="2400" b="1" dirty="0" err="1">
                <a:solidFill>
                  <a:schemeClr val="bg1">
                    <a:lumMod val="50000"/>
                  </a:schemeClr>
                </a:solidFill>
              </a:rPr>
              <a:t>LocalSystem</a:t>
            </a:r>
            <a:r>
              <a:rPr lang="en-US" sz="2400" b="1" dirty="0">
                <a:solidFill>
                  <a:schemeClr val="bg1">
                    <a:lumMod val="50000"/>
                  </a:schemeClr>
                </a:solidFill>
              </a:rPr>
              <a:t>(Windows equivalent of root)</a:t>
            </a:r>
            <a:r>
              <a:rPr lang="en-US" sz="2400" dirty="0">
                <a:solidFill>
                  <a:schemeClr val="bg1">
                    <a:lumMod val="50000"/>
                  </a:schemeClr>
                </a:solidFill>
              </a:rPr>
              <a:t> which will grant Jenkins full access to your machine and services.</a:t>
            </a:r>
            <a:endParaRPr kumimoji="0" lang="en-US" altLang="en-US" sz="2400" b="0" i="0" u="none" strike="noStrike" cap="none" normalizeH="0" baseline="0" dirty="0">
              <a:ln>
                <a:noFill/>
              </a:ln>
              <a:solidFill>
                <a:schemeClr val="bg1">
                  <a:lumMod val="50000"/>
                </a:schemeClr>
              </a:solidFill>
              <a:effectLst/>
            </a:endParaRPr>
          </a:p>
        </p:txBody>
      </p:sp>
      <p:pic>
        <p:nvPicPr>
          <p:cNvPr id="4098" name="Picture 2" descr="Jenkins Service Logon Credentials">
            <a:extLst>
              <a:ext uri="{FF2B5EF4-FFF2-40B4-BE49-F238E27FC236}">
                <a16:creationId xmlns:a16="http://schemas.microsoft.com/office/drawing/2014/main" id="{26ADFF6A-9ABD-48DB-96C3-3B64FBFB6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2119630"/>
            <a:ext cx="5905500"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703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9D41E2E0-92A7-40D3-A3C7-3209AE388461}"/>
              </a:ext>
            </a:extLst>
          </p:cNvPr>
          <p:cNvSpPr>
            <a:spLocks noChangeArrowheads="1"/>
          </p:cNvSpPr>
          <p:nvPr/>
        </p:nvSpPr>
        <p:spPr bwMode="auto">
          <a:xfrm rot="10800000" flipV="1">
            <a:off x="132080" y="263071"/>
            <a:ext cx="11988800"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400" b="1" dirty="0">
                <a:solidFill>
                  <a:schemeClr val="bg1">
                    <a:lumMod val="50000"/>
                  </a:schemeClr>
                </a:solidFill>
              </a:rPr>
              <a:t>Step 4: Port selection</a:t>
            </a:r>
            <a:endParaRPr lang="en-US" sz="3200" b="1" dirty="0">
              <a:solidFill>
                <a:schemeClr val="bg1">
                  <a:lumMod val="50000"/>
                </a:schemeClr>
              </a:solidFill>
            </a:endParaRPr>
          </a:p>
          <a:p>
            <a:pPr lvl="0" eaLnBrk="0" fontAlgn="base" hangingPunct="0">
              <a:spcBef>
                <a:spcPct val="0"/>
              </a:spcBef>
              <a:spcAft>
                <a:spcPct val="0"/>
              </a:spcAft>
            </a:pPr>
            <a:r>
              <a:rPr lang="en-US" sz="2400" dirty="0">
                <a:solidFill>
                  <a:schemeClr val="bg1">
                    <a:lumMod val="50000"/>
                  </a:schemeClr>
                </a:solidFill>
              </a:rPr>
              <a:t>Specify the port on which Jenkins will be running, </a:t>
            </a:r>
            <a:r>
              <a:rPr lang="en-US" sz="2400" b="1" dirty="0">
                <a:solidFill>
                  <a:schemeClr val="bg1">
                    <a:lumMod val="50000"/>
                  </a:schemeClr>
                </a:solidFill>
              </a:rPr>
              <a:t>Test Port</a:t>
            </a:r>
            <a:r>
              <a:rPr lang="en-US" sz="2400" dirty="0">
                <a:solidFill>
                  <a:schemeClr val="bg1">
                    <a:lumMod val="50000"/>
                  </a:schemeClr>
                </a:solidFill>
              </a:rPr>
              <a:t> button to validate whether the specified port if free on your machine or not. Consequently, if the port is free, it will show a green tick mark as shown below, then click on </a:t>
            </a:r>
            <a:r>
              <a:rPr lang="en-US" sz="2400" b="1" dirty="0">
                <a:solidFill>
                  <a:schemeClr val="bg1">
                    <a:lumMod val="50000"/>
                  </a:schemeClr>
                </a:solidFill>
              </a:rPr>
              <a:t>Next</a:t>
            </a:r>
            <a:r>
              <a:rPr lang="en-US" sz="2400" dirty="0">
                <a:solidFill>
                  <a:schemeClr val="bg1">
                    <a:lumMod val="50000"/>
                  </a:schemeClr>
                </a:solidFill>
              </a:rPr>
              <a:t>.</a:t>
            </a:r>
            <a:endParaRPr kumimoji="0" lang="en-US" altLang="en-US" sz="3200" b="0" i="0" u="none" strike="noStrike" cap="none" normalizeH="0" baseline="0" dirty="0">
              <a:ln>
                <a:noFill/>
              </a:ln>
              <a:solidFill>
                <a:schemeClr val="bg1">
                  <a:lumMod val="50000"/>
                </a:schemeClr>
              </a:solidFill>
              <a:effectLst/>
            </a:endParaRPr>
          </a:p>
        </p:txBody>
      </p:sp>
      <p:pic>
        <p:nvPicPr>
          <p:cNvPr id="5122" name="Picture 2" descr="Jenkins Select Port">
            <a:extLst>
              <a:ext uri="{FF2B5EF4-FFF2-40B4-BE49-F238E27FC236}">
                <a16:creationId xmlns:a16="http://schemas.microsoft.com/office/drawing/2014/main" id="{052F71A9-3025-4B51-A0C2-FD3D8045D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760" y="1930400"/>
            <a:ext cx="6949440" cy="4897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2112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9D41E2E0-92A7-40D3-A3C7-3209AE388461}"/>
              </a:ext>
            </a:extLst>
          </p:cNvPr>
          <p:cNvSpPr>
            <a:spLocks noChangeArrowheads="1"/>
          </p:cNvSpPr>
          <p:nvPr/>
        </p:nvSpPr>
        <p:spPr bwMode="auto">
          <a:xfrm rot="10800000" flipV="1">
            <a:off x="132080" y="217629"/>
            <a:ext cx="1198880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400" b="1" dirty="0">
                <a:solidFill>
                  <a:schemeClr val="bg1">
                    <a:lumMod val="50000"/>
                  </a:schemeClr>
                </a:solidFill>
              </a:rPr>
              <a:t>Step 5: Select Java home directory</a:t>
            </a:r>
            <a:endParaRPr lang="en-US" sz="4000" b="1" dirty="0">
              <a:solidFill>
                <a:schemeClr val="bg1">
                  <a:lumMod val="50000"/>
                </a:schemeClr>
              </a:solidFill>
            </a:endParaRPr>
          </a:p>
        </p:txBody>
      </p:sp>
      <p:pic>
        <p:nvPicPr>
          <p:cNvPr id="6148" name="Picture 4" descr="Select Java Home Directory">
            <a:extLst>
              <a:ext uri="{FF2B5EF4-FFF2-40B4-BE49-F238E27FC236}">
                <a16:creationId xmlns:a16="http://schemas.microsoft.com/office/drawing/2014/main" id="{CD05133F-B683-4DD8-B705-B815FE14AB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241" y="991870"/>
            <a:ext cx="6930708" cy="5419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238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9D41E2E0-92A7-40D3-A3C7-3209AE388461}"/>
              </a:ext>
            </a:extLst>
          </p:cNvPr>
          <p:cNvSpPr>
            <a:spLocks noChangeArrowheads="1"/>
          </p:cNvSpPr>
          <p:nvPr/>
        </p:nvSpPr>
        <p:spPr bwMode="auto">
          <a:xfrm rot="10800000" flipV="1">
            <a:off x="132080" y="186852"/>
            <a:ext cx="11988800"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800" b="1" dirty="0">
                <a:solidFill>
                  <a:schemeClr val="bg1">
                    <a:lumMod val="50000"/>
                  </a:schemeClr>
                </a:solidFill>
              </a:rPr>
              <a:t>Step 6: Install Jenkins</a:t>
            </a:r>
            <a:endParaRPr lang="en-US" sz="5400" b="1" dirty="0">
              <a:solidFill>
                <a:schemeClr val="bg1">
                  <a:lumMod val="50000"/>
                </a:schemeClr>
              </a:solidFill>
            </a:endParaRPr>
          </a:p>
        </p:txBody>
      </p:sp>
      <p:pic>
        <p:nvPicPr>
          <p:cNvPr id="7170" name="Picture 2" descr="Windows Install Jenkins">
            <a:extLst>
              <a:ext uri="{FF2B5EF4-FFF2-40B4-BE49-F238E27FC236}">
                <a16:creationId xmlns:a16="http://schemas.microsoft.com/office/drawing/2014/main" id="{BD7FB3E1-3D7E-4C1A-B174-9EABE58D3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2560" y="991681"/>
            <a:ext cx="7215823" cy="5648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8939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9D41E2E0-92A7-40D3-A3C7-3209AE388461}"/>
              </a:ext>
            </a:extLst>
          </p:cNvPr>
          <p:cNvSpPr>
            <a:spLocks noChangeArrowheads="1"/>
          </p:cNvSpPr>
          <p:nvPr/>
        </p:nvSpPr>
        <p:spPr bwMode="auto">
          <a:xfrm rot="10800000" flipV="1">
            <a:off x="132080" y="217630"/>
            <a:ext cx="1198880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sz="2400" b="1" dirty="0">
                <a:solidFill>
                  <a:schemeClr val="bg1">
                    <a:lumMod val="50000"/>
                  </a:schemeClr>
                </a:solidFill>
              </a:rPr>
              <a:t>Post-installation setup wizard</a:t>
            </a:r>
          </a:p>
        </p:txBody>
      </p:sp>
      <p:sp>
        <p:nvSpPr>
          <p:cNvPr id="3" name="TextBox 2">
            <a:extLst>
              <a:ext uri="{FF2B5EF4-FFF2-40B4-BE49-F238E27FC236}">
                <a16:creationId xmlns:a16="http://schemas.microsoft.com/office/drawing/2014/main" id="{7FF2C822-979F-47FC-8EB1-5B5108CE277A}"/>
              </a:ext>
            </a:extLst>
          </p:cNvPr>
          <p:cNvSpPr txBox="1"/>
          <p:nvPr/>
        </p:nvSpPr>
        <p:spPr>
          <a:xfrm>
            <a:off x="284480" y="1087120"/>
            <a:ext cx="11531600" cy="1077218"/>
          </a:xfrm>
          <a:prstGeom prst="rect">
            <a:avLst/>
          </a:prstGeom>
          <a:noFill/>
        </p:spPr>
        <p:txBody>
          <a:bodyPr wrap="square" rtlCol="0">
            <a:spAutoFit/>
          </a:bodyPr>
          <a:lstStyle/>
          <a:p>
            <a:r>
              <a:rPr lang="en-US" sz="2400" b="1" dirty="0">
                <a:solidFill>
                  <a:schemeClr val="bg1">
                    <a:lumMod val="50000"/>
                  </a:schemeClr>
                </a:solidFill>
              </a:rPr>
              <a:t>Unlocking Jenkins</a:t>
            </a:r>
          </a:p>
          <a:p>
            <a:r>
              <a:rPr lang="en-US" sz="2000" dirty="0">
                <a:solidFill>
                  <a:schemeClr val="bg1">
                    <a:lumMod val="50000"/>
                  </a:schemeClr>
                </a:solidFill>
              </a:rPr>
              <a:t>When you first access a new Jenkins instance, you are asked to unlock it using an automatically-generated password</a:t>
            </a:r>
            <a:endParaRPr lang="en-US" sz="2800" b="1" dirty="0">
              <a:solidFill>
                <a:schemeClr val="bg1">
                  <a:lumMod val="50000"/>
                </a:schemeClr>
              </a:solidFill>
            </a:endParaRPr>
          </a:p>
        </p:txBody>
      </p:sp>
      <p:sp>
        <p:nvSpPr>
          <p:cNvPr id="9" name="TextBox 8">
            <a:extLst>
              <a:ext uri="{FF2B5EF4-FFF2-40B4-BE49-F238E27FC236}">
                <a16:creationId xmlns:a16="http://schemas.microsoft.com/office/drawing/2014/main" id="{A0841347-6E94-479B-83C2-30D379A6ED01}"/>
              </a:ext>
            </a:extLst>
          </p:cNvPr>
          <p:cNvSpPr txBox="1"/>
          <p:nvPr/>
        </p:nvSpPr>
        <p:spPr>
          <a:xfrm>
            <a:off x="284480" y="2336800"/>
            <a:ext cx="11531600" cy="1077218"/>
          </a:xfrm>
          <a:prstGeom prst="rect">
            <a:avLst/>
          </a:prstGeom>
          <a:noFill/>
        </p:spPr>
        <p:txBody>
          <a:bodyPr wrap="square" rtlCol="0">
            <a:spAutoFit/>
          </a:bodyPr>
          <a:lstStyle/>
          <a:p>
            <a:r>
              <a:rPr lang="en-US" sz="2400" b="1" dirty="0">
                <a:solidFill>
                  <a:schemeClr val="bg1">
                    <a:lumMod val="50000"/>
                  </a:schemeClr>
                </a:solidFill>
              </a:rPr>
              <a:t>Step 1</a:t>
            </a:r>
          </a:p>
          <a:p>
            <a:r>
              <a:rPr lang="en-US" sz="2000" dirty="0">
                <a:solidFill>
                  <a:schemeClr val="bg1">
                    <a:lumMod val="50000"/>
                  </a:schemeClr>
                </a:solidFill>
              </a:rPr>
              <a:t>Browse to </a:t>
            </a:r>
            <a:r>
              <a:rPr lang="en-US" sz="2000" b="1" dirty="0">
                <a:solidFill>
                  <a:schemeClr val="bg1">
                    <a:lumMod val="50000"/>
                  </a:schemeClr>
                </a:solidFill>
              </a:rPr>
              <a:t>http://localhost:8080</a:t>
            </a:r>
            <a:r>
              <a:rPr lang="en-US" sz="2000" dirty="0">
                <a:solidFill>
                  <a:schemeClr val="bg1">
                    <a:lumMod val="50000"/>
                  </a:schemeClr>
                </a:solidFill>
              </a:rPr>
              <a:t> (or whichever port you configured for Jenkins when installing it) and wait until the Unlock Jenkins page appears.</a:t>
            </a:r>
            <a:endParaRPr lang="en-US" sz="2400" dirty="0">
              <a:solidFill>
                <a:schemeClr val="bg1">
                  <a:lumMod val="50000"/>
                </a:schemeClr>
              </a:solidFill>
            </a:endParaRPr>
          </a:p>
        </p:txBody>
      </p:sp>
    </p:spTree>
    <p:extLst>
      <p:ext uri="{BB962C8B-B14F-4D97-AF65-F5344CB8AC3E}">
        <p14:creationId xmlns:p14="http://schemas.microsoft.com/office/powerpoint/2010/main" val="31634666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Unlock Jenkins page">
            <a:extLst>
              <a:ext uri="{FF2B5EF4-FFF2-40B4-BE49-F238E27FC236}">
                <a16:creationId xmlns:a16="http://schemas.microsoft.com/office/drawing/2014/main" id="{D1C3AF75-C7F9-4717-B78B-56D59685A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680" y="283969"/>
            <a:ext cx="9098280" cy="6290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893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8B76E27-072D-40D6-BC70-CC6115E6DFBA}"/>
              </a:ext>
            </a:extLst>
          </p:cNvPr>
          <p:cNvSpPr>
            <a:spLocks noChangeArrowheads="1"/>
          </p:cNvSpPr>
          <p:nvPr/>
        </p:nvSpPr>
        <p:spPr bwMode="auto">
          <a:xfrm rot="10800000" flipV="1">
            <a:off x="314960" y="764381"/>
            <a:ext cx="11572240" cy="31854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lumMod val="50000"/>
                  </a:schemeClr>
                </a:solidFill>
                <a:effectLst/>
                <a:latin typeface="+mn-lt"/>
              </a:rPr>
              <a:t>Step 2: Find Initial Password</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lumMod val="50000"/>
                  </a:schemeClr>
                </a:solidFill>
                <a:effectLst/>
                <a:latin typeface="+mn-lt"/>
              </a:rPr>
              <a:t>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lumMod val="50000"/>
                  </a:schemeClr>
                </a:solidFill>
                <a:effectLst/>
                <a:latin typeface="+mn-lt"/>
              </a:rPr>
              <a:t>	The initial Administrator password should be found under the Jenkins installation path (set at Step 2 in Jenkins Installation).</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bg1">
                  <a:lumMod val="50000"/>
                </a:schemeClr>
              </a:solidFill>
              <a:latin typeface="+mn-l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lumMod val="50000"/>
                  </a:schemeClr>
                </a:solidFill>
                <a:effectLst/>
                <a:latin typeface="+mn-lt"/>
              </a:rPr>
              <a:t>	For default installation location to C:\Program Files\Jenkins, a file called </a:t>
            </a:r>
            <a:r>
              <a:rPr kumimoji="0" lang="en-US" altLang="en-US" sz="2000" b="1" i="0" u="none" strike="noStrike" cap="none" normalizeH="0" baseline="0" dirty="0" err="1">
                <a:ln>
                  <a:noFill/>
                </a:ln>
                <a:solidFill>
                  <a:schemeClr val="bg1">
                    <a:lumMod val="50000"/>
                  </a:schemeClr>
                </a:solidFill>
                <a:effectLst/>
                <a:latin typeface="+mn-lt"/>
              </a:rPr>
              <a:t>initialAdminPassword</a:t>
            </a:r>
            <a:r>
              <a:rPr kumimoji="0" lang="en-US" altLang="en-US" sz="2000" b="0" i="0" u="none" strike="noStrike" cap="none" normalizeH="0" baseline="0" dirty="0">
                <a:ln>
                  <a:noFill/>
                </a:ln>
                <a:solidFill>
                  <a:schemeClr val="bg1">
                    <a:lumMod val="50000"/>
                  </a:schemeClr>
                </a:solidFill>
                <a:effectLst/>
                <a:latin typeface="+mn-lt"/>
              </a:rPr>
              <a:t> can be found under C:\Program Files\Jenkins\secrets.</a:t>
            </a:r>
            <a:endParaRPr lang="en-US" altLang="en-US" dirty="0">
              <a:solidFill>
                <a:schemeClr val="bg1">
                  <a:lumMod val="50000"/>
                </a:schemeClr>
              </a:solidFill>
              <a:latin typeface="+mn-lt"/>
            </a:endParaRP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bg1">
                  <a:lumMod val="50000"/>
                </a:schemeClr>
              </a:solidFill>
              <a:latin typeface="+mn-l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lumMod val="50000"/>
                  </a:schemeClr>
                </a:solidFill>
                <a:latin typeface="+mn-lt"/>
              </a:rPr>
              <a:t>	However, If a custom path for Jenkins installation was selected, then you should check that location for </a:t>
            </a:r>
            <a:r>
              <a:rPr lang="en-US" altLang="en-US" sz="2000" dirty="0" err="1">
                <a:solidFill>
                  <a:schemeClr val="bg1">
                    <a:lumMod val="50000"/>
                  </a:schemeClr>
                </a:solidFill>
                <a:latin typeface="+mn-lt"/>
              </a:rPr>
              <a:t>initialAdminPassword</a:t>
            </a:r>
            <a:r>
              <a:rPr lang="en-US" altLang="en-US" sz="2000" dirty="0">
                <a:solidFill>
                  <a:schemeClr val="bg1">
                    <a:lumMod val="50000"/>
                  </a:schemeClr>
                </a:solidFill>
                <a:latin typeface="+mn-lt"/>
              </a:rPr>
              <a:t> file.</a:t>
            </a:r>
          </a:p>
        </p:txBody>
      </p:sp>
      <p:sp>
        <p:nvSpPr>
          <p:cNvPr id="4" name="Rectangle 3">
            <a:extLst>
              <a:ext uri="{FF2B5EF4-FFF2-40B4-BE49-F238E27FC236}">
                <a16:creationId xmlns:a16="http://schemas.microsoft.com/office/drawing/2014/main" id="{3536E6BE-0F0B-4F8C-8465-BF61402390B9}"/>
              </a:ext>
            </a:extLst>
          </p:cNvPr>
          <p:cNvSpPr>
            <a:spLocks noChangeArrowheads="1"/>
          </p:cNvSpPr>
          <p:nvPr/>
        </p:nvSpPr>
        <p:spPr bwMode="auto">
          <a:xfrm rot="10800000" flipV="1">
            <a:off x="132080" y="217630"/>
            <a:ext cx="1198880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sz="2400" b="1" dirty="0">
                <a:solidFill>
                  <a:schemeClr val="bg1">
                    <a:lumMod val="50000"/>
                  </a:schemeClr>
                </a:solidFill>
              </a:rPr>
              <a:t>Post-installation setup wizard</a:t>
            </a:r>
          </a:p>
        </p:txBody>
      </p:sp>
    </p:spTree>
    <p:extLst>
      <p:ext uri="{BB962C8B-B14F-4D97-AF65-F5344CB8AC3E}">
        <p14:creationId xmlns:p14="http://schemas.microsoft.com/office/powerpoint/2010/main" val="10214098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4E347E-7BE8-43F0-8127-516581685C46}"/>
              </a:ext>
            </a:extLst>
          </p:cNvPr>
          <p:cNvPicPr>
            <a:picLocks noChangeAspect="1"/>
          </p:cNvPicPr>
          <p:nvPr/>
        </p:nvPicPr>
        <p:blipFill>
          <a:blip r:embed="rId2"/>
          <a:stretch>
            <a:fillRect/>
          </a:stretch>
        </p:blipFill>
        <p:spPr>
          <a:xfrm>
            <a:off x="1359038" y="833120"/>
            <a:ext cx="9707368" cy="5069840"/>
          </a:xfrm>
          <a:prstGeom prst="rect">
            <a:avLst/>
          </a:prstGeom>
        </p:spPr>
      </p:pic>
    </p:spTree>
    <p:extLst>
      <p:ext uri="{BB962C8B-B14F-4D97-AF65-F5344CB8AC3E}">
        <p14:creationId xmlns:p14="http://schemas.microsoft.com/office/powerpoint/2010/main" val="3524051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8B76E27-072D-40D6-BC70-CC6115E6DFBA}"/>
              </a:ext>
            </a:extLst>
          </p:cNvPr>
          <p:cNvSpPr>
            <a:spLocks noChangeArrowheads="1"/>
          </p:cNvSpPr>
          <p:nvPr/>
        </p:nvSpPr>
        <p:spPr bwMode="auto">
          <a:xfrm rot="10800000" flipV="1">
            <a:off x="314960" y="954703"/>
            <a:ext cx="11572240" cy="16466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lumMod val="50000"/>
                  </a:schemeClr>
                </a:solidFill>
                <a:effectLst/>
                <a:latin typeface="+mn-lt"/>
              </a:rPr>
              <a:t>Step </a:t>
            </a:r>
            <a:r>
              <a:rPr lang="en-US" altLang="en-US" sz="2400" b="1" dirty="0">
                <a:solidFill>
                  <a:schemeClr val="bg1">
                    <a:lumMod val="50000"/>
                  </a:schemeClr>
                </a:solidFill>
                <a:latin typeface="+mn-lt"/>
              </a:rPr>
              <a:t>3</a:t>
            </a:r>
            <a:r>
              <a:rPr kumimoji="0" lang="en-US" altLang="en-US" sz="2400" b="1" i="0" u="none" strike="noStrike" cap="none" normalizeH="0" baseline="0" dirty="0">
                <a:ln>
                  <a:noFill/>
                </a:ln>
                <a:solidFill>
                  <a:schemeClr val="bg1">
                    <a:lumMod val="50000"/>
                  </a:schemeClr>
                </a:solidFill>
                <a:effectLst/>
                <a:latin typeface="+mn-lt"/>
              </a:rPr>
              <a:t>: Enter Initial Password</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lumMod val="50000"/>
                  </a:schemeClr>
                </a:solidFill>
                <a:effectLst/>
                <a:latin typeface="+mn-lt"/>
              </a:rPr>
              <a:t>	</a:t>
            </a:r>
            <a:r>
              <a:rPr lang="en-US" sz="2000" dirty="0">
                <a:solidFill>
                  <a:schemeClr val="bg1">
                    <a:lumMod val="50000"/>
                  </a:schemeClr>
                </a:solidFill>
              </a:rPr>
              <a:t>Open the highlighted file and copy the content of the </a:t>
            </a:r>
            <a:r>
              <a:rPr lang="en-US" sz="2000" b="1" dirty="0" err="1">
                <a:solidFill>
                  <a:schemeClr val="bg1">
                    <a:lumMod val="50000"/>
                  </a:schemeClr>
                </a:solidFill>
              </a:rPr>
              <a:t>initialAdminPassword</a:t>
            </a:r>
            <a:r>
              <a:rPr lang="en-US" sz="2000" dirty="0">
                <a:solidFill>
                  <a:schemeClr val="bg1">
                    <a:lumMod val="50000"/>
                  </a:schemeClr>
                </a:solidFill>
              </a:rPr>
              <a:t> file.</a:t>
            </a:r>
          </a:p>
          <a:p>
            <a:pPr lvl="1" indent="-457200"/>
            <a:endParaRPr lang="en-US" altLang="en-US" sz="2000" dirty="0">
              <a:solidFill>
                <a:schemeClr val="bg1">
                  <a:lumMod val="50000"/>
                </a:schemeClr>
              </a:solidFill>
              <a:latin typeface="+mn-lt"/>
            </a:endParaRPr>
          </a:p>
          <a:p>
            <a:pPr lvl="1" indent="-457200"/>
            <a:r>
              <a:rPr lang="en-US" sz="2000" dirty="0">
                <a:solidFill>
                  <a:schemeClr val="bg1">
                    <a:lumMod val="50000"/>
                  </a:schemeClr>
                </a:solidFill>
              </a:rPr>
              <a:t>	On the </a:t>
            </a:r>
            <a:r>
              <a:rPr lang="en-US" sz="2000" b="1" dirty="0">
                <a:solidFill>
                  <a:schemeClr val="bg1">
                    <a:lumMod val="50000"/>
                  </a:schemeClr>
                </a:solidFill>
              </a:rPr>
              <a:t>Unlock Jenkins</a:t>
            </a:r>
            <a:r>
              <a:rPr lang="en-US" sz="2000" dirty="0">
                <a:solidFill>
                  <a:schemeClr val="bg1">
                    <a:lumMod val="50000"/>
                  </a:schemeClr>
                </a:solidFill>
              </a:rPr>
              <a:t> page, paste this password into the </a:t>
            </a:r>
            <a:r>
              <a:rPr lang="en-US" sz="2000" b="1" dirty="0">
                <a:solidFill>
                  <a:schemeClr val="bg1">
                    <a:lumMod val="50000"/>
                  </a:schemeClr>
                </a:solidFill>
              </a:rPr>
              <a:t>Administrator password</a:t>
            </a:r>
            <a:r>
              <a:rPr lang="en-US" sz="2000" dirty="0">
                <a:solidFill>
                  <a:schemeClr val="bg1">
                    <a:lumMod val="50000"/>
                  </a:schemeClr>
                </a:solidFill>
              </a:rPr>
              <a:t> field and click </a:t>
            </a:r>
            <a:r>
              <a:rPr lang="en-US" sz="2000" b="1" dirty="0">
                <a:solidFill>
                  <a:schemeClr val="bg1">
                    <a:lumMod val="50000"/>
                  </a:schemeClr>
                </a:solidFill>
              </a:rPr>
              <a:t>Continue</a:t>
            </a:r>
            <a:r>
              <a:rPr lang="en-US" sz="2000" dirty="0">
                <a:solidFill>
                  <a:schemeClr val="bg1">
                    <a:lumMod val="50000"/>
                  </a:schemeClr>
                </a:solidFill>
              </a:rPr>
              <a:t>.</a:t>
            </a:r>
            <a:endParaRPr lang="en-US" altLang="en-US" sz="2000" dirty="0">
              <a:solidFill>
                <a:schemeClr val="bg1">
                  <a:lumMod val="50000"/>
                </a:schemeClr>
              </a:solidFill>
              <a:latin typeface="+mn-lt"/>
            </a:endParaRPr>
          </a:p>
        </p:txBody>
      </p:sp>
      <p:sp>
        <p:nvSpPr>
          <p:cNvPr id="4" name="Rectangle 3">
            <a:extLst>
              <a:ext uri="{FF2B5EF4-FFF2-40B4-BE49-F238E27FC236}">
                <a16:creationId xmlns:a16="http://schemas.microsoft.com/office/drawing/2014/main" id="{3536E6BE-0F0B-4F8C-8465-BF61402390B9}"/>
              </a:ext>
            </a:extLst>
          </p:cNvPr>
          <p:cNvSpPr>
            <a:spLocks noChangeArrowheads="1"/>
          </p:cNvSpPr>
          <p:nvPr/>
        </p:nvSpPr>
        <p:spPr bwMode="auto">
          <a:xfrm rot="10800000" flipV="1">
            <a:off x="132080" y="217630"/>
            <a:ext cx="1198880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sz="2400" b="1" dirty="0">
                <a:solidFill>
                  <a:schemeClr val="bg1">
                    <a:lumMod val="50000"/>
                  </a:schemeClr>
                </a:solidFill>
              </a:rPr>
              <a:t>Post-installation setup wizard</a:t>
            </a:r>
          </a:p>
        </p:txBody>
      </p:sp>
      <p:pic>
        <p:nvPicPr>
          <p:cNvPr id="2" name="Picture 1">
            <a:extLst>
              <a:ext uri="{FF2B5EF4-FFF2-40B4-BE49-F238E27FC236}">
                <a16:creationId xmlns:a16="http://schemas.microsoft.com/office/drawing/2014/main" id="{8D7CC7AE-227B-48A7-A413-0DA2F5B57C80}"/>
              </a:ext>
            </a:extLst>
          </p:cNvPr>
          <p:cNvPicPr>
            <a:picLocks noChangeAspect="1"/>
          </p:cNvPicPr>
          <p:nvPr/>
        </p:nvPicPr>
        <p:blipFill>
          <a:blip r:embed="rId3"/>
          <a:stretch>
            <a:fillRect/>
          </a:stretch>
        </p:blipFill>
        <p:spPr>
          <a:xfrm>
            <a:off x="1950720" y="2734342"/>
            <a:ext cx="7376160" cy="1239225"/>
          </a:xfrm>
          <a:prstGeom prst="rect">
            <a:avLst/>
          </a:prstGeom>
        </p:spPr>
      </p:pic>
      <p:graphicFrame>
        <p:nvGraphicFramePr>
          <p:cNvPr id="6" name="Table 5">
            <a:extLst>
              <a:ext uri="{FF2B5EF4-FFF2-40B4-BE49-F238E27FC236}">
                <a16:creationId xmlns:a16="http://schemas.microsoft.com/office/drawing/2014/main" id="{1290C516-9E14-4C6F-885E-C7BE809FBD1F}"/>
              </a:ext>
            </a:extLst>
          </p:cNvPr>
          <p:cNvGraphicFramePr>
            <a:graphicFrameLocks noGrp="1"/>
          </p:cNvGraphicFramePr>
          <p:nvPr/>
        </p:nvGraphicFramePr>
        <p:xfrm>
          <a:off x="3476625" y="3818414"/>
          <a:ext cx="5238750" cy="365760"/>
        </p:xfrm>
        <a:graphic>
          <a:graphicData uri="http://schemas.openxmlformats.org/drawingml/2006/table">
            <a:tbl>
              <a:tblPr/>
              <a:tblGrid>
                <a:gridCol w="5238750">
                  <a:extLst>
                    <a:ext uri="{9D8B030D-6E8A-4147-A177-3AD203B41FA5}">
                      <a16:colId xmlns:a16="http://schemas.microsoft.com/office/drawing/2014/main" val="2016608482"/>
                    </a:ext>
                  </a:extLst>
                </a:gridCol>
              </a:tblGrid>
              <a:tr h="0">
                <a:tc>
                  <a:txBody>
                    <a:bodyPr/>
                    <a:lstStyle/>
                    <a:p>
                      <a:pPr algn="ctr"/>
                      <a:endParaRPr lang="en-US" dirty="0">
                        <a:effectLst/>
                      </a:endParaRPr>
                    </a:p>
                  </a:txBody>
                  <a:tcPr anchor="ctr">
                    <a:lnL>
                      <a:noFill/>
                    </a:lnL>
                    <a:lnR>
                      <a:noFill/>
                    </a:lnR>
                    <a:lnT>
                      <a:noFill/>
                    </a:lnT>
                    <a:lnB>
                      <a:noFill/>
                    </a:lnB>
                  </a:tcPr>
                </a:tc>
                <a:extLst>
                  <a:ext uri="{0D108BD9-81ED-4DB2-BD59-A6C34878D82A}">
                    <a16:rowId xmlns:a16="http://schemas.microsoft.com/office/drawing/2014/main" val="3351816037"/>
                  </a:ext>
                </a:extLst>
              </a:tr>
            </a:tbl>
          </a:graphicData>
        </a:graphic>
      </p:graphicFrame>
      <p:sp>
        <p:nvSpPr>
          <p:cNvPr id="7" name="Rectangle 1">
            <a:extLst>
              <a:ext uri="{FF2B5EF4-FFF2-40B4-BE49-F238E27FC236}">
                <a16:creationId xmlns:a16="http://schemas.microsoft.com/office/drawing/2014/main" id="{CD920F4F-98A9-44B0-8BBB-EB0C605B09D4}"/>
              </a:ext>
            </a:extLst>
          </p:cNvPr>
          <p:cNvSpPr>
            <a:spLocks noChangeArrowheads="1"/>
          </p:cNvSpPr>
          <p:nvPr/>
        </p:nvSpPr>
        <p:spPr bwMode="auto">
          <a:xfrm>
            <a:off x="302894" y="4020223"/>
            <a:ext cx="11817985" cy="28161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lumMod val="50000"/>
                  </a:schemeClr>
                </a:solidFill>
                <a:effectLst/>
                <a:latin typeface="-apple-system"/>
              </a:rPr>
              <a:t>After </a:t>
            </a:r>
            <a:r>
              <a:rPr kumimoji="0" lang="en-US" altLang="en-US" sz="2000" b="0" i="0" u="none" strike="noStrike" cap="none" normalizeH="0" baseline="0" dirty="0">
                <a:ln>
                  <a:noFill/>
                </a:ln>
                <a:solidFill>
                  <a:schemeClr val="bg1">
                    <a:lumMod val="50000"/>
                  </a:schemeClr>
                </a:solidFill>
                <a:effectLst/>
                <a:latin typeface="-apple-system"/>
                <a:hlinkClick r:id="rId4">
                  <a:extLst>
                    <a:ext uri="{A12FA001-AC4F-418D-AE19-62706E023703}">
                      <ahyp:hlinkClr xmlns:ahyp="http://schemas.microsoft.com/office/drawing/2018/hyperlinkcolor" val="tx"/>
                    </a:ext>
                  </a:extLst>
                </a:hlinkClick>
              </a:rPr>
              <a:t>unlocking Jenkins</a:t>
            </a:r>
            <a:r>
              <a:rPr kumimoji="0" lang="en-US" altLang="en-US" sz="2000" b="0" i="0" u="none" strike="noStrike" cap="none" normalizeH="0" baseline="0" dirty="0">
                <a:ln>
                  <a:noFill/>
                </a:ln>
                <a:solidFill>
                  <a:schemeClr val="bg1">
                    <a:lumMod val="50000"/>
                  </a:schemeClr>
                </a:solidFill>
                <a:effectLst/>
                <a:latin typeface="-apple-system"/>
              </a:rPr>
              <a:t>, the </a:t>
            </a:r>
            <a:r>
              <a:rPr kumimoji="0" lang="en-US" altLang="en-US" sz="2000" b="1" i="0" u="none" strike="noStrike" cap="none" normalizeH="0" baseline="0" dirty="0">
                <a:ln>
                  <a:noFill/>
                </a:ln>
                <a:solidFill>
                  <a:schemeClr val="bg1">
                    <a:lumMod val="50000"/>
                  </a:schemeClr>
                </a:solidFill>
                <a:effectLst/>
                <a:latin typeface="-apple-system"/>
              </a:rPr>
              <a:t>Customize Jenkins</a:t>
            </a:r>
            <a:r>
              <a:rPr kumimoji="0" lang="en-US" altLang="en-US" sz="2000" b="0" i="0" u="none" strike="noStrike" cap="none" normalizeH="0" baseline="0" dirty="0">
                <a:ln>
                  <a:noFill/>
                </a:ln>
                <a:solidFill>
                  <a:schemeClr val="bg1">
                    <a:lumMod val="50000"/>
                  </a:schemeClr>
                </a:solidFill>
                <a:effectLst/>
                <a:latin typeface="-apple-system"/>
              </a:rPr>
              <a:t> page appears. Here you can install any number of useful plugins as part of your initial setup.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lumMod val="5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lumMod val="50000"/>
                  </a:schemeClr>
                </a:solidFill>
                <a:effectLst/>
                <a:latin typeface="-apple-system"/>
              </a:rPr>
              <a:t>Click one of the two options shown:</a:t>
            </a:r>
            <a:endParaRPr kumimoji="0" lang="en-US" altLang="en-US" sz="2000" b="0" i="0" u="none" strike="noStrike" cap="none" normalizeH="0" baseline="0" dirty="0">
              <a:ln>
                <a:noFill/>
              </a:ln>
              <a:solidFill>
                <a:schemeClr val="bg1">
                  <a:lumMod val="5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lumMod val="50000"/>
                  </a:schemeClr>
                </a:solidFill>
                <a:effectLst/>
                <a:latin typeface="-apple-system"/>
              </a:rPr>
              <a:t>Install suggested plugins</a:t>
            </a:r>
            <a:r>
              <a:rPr kumimoji="0" lang="en-US" altLang="en-US" sz="2000" b="0" i="0" u="none" strike="noStrike" cap="none" normalizeH="0" baseline="0" dirty="0">
                <a:ln>
                  <a:noFill/>
                </a:ln>
                <a:solidFill>
                  <a:schemeClr val="bg1">
                    <a:lumMod val="50000"/>
                  </a:schemeClr>
                </a:solidFill>
                <a:effectLst/>
                <a:latin typeface="-apple-system"/>
              </a:rPr>
              <a:t> - to install the recommended set of plugins, which are based on most common use cases.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bg1">
                  <a:lumMod val="50000"/>
                </a:schemeClr>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lumMod val="50000"/>
                  </a:schemeClr>
                </a:solidFill>
                <a:effectLst/>
                <a:latin typeface="-apple-system"/>
              </a:rPr>
              <a:t>Select plugins to install</a:t>
            </a:r>
            <a:r>
              <a:rPr kumimoji="0" lang="en-US" altLang="en-US" sz="2000" b="0" i="0" u="none" strike="noStrike" cap="none" normalizeH="0" baseline="0" dirty="0">
                <a:ln>
                  <a:noFill/>
                </a:ln>
                <a:solidFill>
                  <a:schemeClr val="bg1">
                    <a:lumMod val="50000"/>
                  </a:schemeClr>
                </a:solidFill>
                <a:effectLst/>
                <a:latin typeface="-apple-system"/>
              </a:rPr>
              <a:t> - to choose which set of plugins to initially install. When you first access the plugin selection page, the suggested plugins are selected by default.</a:t>
            </a:r>
          </a:p>
        </p:txBody>
      </p:sp>
    </p:spTree>
    <p:extLst>
      <p:ext uri="{BB962C8B-B14F-4D97-AF65-F5344CB8AC3E}">
        <p14:creationId xmlns:p14="http://schemas.microsoft.com/office/powerpoint/2010/main" val="73953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What is DevOps?</a:t>
            </a:r>
            <a:endParaRPr lang="en-US" sz="32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id="{A18C768D-3280-4CCA-8703-8E8F8F3D35B7}"/>
              </a:ext>
            </a:extLst>
          </p:cNvPr>
          <p:cNvPicPr>
            <a:picLocks noChangeAspect="1"/>
          </p:cNvPicPr>
          <p:nvPr/>
        </p:nvPicPr>
        <p:blipFill>
          <a:blip r:embed="rId2"/>
          <a:stretch>
            <a:fillRect/>
          </a:stretch>
        </p:blipFill>
        <p:spPr>
          <a:xfrm>
            <a:off x="280987" y="1421447"/>
            <a:ext cx="11630025" cy="4543425"/>
          </a:xfrm>
          <a:prstGeom prst="rect">
            <a:avLst/>
          </a:prstGeom>
        </p:spPr>
      </p:pic>
    </p:spTree>
    <p:extLst>
      <p:ext uri="{BB962C8B-B14F-4D97-AF65-F5344CB8AC3E}">
        <p14:creationId xmlns:p14="http://schemas.microsoft.com/office/powerpoint/2010/main" val="26379476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36E6BE-0F0B-4F8C-8465-BF61402390B9}"/>
              </a:ext>
            </a:extLst>
          </p:cNvPr>
          <p:cNvSpPr>
            <a:spLocks noChangeArrowheads="1"/>
          </p:cNvSpPr>
          <p:nvPr/>
        </p:nvSpPr>
        <p:spPr bwMode="auto">
          <a:xfrm rot="10800000" flipV="1">
            <a:off x="132080" y="217630"/>
            <a:ext cx="1198880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sz="2400" b="1" dirty="0">
                <a:solidFill>
                  <a:schemeClr val="bg1">
                    <a:lumMod val="50000"/>
                  </a:schemeClr>
                </a:solidFill>
              </a:rPr>
              <a:t>General Terms</a:t>
            </a:r>
          </a:p>
        </p:txBody>
      </p:sp>
      <p:graphicFrame>
        <p:nvGraphicFramePr>
          <p:cNvPr id="6" name="Table 5">
            <a:extLst>
              <a:ext uri="{FF2B5EF4-FFF2-40B4-BE49-F238E27FC236}">
                <a16:creationId xmlns:a16="http://schemas.microsoft.com/office/drawing/2014/main" id="{1290C516-9E14-4C6F-885E-C7BE809FBD1F}"/>
              </a:ext>
            </a:extLst>
          </p:cNvPr>
          <p:cNvGraphicFramePr>
            <a:graphicFrameLocks noGrp="1"/>
          </p:cNvGraphicFramePr>
          <p:nvPr/>
        </p:nvGraphicFramePr>
        <p:xfrm>
          <a:off x="3476625" y="3818414"/>
          <a:ext cx="5238750" cy="365760"/>
        </p:xfrm>
        <a:graphic>
          <a:graphicData uri="http://schemas.openxmlformats.org/drawingml/2006/table">
            <a:tbl>
              <a:tblPr/>
              <a:tblGrid>
                <a:gridCol w="5238750">
                  <a:extLst>
                    <a:ext uri="{9D8B030D-6E8A-4147-A177-3AD203B41FA5}">
                      <a16:colId xmlns:a16="http://schemas.microsoft.com/office/drawing/2014/main" val="2016608482"/>
                    </a:ext>
                  </a:extLst>
                </a:gridCol>
              </a:tblGrid>
              <a:tr h="0">
                <a:tc>
                  <a:txBody>
                    <a:bodyPr/>
                    <a:lstStyle/>
                    <a:p>
                      <a:pPr algn="ctr"/>
                      <a:endParaRPr lang="en-US" dirty="0">
                        <a:effectLst/>
                      </a:endParaRPr>
                    </a:p>
                  </a:txBody>
                  <a:tcPr anchor="ctr">
                    <a:lnL>
                      <a:noFill/>
                    </a:lnL>
                    <a:lnR>
                      <a:noFill/>
                    </a:lnR>
                    <a:lnT>
                      <a:noFill/>
                    </a:lnT>
                    <a:lnB>
                      <a:noFill/>
                    </a:lnB>
                  </a:tcPr>
                </a:tc>
                <a:extLst>
                  <a:ext uri="{0D108BD9-81ED-4DB2-BD59-A6C34878D82A}">
                    <a16:rowId xmlns:a16="http://schemas.microsoft.com/office/drawing/2014/main" val="3351816037"/>
                  </a:ext>
                </a:extLst>
              </a:tr>
            </a:tbl>
          </a:graphicData>
        </a:graphic>
      </p:graphicFrame>
      <p:sp>
        <p:nvSpPr>
          <p:cNvPr id="5" name="TextBox 4">
            <a:extLst>
              <a:ext uri="{FF2B5EF4-FFF2-40B4-BE49-F238E27FC236}">
                <a16:creationId xmlns:a16="http://schemas.microsoft.com/office/drawing/2014/main" id="{54A73DD2-27B2-4C6A-92B9-A7C29B4F9022}"/>
              </a:ext>
            </a:extLst>
          </p:cNvPr>
          <p:cNvSpPr txBox="1"/>
          <p:nvPr/>
        </p:nvSpPr>
        <p:spPr>
          <a:xfrm>
            <a:off x="345440" y="843280"/>
            <a:ext cx="11541760" cy="5509200"/>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solidFill>
                  <a:schemeClr val="bg1">
                    <a:lumMod val="50000"/>
                  </a:schemeClr>
                </a:solidFill>
              </a:rPr>
              <a:t>Agent</a:t>
            </a:r>
          </a:p>
          <a:p>
            <a:r>
              <a:rPr lang="en-US" dirty="0">
                <a:solidFill>
                  <a:schemeClr val="bg1">
                    <a:lumMod val="50000"/>
                  </a:schemeClr>
                </a:solidFill>
              </a:rPr>
              <a:t>An agent is typically a machine, or container, which connects to a Jenkins controller and executes tasks when directed by the controller.</a:t>
            </a:r>
          </a:p>
          <a:p>
            <a:endParaRPr lang="en-US" dirty="0">
              <a:solidFill>
                <a:schemeClr val="bg1">
                  <a:lumMod val="50000"/>
                </a:schemeClr>
              </a:solidFill>
            </a:endParaRPr>
          </a:p>
          <a:p>
            <a:pPr marL="285750" indent="-285750">
              <a:buFont typeface="Wingdings" panose="05000000000000000000" pitchFamily="2" charset="2"/>
              <a:buChar char="§"/>
            </a:pPr>
            <a:r>
              <a:rPr lang="en-US" sz="2000" b="1" dirty="0">
                <a:solidFill>
                  <a:schemeClr val="bg1">
                    <a:lumMod val="50000"/>
                  </a:schemeClr>
                </a:solidFill>
              </a:rPr>
              <a:t>Artifact</a:t>
            </a:r>
          </a:p>
          <a:p>
            <a:r>
              <a:rPr lang="en-US" dirty="0">
                <a:solidFill>
                  <a:schemeClr val="bg1">
                    <a:lumMod val="50000"/>
                  </a:schemeClr>
                </a:solidFill>
              </a:rPr>
              <a:t>An immutable file generated during a Build or Pipeline run which is archived onto the Jenkins Controller for later retrieval by users.</a:t>
            </a:r>
          </a:p>
          <a:p>
            <a:endParaRPr lang="en-US" dirty="0">
              <a:solidFill>
                <a:schemeClr val="bg1">
                  <a:lumMod val="50000"/>
                </a:schemeClr>
              </a:solidFill>
            </a:endParaRPr>
          </a:p>
          <a:p>
            <a:pPr marL="285750" indent="-285750">
              <a:buFont typeface="Wingdings" panose="05000000000000000000" pitchFamily="2" charset="2"/>
              <a:buChar char="§"/>
            </a:pPr>
            <a:r>
              <a:rPr lang="en-US" sz="2000" b="1" dirty="0">
                <a:solidFill>
                  <a:schemeClr val="bg1">
                    <a:lumMod val="50000"/>
                  </a:schemeClr>
                </a:solidFill>
              </a:rPr>
              <a:t>Build</a:t>
            </a:r>
          </a:p>
          <a:p>
            <a:r>
              <a:rPr lang="en-US" dirty="0">
                <a:solidFill>
                  <a:schemeClr val="bg1">
                    <a:lumMod val="50000"/>
                  </a:schemeClr>
                </a:solidFill>
              </a:rPr>
              <a:t>Result of a single execution of a job</a:t>
            </a:r>
          </a:p>
          <a:p>
            <a:endParaRPr lang="en-US" dirty="0">
              <a:solidFill>
                <a:schemeClr val="bg1">
                  <a:lumMod val="50000"/>
                </a:schemeClr>
              </a:solidFill>
            </a:endParaRPr>
          </a:p>
          <a:p>
            <a:pPr marL="285750" indent="-285750">
              <a:buFont typeface="Wingdings" panose="05000000000000000000" pitchFamily="2" charset="2"/>
              <a:buChar char="§"/>
            </a:pPr>
            <a:r>
              <a:rPr lang="en-US" sz="2000" b="1" dirty="0">
                <a:solidFill>
                  <a:schemeClr val="bg1">
                    <a:lumMod val="50000"/>
                  </a:schemeClr>
                </a:solidFill>
              </a:rPr>
              <a:t>Controller</a:t>
            </a:r>
          </a:p>
          <a:p>
            <a:r>
              <a:rPr lang="en-US" dirty="0">
                <a:solidFill>
                  <a:schemeClr val="bg1">
                    <a:lumMod val="50000"/>
                  </a:schemeClr>
                </a:solidFill>
              </a:rPr>
              <a:t>The central, coordinating process which stores configuration, loads plugins, and renders the various user interfaces for Jenkins.</a:t>
            </a:r>
          </a:p>
          <a:p>
            <a:endParaRPr lang="en-US" dirty="0">
              <a:solidFill>
                <a:schemeClr val="bg1">
                  <a:lumMod val="50000"/>
                </a:schemeClr>
              </a:solidFill>
            </a:endParaRPr>
          </a:p>
          <a:p>
            <a:pPr marL="285750" indent="-285750">
              <a:buFont typeface="Wingdings" panose="05000000000000000000" pitchFamily="2" charset="2"/>
              <a:buChar char="§"/>
            </a:pPr>
            <a:r>
              <a:rPr lang="en-US" sz="2000" b="1" dirty="0">
                <a:solidFill>
                  <a:schemeClr val="bg1">
                    <a:lumMod val="50000"/>
                  </a:schemeClr>
                </a:solidFill>
              </a:rPr>
              <a:t>Core</a:t>
            </a:r>
          </a:p>
          <a:p>
            <a:r>
              <a:rPr lang="en-US" dirty="0">
                <a:solidFill>
                  <a:schemeClr val="bg1">
                    <a:lumMod val="50000"/>
                  </a:schemeClr>
                </a:solidFill>
              </a:rPr>
              <a:t>The primary Jenkins application (</a:t>
            </a:r>
            <a:r>
              <a:rPr lang="en-US" dirty="0" err="1">
                <a:solidFill>
                  <a:schemeClr val="bg1">
                    <a:lumMod val="50000"/>
                  </a:schemeClr>
                </a:solidFill>
              </a:rPr>
              <a:t>jenkins.war</a:t>
            </a:r>
            <a:r>
              <a:rPr lang="en-US" dirty="0">
                <a:solidFill>
                  <a:schemeClr val="bg1">
                    <a:lumMod val="50000"/>
                  </a:schemeClr>
                </a:solidFill>
              </a:rPr>
              <a:t>) which provides the basic web UI, configuration, and foundation upon which Plugins can be built.</a:t>
            </a:r>
          </a:p>
          <a:p>
            <a:endParaRPr lang="en-US" dirty="0">
              <a:solidFill>
                <a:schemeClr val="bg1">
                  <a:lumMod val="50000"/>
                </a:schemeClr>
              </a:solidFill>
            </a:endParaRPr>
          </a:p>
        </p:txBody>
      </p:sp>
    </p:spTree>
    <p:extLst>
      <p:ext uri="{BB962C8B-B14F-4D97-AF65-F5344CB8AC3E}">
        <p14:creationId xmlns:p14="http://schemas.microsoft.com/office/powerpoint/2010/main" val="33899749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36E6BE-0F0B-4F8C-8465-BF61402390B9}"/>
              </a:ext>
            </a:extLst>
          </p:cNvPr>
          <p:cNvSpPr>
            <a:spLocks noChangeArrowheads="1"/>
          </p:cNvSpPr>
          <p:nvPr/>
        </p:nvSpPr>
        <p:spPr bwMode="auto">
          <a:xfrm rot="10800000" flipV="1">
            <a:off x="132080" y="217630"/>
            <a:ext cx="1198880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sz="2400" b="1" dirty="0">
                <a:solidFill>
                  <a:schemeClr val="bg1">
                    <a:lumMod val="50000"/>
                  </a:schemeClr>
                </a:solidFill>
              </a:rPr>
              <a:t>General Terms</a:t>
            </a:r>
          </a:p>
        </p:txBody>
      </p:sp>
      <p:graphicFrame>
        <p:nvGraphicFramePr>
          <p:cNvPr id="6" name="Table 5">
            <a:extLst>
              <a:ext uri="{FF2B5EF4-FFF2-40B4-BE49-F238E27FC236}">
                <a16:creationId xmlns:a16="http://schemas.microsoft.com/office/drawing/2014/main" id="{1290C516-9E14-4C6F-885E-C7BE809FBD1F}"/>
              </a:ext>
            </a:extLst>
          </p:cNvPr>
          <p:cNvGraphicFramePr>
            <a:graphicFrameLocks noGrp="1"/>
          </p:cNvGraphicFramePr>
          <p:nvPr/>
        </p:nvGraphicFramePr>
        <p:xfrm>
          <a:off x="3476625" y="3818414"/>
          <a:ext cx="5238750" cy="365760"/>
        </p:xfrm>
        <a:graphic>
          <a:graphicData uri="http://schemas.openxmlformats.org/drawingml/2006/table">
            <a:tbl>
              <a:tblPr/>
              <a:tblGrid>
                <a:gridCol w="5238750">
                  <a:extLst>
                    <a:ext uri="{9D8B030D-6E8A-4147-A177-3AD203B41FA5}">
                      <a16:colId xmlns:a16="http://schemas.microsoft.com/office/drawing/2014/main" val="2016608482"/>
                    </a:ext>
                  </a:extLst>
                </a:gridCol>
              </a:tblGrid>
              <a:tr h="0">
                <a:tc>
                  <a:txBody>
                    <a:bodyPr/>
                    <a:lstStyle/>
                    <a:p>
                      <a:pPr algn="ctr"/>
                      <a:endParaRPr lang="en-US" dirty="0">
                        <a:effectLst/>
                      </a:endParaRPr>
                    </a:p>
                  </a:txBody>
                  <a:tcPr anchor="ctr">
                    <a:lnL>
                      <a:noFill/>
                    </a:lnL>
                    <a:lnR>
                      <a:noFill/>
                    </a:lnR>
                    <a:lnT>
                      <a:noFill/>
                    </a:lnT>
                    <a:lnB>
                      <a:noFill/>
                    </a:lnB>
                  </a:tcPr>
                </a:tc>
                <a:extLst>
                  <a:ext uri="{0D108BD9-81ED-4DB2-BD59-A6C34878D82A}">
                    <a16:rowId xmlns:a16="http://schemas.microsoft.com/office/drawing/2014/main" val="3351816037"/>
                  </a:ext>
                </a:extLst>
              </a:tr>
            </a:tbl>
          </a:graphicData>
        </a:graphic>
      </p:graphicFrame>
      <p:sp>
        <p:nvSpPr>
          <p:cNvPr id="5" name="TextBox 4">
            <a:extLst>
              <a:ext uri="{FF2B5EF4-FFF2-40B4-BE49-F238E27FC236}">
                <a16:creationId xmlns:a16="http://schemas.microsoft.com/office/drawing/2014/main" id="{54A73DD2-27B2-4C6A-92B9-A7C29B4F9022}"/>
              </a:ext>
            </a:extLst>
          </p:cNvPr>
          <p:cNvSpPr txBox="1"/>
          <p:nvPr/>
        </p:nvSpPr>
        <p:spPr>
          <a:xfrm>
            <a:off x="345440" y="762000"/>
            <a:ext cx="11694160" cy="6340197"/>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solidFill>
                  <a:schemeClr val="bg1">
                    <a:lumMod val="50000"/>
                  </a:schemeClr>
                </a:solidFill>
              </a:rPr>
              <a:t>Executor</a:t>
            </a:r>
          </a:p>
          <a:p>
            <a:r>
              <a:rPr lang="en-US" dirty="0">
                <a:solidFill>
                  <a:schemeClr val="bg1">
                    <a:lumMod val="50000"/>
                  </a:schemeClr>
                </a:solidFill>
              </a:rPr>
              <a:t>A slot for execution of work defined by a Pipeline or job on a Node. A Node may have zero or more Executors configured which corresponds to how many concurrent Jobs or Pipelines are able to execute on that Node.</a:t>
            </a:r>
          </a:p>
          <a:p>
            <a:endParaRPr lang="en-US" dirty="0">
              <a:solidFill>
                <a:schemeClr val="bg1">
                  <a:lumMod val="50000"/>
                </a:schemeClr>
              </a:solidFill>
            </a:endParaRPr>
          </a:p>
          <a:p>
            <a:pPr marL="285750" indent="-285750">
              <a:buFont typeface="Wingdings" panose="05000000000000000000" pitchFamily="2" charset="2"/>
              <a:buChar char="§"/>
            </a:pPr>
            <a:r>
              <a:rPr lang="en-US" sz="2000" b="1" dirty="0">
                <a:solidFill>
                  <a:schemeClr val="bg1">
                    <a:lumMod val="50000"/>
                  </a:schemeClr>
                </a:solidFill>
              </a:rPr>
              <a:t>Node</a:t>
            </a:r>
          </a:p>
          <a:p>
            <a:r>
              <a:rPr lang="en-US" dirty="0">
                <a:solidFill>
                  <a:schemeClr val="bg1">
                    <a:lumMod val="50000"/>
                  </a:schemeClr>
                </a:solidFill>
              </a:rPr>
              <a:t>A machine which is part of the Jenkins environment and capable of executing Pipelines or jobs. Both the Master and Agents are considered to be Nodes.</a:t>
            </a:r>
          </a:p>
          <a:p>
            <a:endParaRPr lang="en-US" dirty="0">
              <a:solidFill>
                <a:schemeClr val="bg1">
                  <a:lumMod val="50000"/>
                </a:schemeClr>
              </a:solidFill>
            </a:endParaRPr>
          </a:p>
          <a:p>
            <a:pPr marL="285750" indent="-285750">
              <a:buFont typeface="Wingdings" panose="05000000000000000000" pitchFamily="2" charset="2"/>
              <a:buChar char="§"/>
            </a:pPr>
            <a:r>
              <a:rPr lang="en-US" sz="2000" b="1" dirty="0">
                <a:solidFill>
                  <a:schemeClr val="bg1">
                    <a:lumMod val="50000"/>
                  </a:schemeClr>
                </a:solidFill>
              </a:rPr>
              <a:t>Pipeline</a:t>
            </a:r>
          </a:p>
          <a:p>
            <a:r>
              <a:rPr lang="en-US" dirty="0">
                <a:solidFill>
                  <a:schemeClr val="bg1">
                    <a:lumMod val="50000"/>
                  </a:schemeClr>
                </a:solidFill>
              </a:rPr>
              <a:t>A user-defined model of a continuous delivery pipeline, for more read the Pipeline chapter in this handbook.</a:t>
            </a:r>
          </a:p>
          <a:p>
            <a:endParaRPr lang="en-US" dirty="0">
              <a:solidFill>
                <a:schemeClr val="bg1">
                  <a:lumMod val="50000"/>
                </a:schemeClr>
              </a:solidFill>
            </a:endParaRPr>
          </a:p>
          <a:p>
            <a:pPr marL="285750" indent="-285750">
              <a:buFont typeface="Wingdings" panose="05000000000000000000" pitchFamily="2" charset="2"/>
              <a:buChar char="§"/>
            </a:pPr>
            <a:r>
              <a:rPr lang="en-US" sz="2000" b="1" dirty="0">
                <a:solidFill>
                  <a:schemeClr val="bg1">
                    <a:lumMod val="50000"/>
                  </a:schemeClr>
                </a:solidFill>
              </a:rPr>
              <a:t>Release</a:t>
            </a:r>
          </a:p>
          <a:p>
            <a:r>
              <a:rPr lang="en-US" dirty="0">
                <a:solidFill>
                  <a:schemeClr val="bg1">
                    <a:lumMod val="50000"/>
                  </a:schemeClr>
                </a:solidFill>
              </a:rPr>
              <a:t>An event, indicating availability of Jenkins distribution products or one of Jenkins plugins. Jenkins products belong either to LTS or weekly Release lines.</a:t>
            </a:r>
          </a:p>
          <a:p>
            <a:endParaRPr lang="en-US" dirty="0">
              <a:solidFill>
                <a:schemeClr val="bg1">
                  <a:lumMod val="50000"/>
                </a:schemeClr>
              </a:solidFill>
            </a:endParaRPr>
          </a:p>
          <a:p>
            <a:pPr marL="285750" indent="-285750">
              <a:buFont typeface="Wingdings" panose="05000000000000000000" pitchFamily="2" charset="2"/>
              <a:buChar char="§"/>
            </a:pPr>
            <a:r>
              <a:rPr lang="en-US" sz="2000" b="1" dirty="0">
                <a:solidFill>
                  <a:schemeClr val="bg1">
                    <a:lumMod val="50000"/>
                  </a:schemeClr>
                </a:solidFill>
              </a:rPr>
              <a:t>Stage</a:t>
            </a:r>
          </a:p>
          <a:p>
            <a:r>
              <a:rPr lang="en-US" dirty="0">
                <a:solidFill>
                  <a:schemeClr val="bg1">
                    <a:lumMod val="50000"/>
                  </a:schemeClr>
                </a:solidFill>
              </a:rPr>
              <a:t>stage is part of Pipeline, and used for defining a conceptually distinct subset of the entire Pipeline, for example: "Build", "Test", and "Deploy", which is used by many plugins to visualize or present Jenkins Pipeline status/progress.</a:t>
            </a:r>
          </a:p>
          <a:p>
            <a:endParaRPr lang="en-US" dirty="0">
              <a:solidFill>
                <a:schemeClr val="bg1">
                  <a:lumMod val="50000"/>
                </a:schemeClr>
              </a:solidFill>
            </a:endParaRPr>
          </a:p>
          <a:p>
            <a:pPr marL="285750" indent="-285750">
              <a:buFont typeface="Wingdings" panose="05000000000000000000" pitchFamily="2" charset="2"/>
              <a:buChar char="§"/>
            </a:pPr>
            <a:r>
              <a:rPr lang="en-US" sz="2000" b="1" dirty="0">
                <a:solidFill>
                  <a:schemeClr val="bg1">
                    <a:lumMod val="50000"/>
                  </a:schemeClr>
                </a:solidFill>
              </a:rPr>
              <a:t>Step</a:t>
            </a:r>
          </a:p>
          <a:p>
            <a:r>
              <a:rPr lang="en-US" dirty="0">
                <a:solidFill>
                  <a:schemeClr val="bg1">
                    <a:lumMod val="50000"/>
                  </a:schemeClr>
                </a:solidFill>
              </a:rPr>
              <a:t>A single task; fundamentally steps tell Jenkins what to do inside of a Pipeline or job.</a:t>
            </a:r>
          </a:p>
          <a:p>
            <a:endParaRPr lang="en-US" dirty="0">
              <a:solidFill>
                <a:schemeClr val="bg1">
                  <a:lumMod val="50000"/>
                </a:schemeClr>
              </a:solidFill>
            </a:endParaRPr>
          </a:p>
        </p:txBody>
      </p:sp>
    </p:spTree>
    <p:extLst>
      <p:ext uri="{BB962C8B-B14F-4D97-AF65-F5344CB8AC3E}">
        <p14:creationId xmlns:p14="http://schemas.microsoft.com/office/powerpoint/2010/main" val="2059350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2270AA-492E-468C-B5DF-D005AB39834E}"/>
              </a:ext>
            </a:extLst>
          </p:cNvPr>
          <p:cNvSpPr txBox="1"/>
          <p:nvPr/>
        </p:nvSpPr>
        <p:spPr>
          <a:xfrm>
            <a:off x="10159" y="2794000"/>
            <a:ext cx="12181841" cy="1015663"/>
          </a:xfrm>
          <a:prstGeom prst="rect">
            <a:avLst/>
          </a:prstGeom>
          <a:noFill/>
        </p:spPr>
        <p:txBody>
          <a:bodyPr wrap="square" rtlCol="0">
            <a:spAutoFit/>
          </a:bodyPr>
          <a:lstStyle/>
          <a:p>
            <a:pPr algn="ctr"/>
            <a:r>
              <a:rPr lang="en-US" sz="6000" b="1" dirty="0">
                <a:solidFill>
                  <a:schemeClr val="bg1">
                    <a:lumMod val="50000"/>
                  </a:schemeClr>
                </a:solidFill>
              </a:rPr>
              <a:t>Thank You</a:t>
            </a:r>
          </a:p>
        </p:txBody>
      </p:sp>
    </p:spTree>
    <p:extLst>
      <p:ext uri="{BB962C8B-B14F-4D97-AF65-F5344CB8AC3E}">
        <p14:creationId xmlns:p14="http://schemas.microsoft.com/office/powerpoint/2010/main" val="398133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What is DevOps?</a:t>
            </a:r>
            <a:endParaRPr lang="en-US" sz="3200" b="1" dirty="0">
              <a:solidFill>
                <a:schemeClr val="bg1">
                  <a:lumMod val="50000"/>
                </a:schemeClr>
              </a:solidFill>
              <a:latin typeface="+mj-lt"/>
            </a:endParaRPr>
          </a:p>
        </p:txBody>
      </p:sp>
      <p:sp>
        <p:nvSpPr>
          <p:cNvPr id="6" name="TextBox 5">
            <a:extLst>
              <a:ext uri="{FF2B5EF4-FFF2-40B4-BE49-F238E27FC236}">
                <a16:creationId xmlns:a16="http://schemas.microsoft.com/office/drawing/2014/main" id="{640BB658-D346-4643-A9C7-7F3BD503A7C1}"/>
              </a:ext>
            </a:extLst>
          </p:cNvPr>
          <p:cNvSpPr txBox="1"/>
          <p:nvPr/>
        </p:nvSpPr>
        <p:spPr>
          <a:xfrm>
            <a:off x="508000" y="1219200"/>
            <a:ext cx="11176000" cy="1384995"/>
          </a:xfrm>
          <a:prstGeom prst="rect">
            <a:avLst/>
          </a:prstGeom>
          <a:noFill/>
        </p:spPr>
        <p:txBody>
          <a:bodyPr wrap="square" rtlCol="0">
            <a:spAutoFit/>
          </a:bodyPr>
          <a:lstStyle/>
          <a:p>
            <a:r>
              <a:rPr lang="en-US" sz="2800" dirty="0">
                <a:solidFill>
                  <a:schemeClr val="bg1">
                    <a:lumMod val="50000"/>
                  </a:schemeClr>
                </a:solidFill>
              </a:rPr>
              <a:t>The name DevOps comes from Developer and Operations. DevOps bridges the communication gap between the software developers and the It operation teams.</a:t>
            </a:r>
          </a:p>
        </p:txBody>
      </p:sp>
      <p:pic>
        <p:nvPicPr>
          <p:cNvPr id="7" name="Picture 6">
            <a:extLst>
              <a:ext uri="{FF2B5EF4-FFF2-40B4-BE49-F238E27FC236}">
                <a16:creationId xmlns:a16="http://schemas.microsoft.com/office/drawing/2014/main" id="{FB29A71E-1CB8-4485-B7A9-A1E8C39F6774}"/>
              </a:ext>
            </a:extLst>
          </p:cNvPr>
          <p:cNvPicPr>
            <a:picLocks noChangeAspect="1"/>
          </p:cNvPicPr>
          <p:nvPr/>
        </p:nvPicPr>
        <p:blipFill>
          <a:blip r:embed="rId2"/>
          <a:stretch>
            <a:fillRect/>
          </a:stretch>
        </p:blipFill>
        <p:spPr>
          <a:xfrm>
            <a:off x="509587" y="2783522"/>
            <a:ext cx="11172825" cy="3952875"/>
          </a:xfrm>
          <a:prstGeom prst="rect">
            <a:avLst/>
          </a:prstGeom>
        </p:spPr>
      </p:pic>
    </p:spTree>
    <p:extLst>
      <p:ext uri="{BB962C8B-B14F-4D97-AF65-F5344CB8AC3E}">
        <p14:creationId xmlns:p14="http://schemas.microsoft.com/office/powerpoint/2010/main" val="414273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What is DevOps?</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id="{71212FCE-4877-450F-9633-F9048A38CCF7}"/>
              </a:ext>
            </a:extLst>
          </p:cNvPr>
          <p:cNvSpPr txBox="1"/>
          <p:nvPr/>
        </p:nvSpPr>
        <p:spPr>
          <a:xfrm>
            <a:off x="619760" y="1143575"/>
            <a:ext cx="10993120" cy="1569660"/>
          </a:xfrm>
          <a:prstGeom prst="rect">
            <a:avLst/>
          </a:prstGeom>
          <a:noFill/>
        </p:spPr>
        <p:txBody>
          <a:bodyPr wrap="square" rtlCol="0">
            <a:spAutoFit/>
          </a:bodyPr>
          <a:lstStyle/>
          <a:p>
            <a:pPr algn="just"/>
            <a:r>
              <a:rPr lang="en-US" sz="2400" dirty="0">
                <a:solidFill>
                  <a:schemeClr val="bg1">
                    <a:lumMod val="50000"/>
                  </a:schemeClr>
                </a:solidFill>
              </a:rPr>
              <a:t>“DevOps is a set of practices that combines software development (Dev) and IT operations (Ops). It aims to shorten the systems development life cycle and provide continuous delivery with high software quality. DevOps is complementary with Agile software development; several DevOps aspects came from Agile methodology.” </a:t>
            </a:r>
          </a:p>
        </p:txBody>
      </p:sp>
      <p:pic>
        <p:nvPicPr>
          <p:cNvPr id="6" name="Picture 5">
            <a:extLst>
              <a:ext uri="{FF2B5EF4-FFF2-40B4-BE49-F238E27FC236}">
                <a16:creationId xmlns:a16="http://schemas.microsoft.com/office/drawing/2014/main" id="{360BC874-6D5C-400E-803C-8CDE1D04E0FE}"/>
              </a:ext>
            </a:extLst>
          </p:cNvPr>
          <p:cNvPicPr>
            <a:picLocks noChangeAspect="1"/>
          </p:cNvPicPr>
          <p:nvPr/>
        </p:nvPicPr>
        <p:blipFill>
          <a:blip r:embed="rId2"/>
          <a:stretch>
            <a:fillRect/>
          </a:stretch>
        </p:blipFill>
        <p:spPr>
          <a:xfrm>
            <a:off x="3241040" y="3007874"/>
            <a:ext cx="5303520" cy="3585965"/>
          </a:xfrm>
          <a:prstGeom prst="rect">
            <a:avLst/>
          </a:prstGeom>
        </p:spPr>
      </p:pic>
    </p:spTree>
    <p:extLst>
      <p:ext uri="{BB962C8B-B14F-4D97-AF65-F5344CB8AC3E}">
        <p14:creationId xmlns:p14="http://schemas.microsoft.com/office/powerpoint/2010/main" val="2219346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DevOps Phases</a:t>
            </a:r>
            <a:endParaRPr lang="en-US" sz="32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id="{C60C186D-9A6C-455F-B568-D87CB97AF63E}"/>
              </a:ext>
            </a:extLst>
          </p:cNvPr>
          <p:cNvPicPr>
            <a:picLocks noChangeAspect="1"/>
          </p:cNvPicPr>
          <p:nvPr/>
        </p:nvPicPr>
        <p:blipFill>
          <a:blip r:embed="rId2"/>
          <a:stretch>
            <a:fillRect/>
          </a:stretch>
        </p:blipFill>
        <p:spPr>
          <a:xfrm>
            <a:off x="0" y="845550"/>
            <a:ext cx="12192000" cy="5552979"/>
          </a:xfrm>
          <a:prstGeom prst="rect">
            <a:avLst/>
          </a:prstGeom>
        </p:spPr>
      </p:pic>
    </p:spTree>
    <p:extLst>
      <p:ext uri="{BB962C8B-B14F-4D97-AF65-F5344CB8AC3E}">
        <p14:creationId xmlns:p14="http://schemas.microsoft.com/office/powerpoint/2010/main" val="141120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Who is a DevOps Engineer?</a:t>
            </a:r>
            <a:endParaRPr lang="en-US" sz="32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id="{D57C87F1-68AD-4C82-B863-3771DD261942}"/>
              </a:ext>
            </a:extLst>
          </p:cNvPr>
          <p:cNvPicPr>
            <a:picLocks noChangeAspect="1"/>
          </p:cNvPicPr>
          <p:nvPr/>
        </p:nvPicPr>
        <p:blipFill>
          <a:blip r:embed="rId2"/>
          <a:stretch>
            <a:fillRect/>
          </a:stretch>
        </p:blipFill>
        <p:spPr>
          <a:xfrm>
            <a:off x="3238500" y="754697"/>
            <a:ext cx="5715000" cy="5572125"/>
          </a:xfrm>
          <a:prstGeom prst="rect">
            <a:avLst/>
          </a:prstGeom>
        </p:spPr>
      </p:pic>
    </p:spTree>
    <p:extLst>
      <p:ext uri="{BB962C8B-B14F-4D97-AF65-F5344CB8AC3E}">
        <p14:creationId xmlns:p14="http://schemas.microsoft.com/office/powerpoint/2010/main" val="2783770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9987</TotalTime>
  <Words>2130</Words>
  <Application>Microsoft Office PowerPoint</Application>
  <PresentationFormat>Widescreen</PresentationFormat>
  <Paragraphs>230</Paragraphs>
  <Slides>52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-apple-system</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Vaijinath Harbak</dc:creator>
  <cp:lastModifiedBy>Vaijinath Harbak</cp:lastModifiedBy>
  <cp:revision>89</cp:revision>
  <dcterms:created xsi:type="dcterms:W3CDTF">2022-05-23T09:11:31Z</dcterms:created>
  <dcterms:modified xsi:type="dcterms:W3CDTF">2022-06-02T14:12:31Z</dcterms:modified>
</cp:coreProperties>
</file>