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7" r:id="rId9"/>
    <p:sldId id="268" r:id="rId10"/>
    <p:sldId id="269" r:id="rId11"/>
    <p:sldId id="270" r:id="rId12"/>
    <p:sldId id="264" r:id="rId13"/>
    <p:sldId id="265" r:id="rId14"/>
    <p:sldId id="266" r:id="rId15"/>
    <p:sldId id="271" r:id="rId16"/>
    <p:sldId id="272" r:id="rId17"/>
    <p:sldId id="273" r:id="rId18"/>
    <p:sldId id="274" r:id="rId19"/>
    <p:sldId id="275" r:id="rId20"/>
    <p:sldId id="279" r:id="rId21"/>
    <p:sldId id="278" r:id="rId22"/>
    <p:sldId id="277" r:id="rId23"/>
    <p:sldId id="280" r:id="rId24"/>
    <p:sldId id="281" r:id="rId25"/>
    <p:sldId id="282" r:id="rId26"/>
    <p:sldId id="283" r:id="rId27"/>
    <p:sldId id="284" r:id="rId28"/>
    <p:sldId id="285" r:id="rId29"/>
    <p:sldId id="286" r:id="rId30"/>
    <p:sldId id="287"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FF2F2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snapToGrid="0">
      <p:cViewPr varScale="1">
        <p:scale>
          <a:sx n="69" d="100"/>
          <a:sy n="69" d="100"/>
        </p:scale>
        <p:origin x="-756" y="-102"/>
      </p:cViewPr>
      <p:guideLst>
        <p:guide orient="horz" pos="2160"/>
        <p:guide pos="3840"/>
      </p:guideLst>
    </p:cSldViewPr>
  </p:slideViewPr>
  <p:notesTextViewPr>
    <p:cViewPr>
      <p:scale>
        <a:sx n="1" d="1"/>
        <a:sy n="1" d="1"/>
      </p:scale>
      <p:origin x="0" y="0"/>
    </p:cViewPr>
  </p:notesTextViewPr>
  <p:sorterViewPr>
    <p:cViewPr>
      <p:scale>
        <a:sx n="66" d="100"/>
        <a:sy n="66" d="100"/>
      </p:scale>
      <p:origin x="0" y="133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34219-D3AB-41B2-8ADB-644EE7709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5413D5A-B558-4E1E-A41A-E1A9FC472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690AC1A-AF18-4A14-9E8D-EB4B7B22D3B5}"/>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FE625D2A-8362-4F07-B36B-0870C863A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49429C-19E9-4F2C-B4FD-8F54CDD00E8B}"/>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79556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FEACB-671B-4E99-90DE-FCA203D824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EBBDE48-CEA1-4233-8F0D-3609C5C868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5C6FEC-E6F2-4DA5-830B-16AC04370781}"/>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33C34678-02FE-470D-8230-588A1EC87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95C7E1-CB97-4125-A4CF-1126A5676968}"/>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65211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6B2C60-1B25-4BBB-B8DD-182CD312DF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BD4EC11-F684-45FE-A670-6839F3BD1D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ADFE61-028C-4DF5-AB65-16A348AADBA3}"/>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F6690023-6460-406A-BFA3-91376048F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1DF3AE-7E06-4D8F-B0BE-4A8B1C2210AF}"/>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21505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68E82-B91F-4B08-82A6-5B478BD41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E0DD447-5B02-4B26-B6E8-D59B9E6C6E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7AA1E80-2C38-45D7-82A0-F5815CA2CFDE}"/>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ACEB29ED-FF33-419A-BA01-9E26545D9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F00D132-37E7-49C6-9E8B-17AE4ECE0880}"/>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71342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5FC28B-5CC4-48E9-BDE1-B169642EC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CA71FCE-28E1-457C-8703-C49B5EB0D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C056420-8791-4343-B934-FEF438B6E8DA}"/>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1EEA5C3E-B0C4-41E0-837C-395B1EBC8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8A01E3-40E8-451A-8CDE-226B8C496FDC}"/>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63816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04C39-3520-497B-B728-36E8D7A09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36DBC9B-1113-4517-8AAA-EC09A66ACB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3199ED8-C916-4935-81E4-92A4AA3313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78C82B4-CCDC-4969-955D-1C3DF5594292}"/>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6" name="Footer Placeholder 5">
            <a:extLst>
              <a:ext uri="{FF2B5EF4-FFF2-40B4-BE49-F238E27FC236}">
                <a16:creationId xmlns:a16="http://schemas.microsoft.com/office/drawing/2014/main" xmlns="" id="{E435F21D-9875-4B44-9D30-2D24D0757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D004062-54C1-4222-A6B6-A1E95B544192}"/>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9864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65F24-44A1-4474-A897-5458FE4045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AB450F1-61A6-481D-90C9-AB4F61062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4CD3414-E418-4FCD-90B2-88DF359CF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4F705CD-D52B-4D91-BF40-B15961189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17FBBFE-BF97-4614-8310-72E7BE74C8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AE9B3E-67CF-4238-AA8C-573C476A8148}"/>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8" name="Footer Placeholder 7">
            <a:extLst>
              <a:ext uri="{FF2B5EF4-FFF2-40B4-BE49-F238E27FC236}">
                <a16:creationId xmlns:a16="http://schemas.microsoft.com/office/drawing/2014/main" xmlns="" id="{AAF1C478-AA43-41B1-A0FA-2EA3E8AC0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9D11F40-FE32-4B11-8D8B-858985BDB255}"/>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61141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B2D40-1278-47A7-B00B-BEAEB10D74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1ACC5B6-3F4F-4E29-8FBA-EE5ABDF6610C}"/>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4" name="Footer Placeholder 3">
            <a:extLst>
              <a:ext uri="{FF2B5EF4-FFF2-40B4-BE49-F238E27FC236}">
                <a16:creationId xmlns:a16="http://schemas.microsoft.com/office/drawing/2014/main" xmlns="" id="{694B7179-4429-4A90-B9E3-20F804747E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866BDC4-B09E-4ACA-924E-7346BBA9833C}"/>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6529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2EDBB9C-D01C-43DC-BF39-7AE024622638}"/>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3" name="Footer Placeholder 2">
            <a:extLst>
              <a:ext uri="{FF2B5EF4-FFF2-40B4-BE49-F238E27FC236}">
                <a16:creationId xmlns:a16="http://schemas.microsoft.com/office/drawing/2014/main" xmlns="" id="{EFC6F569-BF4D-4312-B5F7-95C63D994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5A678D3-D636-48A7-96B4-4DF65FC5E633}"/>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197108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DA4A39-68CC-488B-B2E1-095F40173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9B2EB30-FE99-4029-A9D4-C2DB0D87C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8DFD7CF-5764-42CB-B5FF-12BD892D6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0FA76F1-D39D-413C-A743-E5997E592E5B}"/>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6" name="Footer Placeholder 5">
            <a:extLst>
              <a:ext uri="{FF2B5EF4-FFF2-40B4-BE49-F238E27FC236}">
                <a16:creationId xmlns:a16="http://schemas.microsoft.com/office/drawing/2014/main" xmlns="" id="{6EDAF82F-4212-4499-8FC7-105FA6E5D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E13BF2-8B19-4998-BD28-0B70072A8D6D}"/>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270419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643C1-50D4-4368-8A3F-8AD61FB07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37CC594-CED6-4BC1-9787-C13121E61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963BFA9-E985-47A5-A187-5582E2D2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5B04AFB-0592-446C-9C8F-BBCEAC1B4CE2}"/>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6" name="Footer Placeholder 5">
            <a:extLst>
              <a:ext uri="{FF2B5EF4-FFF2-40B4-BE49-F238E27FC236}">
                <a16:creationId xmlns:a16="http://schemas.microsoft.com/office/drawing/2014/main" xmlns="" id="{C83F3E0B-D30B-467E-821E-44CFA9141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927534D-FB98-40EB-B1E6-33B94173D12A}"/>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12780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52422CA-C0EA-4719-9777-D1F04F93D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153B004-3B3D-41A5-9173-314908540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9CE9E8-C902-4953-9D45-52329A2CB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529C69BF-04D0-43A8-8ED3-9E44BDFD8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539C80B-D141-48A1-B602-0CFBFD20E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267062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A31A68F-50A9-4114-81FC-0F57A61BB33C}"/>
              </a:ext>
            </a:extLst>
          </p:cNvPr>
          <p:cNvPicPr>
            <a:picLocks noChangeAspect="1"/>
          </p:cNvPicPr>
          <p:nvPr/>
        </p:nvPicPr>
        <p:blipFill>
          <a:blip r:embed="rId2"/>
          <a:stretch>
            <a:fillRect/>
          </a:stretch>
        </p:blipFill>
        <p:spPr>
          <a:xfrm>
            <a:off x="3690571" y="0"/>
            <a:ext cx="8488777" cy="6858000"/>
          </a:xfrm>
          <a:prstGeom prst="rect">
            <a:avLst/>
          </a:prstGeom>
        </p:spPr>
      </p:pic>
      <p:sp>
        <p:nvSpPr>
          <p:cNvPr id="5" name="TextBox 4">
            <a:extLst>
              <a:ext uri="{FF2B5EF4-FFF2-40B4-BE49-F238E27FC236}">
                <a16:creationId xmlns:a16="http://schemas.microsoft.com/office/drawing/2014/main" xmlns="" id="{342270AA-492E-468C-B5DF-D005AB39834E}"/>
              </a:ext>
            </a:extLst>
          </p:cNvPr>
          <p:cNvSpPr txBox="1"/>
          <p:nvPr/>
        </p:nvSpPr>
        <p:spPr>
          <a:xfrm>
            <a:off x="538479" y="2794000"/>
            <a:ext cx="2702561" cy="1015663"/>
          </a:xfrm>
          <a:prstGeom prst="rect">
            <a:avLst/>
          </a:prstGeom>
          <a:noFill/>
        </p:spPr>
        <p:txBody>
          <a:bodyPr wrap="square" rtlCol="0">
            <a:spAutoFit/>
          </a:bodyPr>
          <a:lstStyle/>
          <a:p>
            <a:pPr algn="ctr"/>
            <a:r>
              <a:rPr lang="en-US" sz="6000" b="1" dirty="0">
                <a:solidFill>
                  <a:schemeClr val="bg1">
                    <a:lumMod val="50000"/>
                  </a:schemeClr>
                </a:solidFill>
              </a:rPr>
              <a:t>DevOps</a:t>
            </a:r>
          </a:p>
        </p:txBody>
      </p:sp>
      <p:sp>
        <p:nvSpPr>
          <p:cNvPr id="6" name="TextBox 5">
            <a:extLst>
              <a:ext uri="{FF2B5EF4-FFF2-40B4-BE49-F238E27FC236}">
                <a16:creationId xmlns:a16="http://schemas.microsoft.com/office/drawing/2014/main" xmlns="" id="{E0095EF9-56A7-4741-B557-CC969F954602}"/>
              </a:ext>
            </a:extLst>
          </p:cNvPr>
          <p:cNvSpPr txBox="1"/>
          <p:nvPr/>
        </p:nvSpPr>
        <p:spPr>
          <a:xfrm>
            <a:off x="12651" y="6451600"/>
            <a:ext cx="3677919" cy="369332"/>
          </a:xfrm>
          <a:prstGeom prst="rect">
            <a:avLst/>
          </a:prstGeom>
          <a:noFill/>
        </p:spPr>
        <p:txBody>
          <a:bodyPr wrap="square" rtlCol="0">
            <a:spAutoFit/>
          </a:bodyPr>
          <a:lstStyle/>
          <a:p>
            <a:r>
              <a:rPr lang="en-US" b="1" dirty="0">
                <a:solidFill>
                  <a:schemeClr val="bg1">
                    <a:lumMod val="50000"/>
                  </a:schemeClr>
                </a:solidFill>
              </a:rPr>
              <a:t>By Vaijinath Harbak</a:t>
            </a:r>
          </a:p>
        </p:txBody>
      </p:sp>
    </p:spTree>
    <p:extLst>
      <p:ext uri="{BB962C8B-B14F-4D97-AF65-F5344CB8AC3E}">
        <p14:creationId xmlns:p14="http://schemas.microsoft.com/office/powerpoint/2010/main" xmlns="" val="381840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chemeClr val="bg1">
                    <a:lumMod val="50000"/>
                  </a:schemeClr>
                </a:solidFill>
              </a:rPr>
              <a:t>Basically a DevOps engineer is responsible for designing, maintaining the software development pipeline. He also makes sure that a software is deployed properly without any issues. A DevOps engineer knows how to automate processes and writing automation scripts. He also knows how to keep the whole infrastructure secure and robust.</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A DevOps engineer has excellent communication skills that help him to convey ideas and exchange information between different teams.</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On daily level, a DevOps engineer is responsible for makes sure scaling needs of cloud are fulfilled, optimization, managing permissions, documentations</a:t>
            </a:r>
          </a:p>
        </p:txBody>
      </p:sp>
    </p:spTree>
    <p:extLst>
      <p:ext uri="{BB962C8B-B14F-4D97-AF65-F5344CB8AC3E}">
        <p14:creationId xmlns:p14="http://schemas.microsoft.com/office/powerpoint/2010/main" xmlns="" val="381668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4585871"/>
          </a:xfrm>
          <a:prstGeom prst="rect">
            <a:avLst/>
          </a:prstGeom>
          <a:noFill/>
        </p:spPr>
        <p:txBody>
          <a:bodyPr wrap="square" rtlCol="0">
            <a:spAutoFit/>
          </a:bodyPr>
          <a:lstStyle/>
          <a:p>
            <a:pPr algn="just"/>
            <a:r>
              <a:rPr lang="en-US" sz="2800" dirty="0">
                <a:solidFill>
                  <a:schemeClr val="bg1">
                    <a:lumMod val="50000"/>
                  </a:schemeClr>
                </a:solidFill>
              </a:rPr>
              <a:t>A DevOps engineer has a wealth of knowledge such as: </a:t>
            </a:r>
          </a:p>
          <a:p>
            <a:pPr algn="just"/>
            <a:r>
              <a:rPr lang="en-US" sz="2400" dirty="0">
                <a:solidFill>
                  <a:schemeClr val="bg1">
                    <a:lumMod val="50000"/>
                  </a:schemeClr>
                </a:solidFill>
              </a:rPr>
              <a:t>	</a:t>
            </a:r>
          </a:p>
          <a:p>
            <a:pPr algn="just"/>
            <a:r>
              <a:rPr lang="en-US" sz="2400" dirty="0">
                <a:solidFill>
                  <a:schemeClr val="bg1">
                    <a:lumMod val="50000"/>
                  </a:schemeClr>
                </a:solidFill>
              </a:rPr>
              <a:t>	• Knowledge of Linux, Windows Operating Systems </a:t>
            </a:r>
          </a:p>
          <a:p>
            <a:pPr algn="just"/>
            <a:r>
              <a:rPr lang="en-US" sz="2400" dirty="0">
                <a:solidFill>
                  <a:schemeClr val="bg1">
                    <a:lumMod val="50000"/>
                  </a:schemeClr>
                </a:solidFill>
              </a:rPr>
              <a:t>	• Database Tech </a:t>
            </a:r>
          </a:p>
          <a:p>
            <a:pPr algn="just"/>
            <a:r>
              <a:rPr lang="en-US" sz="2400" dirty="0">
                <a:solidFill>
                  <a:schemeClr val="bg1">
                    <a:lumMod val="50000"/>
                  </a:schemeClr>
                </a:solidFill>
              </a:rPr>
              <a:t>	• Server Tech </a:t>
            </a:r>
          </a:p>
          <a:p>
            <a:pPr algn="just"/>
            <a:r>
              <a:rPr lang="en-US" sz="2400" dirty="0">
                <a:solidFill>
                  <a:schemeClr val="bg1">
                    <a:lumMod val="50000"/>
                  </a:schemeClr>
                </a:solidFill>
              </a:rPr>
              <a:t>	• Orchestration </a:t>
            </a:r>
          </a:p>
          <a:p>
            <a:pPr algn="just"/>
            <a:r>
              <a:rPr lang="en-US" sz="2400" dirty="0">
                <a:solidFill>
                  <a:schemeClr val="bg1">
                    <a:lumMod val="50000"/>
                  </a:schemeClr>
                </a:solidFill>
              </a:rPr>
              <a:t>	• Cloud tech </a:t>
            </a:r>
          </a:p>
          <a:p>
            <a:pPr algn="just"/>
            <a:r>
              <a:rPr lang="en-US" sz="2400" dirty="0">
                <a:solidFill>
                  <a:schemeClr val="bg1">
                    <a:lumMod val="50000"/>
                  </a:schemeClr>
                </a:solidFill>
              </a:rPr>
              <a:t>	• Source Control </a:t>
            </a:r>
          </a:p>
          <a:p>
            <a:pPr algn="just"/>
            <a:r>
              <a:rPr lang="en-US" sz="2400" dirty="0">
                <a:solidFill>
                  <a:schemeClr val="bg1">
                    <a:lumMod val="50000"/>
                  </a:schemeClr>
                </a:solidFill>
              </a:rPr>
              <a:t>	• Continuous integration &amp; Deployment </a:t>
            </a:r>
          </a:p>
          <a:p>
            <a:pPr algn="just"/>
            <a:r>
              <a:rPr lang="en-US" sz="2400" dirty="0">
                <a:solidFill>
                  <a:schemeClr val="bg1">
                    <a:lumMod val="50000"/>
                  </a:schemeClr>
                </a:solidFill>
              </a:rPr>
              <a:t>	• Automation </a:t>
            </a:r>
          </a:p>
          <a:p>
            <a:pPr algn="just"/>
            <a:r>
              <a:rPr lang="en-US" sz="2400" dirty="0">
                <a:solidFill>
                  <a:schemeClr val="bg1">
                    <a:lumMod val="50000"/>
                  </a:schemeClr>
                </a:solidFill>
              </a:rPr>
              <a:t>	• Scripting </a:t>
            </a:r>
          </a:p>
          <a:p>
            <a:pPr algn="just"/>
            <a:r>
              <a:rPr lang="en-US" sz="2400" dirty="0">
                <a:solidFill>
                  <a:schemeClr val="bg1">
                    <a:lumMod val="50000"/>
                  </a:schemeClr>
                </a:solidFill>
              </a:rPr>
              <a:t>	• Excellent Communication </a:t>
            </a:r>
          </a:p>
        </p:txBody>
      </p:sp>
    </p:spTree>
    <p:extLst>
      <p:ext uri="{BB962C8B-B14F-4D97-AF65-F5344CB8AC3E}">
        <p14:creationId xmlns:p14="http://schemas.microsoft.com/office/powerpoint/2010/main" xmlns="" val="154275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Version Control? </a:t>
            </a:r>
            <a:endParaRPr lang="en-US" sz="40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DF3D909F-A6CC-4C81-9FD6-0C6DE085A7C2}"/>
              </a:ext>
            </a:extLst>
          </p:cNvPr>
          <p:cNvPicPr>
            <a:picLocks noChangeAspect="1"/>
          </p:cNvPicPr>
          <p:nvPr/>
        </p:nvPicPr>
        <p:blipFill>
          <a:blip r:embed="rId2"/>
          <a:stretch>
            <a:fillRect/>
          </a:stretch>
        </p:blipFill>
        <p:spPr>
          <a:xfrm>
            <a:off x="2533650" y="995362"/>
            <a:ext cx="7124700" cy="4867275"/>
          </a:xfrm>
          <a:prstGeom prst="rect">
            <a:avLst/>
          </a:prstGeom>
        </p:spPr>
      </p:pic>
    </p:spTree>
    <p:extLst>
      <p:ext uri="{BB962C8B-B14F-4D97-AF65-F5344CB8AC3E}">
        <p14:creationId xmlns:p14="http://schemas.microsoft.com/office/powerpoint/2010/main" xmlns="" val="395816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11760"/>
            <a:ext cx="12192000" cy="584775"/>
          </a:xfrm>
          <a:prstGeom prst="rect">
            <a:avLst/>
          </a:prstGeom>
          <a:noFill/>
        </p:spPr>
        <p:txBody>
          <a:bodyPr wrap="square" rtlCol="0">
            <a:spAutoFit/>
          </a:bodyPr>
          <a:lstStyle/>
          <a:p>
            <a:pPr algn="ctr"/>
            <a:r>
              <a:rPr lang="en-US" sz="3200" dirty="0">
                <a:solidFill>
                  <a:schemeClr val="bg1">
                    <a:lumMod val="50000"/>
                  </a:schemeClr>
                </a:solidFill>
              </a:rPr>
              <a:t>What is Version Control?</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4154984"/>
          </a:xfrm>
          <a:prstGeom prst="rect">
            <a:avLst/>
          </a:prstGeom>
          <a:noFill/>
        </p:spPr>
        <p:txBody>
          <a:bodyPr wrap="square" rtlCol="0">
            <a:spAutoFit/>
          </a:bodyPr>
          <a:lstStyle/>
          <a:p>
            <a:pPr algn="just"/>
            <a:r>
              <a:rPr lang="en-US" sz="2400" dirty="0">
                <a:solidFill>
                  <a:schemeClr val="bg1">
                    <a:lumMod val="50000"/>
                  </a:schemeClr>
                </a:solidFill>
              </a:rPr>
              <a:t>These days when software is developed, It is not developed with the mind-set that there will only be one piece of code that will be deployed and that’s it. These days smaller snippets of code are deployed in regular successions with regular feedbacks. This leads to many different versions of the code. </a:t>
            </a:r>
          </a:p>
          <a:p>
            <a:pPr algn="just"/>
            <a:endParaRPr lang="en-US" sz="2400" dirty="0">
              <a:solidFill>
                <a:schemeClr val="bg1">
                  <a:lumMod val="50000"/>
                </a:schemeClr>
              </a:solidFill>
            </a:endParaRPr>
          </a:p>
          <a:p>
            <a:pPr algn="just"/>
            <a:r>
              <a:rPr lang="en-US" sz="2400" dirty="0">
                <a:solidFill>
                  <a:schemeClr val="bg1">
                    <a:lumMod val="50000"/>
                  </a:schemeClr>
                </a:solidFill>
              </a:rPr>
              <a:t>And that creates a need to organize the code and all of its different version of it. This is where Version Control comes in. It is a practice of managing and storing different version of a source code. </a:t>
            </a:r>
          </a:p>
          <a:p>
            <a:pPr algn="just"/>
            <a:endParaRPr lang="en-US" sz="2400" dirty="0">
              <a:solidFill>
                <a:schemeClr val="bg1">
                  <a:lumMod val="50000"/>
                </a:schemeClr>
              </a:solidFill>
            </a:endParaRPr>
          </a:p>
          <a:p>
            <a:pPr algn="just"/>
            <a:r>
              <a:rPr lang="en-US" sz="2400" dirty="0">
                <a:solidFill>
                  <a:schemeClr val="bg1">
                    <a:lumMod val="50000"/>
                  </a:schemeClr>
                </a:solidFill>
              </a:rPr>
              <a:t>This is especially the case with Larger companies that have multiple projects and multiple teams working within it.</a:t>
            </a:r>
          </a:p>
        </p:txBody>
      </p:sp>
      <p:pic>
        <p:nvPicPr>
          <p:cNvPr id="4" name="Picture 3">
            <a:extLst>
              <a:ext uri="{FF2B5EF4-FFF2-40B4-BE49-F238E27FC236}">
                <a16:creationId xmlns:a16="http://schemas.microsoft.com/office/drawing/2014/main" xmlns="" id="{8C545747-1B29-4E85-8E6F-DF7F259899FA}"/>
              </a:ext>
            </a:extLst>
          </p:cNvPr>
          <p:cNvPicPr>
            <a:picLocks noChangeAspect="1"/>
          </p:cNvPicPr>
          <p:nvPr/>
        </p:nvPicPr>
        <p:blipFill>
          <a:blip r:embed="rId2"/>
          <a:stretch>
            <a:fillRect/>
          </a:stretch>
        </p:blipFill>
        <p:spPr>
          <a:xfrm>
            <a:off x="651827" y="5503545"/>
            <a:ext cx="10868025" cy="1276350"/>
          </a:xfrm>
          <a:prstGeom prst="rect">
            <a:avLst/>
          </a:prstGeom>
        </p:spPr>
      </p:pic>
    </p:spTree>
    <p:extLst>
      <p:ext uri="{BB962C8B-B14F-4D97-AF65-F5344CB8AC3E}">
        <p14:creationId xmlns:p14="http://schemas.microsoft.com/office/powerpoint/2010/main" xmlns="" val="320356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pic>
        <p:nvPicPr>
          <p:cNvPr id="5" name="Picture 4">
            <a:extLst>
              <a:ext uri="{FF2B5EF4-FFF2-40B4-BE49-F238E27FC236}">
                <a16:creationId xmlns:a16="http://schemas.microsoft.com/office/drawing/2014/main" xmlns="" id="{E6BB3409-F607-4F56-BD1E-C3D13C48AC59}"/>
              </a:ext>
            </a:extLst>
          </p:cNvPr>
          <p:cNvPicPr>
            <a:picLocks noChangeAspect="1"/>
          </p:cNvPicPr>
          <p:nvPr/>
        </p:nvPicPr>
        <p:blipFill>
          <a:blip r:embed="rId2"/>
          <a:stretch>
            <a:fillRect/>
          </a:stretch>
        </p:blipFill>
        <p:spPr>
          <a:xfrm>
            <a:off x="1404937" y="919162"/>
            <a:ext cx="9382125" cy="5019675"/>
          </a:xfrm>
          <a:prstGeom prst="rect">
            <a:avLst/>
          </a:prstGeom>
        </p:spPr>
      </p:pic>
    </p:spTree>
    <p:extLst>
      <p:ext uri="{BB962C8B-B14F-4D97-AF65-F5344CB8AC3E}">
        <p14:creationId xmlns:p14="http://schemas.microsoft.com/office/powerpoint/2010/main" xmlns="" val="302227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7D225B5D-7E58-4C92-AE25-5EBB812C70BD}"/>
              </a:ext>
            </a:extLst>
          </p:cNvPr>
          <p:cNvSpPr txBox="1"/>
          <p:nvPr/>
        </p:nvSpPr>
        <p:spPr>
          <a:xfrm>
            <a:off x="741680" y="1391920"/>
            <a:ext cx="10708640" cy="830997"/>
          </a:xfrm>
          <a:prstGeom prst="rect">
            <a:avLst/>
          </a:prstGeom>
          <a:noFill/>
        </p:spPr>
        <p:txBody>
          <a:bodyPr wrap="square" rtlCol="0">
            <a:spAutoFit/>
          </a:bodyPr>
          <a:lstStyle/>
          <a:p>
            <a:r>
              <a:rPr lang="en-US" sz="2400" dirty="0">
                <a:solidFill>
                  <a:schemeClr val="bg1">
                    <a:lumMod val="50000"/>
                  </a:schemeClr>
                </a:solidFill>
              </a:rPr>
              <a:t>Git is an open source version control system that allows the user to keep track of all the changes that have been made to the source code of the software.</a:t>
            </a:r>
          </a:p>
        </p:txBody>
      </p:sp>
      <p:pic>
        <p:nvPicPr>
          <p:cNvPr id="6" name="Picture 5">
            <a:extLst>
              <a:ext uri="{FF2B5EF4-FFF2-40B4-BE49-F238E27FC236}">
                <a16:creationId xmlns:a16="http://schemas.microsoft.com/office/drawing/2014/main" xmlns="" id="{81BA0196-9092-4FC1-9994-35E934224F1C}"/>
              </a:ext>
            </a:extLst>
          </p:cNvPr>
          <p:cNvPicPr>
            <a:picLocks noChangeAspect="1"/>
          </p:cNvPicPr>
          <p:nvPr/>
        </p:nvPicPr>
        <p:blipFill>
          <a:blip r:embed="rId2"/>
          <a:stretch>
            <a:fillRect/>
          </a:stretch>
        </p:blipFill>
        <p:spPr>
          <a:xfrm>
            <a:off x="1263967" y="2365157"/>
            <a:ext cx="9420225" cy="4219575"/>
          </a:xfrm>
          <a:prstGeom prst="rect">
            <a:avLst/>
          </a:prstGeom>
        </p:spPr>
      </p:pic>
    </p:spTree>
    <p:extLst>
      <p:ext uri="{BB962C8B-B14F-4D97-AF65-F5344CB8AC3E}">
        <p14:creationId xmlns:p14="http://schemas.microsoft.com/office/powerpoint/2010/main" xmlns="" val="76627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7D225B5D-7E58-4C92-AE25-5EBB812C70BD}"/>
              </a:ext>
            </a:extLst>
          </p:cNvPr>
          <p:cNvSpPr txBox="1"/>
          <p:nvPr/>
        </p:nvSpPr>
        <p:spPr>
          <a:xfrm>
            <a:off x="741680" y="1391920"/>
            <a:ext cx="10708640" cy="461665"/>
          </a:xfrm>
          <a:prstGeom prst="rect">
            <a:avLst/>
          </a:prstGeom>
          <a:noFill/>
        </p:spPr>
        <p:txBody>
          <a:bodyPr wrap="square" rtlCol="0">
            <a:spAutoFit/>
          </a:bodyPr>
          <a:lstStyle/>
          <a:p>
            <a:pPr algn="ctr"/>
            <a:r>
              <a:rPr lang="en-US" sz="2400" dirty="0"/>
              <a:t>The lifecycle of the code within Git.</a:t>
            </a:r>
            <a:endParaRPr lang="en-US" sz="2400" dirty="0">
              <a:solidFill>
                <a:schemeClr val="bg1">
                  <a:lumMod val="50000"/>
                </a:schemeClr>
              </a:solidFill>
            </a:endParaRPr>
          </a:p>
        </p:txBody>
      </p:sp>
      <p:pic>
        <p:nvPicPr>
          <p:cNvPr id="5" name="Picture 4">
            <a:extLst>
              <a:ext uri="{FF2B5EF4-FFF2-40B4-BE49-F238E27FC236}">
                <a16:creationId xmlns:a16="http://schemas.microsoft.com/office/drawing/2014/main" xmlns="" id="{FB95B9C8-D0D8-4476-BA5B-091292DE81AB}"/>
              </a:ext>
            </a:extLst>
          </p:cNvPr>
          <p:cNvPicPr>
            <a:picLocks noChangeAspect="1"/>
          </p:cNvPicPr>
          <p:nvPr/>
        </p:nvPicPr>
        <p:blipFill>
          <a:blip r:embed="rId2"/>
          <a:stretch>
            <a:fillRect/>
          </a:stretch>
        </p:blipFill>
        <p:spPr>
          <a:xfrm>
            <a:off x="133350" y="3100070"/>
            <a:ext cx="11925300" cy="2019300"/>
          </a:xfrm>
          <a:prstGeom prst="rect">
            <a:avLst/>
          </a:prstGeom>
        </p:spPr>
      </p:pic>
    </p:spTree>
    <p:extLst>
      <p:ext uri="{BB962C8B-B14F-4D97-AF65-F5344CB8AC3E}">
        <p14:creationId xmlns:p14="http://schemas.microsoft.com/office/powerpoint/2010/main" xmlns="" val="422369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Installing &amp; Configuring Git </a:t>
            </a:r>
            <a:endParaRPr lang="en-US" sz="4000" b="1" dirty="0">
              <a:solidFill>
                <a:schemeClr val="bg1">
                  <a:lumMod val="50000"/>
                </a:schemeClr>
              </a:solidFill>
              <a:latin typeface="+mj-lt"/>
            </a:endParaRPr>
          </a:p>
        </p:txBody>
      </p:sp>
      <p:pic>
        <p:nvPicPr>
          <p:cNvPr id="6" name="Picture 5">
            <a:extLst>
              <a:ext uri="{FF2B5EF4-FFF2-40B4-BE49-F238E27FC236}">
                <a16:creationId xmlns:a16="http://schemas.microsoft.com/office/drawing/2014/main" xmlns="" id="{67BADEDF-A29C-47F4-ABE8-17DB91AAFB08}"/>
              </a:ext>
            </a:extLst>
          </p:cNvPr>
          <p:cNvPicPr>
            <a:picLocks noChangeAspect="1"/>
          </p:cNvPicPr>
          <p:nvPr/>
        </p:nvPicPr>
        <p:blipFill>
          <a:blip r:embed="rId2"/>
          <a:stretch>
            <a:fillRect/>
          </a:stretch>
        </p:blipFill>
        <p:spPr>
          <a:xfrm>
            <a:off x="1885950" y="1121092"/>
            <a:ext cx="8420100" cy="5286375"/>
          </a:xfrm>
          <a:prstGeom prst="rect">
            <a:avLst/>
          </a:prstGeom>
        </p:spPr>
      </p:pic>
    </p:spTree>
    <p:extLst>
      <p:ext uri="{BB962C8B-B14F-4D97-AF65-F5344CB8AC3E}">
        <p14:creationId xmlns:p14="http://schemas.microsoft.com/office/powerpoint/2010/main" xmlns="" val="64525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11760"/>
            <a:ext cx="12192000" cy="707886"/>
          </a:xfrm>
          <a:prstGeom prst="rect">
            <a:avLst/>
          </a:prstGeom>
          <a:noFill/>
        </p:spPr>
        <p:txBody>
          <a:bodyPr wrap="square" rtlCol="0">
            <a:spAutoFit/>
          </a:bodyPr>
          <a:lstStyle/>
          <a:p>
            <a:pPr algn="ctr"/>
            <a:r>
              <a:rPr lang="en-US" sz="4000" b="1" dirty="0">
                <a:solidFill>
                  <a:schemeClr val="bg1">
                    <a:lumMod val="50000"/>
                  </a:schemeClr>
                </a:solidFill>
              </a:rPr>
              <a:t>Git </a:t>
            </a:r>
            <a:r>
              <a:rPr lang="en-US" sz="4000" b="1" dirty="0">
                <a:solidFill>
                  <a:srgbClr val="FF7575"/>
                </a:solidFill>
              </a:rPr>
              <a:t>Installation</a:t>
            </a:r>
            <a:r>
              <a:rPr lang="en-US" sz="4000" b="1" dirty="0">
                <a:solidFill>
                  <a:schemeClr val="bg1">
                    <a:lumMod val="50000"/>
                  </a:schemeClr>
                </a:solidFill>
              </a:rPr>
              <a:t> &amp; </a:t>
            </a:r>
            <a:r>
              <a:rPr lang="en-US" sz="4000" b="1" dirty="0">
                <a:solidFill>
                  <a:schemeClr val="accent6"/>
                </a:solidFill>
              </a:rPr>
              <a:t>Setup</a:t>
            </a:r>
            <a:endParaRPr lang="en-US" sz="4000" b="1" dirty="0">
              <a:solidFill>
                <a:schemeClr val="accent6"/>
              </a:solidFill>
              <a:latin typeface="+mj-lt"/>
            </a:endParaRPr>
          </a:p>
        </p:txBody>
      </p:sp>
      <p:pic>
        <p:nvPicPr>
          <p:cNvPr id="4" name="Picture 3">
            <a:extLst>
              <a:ext uri="{FF2B5EF4-FFF2-40B4-BE49-F238E27FC236}">
                <a16:creationId xmlns:a16="http://schemas.microsoft.com/office/drawing/2014/main" xmlns="" id="{DD427C27-EAF9-4FB5-988B-DD7EA9C9B3EE}"/>
              </a:ext>
            </a:extLst>
          </p:cNvPr>
          <p:cNvPicPr>
            <a:picLocks noChangeAspect="1"/>
          </p:cNvPicPr>
          <p:nvPr/>
        </p:nvPicPr>
        <p:blipFill>
          <a:blip r:embed="rId2"/>
          <a:stretch>
            <a:fillRect/>
          </a:stretch>
        </p:blipFill>
        <p:spPr>
          <a:xfrm>
            <a:off x="533400" y="880427"/>
            <a:ext cx="11125200" cy="5381625"/>
          </a:xfrm>
          <a:prstGeom prst="rect">
            <a:avLst/>
          </a:prstGeom>
        </p:spPr>
      </p:pic>
      <p:sp>
        <p:nvSpPr>
          <p:cNvPr id="5" name="TextBox 4">
            <a:extLst>
              <a:ext uri="{FF2B5EF4-FFF2-40B4-BE49-F238E27FC236}">
                <a16:creationId xmlns:a16="http://schemas.microsoft.com/office/drawing/2014/main" xmlns="" id="{CBE994F0-5260-4159-B053-FBF3864A99F7}"/>
              </a:ext>
            </a:extLst>
          </p:cNvPr>
          <p:cNvSpPr txBox="1"/>
          <p:nvPr/>
        </p:nvSpPr>
        <p:spPr>
          <a:xfrm>
            <a:off x="589280" y="6319520"/>
            <a:ext cx="4541520" cy="369332"/>
          </a:xfrm>
          <a:prstGeom prst="rect">
            <a:avLst/>
          </a:prstGeom>
          <a:noFill/>
        </p:spPr>
        <p:txBody>
          <a:bodyPr wrap="square" rtlCol="0">
            <a:spAutoFit/>
          </a:bodyPr>
          <a:lstStyle/>
          <a:p>
            <a:r>
              <a:rPr lang="en-US" dirty="0">
                <a:solidFill>
                  <a:schemeClr val="bg1">
                    <a:lumMod val="50000"/>
                  </a:schemeClr>
                </a:solidFill>
              </a:rPr>
              <a:t>https://git-scm.com/downloads</a:t>
            </a:r>
          </a:p>
        </p:txBody>
      </p:sp>
    </p:spTree>
    <p:extLst>
      <p:ext uri="{BB962C8B-B14F-4D97-AF65-F5344CB8AC3E}">
        <p14:creationId xmlns:p14="http://schemas.microsoft.com/office/powerpoint/2010/main" xmlns="" val="3253466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Common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9B8DFFC6-F5A1-437C-96C6-D9151B948833}"/>
              </a:ext>
            </a:extLst>
          </p:cNvPr>
          <p:cNvSpPr txBox="1"/>
          <p:nvPr/>
        </p:nvSpPr>
        <p:spPr>
          <a:xfrm>
            <a:off x="599440" y="944880"/>
            <a:ext cx="8564880" cy="5816977"/>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lumMod val="50000"/>
                  </a:schemeClr>
                </a:solidFill>
              </a:rPr>
              <a:t> Git Init</a:t>
            </a:r>
          </a:p>
          <a:p>
            <a:pPr lvl="1"/>
            <a:r>
              <a:rPr lang="en-US" dirty="0">
                <a:solidFill>
                  <a:schemeClr val="bg1">
                    <a:lumMod val="50000"/>
                  </a:schemeClr>
                </a:solidFill>
              </a:rPr>
              <a:t>This is used for initializing your local folder(working directory) as local Git Repository.</a:t>
            </a:r>
          </a:p>
          <a:p>
            <a:pPr marL="342900" indent="-342900">
              <a:buFont typeface="Wingdings" panose="05000000000000000000" pitchFamily="2" charset="2"/>
              <a:buChar char="§"/>
            </a:pPr>
            <a:r>
              <a:rPr lang="en-US" sz="2400" dirty="0">
                <a:solidFill>
                  <a:schemeClr val="bg1">
                    <a:lumMod val="50000"/>
                  </a:schemeClr>
                </a:solidFill>
              </a:rPr>
              <a:t>Git status</a:t>
            </a:r>
          </a:p>
          <a:p>
            <a:pPr lvl="1"/>
            <a:r>
              <a:rPr lang="en-US" dirty="0">
                <a:solidFill>
                  <a:schemeClr val="bg1">
                    <a:lumMod val="50000"/>
                  </a:schemeClr>
                </a:solidFill>
              </a:rPr>
              <a:t>This is used for checking the status of your local Git Repository. Like, what are the updated or newly added file to your local git repository.</a:t>
            </a:r>
          </a:p>
          <a:p>
            <a:pPr marL="342900" indent="-342900">
              <a:buFont typeface="Wingdings" panose="05000000000000000000" pitchFamily="2" charset="2"/>
              <a:buChar char="§"/>
            </a:pPr>
            <a:r>
              <a:rPr lang="en-US" sz="2400" dirty="0">
                <a:solidFill>
                  <a:schemeClr val="bg1">
                    <a:lumMod val="50000"/>
                  </a:schemeClr>
                </a:solidFill>
              </a:rPr>
              <a:t>Git add &lt;filename&gt;</a:t>
            </a:r>
          </a:p>
          <a:p>
            <a:pPr lvl="1"/>
            <a:r>
              <a:rPr lang="en-US" dirty="0">
                <a:solidFill>
                  <a:schemeClr val="bg1">
                    <a:lumMod val="50000"/>
                  </a:schemeClr>
                </a:solidFill>
              </a:rPr>
              <a:t>This is used for adding all the updated or newly added file to the staging area so that you can commit those files to your local Git Repository.</a:t>
            </a:r>
          </a:p>
          <a:p>
            <a:pPr marL="342900" indent="-342900">
              <a:buFont typeface="Wingdings" panose="05000000000000000000" pitchFamily="2" charset="2"/>
              <a:buChar char="§"/>
            </a:pPr>
            <a:r>
              <a:rPr lang="en-US" sz="2400" dirty="0">
                <a:solidFill>
                  <a:schemeClr val="bg1">
                    <a:lumMod val="50000"/>
                  </a:schemeClr>
                </a:solidFill>
              </a:rPr>
              <a:t> Git commit -m "&lt;comment&gt;“</a:t>
            </a:r>
          </a:p>
          <a:p>
            <a:pPr lvl="1"/>
            <a:r>
              <a:rPr lang="en-US" dirty="0">
                <a:solidFill>
                  <a:schemeClr val="bg1">
                    <a:lumMod val="50000"/>
                  </a:schemeClr>
                </a:solidFill>
              </a:rPr>
              <a:t>This is used for saving or commit the staged changes to your local Git Repository.</a:t>
            </a:r>
          </a:p>
          <a:p>
            <a:pPr marL="342900" indent="-342900">
              <a:buFont typeface="Wingdings" panose="05000000000000000000" pitchFamily="2" charset="2"/>
              <a:buChar char="§"/>
            </a:pPr>
            <a:r>
              <a:rPr lang="en-US" sz="2400" dirty="0">
                <a:solidFill>
                  <a:schemeClr val="bg1">
                    <a:lumMod val="50000"/>
                  </a:schemeClr>
                </a:solidFill>
              </a:rPr>
              <a:t> git remote add origin &lt;remote repo path&gt;</a:t>
            </a:r>
          </a:p>
          <a:p>
            <a:pPr lvl="1"/>
            <a:r>
              <a:rPr lang="en-US" dirty="0">
                <a:solidFill>
                  <a:schemeClr val="bg1">
                    <a:lumMod val="50000"/>
                  </a:schemeClr>
                </a:solidFill>
              </a:rPr>
              <a:t>This is used for mapping your remote git repository with your local Git Repository. So that when you push the committed changes, those will get pushed to your remote repository</a:t>
            </a:r>
          </a:p>
          <a:p>
            <a:pPr marL="342900" indent="-342900">
              <a:buFont typeface="Wingdings" panose="05000000000000000000" pitchFamily="2" charset="2"/>
              <a:buChar char="§"/>
            </a:pPr>
            <a:r>
              <a:rPr lang="en-US" sz="2400" dirty="0">
                <a:solidFill>
                  <a:schemeClr val="bg1">
                    <a:lumMod val="50000"/>
                  </a:schemeClr>
                </a:solidFill>
              </a:rPr>
              <a:t>git push –u origin main</a:t>
            </a:r>
          </a:p>
          <a:p>
            <a:pPr lvl="1"/>
            <a:r>
              <a:rPr lang="en-US" dirty="0">
                <a:solidFill>
                  <a:schemeClr val="bg1">
                    <a:lumMod val="50000"/>
                  </a:schemeClr>
                </a:solidFill>
              </a:rPr>
              <a:t>This is used to push you committed changes to you remote repository.</a:t>
            </a:r>
          </a:p>
          <a:p>
            <a:pPr lvl="1"/>
            <a:endParaRPr lang="en-US" sz="2400" dirty="0">
              <a:solidFill>
                <a:schemeClr val="bg1">
                  <a:lumMod val="50000"/>
                </a:schemeClr>
              </a:solidFill>
            </a:endParaRPr>
          </a:p>
          <a:p>
            <a:pPr marL="800100" lvl="1" indent="-342900">
              <a:buFont typeface="Wingdings" panose="05000000000000000000" pitchFamily="2" charset="2"/>
              <a:buChar char="§"/>
            </a:pPr>
            <a:endParaRPr lang="en-US" sz="2400" dirty="0">
              <a:solidFill>
                <a:schemeClr val="bg1">
                  <a:lumMod val="50000"/>
                </a:schemeClr>
              </a:solidFill>
            </a:endParaRPr>
          </a:p>
        </p:txBody>
      </p:sp>
    </p:spTree>
    <p:extLst>
      <p:ext uri="{BB962C8B-B14F-4D97-AF65-F5344CB8AC3E}">
        <p14:creationId xmlns:p14="http://schemas.microsoft.com/office/powerpoint/2010/main" xmlns="" val="159176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42270AA-492E-468C-B5DF-D005AB39834E}"/>
              </a:ext>
            </a:extLst>
          </p:cNvPr>
          <p:cNvSpPr txBox="1"/>
          <p:nvPr/>
        </p:nvSpPr>
        <p:spPr>
          <a:xfrm>
            <a:off x="10159" y="2794000"/>
            <a:ext cx="3992881" cy="1938992"/>
          </a:xfrm>
          <a:prstGeom prst="rect">
            <a:avLst/>
          </a:prstGeom>
          <a:noFill/>
        </p:spPr>
        <p:txBody>
          <a:bodyPr wrap="square" rtlCol="0">
            <a:spAutoFit/>
          </a:bodyPr>
          <a:lstStyle/>
          <a:p>
            <a:pPr algn="ctr"/>
            <a:r>
              <a:rPr lang="en-US" sz="6000" b="1" dirty="0">
                <a:solidFill>
                  <a:srgbClr val="FF7575"/>
                </a:solidFill>
              </a:rPr>
              <a:t>DevOps</a:t>
            </a:r>
          </a:p>
          <a:p>
            <a:pPr algn="ctr"/>
            <a:r>
              <a:rPr lang="en-US" sz="6000" b="1" dirty="0">
                <a:solidFill>
                  <a:schemeClr val="bg1">
                    <a:lumMod val="50000"/>
                  </a:schemeClr>
                </a:solidFill>
              </a:rPr>
              <a:t>Overview</a:t>
            </a:r>
          </a:p>
        </p:txBody>
      </p:sp>
      <p:pic>
        <p:nvPicPr>
          <p:cNvPr id="2" name="Picture 1">
            <a:extLst>
              <a:ext uri="{FF2B5EF4-FFF2-40B4-BE49-F238E27FC236}">
                <a16:creationId xmlns:a16="http://schemas.microsoft.com/office/drawing/2014/main" xmlns="" id="{980B4F3C-5353-4BCE-AD42-3222A6EAC2EE}"/>
              </a:ext>
            </a:extLst>
          </p:cNvPr>
          <p:cNvPicPr>
            <a:picLocks noChangeAspect="1"/>
          </p:cNvPicPr>
          <p:nvPr/>
        </p:nvPicPr>
        <p:blipFill>
          <a:blip r:embed="rId2"/>
          <a:stretch>
            <a:fillRect/>
          </a:stretch>
        </p:blipFill>
        <p:spPr>
          <a:xfrm>
            <a:off x="4439919" y="0"/>
            <a:ext cx="7741921" cy="6831857"/>
          </a:xfrm>
          <a:prstGeom prst="rect">
            <a:avLst/>
          </a:prstGeom>
        </p:spPr>
      </p:pic>
    </p:spTree>
    <p:extLst>
      <p:ext uri="{BB962C8B-B14F-4D97-AF65-F5344CB8AC3E}">
        <p14:creationId xmlns:p14="http://schemas.microsoft.com/office/powerpoint/2010/main" xmlns="" val="232228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599440" y="2164112"/>
            <a:ext cx="11043910" cy="2828052"/>
            <a:chOff x="599440" y="701040"/>
            <a:chExt cx="11043910" cy="2828052"/>
          </a:xfrm>
        </p:grpSpPr>
        <p:sp>
          <p:nvSpPr>
            <p:cNvPr id="4" name="Rectangle 3">
              <a:extLst>
                <a:ext uri="{FF2B5EF4-FFF2-40B4-BE49-F238E27FC236}">
                  <a16:creationId xmlns:a16="http://schemas.microsoft.com/office/drawing/2014/main" xmlns="" id="{EC5143AD-4D67-4C7B-AD8E-160E06C245D1}"/>
                </a:ext>
              </a:extLst>
            </p:cNvPr>
            <p:cNvSpPr/>
            <p:nvPr/>
          </p:nvSpPr>
          <p:spPr>
            <a:xfrm>
              <a:off x="3942080" y="701040"/>
              <a:ext cx="38811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8C56556E-E067-4FC4-B0B5-ED770D22DC5F}"/>
                </a:ext>
              </a:extLst>
            </p:cNvPr>
            <p:cNvSpPr txBox="1"/>
            <p:nvPr/>
          </p:nvSpPr>
          <p:spPr>
            <a:xfrm>
              <a:off x="5049520" y="812800"/>
              <a:ext cx="1402080" cy="369332"/>
            </a:xfrm>
            <a:prstGeom prst="rect">
              <a:avLst/>
            </a:prstGeom>
            <a:noFill/>
          </p:spPr>
          <p:txBody>
            <a:bodyPr wrap="square" rtlCol="0">
              <a:spAutoFit/>
            </a:bodyPr>
            <a:lstStyle/>
            <a:p>
              <a:r>
                <a:rPr lang="en-US" dirty="0"/>
                <a:t>Main branch</a:t>
              </a:r>
            </a:p>
          </p:txBody>
        </p:sp>
        <p:cxnSp>
          <p:nvCxnSpPr>
            <p:cNvPr id="7" name="Straight Connector 6">
              <a:extLst>
                <a:ext uri="{FF2B5EF4-FFF2-40B4-BE49-F238E27FC236}">
                  <a16:creationId xmlns:a16="http://schemas.microsoft.com/office/drawing/2014/main" xmlns="" id="{19BBE1A2-E3F7-4197-BF83-99EAA1C6DAEE}"/>
                </a:ext>
              </a:extLst>
            </p:cNvPr>
            <p:cNvCxnSpPr>
              <a:cxnSpLocks/>
              <a:stCxn id="4" idx="2"/>
              <a:endCxn id="8" idx="0"/>
            </p:cNvCxnSpPr>
            <p:nvPr/>
          </p:nvCxnSpPr>
          <p:spPr>
            <a:xfrm>
              <a:off x="5882640" y="1249680"/>
              <a:ext cx="35560" cy="46736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53FB852D-81CE-4E91-88D7-F5A6315E7F9D}"/>
                </a:ext>
              </a:extLst>
            </p:cNvPr>
            <p:cNvSpPr/>
            <p:nvPr/>
          </p:nvSpPr>
          <p:spPr>
            <a:xfrm>
              <a:off x="3942080" y="1717040"/>
              <a:ext cx="395224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56FF7CF5-5CC0-4132-8128-49F5B8F194CE}"/>
                </a:ext>
              </a:extLst>
            </p:cNvPr>
            <p:cNvSpPr txBox="1"/>
            <p:nvPr/>
          </p:nvSpPr>
          <p:spPr>
            <a:xfrm>
              <a:off x="4572000" y="1808480"/>
              <a:ext cx="3007360" cy="369332"/>
            </a:xfrm>
            <a:prstGeom prst="rect">
              <a:avLst/>
            </a:prstGeom>
            <a:noFill/>
          </p:spPr>
          <p:txBody>
            <a:bodyPr wrap="square" rtlCol="0">
              <a:spAutoFit/>
            </a:bodyPr>
            <a:lstStyle/>
            <a:p>
              <a:r>
                <a:rPr lang="en-US" dirty="0"/>
                <a:t>Develop branch (child of Main</a:t>
              </a:r>
            </a:p>
          </p:txBody>
        </p:sp>
        <p:cxnSp>
          <p:nvCxnSpPr>
            <p:cNvPr id="12" name="Straight Connector 11">
              <a:extLst>
                <a:ext uri="{FF2B5EF4-FFF2-40B4-BE49-F238E27FC236}">
                  <a16:creationId xmlns:a16="http://schemas.microsoft.com/office/drawing/2014/main" xmlns="" id="{B8E257B8-94BC-4EE5-B79A-F8DE2A59751F}"/>
                </a:ext>
              </a:extLst>
            </p:cNvPr>
            <p:cNvCxnSpPr>
              <a:cxnSpLocks/>
              <a:stCxn id="8" idx="2"/>
            </p:cNvCxnSpPr>
            <p:nvPr/>
          </p:nvCxnSpPr>
          <p:spPr>
            <a:xfrm>
              <a:off x="5918200" y="2265680"/>
              <a:ext cx="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062B4D7B-9553-467D-8F20-CBE53C50E1D2}"/>
                </a:ext>
              </a:extLst>
            </p:cNvPr>
            <p:cNvCxnSpPr/>
            <p:nvPr/>
          </p:nvCxnSpPr>
          <p:spPr>
            <a:xfrm>
              <a:off x="1529080" y="2763520"/>
              <a:ext cx="9133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4D8EC26-3092-4BEE-A15F-09F9FB4B79E2}"/>
                </a:ext>
              </a:extLst>
            </p:cNvPr>
            <p:cNvCxnSpPr/>
            <p:nvPr/>
          </p:nvCxnSpPr>
          <p:spPr>
            <a:xfrm>
              <a:off x="1534160" y="27533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88C590A-CD49-4E76-93C1-DBAECF777645}"/>
                </a:ext>
              </a:extLst>
            </p:cNvPr>
            <p:cNvCxnSpPr/>
            <p:nvPr/>
          </p:nvCxnSpPr>
          <p:spPr>
            <a:xfrm>
              <a:off x="3708400" y="27533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FA7ECDC-6889-4CDD-83E5-357686B28B2A}"/>
                </a:ext>
              </a:extLst>
            </p:cNvPr>
            <p:cNvCxnSpPr/>
            <p:nvPr/>
          </p:nvCxnSpPr>
          <p:spPr>
            <a:xfrm>
              <a:off x="5648960" y="274320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A4EA02E-A089-4717-873F-4FC7F7F86923}"/>
                </a:ext>
              </a:extLst>
            </p:cNvPr>
            <p:cNvCxnSpPr/>
            <p:nvPr/>
          </p:nvCxnSpPr>
          <p:spPr>
            <a:xfrm>
              <a:off x="7874000" y="273304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AFB21F47-2FD5-430E-B1F0-FAE07309E98E}"/>
                </a:ext>
              </a:extLst>
            </p:cNvPr>
            <p:cNvCxnSpPr/>
            <p:nvPr/>
          </p:nvCxnSpPr>
          <p:spPr>
            <a:xfrm>
              <a:off x="10627360" y="2743200"/>
              <a:ext cx="0" cy="36576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B64BB359-F08B-44C6-A090-1507EB5E8877}"/>
                </a:ext>
              </a:extLst>
            </p:cNvPr>
            <p:cNvSpPr txBox="1"/>
            <p:nvPr/>
          </p:nvSpPr>
          <p:spPr>
            <a:xfrm>
              <a:off x="599440" y="3129280"/>
              <a:ext cx="2204710" cy="369332"/>
            </a:xfrm>
            <a:prstGeom prst="rect">
              <a:avLst/>
            </a:prstGeom>
            <a:noFill/>
          </p:spPr>
          <p:txBody>
            <a:bodyPr wrap="square" rtlCol="0">
              <a:spAutoFit/>
            </a:bodyPr>
            <a:lstStyle/>
            <a:p>
              <a:r>
                <a:rPr lang="en-US" dirty="0"/>
                <a:t>Feature branch 1</a:t>
              </a:r>
            </a:p>
          </p:txBody>
        </p:sp>
        <p:sp>
          <p:nvSpPr>
            <p:cNvPr id="24" name="TextBox 23">
              <a:extLst>
                <a:ext uri="{FF2B5EF4-FFF2-40B4-BE49-F238E27FC236}">
                  <a16:creationId xmlns:a16="http://schemas.microsoft.com/office/drawing/2014/main" xmlns="" id="{CAB535A4-5143-4093-843F-192D43D9D1C9}"/>
                </a:ext>
              </a:extLst>
            </p:cNvPr>
            <p:cNvSpPr txBox="1"/>
            <p:nvPr/>
          </p:nvSpPr>
          <p:spPr>
            <a:xfrm>
              <a:off x="2540000" y="3159760"/>
              <a:ext cx="2204710" cy="369332"/>
            </a:xfrm>
            <a:prstGeom prst="rect">
              <a:avLst/>
            </a:prstGeom>
            <a:noFill/>
          </p:spPr>
          <p:txBody>
            <a:bodyPr wrap="square" rtlCol="0">
              <a:spAutoFit/>
            </a:bodyPr>
            <a:lstStyle/>
            <a:p>
              <a:r>
                <a:rPr lang="en-US" dirty="0"/>
                <a:t>Feature branch 2</a:t>
              </a:r>
            </a:p>
          </p:txBody>
        </p:sp>
        <p:sp>
          <p:nvSpPr>
            <p:cNvPr id="25" name="TextBox 24">
              <a:extLst>
                <a:ext uri="{FF2B5EF4-FFF2-40B4-BE49-F238E27FC236}">
                  <a16:creationId xmlns:a16="http://schemas.microsoft.com/office/drawing/2014/main" xmlns="" id="{7E9B62C8-2987-43A8-A97F-10B53B645FA6}"/>
                </a:ext>
              </a:extLst>
            </p:cNvPr>
            <p:cNvSpPr txBox="1"/>
            <p:nvPr/>
          </p:nvSpPr>
          <p:spPr>
            <a:xfrm>
              <a:off x="4500880" y="3139440"/>
              <a:ext cx="2204710" cy="369332"/>
            </a:xfrm>
            <a:prstGeom prst="rect">
              <a:avLst/>
            </a:prstGeom>
            <a:noFill/>
          </p:spPr>
          <p:txBody>
            <a:bodyPr wrap="square" rtlCol="0">
              <a:spAutoFit/>
            </a:bodyPr>
            <a:lstStyle/>
            <a:p>
              <a:r>
                <a:rPr lang="en-US" dirty="0"/>
                <a:t>Feature branch 3</a:t>
              </a:r>
            </a:p>
          </p:txBody>
        </p:sp>
        <p:sp>
          <p:nvSpPr>
            <p:cNvPr id="26" name="TextBox 25">
              <a:extLst>
                <a:ext uri="{FF2B5EF4-FFF2-40B4-BE49-F238E27FC236}">
                  <a16:creationId xmlns:a16="http://schemas.microsoft.com/office/drawing/2014/main" xmlns="" id="{62927BCB-32A0-46C0-9591-9F6D13637A23}"/>
                </a:ext>
              </a:extLst>
            </p:cNvPr>
            <p:cNvSpPr txBox="1"/>
            <p:nvPr/>
          </p:nvSpPr>
          <p:spPr>
            <a:xfrm>
              <a:off x="6725920" y="3139440"/>
              <a:ext cx="2204710" cy="369332"/>
            </a:xfrm>
            <a:prstGeom prst="rect">
              <a:avLst/>
            </a:prstGeom>
            <a:noFill/>
          </p:spPr>
          <p:txBody>
            <a:bodyPr wrap="square" rtlCol="0">
              <a:spAutoFit/>
            </a:bodyPr>
            <a:lstStyle/>
            <a:p>
              <a:r>
                <a:rPr lang="en-US" dirty="0"/>
                <a:t>Feature branch 4</a:t>
              </a:r>
            </a:p>
          </p:txBody>
        </p:sp>
        <p:sp>
          <p:nvSpPr>
            <p:cNvPr id="27" name="TextBox 26">
              <a:extLst>
                <a:ext uri="{FF2B5EF4-FFF2-40B4-BE49-F238E27FC236}">
                  <a16:creationId xmlns:a16="http://schemas.microsoft.com/office/drawing/2014/main" xmlns="" id="{E517DA92-FFD1-4BFF-A547-67F0671E2DEB}"/>
                </a:ext>
              </a:extLst>
            </p:cNvPr>
            <p:cNvSpPr txBox="1"/>
            <p:nvPr/>
          </p:nvSpPr>
          <p:spPr>
            <a:xfrm>
              <a:off x="9438640" y="3119120"/>
              <a:ext cx="2204710" cy="369332"/>
            </a:xfrm>
            <a:prstGeom prst="rect">
              <a:avLst/>
            </a:prstGeom>
            <a:noFill/>
          </p:spPr>
          <p:txBody>
            <a:bodyPr wrap="square" rtlCol="0">
              <a:spAutoFit/>
            </a:bodyPr>
            <a:lstStyle/>
            <a:p>
              <a:r>
                <a:rPr lang="en-US" dirty="0"/>
                <a:t>Feature branch 5</a:t>
              </a:r>
            </a:p>
          </p:txBody>
        </p:sp>
        <p:sp>
          <p:nvSpPr>
            <p:cNvPr id="28" name="TextBox 27">
              <a:extLst>
                <a:ext uri="{FF2B5EF4-FFF2-40B4-BE49-F238E27FC236}">
                  <a16:creationId xmlns:a16="http://schemas.microsoft.com/office/drawing/2014/main" xmlns="" id="{161252B9-C3FC-47BC-BFE0-9A707FD0EB6C}"/>
                </a:ext>
              </a:extLst>
            </p:cNvPr>
            <p:cNvSpPr txBox="1"/>
            <p:nvPr/>
          </p:nvSpPr>
          <p:spPr>
            <a:xfrm>
              <a:off x="8493760" y="812800"/>
              <a:ext cx="2468873" cy="369332"/>
            </a:xfrm>
            <a:prstGeom prst="rect">
              <a:avLst/>
            </a:prstGeom>
            <a:noFill/>
          </p:spPr>
          <p:txBody>
            <a:bodyPr wrap="square" rtlCol="0">
              <a:spAutoFit/>
            </a:bodyPr>
            <a:lstStyle/>
            <a:p>
              <a:r>
                <a:rPr lang="en-US" dirty="0"/>
                <a:t>Production env</a:t>
              </a:r>
            </a:p>
          </p:txBody>
        </p:sp>
      </p:grpSp>
      <p:sp>
        <p:nvSpPr>
          <p:cNvPr id="30" name="TextBox 29">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err="1" smtClean="0">
                <a:solidFill>
                  <a:schemeClr val="bg1">
                    <a:lumMod val="50000"/>
                  </a:schemeClr>
                </a:solidFill>
              </a:rPr>
              <a:t>Git</a:t>
            </a:r>
            <a:r>
              <a:rPr lang="en-US" sz="4000" dirty="0" smtClean="0">
                <a:solidFill>
                  <a:schemeClr val="bg1">
                    <a:lumMod val="50000"/>
                  </a:schemeClr>
                </a:solidFill>
              </a:rPr>
              <a:t> Branching</a:t>
            </a:r>
            <a:endParaRPr lang="en-US" sz="4000" b="1" dirty="0">
              <a:solidFill>
                <a:schemeClr val="bg1">
                  <a:lumMod val="50000"/>
                </a:schemeClr>
              </a:solidFill>
              <a:latin typeface="+mj-lt"/>
            </a:endParaRPr>
          </a:p>
        </p:txBody>
      </p:sp>
    </p:spTree>
    <p:extLst>
      <p:ext uri="{BB962C8B-B14F-4D97-AF65-F5344CB8AC3E}">
        <p14:creationId xmlns:p14="http://schemas.microsoft.com/office/powerpoint/2010/main" xmlns="" val="1699318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42200"/>
            <a:ext cx="12192000" cy="707886"/>
          </a:xfrm>
          <a:prstGeom prst="rect">
            <a:avLst/>
          </a:prstGeom>
          <a:noFill/>
        </p:spPr>
        <p:txBody>
          <a:bodyPr wrap="square" rtlCol="0">
            <a:spAutoFit/>
          </a:bodyPr>
          <a:lstStyle/>
          <a:p>
            <a:pPr algn="ctr"/>
            <a:r>
              <a:rPr lang="en-US" sz="4000" dirty="0" smtClean="0">
                <a:solidFill>
                  <a:schemeClr val="bg1">
                    <a:lumMod val="50000"/>
                  </a:schemeClr>
                </a:solidFill>
              </a:rPr>
              <a:t>Advanced </a:t>
            </a:r>
            <a:r>
              <a:rPr lang="en-US" sz="4000" dirty="0">
                <a:solidFill>
                  <a:schemeClr val="bg1">
                    <a:lumMod val="50000"/>
                  </a:schemeClr>
                </a:solidFill>
              </a:rPr>
              <a:t>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9B8DFFC6-F5A1-437C-96C6-D9151B948833}"/>
              </a:ext>
            </a:extLst>
          </p:cNvPr>
          <p:cNvSpPr txBox="1"/>
          <p:nvPr/>
        </p:nvSpPr>
        <p:spPr>
          <a:xfrm>
            <a:off x="599439" y="590840"/>
            <a:ext cx="11273693" cy="6698661"/>
          </a:xfrm>
          <a:prstGeom prst="rect">
            <a:avLst/>
          </a:prstGeom>
          <a:noFill/>
        </p:spPr>
        <p:txBody>
          <a:bodyPr wrap="square" rtlCol="0">
            <a:spAutoFit/>
          </a:bodyPr>
          <a:lstStyle/>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clone</a:t>
            </a:r>
          </a:p>
          <a:p>
            <a:pPr marL="342900" indent="-342900"/>
            <a:r>
              <a:rPr lang="en-US" sz="2400" dirty="0" smtClean="0">
                <a:solidFill>
                  <a:schemeClr val="bg1">
                    <a:lumMod val="50000"/>
                  </a:schemeClr>
                </a:solidFill>
              </a:rPr>
              <a:t>	</a:t>
            </a:r>
            <a:r>
              <a:rPr lang="en-US" dirty="0" smtClean="0">
                <a:solidFill>
                  <a:schemeClr val="bg1">
                    <a:lumMod val="50000"/>
                  </a:schemeClr>
                </a:solidFill>
              </a:rPr>
              <a:t>cloning/getting your existing remote repository to you local</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pull</a:t>
            </a:r>
          </a:p>
          <a:p>
            <a:pPr marL="342900" indent="-342900"/>
            <a:r>
              <a:rPr lang="en-US" sz="2400" dirty="0" smtClean="0">
                <a:solidFill>
                  <a:schemeClr val="bg1">
                    <a:lumMod val="50000"/>
                  </a:schemeClr>
                </a:solidFill>
              </a:rPr>
              <a:t>	</a:t>
            </a:r>
            <a:r>
              <a:rPr lang="en-US" dirty="0" smtClean="0">
                <a:solidFill>
                  <a:schemeClr val="bg1">
                    <a:lumMod val="50000"/>
                  </a:schemeClr>
                </a:solidFill>
              </a:rPr>
              <a:t>get/download the latest changes from the remote branch</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fetch</a:t>
            </a:r>
          </a:p>
          <a:p>
            <a:pPr marL="342900" indent="-342900"/>
            <a:r>
              <a:rPr lang="en-US" dirty="0" smtClean="0">
                <a:solidFill>
                  <a:schemeClr val="bg1">
                    <a:lumMod val="50000"/>
                  </a:schemeClr>
                </a:solidFill>
              </a:rPr>
              <a:t>	fetch down all the branches from remote repository</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branch</a:t>
            </a:r>
          </a:p>
          <a:p>
            <a:pPr marL="342900" indent="-342900"/>
            <a:r>
              <a:rPr lang="en-US" sz="2400" dirty="0" smtClean="0">
                <a:solidFill>
                  <a:schemeClr val="bg1">
                    <a:lumMod val="50000"/>
                  </a:schemeClr>
                </a:solidFill>
              </a:rPr>
              <a:t>	</a:t>
            </a:r>
            <a:r>
              <a:rPr lang="en-US" dirty="0" smtClean="0">
                <a:solidFill>
                  <a:schemeClr val="bg1">
                    <a:lumMod val="50000"/>
                  </a:schemeClr>
                </a:solidFill>
              </a:rPr>
              <a:t>list all the branches from your local repository. A '*' will appear next to the current active branch</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branch &lt;branch name&gt;</a:t>
            </a:r>
          </a:p>
          <a:p>
            <a:pPr marL="342900" indent="-342900"/>
            <a:r>
              <a:rPr lang="en-US" sz="2400" dirty="0" smtClean="0">
                <a:solidFill>
                  <a:schemeClr val="bg1">
                    <a:lumMod val="50000"/>
                  </a:schemeClr>
                </a:solidFill>
              </a:rPr>
              <a:t>	</a:t>
            </a:r>
            <a:r>
              <a:rPr lang="en-US" dirty="0" smtClean="0">
                <a:solidFill>
                  <a:schemeClr val="bg1">
                    <a:lumMod val="50000"/>
                  </a:schemeClr>
                </a:solidFill>
              </a:rPr>
              <a:t>Creates new branch</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checkout &lt;branch name&gt;</a:t>
            </a:r>
          </a:p>
          <a:p>
            <a:pPr marL="342900" indent="-342900"/>
            <a:r>
              <a:rPr lang="en-US" sz="2400" dirty="0" smtClean="0">
                <a:solidFill>
                  <a:schemeClr val="bg1">
                    <a:lumMod val="50000"/>
                  </a:schemeClr>
                </a:solidFill>
              </a:rPr>
              <a:t>	</a:t>
            </a:r>
            <a:r>
              <a:rPr lang="en-US" dirty="0" smtClean="0">
                <a:solidFill>
                  <a:schemeClr val="bg1">
                    <a:lumMod val="50000"/>
                  </a:schemeClr>
                </a:solidFill>
              </a:rPr>
              <a:t>switch to the given branch</a:t>
            </a:r>
          </a:p>
          <a:p>
            <a:pPr marL="342900" indent="-342900">
              <a:buFont typeface="Wingdings"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reset &lt;file name&gt;</a:t>
            </a:r>
          </a:p>
          <a:p>
            <a:pPr marL="342900" indent="-342900"/>
            <a:r>
              <a:rPr lang="en-US" dirty="0" smtClean="0">
                <a:solidFill>
                  <a:schemeClr val="bg1">
                    <a:lumMod val="50000"/>
                  </a:schemeClr>
                </a:solidFill>
              </a:rPr>
              <a:t>	</a:t>
            </a:r>
            <a:r>
              <a:rPr lang="en-US" dirty="0" err="1" smtClean="0">
                <a:solidFill>
                  <a:schemeClr val="bg1">
                    <a:lumMod val="50000"/>
                  </a:schemeClr>
                </a:solidFill>
              </a:rPr>
              <a:t>unstage</a:t>
            </a:r>
            <a:r>
              <a:rPr lang="en-US" dirty="0" smtClean="0">
                <a:solidFill>
                  <a:schemeClr val="bg1">
                    <a:lumMod val="50000"/>
                  </a:schemeClr>
                </a:solidFill>
              </a:rPr>
              <a:t> but keeps the changes in the working </a:t>
            </a:r>
            <a:r>
              <a:rPr lang="en-US" dirty="0" err="1" smtClean="0">
                <a:solidFill>
                  <a:schemeClr val="bg1">
                    <a:lumMod val="50000"/>
                  </a:schemeClr>
                </a:solidFill>
              </a:rPr>
              <a:t>derectory</a:t>
            </a:r>
            <a:r>
              <a:rPr lang="en-US" dirty="0" smtClean="0">
                <a:solidFill>
                  <a:schemeClr val="bg1">
                    <a:lumMod val="50000"/>
                  </a:schemeClr>
                </a:solidFill>
              </a:rPr>
              <a:t> for the given file</a:t>
            </a:r>
          </a:p>
          <a:p>
            <a:pPr marL="342900" indent="-342900">
              <a:buFont typeface="Wingdings"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restore --stage &lt;filename&gt;</a:t>
            </a:r>
          </a:p>
          <a:p>
            <a:pPr marL="342900" indent="-342900"/>
            <a:r>
              <a:rPr lang="en-US" dirty="0" smtClean="0">
                <a:solidFill>
                  <a:schemeClr val="bg1">
                    <a:lumMod val="50000"/>
                  </a:schemeClr>
                </a:solidFill>
              </a:rPr>
              <a:t>	</a:t>
            </a:r>
            <a:r>
              <a:rPr lang="en-US" dirty="0" err="1" smtClean="0">
                <a:solidFill>
                  <a:schemeClr val="bg1">
                    <a:lumMod val="50000"/>
                  </a:schemeClr>
                </a:solidFill>
              </a:rPr>
              <a:t>unstage</a:t>
            </a:r>
            <a:r>
              <a:rPr lang="en-US" dirty="0" smtClean="0">
                <a:solidFill>
                  <a:schemeClr val="bg1">
                    <a:lumMod val="50000"/>
                  </a:schemeClr>
                </a:solidFill>
              </a:rPr>
              <a:t> and undo changes from the working directory</a:t>
            </a:r>
          </a:p>
          <a:p>
            <a:pPr marL="342900" indent="-342900">
              <a:buFont typeface="Wingdings"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reset head~1</a:t>
            </a:r>
          </a:p>
          <a:p>
            <a:pPr marL="342900" indent="-342900"/>
            <a:r>
              <a:rPr lang="en-US" dirty="0" smtClean="0">
                <a:solidFill>
                  <a:schemeClr val="bg1">
                    <a:lumMod val="50000"/>
                  </a:schemeClr>
                </a:solidFill>
              </a:rPr>
              <a:t>	undoing your last one commit</a:t>
            </a:r>
          </a:p>
          <a:p>
            <a:pPr marL="342900" indent="-342900"/>
            <a:endParaRPr lang="en-US" dirty="0" smtClean="0">
              <a:solidFill>
                <a:schemeClr val="bg1">
                  <a:lumMod val="50000"/>
                </a:schemeClr>
              </a:solidFill>
            </a:endParaRPr>
          </a:p>
        </p:txBody>
      </p:sp>
    </p:spTree>
    <p:extLst>
      <p:ext uri="{BB962C8B-B14F-4D97-AF65-F5344CB8AC3E}">
        <p14:creationId xmlns:p14="http://schemas.microsoft.com/office/powerpoint/2010/main" xmlns="" val="159176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Advanced </a:t>
            </a:r>
            <a:r>
              <a:rPr lang="en-US" sz="4000" dirty="0">
                <a:solidFill>
                  <a:schemeClr val="bg1">
                    <a:lumMod val="50000"/>
                  </a:schemeClr>
                </a:solidFill>
              </a:rPr>
              <a:t>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9B8DFFC6-F5A1-437C-96C6-D9151B948833}"/>
              </a:ext>
            </a:extLst>
          </p:cNvPr>
          <p:cNvSpPr txBox="1"/>
          <p:nvPr/>
        </p:nvSpPr>
        <p:spPr>
          <a:xfrm>
            <a:off x="599440" y="944880"/>
            <a:ext cx="8564880" cy="2708434"/>
          </a:xfrm>
          <a:prstGeom prst="rect">
            <a:avLst/>
          </a:prstGeom>
          <a:noFill/>
        </p:spPr>
        <p:txBody>
          <a:bodyPr wrap="square" rtlCol="0">
            <a:spAutoFit/>
          </a:bodyPr>
          <a:lstStyle/>
          <a:p>
            <a:pPr marL="800100" lvl="1" indent="-342900">
              <a:buFont typeface="Wingdings" panose="05000000000000000000" pitchFamily="2" charset="2"/>
              <a:buChar char="§"/>
            </a:pPr>
            <a:r>
              <a:rPr lang="en-US" sz="2400" dirty="0">
                <a:solidFill>
                  <a:schemeClr val="bg1">
                    <a:lumMod val="50000"/>
                  </a:schemeClr>
                </a:solidFill>
              </a:rPr>
              <a:t>Chery-Pick</a:t>
            </a:r>
          </a:p>
          <a:p>
            <a:pPr lvl="2"/>
            <a:r>
              <a:rPr lang="en-US" sz="2400" dirty="0">
                <a:solidFill>
                  <a:schemeClr val="bg1">
                    <a:lumMod val="50000"/>
                  </a:schemeClr>
                </a:solidFill>
              </a:rPr>
              <a:t>Used for merging a particular commit from one branch to another branch.</a:t>
            </a:r>
          </a:p>
          <a:p>
            <a:pPr lvl="2"/>
            <a:endParaRPr lang="en-US" sz="2400" dirty="0">
              <a:solidFill>
                <a:schemeClr val="bg1">
                  <a:lumMod val="50000"/>
                </a:schemeClr>
              </a:solidFill>
            </a:endParaRPr>
          </a:p>
          <a:p>
            <a:pPr marL="1371600" lvl="2" indent="-457200">
              <a:buFont typeface="+mj-lt"/>
              <a:buAutoNum type="arabicPeriod"/>
            </a:pPr>
            <a:r>
              <a:rPr lang="en-US" dirty="0">
                <a:solidFill>
                  <a:schemeClr val="bg1">
                    <a:lumMod val="50000"/>
                  </a:schemeClr>
                </a:solidFill>
              </a:rPr>
              <a:t>First you need to checkout to the target branch </a:t>
            </a:r>
          </a:p>
          <a:p>
            <a:pPr marL="1371600" lvl="2" indent="-457200">
              <a:buFont typeface="+mj-lt"/>
              <a:buAutoNum type="arabicPeriod"/>
            </a:pPr>
            <a:r>
              <a:rPr lang="en-US" dirty="0">
                <a:solidFill>
                  <a:schemeClr val="bg1">
                    <a:lumMod val="50000"/>
                  </a:schemeClr>
                </a:solidFill>
              </a:rPr>
              <a:t>Use command-</a:t>
            </a:r>
          </a:p>
          <a:p>
            <a:pPr marL="1371600" lvl="2" indent="-457200">
              <a:buFont typeface="+mj-lt"/>
              <a:buAutoNum type="arabicPeriod"/>
            </a:pPr>
            <a:r>
              <a:rPr lang="en-US" dirty="0">
                <a:solidFill>
                  <a:schemeClr val="bg1">
                    <a:lumMod val="50000"/>
                  </a:schemeClr>
                </a:solidFill>
              </a:rPr>
              <a:t>	git cherry-pick &lt;</a:t>
            </a:r>
            <a:r>
              <a:rPr lang="en-US" dirty="0" err="1">
                <a:solidFill>
                  <a:schemeClr val="bg1">
                    <a:lumMod val="50000"/>
                  </a:schemeClr>
                </a:solidFill>
              </a:rPr>
              <a:t>commitid</a:t>
            </a:r>
            <a:r>
              <a:rPr lang="en-US" dirty="0">
                <a:solidFill>
                  <a:schemeClr val="bg1">
                    <a:lumMod val="50000"/>
                  </a:schemeClr>
                </a:solidFill>
              </a:rPr>
              <a:t>&gt;</a:t>
            </a:r>
          </a:p>
          <a:p>
            <a:pPr marL="1371600" lvl="2" indent="-457200">
              <a:buFont typeface="+mj-lt"/>
              <a:buAutoNum type="arabicPeriod"/>
            </a:pPr>
            <a:r>
              <a:rPr lang="en-US" sz="1400" dirty="0">
                <a:solidFill>
                  <a:schemeClr val="bg1">
                    <a:lumMod val="50000"/>
                  </a:schemeClr>
                </a:solidFill>
              </a:rPr>
              <a:t>Co</a:t>
            </a:r>
            <a:r>
              <a:rPr lang="en-US" dirty="0">
                <a:solidFill>
                  <a:schemeClr val="bg1">
                    <a:lumMod val="50000"/>
                  </a:schemeClr>
                </a:solidFill>
              </a:rPr>
              <a:t>mmit the changes and push it to remote target branch</a:t>
            </a:r>
          </a:p>
        </p:txBody>
      </p:sp>
    </p:spTree>
    <p:extLst>
      <p:ext uri="{BB962C8B-B14F-4D97-AF65-F5344CB8AC3E}">
        <p14:creationId xmlns:p14="http://schemas.microsoft.com/office/powerpoint/2010/main" xmlns="" val="138087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Continuous Integration -Jenkins</a:t>
            </a:r>
          </a:p>
        </p:txBody>
      </p:sp>
      <p:pic>
        <p:nvPicPr>
          <p:cNvPr id="1026" name="Picture 2"/>
          <p:cNvPicPr>
            <a:picLocks noChangeAspect="1" noChangeArrowheads="1"/>
          </p:cNvPicPr>
          <p:nvPr/>
        </p:nvPicPr>
        <p:blipFill>
          <a:blip r:embed="rId2"/>
          <a:srcRect/>
          <a:stretch>
            <a:fillRect/>
          </a:stretch>
        </p:blipFill>
        <p:spPr bwMode="auto">
          <a:xfrm>
            <a:off x="2687782" y="1181099"/>
            <a:ext cx="7370618" cy="5510645"/>
          </a:xfrm>
          <a:prstGeom prst="rect">
            <a:avLst/>
          </a:prstGeom>
          <a:noFill/>
          <a:ln w="9525">
            <a:noFill/>
            <a:miter lim="800000"/>
            <a:headEnd/>
            <a:tailEnd/>
          </a:ln>
          <a:effectLst/>
        </p:spPr>
      </p:pic>
    </p:spTree>
    <p:extLst>
      <p:ext uri="{BB962C8B-B14F-4D97-AF65-F5344CB8AC3E}">
        <p14:creationId xmlns:p14="http://schemas.microsoft.com/office/powerpoint/2010/main" xmlns="" val="1380878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Agenda </a:t>
            </a:r>
          </a:p>
        </p:txBody>
      </p:sp>
      <p:sp>
        <p:nvSpPr>
          <p:cNvPr id="4" name="TextBox 3"/>
          <p:cNvSpPr txBox="1"/>
          <p:nvPr/>
        </p:nvSpPr>
        <p:spPr>
          <a:xfrm>
            <a:off x="3186629" y="1399308"/>
            <a:ext cx="6664035" cy="2308324"/>
          </a:xfrm>
          <a:prstGeom prst="rect">
            <a:avLst/>
          </a:prstGeom>
          <a:noFill/>
        </p:spPr>
        <p:txBody>
          <a:bodyPr wrap="square" rtlCol="0">
            <a:spAutoFit/>
          </a:bodyPr>
          <a:lstStyle/>
          <a:p>
            <a:pPr marL="457200" indent="-457200">
              <a:buFont typeface="+mj-lt"/>
              <a:buAutoNum type="arabicPeriod"/>
            </a:pPr>
            <a:r>
              <a:rPr lang="en-US" sz="2400" b="1" dirty="0" smtClean="0">
                <a:solidFill>
                  <a:schemeClr val="bg1">
                    <a:lumMod val="50000"/>
                  </a:schemeClr>
                </a:solidFill>
              </a:rPr>
              <a:t>Why Continuous integration?</a:t>
            </a:r>
          </a:p>
          <a:p>
            <a:pPr marL="457200" indent="-457200">
              <a:buFont typeface="+mj-lt"/>
              <a:buAutoNum type="arabicPeriod"/>
            </a:pPr>
            <a:r>
              <a:rPr lang="en-US" sz="2400" b="1" dirty="0" smtClean="0">
                <a:solidFill>
                  <a:schemeClr val="bg1">
                    <a:lumMod val="50000"/>
                  </a:schemeClr>
                </a:solidFill>
              </a:rPr>
              <a:t>What is Jenkins?</a:t>
            </a:r>
          </a:p>
          <a:p>
            <a:pPr marL="457200" indent="-457200">
              <a:buFont typeface="+mj-lt"/>
              <a:buAutoNum type="arabicPeriod"/>
            </a:pPr>
            <a:r>
              <a:rPr lang="en-US" sz="2400" b="1" dirty="0" smtClean="0">
                <a:solidFill>
                  <a:schemeClr val="bg1">
                    <a:lumMod val="50000"/>
                  </a:schemeClr>
                </a:solidFill>
              </a:rPr>
              <a:t>What are Jenkins Features?</a:t>
            </a:r>
          </a:p>
          <a:p>
            <a:pPr marL="457200" indent="-457200">
              <a:buFont typeface="+mj-lt"/>
              <a:buAutoNum type="arabicPeriod"/>
            </a:pPr>
            <a:r>
              <a:rPr lang="en-US" sz="2400" b="1" dirty="0" smtClean="0">
                <a:solidFill>
                  <a:schemeClr val="bg1">
                    <a:lumMod val="50000"/>
                  </a:schemeClr>
                </a:solidFill>
              </a:rPr>
              <a:t>Jenkins architecture</a:t>
            </a:r>
          </a:p>
          <a:p>
            <a:pPr marL="457200" indent="-457200">
              <a:buFont typeface="+mj-lt"/>
              <a:buAutoNum type="arabicPeriod"/>
            </a:pPr>
            <a:r>
              <a:rPr lang="en-US" sz="2400" b="1" dirty="0" smtClean="0">
                <a:solidFill>
                  <a:schemeClr val="bg1">
                    <a:lumMod val="50000"/>
                  </a:schemeClr>
                </a:solidFill>
              </a:rPr>
              <a:t>Jenkins installation &amp; setup</a:t>
            </a:r>
          </a:p>
          <a:p>
            <a:pPr marL="457200" indent="-457200">
              <a:buFont typeface="+mj-lt"/>
              <a:buAutoNum type="arabicPeriod"/>
            </a:pPr>
            <a:r>
              <a:rPr lang="en-US" sz="2400" b="1" dirty="0" smtClean="0">
                <a:solidFill>
                  <a:schemeClr val="bg1">
                    <a:lumMod val="50000"/>
                  </a:schemeClr>
                </a:solidFill>
              </a:rPr>
              <a:t>Setting up a CI/CD pipeline</a:t>
            </a:r>
            <a:endParaRPr lang="en-US" sz="2400" dirty="0">
              <a:solidFill>
                <a:schemeClr val="bg1">
                  <a:lumMod val="50000"/>
                </a:schemeClr>
              </a:solidFill>
            </a:endParaRPr>
          </a:p>
        </p:txBody>
      </p:sp>
    </p:spTree>
    <p:extLst>
      <p:ext uri="{BB962C8B-B14F-4D97-AF65-F5344CB8AC3E}">
        <p14:creationId xmlns:p14="http://schemas.microsoft.com/office/powerpoint/2010/main" xmlns="" val="138087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Why Continuous Integration?</a:t>
            </a:r>
          </a:p>
        </p:txBody>
      </p:sp>
      <p:pic>
        <p:nvPicPr>
          <p:cNvPr id="4" name="Picture 2"/>
          <p:cNvPicPr>
            <a:picLocks noChangeAspect="1" noChangeArrowheads="1"/>
          </p:cNvPicPr>
          <p:nvPr/>
        </p:nvPicPr>
        <p:blipFill>
          <a:blip r:embed="rId2"/>
          <a:srcRect/>
          <a:stretch>
            <a:fillRect/>
          </a:stretch>
        </p:blipFill>
        <p:spPr bwMode="auto">
          <a:xfrm>
            <a:off x="2081213" y="1462088"/>
            <a:ext cx="8029575" cy="3933825"/>
          </a:xfrm>
          <a:prstGeom prst="rect">
            <a:avLst/>
          </a:prstGeom>
          <a:noFill/>
          <a:ln w="9525">
            <a:noFill/>
            <a:miter lim="800000"/>
            <a:headEnd/>
            <a:tailEnd/>
          </a:ln>
          <a:effectLst/>
        </p:spPr>
      </p:pic>
    </p:spTree>
    <p:extLst>
      <p:ext uri="{BB962C8B-B14F-4D97-AF65-F5344CB8AC3E}">
        <p14:creationId xmlns:p14="http://schemas.microsoft.com/office/powerpoint/2010/main" xmlns="" val="138087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Why Continuous Integration?</a:t>
            </a:r>
          </a:p>
        </p:txBody>
      </p:sp>
      <p:pic>
        <p:nvPicPr>
          <p:cNvPr id="2050" name="Picture 2"/>
          <p:cNvPicPr>
            <a:picLocks noChangeAspect="1" noChangeArrowheads="1"/>
          </p:cNvPicPr>
          <p:nvPr/>
        </p:nvPicPr>
        <p:blipFill>
          <a:blip r:embed="rId2"/>
          <a:srcRect/>
          <a:stretch>
            <a:fillRect/>
          </a:stretch>
        </p:blipFill>
        <p:spPr bwMode="auto">
          <a:xfrm>
            <a:off x="387928" y="1052513"/>
            <a:ext cx="11499272" cy="5265160"/>
          </a:xfrm>
          <a:prstGeom prst="rect">
            <a:avLst/>
          </a:prstGeom>
          <a:noFill/>
          <a:ln w="9525">
            <a:noFill/>
            <a:miter lim="800000"/>
            <a:headEnd/>
            <a:tailEnd/>
          </a:ln>
          <a:effectLst/>
        </p:spPr>
      </p:pic>
    </p:spTree>
    <p:extLst>
      <p:ext uri="{BB962C8B-B14F-4D97-AF65-F5344CB8AC3E}">
        <p14:creationId xmlns:p14="http://schemas.microsoft.com/office/powerpoint/2010/main" xmlns="" val="138087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What is Jenkins?</a:t>
            </a:r>
          </a:p>
        </p:txBody>
      </p:sp>
      <p:pic>
        <p:nvPicPr>
          <p:cNvPr id="3074" name="Picture 2"/>
          <p:cNvPicPr>
            <a:picLocks noChangeAspect="1" noChangeArrowheads="1"/>
          </p:cNvPicPr>
          <p:nvPr/>
        </p:nvPicPr>
        <p:blipFill>
          <a:blip r:embed="rId2"/>
          <a:srcRect/>
          <a:stretch>
            <a:fillRect/>
          </a:stretch>
        </p:blipFill>
        <p:spPr bwMode="auto">
          <a:xfrm>
            <a:off x="3300413" y="1190625"/>
            <a:ext cx="5591175" cy="4476750"/>
          </a:xfrm>
          <a:prstGeom prst="rect">
            <a:avLst/>
          </a:prstGeom>
          <a:noFill/>
          <a:ln w="9525">
            <a:noFill/>
            <a:miter lim="800000"/>
            <a:headEnd/>
            <a:tailEnd/>
          </a:ln>
          <a:effectLst/>
        </p:spPr>
      </p:pic>
    </p:spTree>
    <p:extLst>
      <p:ext uri="{BB962C8B-B14F-4D97-AF65-F5344CB8AC3E}">
        <p14:creationId xmlns:p14="http://schemas.microsoft.com/office/powerpoint/2010/main" xmlns="" val="138087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What is Jenkins?</a:t>
            </a:r>
          </a:p>
        </p:txBody>
      </p:sp>
      <p:sp>
        <p:nvSpPr>
          <p:cNvPr id="5" name="TextBox 4"/>
          <p:cNvSpPr txBox="1"/>
          <p:nvPr/>
        </p:nvSpPr>
        <p:spPr>
          <a:xfrm>
            <a:off x="581891" y="1205345"/>
            <a:ext cx="11194473" cy="1200329"/>
          </a:xfrm>
          <a:prstGeom prst="rect">
            <a:avLst/>
          </a:prstGeom>
          <a:noFill/>
        </p:spPr>
        <p:txBody>
          <a:bodyPr wrap="square" rtlCol="0">
            <a:spAutoFit/>
          </a:bodyPr>
          <a:lstStyle/>
          <a:p>
            <a:r>
              <a:rPr lang="en-US" sz="2400" dirty="0" smtClean="0">
                <a:solidFill>
                  <a:schemeClr val="bg1">
                    <a:lumMod val="50000"/>
                  </a:schemeClr>
                </a:solidFill>
              </a:rPr>
              <a:t>Jenkins is an Open Source continuous integration tool written in java that allows us to automate the software development process, making sure that there is minimum involvement from us. It also integrates all the different parts of the development.</a:t>
            </a:r>
            <a:endParaRPr lang="en-US" sz="2400" dirty="0">
              <a:solidFill>
                <a:schemeClr val="bg1">
                  <a:lumMod val="50000"/>
                </a:schemeClr>
              </a:solidFill>
            </a:endParaRPr>
          </a:p>
        </p:txBody>
      </p:sp>
      <p:pic>
        <p:nvPicPr>
          <p:cNvPr id="6" name="Picture 2"/>
          <p:cNvPicPr>
            <a:picLocks noChangeAspect="1" noChangeArrowheads="1"/>
          </p:cNvPicPr>
          <p:nvPr/>
        </p:nvPicPr>
        <p:blipFill>
          <a:blip r:embed="rId2"/>
          <a:srcRect/>
          <a:stretch>
            <a:fillRect/>
          </a:stretch>
        </p:blipFill>
        <p:spPr bwMode="auto">
          <a:xfrm>
            <a:off x="3990109" y="2728480"/>
            <a:ext cx="3917806" cy="3136915"/>
          </a:xfrm>
          <a:prstGeom prst="rect">
            <a:avLst/>
          </a:prstGeom>
          <a:noFill/>
          <a:ln w="9525">
            <a:noFill/>
            <a:miter lim="800000"/>
            <a:headEnd/>
            <a:tailEnd/>
          </a:ln>
          <a:effectLst/>
        </p:spPr>
      </p:pic>
    </p:spTree>
    <p:extLst>
      <p:ext uri="{BB962C8B-B14F-4D97-AF65-F5344CB8AC3E}">
        <p14:creationId xmlns:p14="http://schemas.microsoft.com/office/powerpoint/2010/main" xmlns="" val="138087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What is Jenkins?</a:t>
            </a:r>
          </a:p>
        </p:txBody>
      </p:sp>
      <p:pic>
        <p:nvPicPr>
          <p:cNvPr id="4098" name="Picture 2"/>
          <p:cNvPicPr>
            <a:picLocks noChangeAspect="1" noChangeArrowheads="1"/>
          </p:cNvPicPr>
          <p:nvPr/>
        </p:nvPicPr>
        <p:blipFill>
          <a:blip r:embed="rId2"/>
          <a:srcRect/>
          <a:stretch>
            <a:fillRect/>
          </a:stretch>
        </p:blipFill>
        <p:spPr bwMode="auto">
          <a:xfrm>
            <a:off x="1204913" y="1176338"/>
            <a:ext cx="9782175" cy="4505325"/>
          </a:xfrm>
          <a:prstGeom prst="rect">
            <a:avLst/>
          </a:prstGeom>
          <a:noFill/>
          <a:ln w="9525">
            <a:noFill/>
            <a:miter lim="800000"/>
            <a:headEnd/>
            <a:tailEnd/>
          </a:ln>
          <a:effectLst/>
        </p:spPr>
      </p:pic>
    </p:spTree>
    <p:extLst>
      <p:ext uri="{BB962C8B-B14F-4D97-AF65-F5344CB8AC3E}">
        <p14:creationId xmlns:p14="http://schemas.microsoft.com/office/powerpoint/2010/main" xmlns="" val="138087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42270AA-492E-468C-B5DF-D005AB39834E}"/>
              </a:ext>
            </a:extLst>
          </p:cNvPr>
          <p:cNvSpPr txBox="1"/>
          <p:nvPr/>
        </p:nvSpPr>
        <p:spPr>
          <a:xfrm>
            <a:off x="101599" y="2865120"/>
            <a:ext cx="4602481" cy="1015663"/>
          </a:xfrm>
          <a:prstGeom prst="rect">
            <a:avLst/>
          </a:prstGeom>
          <a:noFill/>
        </p:spPr>
        <p:txBody>
          <a:bodyPr wrap="square" rtlCol="0">
            <a:spAutoFit/>
          </a:bodyPr>
          <a:lstStyle/>
          <a:p>
            <a:pPr algn="ctr"/>
            <a:r>
              <a:rPr lang="en-US" sz="6000" b="1" dirty="0">
                <a:solidFill>
                  <a:schemeClr val="bg1">
                    <a:lumMod val="50000"/>
                  </a:schemeClr>
                </a:solidFill>
              </a:rPr>
              <a:t>Why DevOps?</a:t>
            </a:r>
          </a:p>
        </p:txBody>
      </p:sp>
      <p:pic>
        <p:nvPicPr>
          <p:cNvPr id="4" name="Picture 3">
            <a:extLst>
              <a:ext uri="{FF2B5EF4-FFF2-40B4-BE49-F238E27FC236}">
                <a16:creationId xmlns:a16="http://schemas.microsoft.com/office/drawing/2014/main" xmlns="" id="{B9C8FE3E-35D3-4129-8633-6BE0E6E26E9A}"/>
              </a:ext>
            </a:extLst>
          </p:cNvPr>
          <p:cNvPicPr>
            <a:picLocks noChangeAspect="1"/>
          </p:cNvPicPr>
          <p:nvPr/>
        </p:nvPicPr>
        <p:blipFill>
          <a:blip r:embed="rId2"/>
          <a:stretch>
            <a:fillRect/>
          </a:stretch>
        </p:blipFill>
        <p:spPr>
          <a:xfrm>
            <a:off x="4734560" y="0"/>
            <a:ext cx="7457440" cy="6857999"/>
          </a:xfrm>
          <a:prstGeom prst="rect">
            <a:avLst/>
          </a:prstGeom>
        </p:spPr>
      </p:pic>
    </p:spTree>
    <p:extLst>
      <p:ext uri="{BB962C8B-B14F-4D97-AF65-F5344CB8AC3E}">
        <p14:creationId xmlns:p14="http://schemas.microsoft.com/office/powerpoint/2010/main" xmlns="" val="119367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Benefits of </a:t>
            </a:r>
            <a:r>
              <a:rPr lang="en-US" sz="4000" dirty="0" smtClean="0">
                <a:solidFill>
                  <a:schemeClr val="bg1">
                    <a:lumMod val="50000"/>
                  </a:schemeClr>
                </a:solidFill>
              </a:rPr>
              <a:t>Jenkins?</a:t>
            </a:r>
          </a:p>
        </p:txBody>
      </p:sp>
      <p:sp>
        <p:nvSpPr>
          <p:cNvPr id="5" name="TextBox 4"/>
          <p:cNvSpPr txBox="1"/>
          <p:nvPr/>
        </p:nvSpPr>
        <p:spPr>
          <a:xfrm>
            <a:off x="415636" y="1163782"/>
            <a:ext cx="11291455" cy="3785652"/>
          </a:xfrm>
          <a:prstGeom prst="rect">
            <a:avLst/>
          </a:prstGeom>
          <a:noFill/>
        </p:spPr>
        <p:txBody>
          <a:bodyPr wrap="square" rtlCol="0">
            <a:spAutoFit/>
          </a:bodyPr>
          <a:lstStyle/>
          <a:p>
            <a:pPr lvl="1">
              <a:buFont typeface="Wingdings" pitchFamily="2" charset="2"/>
              <a:buChar char="§"/>
            </a:pPr>
            <a:r>
              <a:rPr lang="en-US" sz="2400" dirty="0" smtClean="0">
                <a:solidFill>
                  <a:schemeClr val="bg1">
                    <a:lumMod val="50000"/>
                  </a:schemeClr>
                </a:solidFill>
              </a:rPr>
              <a:t>Jenkins is a community tool – Its open source and has a very </a:t>
            </a:r>
            <a:r>
              <a:rPr lang="en-US" sz="2400" dirty="0" err="1" smtClean="0">
                <a:solidFill>
                  <a:schemeClr val="bg1">
                    <a:lumMod val="50000"/>
                  </a:schemeClr>
                </a:solidFill>
              </a:rPr>
              <a:t>very</a:t>
            </a:r>
            <a:r>
              <a:rPr lang="en-US" sz="2400" dirty="0" smtClean="0">
                <a:solidFill>
                  <a:schemeClr val="bg1">
                    <a:lumMod val="50000"/>
                  </a:schemeClr>
                </a:solidFill>
              </a:rPr>
              <a:t> large </a:t>
            </a:r>
            <a:r>
              <a:rPr lang="en-US" sz="2400" dirty="0" smtClean="0">
                <a:solidFill>
                  <a:schemeClr val="bg1">
                    <a:lumMod val="50000"/>
                  </a:schemeClr>
                </a:solidFill>
              </a:rPr>
              <a:t>community that contributes to </a:t>
            </a:r>
            <a:r>
              <a:rPr lang="en-US" sz="2400" dirty="0" smtClean="0">
                <a:solidFill>
                  <a:schemeClr val="bg1">
                    <a:lumMod val="50000"/>
                  </a:schemeClr>
                </a:solidFill>
              </a:rPr>
              <a:t>it regularly</a:t>
            </a:r>
            <a:r>
              <a:rPr lang="en-US" sz="2400" dirty="0" smtClean="0">
                <a:solidFill>
                  <a:schemeClr val="bg1">
                    <a:lumMod val="50000"/>
                  </a:schemeClr>
                </a:solidFill>
              </a:rPr>
              <a:t>.</a:t>
            </a:r>
          </a:p>
          <a:p>
            <a:pPr lvl="1"/>
            <a:endParaRPr lang="en-US" sz="2400" dirty="0" smtClean="0">
              <a:solidFill>
                <a:schemeClr val="bg1">
                  <a:lumMod val="50000"/>
                </a:schemeClr>
              </a:solidFill>
            </a:endParaRPr>
          </a:p>
          <a:p>
            <a:pPr lvl="1">
              <a:buFont typeface="Wingdings" pitchFamily="2" charset="2"/>
              <a:buChar char="§"/>
            </a:pPr>
            <a:r>
              <a:rPr lang="en-US" sz="2400" dirty="0" smtClean="0">
                <a:solidFill>
                  <a:schemeClr val="bg1">
                    <a:lumMod val="50000"/>
                  </a:schemeClr>
                </a:solidFill>
              </a:rPr>
              <a:t>It’s </a:t>
            </a:r>
            <a:r>
              <a:rPr lang="en-US" sz="2400" dirty="0" smtClean="0">
                <a:solidFill>
                  <a:schemeClr val="bg1">
                    <a:lumMod val="50000"/>
                  </a:schemeClr>
                </a:solidFill>
              </a:rPr>
              <a:t>free, so you don’t </a:t>
            </a:r>
            <a:r>
              <a:rPr lang="en-US" sz="2400" dirty="0" smtClean="0">
                <a:solidFill>
                  <a:schemeClr val="bg1">
                    <a:lumMod val="50000"/>
                  </a:schemeClr>
                </a:solidFill>
              </a:rPr>
              <a:t>have to </a:t>
            </a:r>
            <a:r>
              <a:rPr lang="en-US" sz="2400" dirty="0" smtClean="0">
                <a:solidFill>
                  <a:schemeClr val="bg1">
                    <a:lumMod val="50000"/>
                  </a:schemeClr>
                </a:solidFill>
              </a:rPr>
              <a:t>accrue anymore </a:t>
            </a:r>
            <a:r>
              <a:rPr lang="en-US" sz="2400" dirty="0" smtClean="0">
                <a:solidFill>
                  <a:schemeClr val="bg1">
                    <a:lumMod val="50000"/>
                  </a:schemeClr>
                </a:solidFill>
              </a:rPr>
              <a:t>subscription costs</a:t>
            </a:r>
            <a:r>
              <a:rPr lang="en-US" sz="2400" dirty="0" smtClean="0">
                <a:solidFill>
                  <a:schemeClr val="bg1">
                    <a:lumMod val="50000"/>
                  </a:schemeClr>
                </a:solidFill>
              </a:rPr>
              <a:t>.</a:t>
            </a:r>
          </a:p>
          <a:p>
            <a:pPr lvl="1">
              <a:buFont typeface="Wingdings" pitchFamily="2" charset="2"/>
              <a:buChar char="§"/>
            </a:pPr>
            <a:endParaRPr lang="en-US" sz="2400" dirty="0" smtClean="0">
              <a:solidFill>
                <a:schemeClr val="bg1">
                  <a:lumMod val="50000"/>
                </a:schemeClr>
              </a:solidFill>
            </a:endParaRPr>
          </a:p>
          <a:p>
            <a:pPr lvl="1">
              <a:buFont typeface="Wingdings" pitchFamily="2" charset="2"/>
              <a:buChar char="§"/>
            </a:pPr>
            <a:r>
              <a:rPr lang="en-US" sz="2400" dirty="0" smtClean="0">
                <a:solidFill>
                  <a:schemeClr val="bg1">
                    <a:lumMod val="50000"/>
                  </a:schemeClr>
                </a:solidFill>
              </a:rPr>
              <a:t>It </a:t>
            </a:r>
            <a:r>
              <a:rPr lang="en-US" sz="2400" dirty="0" smtClean="0">
                <a:solidFill>
                  <a:schemeClr val="bg1">
                    <a:lumMod val="50000"/>
                  </a:schemeClr>
                </a:solidFill>
              </a:rPr>
              <a:t>is highly modifiable and adaptable and has a support for a very large </a:t>
            </a:r>
            <a:r>
              <a:rPr lang="en-US" sz="2400" dirty="0" smtClean="0">
                <a:solidFill>
                  <a:schemeClr val="bg1">
                    <a:lumMod val="50000"/>
                  </a:schemeClr>
                </a:solidFill>
              </a:rPr>
              <a:t>number of </a:t>
            </a:r>
            <a:r>
              <a:rPr lang="en-US" sz="2400" dirty="0" err="1" smtClean="0">
                <a:solidFill>
                  <a:schemeClr val="bg1">
                    <a:lumMod val="50000"/>
                  </a:schemeClr>
                </a:solidFill>
              </a:rPr>
              <a:t>plugins</a:t>
            </a:r>
            <a:r>
              <a:rPr lang="en-US" sz="2400" dirty="0" smtClean="0">
                <a:solidFill>
                  <a:schemeClr val="bg1">
                    <a:lumMod val="50000"/>
                  </a:schemeClr>
                </a:solidFill>
              </a:rPr>
              <a:t>.</a:t>
            </a:r>
          </a:p>
          <a:p>
            <a:pPr lvl="1">
              <a:buFont typeface="Wingdings" pitchFamily="2" charset="2"/>
              <a:buChar char="§"/>
            </a:pPr>
            <a:endParaRPr lang="en-US" sz="2400" dirty="0" smtClean="0">
              <a:solidFill>
                <a:schemeClr val="bg1">
                  <a:lumMod val="50000"/>
                </a:schemeClr>
              </a:solidFill>
            </a:endParaRPr>
          </a:p>
          <a:p>
            <a:pPr lvl="1">
              <a:buFont typeface="Wingdings" pitchFamily="2" charset="2"/>
              <a:buChar char="§"/>
            </a:pPr>
            <a:r>
              <a:rPr lang="en-US" sz="2400" dirty="0" smtClean="0">
                <a:solidFill>
                  <a:schemeClr val="bg1">
                    <a:lumMod val="50000"/>
                  </a:schemeClr>
                </a:solidFill>
              </a:rPr>
              <a:t>It </a:t>
            </a:r>
            <a:r>
              <a:rPr lang="en-US" sz="2400" dirty="0" smtClean="0">
                <a:solidFill>
                  <a:schemeClr val="bg1">
                    <a:lumMod val="50000"/>
                  </a:schemeClr>
                </a:solidFill>
              </a:rPr>
              <a:t>can run on any major platform </a:t>
            </a:r>
            <a:r>
              <a:rPr lang="en-US" sz="2400" dirty="0" smtClean="0">
                <a:solidFill>
                  <a:schemeClr val="bg1">
                    <a:lumMod val="50000"/>
                  </a:schemeClr>
                </a:solidFill>
              </a:rPr>
              <a:t>without any compatibility issues</a:t>
            </a:r>
            <a:r>
              <a:rPr lang="en-US" sz="2400" dirty="0" smtClean="0">
                <a:solidFill>
                  <a:schemeClr val="bg1">
                    <a:lumMod val="50000"/>
                  </a:schemeClr>
                </a:solidFill>
              </a:rPr>
              <a:t>.</a:t>
            </a:r>
          </a:p>
          <a:p>
            <a:endParaRPr lang="en-US" sz="2400" dirty="0">
              <a:solidFill>
                <a:schemeClr val="bg1">
                  <a:lumMod val="50000"/>
                </a:schemeClr>
              </a:solidFill>
            </a:endParaRPr>
          </a:p>
        </p:txBody>
      </p:sp>
    </p:spTree>
    <p:extLst>
      <p:ext uri="{BB962C8B-B14F-4D97-AF65-F5344CB8AC3E}">
        <p14:creationId xmlns:p14="http://schemas.microsoft.com/office/powerpoint/2010/main" xmlns="" val="138087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42270AA-492E-468C-B5DF-D005AB39834E}"/>
              </a:ext>
            </a:extLst>
          </p:cNvPr>
          <p:cNvSpPr txBox="1"/>
          <p:nvPr/>
        </p:nvSpPr>
        <p:spPr>
          <a:xfrm>
            <a:off x="10159" y="2794000"/>
            <a:ext cx="12181841" cy="1015663"/>
          </a:xfrm>
          <a:prstGeom prst="rect">
            <a:avLst/>
          </a:prstGeom>
          <a:noFill/>
        </p:spPr>
        <p:txBody>
          <a:bodyPr wrap="square" rtlCol="0">
            <a:spAutoFit/>
          </a:bodyPr>
          <a:lstStyle/>
          <a:p>
            <a:pPr algn="ctr"/>
            <a:r>
              <a:rPr lang="en-US" sz="6000" b="1" dirty="0">
                <a:solidFill>
                  <a:schemeClr val="bg1">
                    <a:lumMod val="50000"/>
                  </a:schemeClr>
                </a:solidFill>
              </a:rPr>
              <a:t>Thank You</a:t>
            </a:r>
          </a:p>
        </p:txBody>
      </p:sp>
    </p:spTree>
    <p:extLst>
      <p:ext uri="{BB962C8B-B14F-4D97-AF65-F5344CB8AC3E}">
        <p14:creationId xmlns:p14="http://schemas.microsoft.com/office/powerpoint/2010/main" xmlns="" val="398133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b="1" dirty="0">
                <a:solidFill>
                  <a:schemeClr val="bg1">
                    <a:lumMod val="50000"/>
                  </a:schemeClr>
                </a:solidFill>
                <a:latin typeface="+mj-lt"/>
              </a:rPr>
              <a:t>Waterfall Model</a:t>
            </a:r>
          </a:p>
        </p:txBody>
      </p:sp>
      <p:pic>
        <p:nvPicPr>
          <p:cNvPr id="6" name="Picture 5">
            <a:extLst>
              <a:ext uri="{FF2B5EF4-FFF2-40B4-BE49-F238E27FC236}">
                <a16:creationId xmlns:a16="http://schemas.microsoft.com/office/drawing/2014/main" xmlns="" id="{3EAF93C3-FEA4-4E5F-A9E8-EA07466836E3}"/>
              </a:ext>
            </a:extLst>
          </p:cNvPr>
          <p:cNvPicPr>
            <a:picLocks noChangeAspect="1"/>
          </p:cNvPicPr>
          <p:nvPr/>
        </p:nvPicPr>
        <p:blipFill>
          <a:blip r:embed="rId2"/>
          <a:stretch>
            <a:fillRect/>
          </a:stretch>
        </p:blipFill>
        <p:spPr>
          <a:xfrm>
            <a:off x="9525" y="642937"/>
            <a:ext cx="5772150" cy="5572125"/>
          </a:xfrm>
          <a:prstGeom prst="rect">
            <a:avLst/>
          </a:prstGeom>
        </p:spPr>
      </p:pic>
      <p:sp>
        <p:nvSpPr>
          <p:cNvPr id="7" name="TextBox 6">
            <a:extLst>
              <a:ext uri="{FF2B5EF4-FFF2-40B4-BE49-F238E27FC236}">
                <a16:creationId xmlns:a16="http://schemas.microsoft.com/office/drawing/2014/main" xmlns="" id="{5205BA0B-441B-4D66-A356-F6C0076D797D}"/>
              </a:ext>
            </a:extLst>
          </p:cNvPr>
          <p:cNvSpPr txBox="1"/>
          <p:nvPr/>
        </p:nvSpPr>
        <p:spPr>
          <a:xfrm>
            <a:off x="6096000" y="1066800"/>
            <a:ext cx="5892800" cy="4832092"/>
          </a:xfrm>
          <a:prstGeom prst="rect">
            <a:avLst/>
          </a:prstGeom>
          <a:noFill/>
        </p:spPr>
        <p:txBody>
          <a:bodyPr wrap="square" rtlCol="0">
            <a:spAutoFit/>
          </a:bodyPr>
          <a:lstStyle/>
          <a:p>
            <a:pPr algn="just"/>
            <a:r>
              <a:rPr lang="en-US" sz="2800" dirty="0">
                <a:solidFill>
                  <a:schemeClr val="bg1">
                    <a:lumMod val="50000"/>
                  </a:schemeClr>
                </a:solidFill>
              </a:rPr>
              <a:t>In the early year of software development when it was just coming up, waterfall model was used. </a:t>
            </a:r>
          </a:p>
          <a:p>
            <a:pPr algn="just"/>
            <a:endParaRPr lang="en-US" sz="2800" dirty="0">
              <a:solidFill>
                <a:schemeClr val="bg1">
                  <a:lumMod val="50000"/>
                </a:schemeClr>
              </a:solidFill>
            </a:endParaRPr>
          </a:p>
          <a:p>
            <a:pPr algn="just"/>
            <a:r>
              <a:rPr lang="en-US" sz="2800" dirty="0">
                <a:solidFill>
                  <a:schemeClr val="bg1">
                    <a:lumMod val="50000"/>
                  </a:schemeClr>
                </a:solidFill>
              </a:rPr>
              <a:t>Waterfall model is a very standard model used in many different fields, not just software development. </a:t>
            </a:r>
          </a:p>
          <a:p>
            <a:pPr algn="just"/>
            <a:endParaRPr lang="en-US" sz="2800" dirty="0">
              <a:solidFill>
                <a:schemeClr val="bg1">
                  <a:lumMod val="50000"/>
                </a:schemeClr>
              </a:solidFill>
            </a:endParaRPr>
          </a:p>
          <a:p>
            <a:pPr algn="just"/>
            <a:r>
              <a:rPr lang="en-US" sz="2800" dirty="0">
                <a:solidFill>
                  <a:schemeClr val="bg1">
                    <a:lumMod val="50000"/>
                  </a:schemeClr>
                </a:solidFill>
              </a:rPr>
              <a:t>It was very useful when the requirements were concrete and the development cycles were long.</a:t>
            </a:r>
          </a:p>
        </p:txBody>
      </p:sp>
    </p:spTree>
    <p:extLst>
      <p:ext uri="{BB962C8B-B14F-4D97-AF65-F5344CB8AC3E}">
        <p14:creationId xmlns:p14="http://schemas.microsoft.com/office/powerpoint/2010/main" xmlns="" val="419908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A18C768D-3280-4CCA-8703-8E8F8F3D35B7}"/>
              </a:ext>
            </a:extLst>
          </p:cNvPr>
          <p:cNvPicPr>
            <a:picLocks noChangeAspect="1"/>
          </p:cNvPicPr>
          <p:nvPr/>
        </p:nvPicPr>
        <p:blipFill>
          <a:blip r:embed="rId2"/>
          <a:stretch>
            <a:fillRect/>
          </a:stretch>
        </p:blipFill>
        <p:spPr>
          <a:xfrm>
            <a:off x="280987" y="1421447"/>
            <a:ext cx="11630025" cy="4543425"/>
          </a:xfrm>
          <a:prstGeom prst="rect">
            <a:avLst/>
          </a:prstGeom>
        </p:spPr>
      </p:pic>
    </p:spTree>
    <p:extLst>
      <p:ext uri="{BB962C8B-B14F-4D97-AF65-F5344CB8AC3E}">
        <p14:creationId xmlns:p14="http://schemas.microsoft.com/office/powerpoint/2010/main" xmlns="" val="263794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6" name="TextBox 5">
            <a:extLst>
              <a:ext uri="{FF2B5EF4-FFF2-40B4-BE49-F238E27FC236}">
                <a16:creationId xmlns:a16="http://schemas.microsoft.com/office/drawing/2014/main" xmlns="" id="{640BB658-D346-4643-A9C7-7F3BD503A7C1}"/>
              </a:ext>
            </a:extLst>
          </p:cNvPr>
          <p:cNvSpPr txBox="1"/>
          <p:nvPr/>
        </p:nvSpPr>
        <p:spPr>
          <a:xfrm>
            <a:off x="508000" y="1219200"/>
            <a:ext cx="11176000" cy="1384995"/>
          </a:xfrm>
          <a:prstGeom prst="rect">
            <a:avLst/>
          </a:prstGeom>
          <a:noFill/>
        </p:spPr>
        <p:txBody>
          <a:bodyPr wrap="square" rtlCol="0">
            <a:spAutoFit/>
          </a:bodyPr>
          <a:lstStyle/>
          <a:p>
            <a:r>
              <a:rPr lang="en-US" sz="2800" dirty="0">
                <a:solidFill>
                  <a:schemeClr val="bg1">
                    <a:lumMod val="50000"/>
                  </a:schemeClr>
                </a:solidFill>
              </a:rPr>
              <a:t>The name DevOps comes from Developer and Operations. DevOps bridges the communication gap between the software developers and the It operation teams.</a:t>
            </a:r>
          </a:p>
        </p:txBody>
      </p:sp>
      <p:pic>
        <p:nvPicPr>
          <p:cNvPr id="7" name="Picture 6">
            <a:extLst>
              <a:ext uri="{FF2B5EF4-FFF2-40B4-BE49-F238E27FC236}">
                <a16:creationId xmlns:a16="http://schemas.microsoft.com/office/drawing/2014/main" xmlns="" id="{FB29A71E-1CB8-4485-B7A9-A1E8C39F6774}"/>
              </a:ext>
            </a:extLst>
          </p:cNvPr>
          <p:cNvPicPr>
            <a:picLocks noChangeAspect="1"/>
          </p:cNvPicPr>
          <p:nvPr/>
        </p:nvPicPr>
        <p:blipFill>
          <a:blip r:embed="rId2"/>
          <a:stretch>
            <a:fillRect/>
          </a:stretch>
        </p:blipFill>
        <p:spPr>
          <a:xfrm>
            <a:off x="509587" y="2783522"/>
            <a:ext cx="11172825" cy="3952875"/>
          </a:xfrm>
          <a:prstGeom prst="rect">
            <a:avLst/>
          </a:prstGeom>
        </p:spPr>
      </p:pic>
    </p:spTree>
    <p:extLst>
      <p:ext uri="{BB962C8B-B14F-4D97-AF65-F5344CB8AC3E}">
        <p14:creationId xmlns:p14="http://schemas.microsoft.com/office/powerpoint/2010/main" xmlns="" val="414273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1569660"/>
          </a:xfrm>
          <a:prstGeom prst="rect">
            <a:avLst/>
          </a:prstGeom>
          <a:noFill/>
        </p:spPr>
        <p:txBody>
          <a:bodyPr wrap="square" rtlCol="0">
            <a:spAutoFit/>
          </a:bodyPr>
          <a:lstStyle/>
          <a:p>
            <a:pPr algn="just"/>
            <a:r>
              <a:rPr lang="en-US" sz="2400" dirty="0">
                <a:solidFill>
                  <a:schemeClr val="bg1">
                    <a:lumMod val="50000"/>
                  </a:schemeClr>
                </a:solidFill>
              </a:rPr>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 </a:t>
            </a:r>
          </a:p>
        </p:txBody>
      </p:sp>
      <p:pic>
        <p:nvPicPr>
          <p:cNvPr id="6" name="Picture 5">
            <a:extLst>
              <a:ext uri="{FF2B5EF4-FFF2-40B4-BE49-F238E27FC236}">
                <a16:creationId xmlns:a16="http://schemas.microsoft.com/office/drawing/2014/main" xmlns="" id="{360BC874-6D5C-400E-803C-8CDE1D04E0FE}"/>
              </a:ext>
            </a:extLst>
          </p:cNvPr>
          <p:cNvPicPr>
            <a:picLocks noChangeAspect="1"/>
          </p:cNvPicPr>
          <p:nvPr/>
        </p:nvPicPr>
        <p:blipFill>
          <a:blip r:embed="rId2"/>
          <a:stretch>
            <a:fillRect/>
          </a:stretch>
        </p:blipFill>
        <p:spPr>
          <a:xfrm>
            <a:off x="3241040" y="3007874"/>
            <a:ext cx="5303520" cy="3585965"/>
          </a:xfrm>
          <a:prstGeom prst="rect">
            <a:avLst/>
          </a:prstGeom>
        </p:spPr>
      </p:pic>
    </p:spTree>
    <p:extLst>
      <p:ext uri="{BB962C8B-B14F-4D97-AF65-F5344CB8AC3E}">
        <p14:creationId xmlns:p14="http://schemas.microsoft.com/office/powerpoint/2010/main" xmlns="" val="221934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Phases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C60C186D-9A6C-455F-B568-D87CB97AF63E}"/>
              </a:ext>
            </a:extLst>
          </p:cNvPr>
          <p:cNvPicPr>
            <a:picLocks noChangeAspect="1"/>
          </p:cNvPicPr>
          <p:nvPr/>
        </p:nvPicPr>
        <p:blipFill>
          <a:blip r:embed="rId2"/>
          <a:stretch>
            <a:fillRect/>
          </a:stretch>
        </p:blipFill>
        <p:spPr>
          <a:xfrm>
            <a:off x="0" y="815070"/>
            <a:ext cx="12192000" cy="5552979"/>
          </a:xfrm>
          <a:prstGeom prst="rect">
            <a:avLst/>
          </a:prstGeom>
        </p:spPr>
      </p:pic>
    </p:spTree>
    <p:extLst>
      <p:ext uri="{BB962C8B-B14F-4D97-AF65-F5344CB8AC3E}">
        <p14:creationId xmlns:p14="http://schemas.microsoft.com/office/powerpoint/2010/main" xmlns="" val="14112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Who is a DevOps Engineer?</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D57C87F1-68AD-4C82-B863-3771DD261942}"/>
              </a:ext>
            </a:extLst>
          </p:cNvPr>
          <p:cNvPicPr>
            <a:picLocks noChangeAspect="1"/>
          </p:cNvPicPr>
          <p:nvPr/>
        </p:nvPicPr>
        <p:blipFill>
          <a:blip r:embed="rId2"/>
          <a:stretch>
            <a:fillRect/>
          </a:stretch>
        </p:blipFill>
        <p:spPr>
          <a:xfrm>
            <a:off x="3238500" y="754697"/>
            <a:ext cx="5715000" cy="5572125"/>
          </a:xfrm>
          <a:prstGeom prst="rect">
            <a:avLst/>
          </a:prstGeom>
        </p:spPr>
      </p:pic>
    </p:spTree>
    <p:extLst>
      <p:ext uri="{BB962C8B-B14F-4D97-AF65-F5344CB8AC3E}">
        <p14:creationId xmlns:p14="http://schemas.microsoft.com/office/powerpoint/2010/main" xmlns="" val="278377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6752</TotalTime>
  <Words>858</Words>
  <Application>Microsoft Office PowerPoint</Application>
  <PresentationFormat>Custom</PresentationFormat>
  <Paragraphs>124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Vaijinath Harbak</dc:creator>
  <cp:lastModifiedBy>Dell</cp:lastModifiedBy>
  <cp:revision>48</cp:revision>
  <dcterms:created xsi:type="dcterms:W3CDTF">2022-05-23T09:11:31Z</dcterms:created>
  <dcterms:modified xsi:type="dcterms:W3CDTF">2022-05-30T16:04:15Z</dcterms:modified>
</cp:coreProperties>
</file>