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5" r:id="rId8"/>
    <p:sldId id="262" r:id="rId9"/>
    <p:sldId id="263" r:id="rId10"/>
    <p:sldId id="269" r:id="rId11"/>
    <p:sldId id="268" r:id="rId12"/>
    <p:sldId id="270" r:id="rId13"/>
    <p:sldId id="260" r:id="rId14"/>
    <p:sldId id="261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0704" autoAdjust="0"/>
  </p:normalViewPr>
  <p:slideViewPr>
    <p:cSldViewPr snapToGrid="0">
      <p:cViewPr varScale="1">
        <p:scale>
          <a:sx n="106" d="100"/>
          <a:sy n="106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Can be affected by Multicollinearity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KNN Imputation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400" spc="50" baseline="0" dirty="0">
              <a:latin typeface="+mn-lt"/>
            </a:rPr>
            <a:t>Can be computationally expensive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Scaling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Type depends on dataset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Multiple Linear Regression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Assumptions of data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Requires domain knowledge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Stepwise Regression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Variance Inflation Factor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A557EE3-043F-4E50-BDE7-FF5A2627425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Prone 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to Multicollinearity</a:t>
          </a:r>
        </a:p>
      </dgm:t>
    </dgm:pt>
    <dgm:pt modelId="{4D00E37F-D24F-413F-957D-C1ED07428861}" type="parTrans" cxnId="{BC552E83-6EB2-46D9-B4B5-87FFFC9F6E3E}">
      <dgm:prSet/>
      <dgm:spPr/>
      <dgm:t>
        <a:bodyPr/>
        <a:lstStyle/>
        <a:p>
          <a:endParaRPr lang="en-US"/>
        </a:p>
      </dgm:t>
    </dgm:pt>
    <dgm:pt modelId="{F82D7869-CF46-407A-BB9E-DFC5B8E050E1}" type="sibTrans" cxnId="{BC552E83-6EB2-46D9-B4B5-87FFFC9F6E3E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 custLinFactNeighborX="-50429" custLinFactNeighborY="-585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DE271356-42AA-4131-9AD1-B56174DB3C50}" type="presOf" srcId="{4A557EE3-043F-4E50-BDE7-FF5A26274259}" destId="{6B5FE59C-B471-448A-AA7A-B526DCC4D4CA}" srcOrd="0" destOrd="1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BC552E83-6EB2-46D9-B4B5-87FFFC9F6E3E}" srcId="{E9682B4F-0217-4B50-923E-C104AA24290F}" destId="{4A557EE3-043F-4E50-BDE7-FF5A26274259}" srcOrd="1" destOrd="0" parTransId="{4D00E37F-D24F-413F-957D-C1ED07428861}" sibTransId="{F82D7869-CF46-407A-BB9E-DFC5B8E050E1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0" y="71365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KNN Imputation</a:t>
          </a:r>
        </a:p>
      </dsp:txBody>
      <dsp:txXfrm>
        <a:off x="0" y="713652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latin typeface="+mn-lt"/>
            </a:rPr>
            <a:t>Can be computationally expensive</a:t>
          </a:r>
        </a:p>
      </dsp:txBody>
      <dsp:txXfrm>
        <a:off x="13760" y="1352397"/>
        <a:ext cx="2011384" cy="1643532"/>
      </dsp:txXfrm>
    </dsp:sp>
    <dsp:sp modelId="{C4F84DEA-2002-4D32-8E80-70EEE05E345A}">
      <dsp:nvSpPr>
        <dsp:cNvPr id="0" name=""/>
        <dsp:cNvSpPr/>
      </dsp:nvSpPr>
      <dsp:spPr>
        <a:xfrm>
          <a:off x="2132933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Scaling</a:t>
          </a:r>
        </a:p>
      </dsp:txBody>
      <dsp:txXfrm>
        <a:off x="2132933" y="748982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Type depends on dataset</a:t>
          </a:r>
        </a:p>
      </dsp:txBody>
      <dsp:txXfrm>
        <a:off x="2132933" y="1352397"/>
        <a:ext cx="2011384" cy="1643532"/>
      </dsp:txXfrm>
    </dsp:sp>
    <dsp:sp modelId="{49B7F8FA-D256-41EF-9327-52A3551D9A60}">
      <dsp:nvSpPr>
        <dsp:cNvPr id="0" name=""/>
        <dsp:cNvSpPr/>
      </dsp:nvSpPr>
      <dsp:spPr>
        <a:xfrm>
          <a:off x="4252107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Multiple Linear Regression</a:t>
          </a:r>
        </a:p>
      </dsp:txBody>
      <dsp:txXfrm>
        <a:off x="4252107" y="748982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Assumptions of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Prone 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to Multicollinearity</a:t>
          </a:r>
        </a:p>
      </dsp:txBody>
      <dsp:txXfrm>
        <a:off x="4252107" y="1352397"/>
        <a:ext cx="2011384" cy="1643532"/>
      </dsp:txXfrm>
    </dsp:sp>
    <dsp:sp modelId="{4132ECB1-6BEF-4935-AFA3-B2EAA48FDE7E}">
      <dsp:nvSpPr>
        <dsp:cNvPr id="0" name=""/>
        <dsp:cNvSpPr/>
      </dsp:nvSpPr>
      <dsp:spPr>
        <a:xfrm>
          <a:off x="6371281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Variance Inflation Factor</a:t>
          </a:r>
        </a:p>
      </dsp:txBody>
      <dsp:txXfrm>
        <a:off x="6371281" y="748982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Requires domain knowledge</a:t>
          </a:r>
        </a:p>
      </dsp:txBody>
      <dsp:txXfrm>
        <a:off x="6371281" y="1352397"/>
        <a:ext cx="2011384" cy="1643532"/>
      </dsp:txXfrm>
    </dsp:sp>
    <dsp:sp modelId="{59606EB9-9F10-4D12-A33F-A242FDCC0D0F}">
      <dsp:nvSpPr>
        <dsp:cNvPr id="0" name=""/>
        <dsp:cNvSpPr/>
      </dsp:nvSpPr>
      <dsp:spPr>
        <a:xfrm>
          <a:off x="8490455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Stepwise Regression</a:t>
          </a:r>
        </a:p>
      </dsp:txBody>
      <dsp:txXfrm>
        <a:off x="8490455" y="748982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Can be affected by Multicollinearity</a:t>
          </a:r>
        </a:p>
      </dsp:txBody>
      <dsp:txXfrm>
        <a:off x="8490455" y="1352397"/>
        <a:ext cx="2011384" cy="1643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alexander-vaillant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Linear Regression on LA AIRBNB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Alexander Vaillant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7477" y="2217740"/>
            <a:ext cx="5078994" cy="2942375"/>
          </a:xfrm>
        </p:spPr>
        <p:txBody>
          <a:bodyPr>
            <a:normAutofit/>
          </a:bodyPr>
          <a:lstStyle/>
          <a:p>
            <a:r>
              <a:rPr lang="en-US" dirty="0"/>
              <a:t>Based on results, new Airbnb hosts should focus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Renting ENTIRE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Accommodating more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number of bedrooms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Becoming a </a:t>
            </a:r>
            <a:r>
              <a:rPr lang="en-US" dirty="0" err="1"/>
              <a:t>Superhost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90% Response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1% Cancellation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4.8 Overall Rating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Complete at least 10 trips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Linear Regression on LA Airbnb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Proposals for Future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Proposal #1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Use a Non-parametric Analysis Method that doesn’t make assumptions about 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Proposal #2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en-US" dirty="0"/>
              <a:t>Use a different Feature/Variable Selection method on dataset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Proposal #3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Explore the other neighborhoods in dataset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Linear Regression on LA Airbnb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4871236" cy="519300"/>
          </a:xfrm>
        </p:spPr>
        <p:txBody>
          <a:bodyPr/>
          <a:lstStyle/>
          <a:p>
            <a:r>
              <a:rPr lang="en-US" dirty="0"/>
              <a:t>Expected 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Linear Regression on LA Airbnb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74F8B0-27BE-427C-848B-515F33B452FF}"/>
              </a:ext>
            </a:extLst>
          </p:cNvPr>
          <p:cNvSpPr txBox="1">
            <a:spLocks/>
          </p:cNvSpPr>
          <p:nvPr/>
        </p:nvSpPr>
        <p:spPr>
          <a:xfrm>
            <a:off x="5214796" y="2372008"/>
            <a:ext cx="5739897" cy="325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MSDA program &amp; Data Analytics Field?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predictive model to gauge potential property’s affordability and revenue against competitors</a:t>
            </a:r>
          </a:p>
          <a:p>
            <a:r>
              <a:rPr lang="en-US" dirty="0"/>
              <a:t>To Business world?</a:t>
            </a:r>
          </a:p>
          <a:p>
            <a:r>
              <a:rPr lang="en-US" dirty="0"/>
              <a:t>With streamlined version of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Affordable monthly subscription service for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much do similar companies charge? </a:t>
            </a:r>
          </a:p>
          <a:p>
            <a:pPr marL="7429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b="1" spc="50" dirty="0">
                <a:solidFill>
                  <a:schemeClr val="tx1"/>
                </a:solidFill>
              </a:rPr>
              <a:t>$100/month</a:t>
            </a:r>
          </a:p>
          <a:p>
            <a:pPr marL="7429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b="1" spc="50" dirty="0">
                <a:solidFill>
                  <a:schemeClr val="tx1"/>
                </a:solidFill>
              </a:rPr>
              <a:t>With 1000 users, $100000/year for digital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Reduce common, beginner host mistakes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Alex Vaillant</a:t>
            </a:r>
          </a:p>
          <a:p>
            <a:r>
              <a:rPr lang="en-US" dirty="0"/>
              <a:t>VaillantAnalytics@gmail.com</a:t>
            </a:r>
          </a:p>
          <a:p>
            <a:r>
              <a:rPr lang="en-US" b="0" i="0" dirty="0">
                <a:effectLst/>
                <a:latin typeface="-apple-system"/>
                <a:hlinkClick r:id="rId2"/>
              </a:rPr>
              <a:t>www.linkedin.com/in/alexander-vaillant</a:t>
            </a:r>
            <a:r>
              <a:rPr lang="en-US" b="0" i="0" dirty="0">
                <a:effectLst/>
                <a:latin typeface="-apple-system"/>
              </a:rPr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Linear Regression on LA Airbnb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548601" cy="2519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(Who am I?)</a:t>
            </a:r>
          </a:p>
          <a:p>
            <a:r>
              <a:rPr lang="en-US" dirty="0"/>
              <a:t>Problem &amp; Hypotheses</a:t>
            </a:r>
          </a:p>
          <a:p>
            <a:r>
              <a:rPr lang="en-US" dirty="0"/>
              <a:t>Summary of Analysis Process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Limitations of Techniques &amp; Tools</a:t>
            </a:r>
          </a:p>
          <a:p>
            <a:r>
              <a:rPr lang="en-US" dirty="0"/>
              <a:t>Proposed Actions</a:t>
            </a:r>
          </a:p>
          <a:p>
            <a:r>
              <a:rPr lang="en-US" dirty="0"/>
              <a:t>Expected Benefits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Linear Regression on LA Airbnb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6406349" cy="1525588"/>
          </a:xfrm>
        </p:spPr>
        <p:txBody>
          <a:bodyPr/>
          <a:lstStyle/>
          <a:p>
            <a:r>
              <a:rPr lang="en-US" dirty="0"/>
              <a:t>Undergraduate Education: BMs in Music Education &amp; Performance</a:t>
            </a:r>
          </a:p>
          <a:p>
            <a:r>
              <a:rPr lang="en-US" dirty="0"/>
              <a:t>Prior Experience: Assistant Administrator (Sports Media)</a:t>
            </a:r>
          </a:p>
          <a:p>
            <a:r>
              <a:rPr lang="en-US" dirty="0"/>
              <a:t>Prior Experience: Decision Support Analyst (Healthcare)</a:t>
            </a:r>
          </a:p>
          <a:p>
            <a:r>
              <a:rPr lang="en-US" dirty="0"/>
              <a:t>Current Position: Business Intelligence Analyst (Aviation)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Linear Regression on LA Airbnb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5" y="2354475"/>
            <a:ext cx="6696075" cy="452743"/>
          </a:xfrm>
        </p:spPr>
        <p:txBody>
          <a:bodyPr>
            <a:normAutofit fontScale="90000"/>
          </a:bodyPr>
          <a:lstStyle/>
          <a:p>
            <a:r>
              <a:rPr lang="en-US" dirty="0"/>
              <a:t>Airbnb facts: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623" y="2807218"/>
            <a:ext cx="6957645" cy="1905459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Over 32,000 Airbnb listings in Los Angeles, CA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LA considered one of the most popular Airbnb cities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Globally, over 14,000 new Airbnb hosts per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Linear Regression on LA Airbnb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329961"/>
            <a:ext cx="5600369" cy="637594"/>
          </a:xfrm>
        </p:spPr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082772"/>
            <a:ext cx="5890845" cy="128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can a new host successfully enter this popular market?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Hypotheses: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Linear Regression on LA Airbnb Data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C6AAA3AD-2E0C-4E0C-A620-BC27B465F0E4}"/>
              </a:ext>
            </a:extLst>
          </p:cNvPr>
          <p:cNvSpPr txBox="1">
            <a:spLocks/>
          </p:cNvSpPr>
          <p:nvPr/>
        </p:nvSpPr>
        <p:spPr>
          <a:xfrm>
            <a:off x="838200" y="2217740"/>
            <a:ext cx="10380785" cy="3209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Alternate: </a:t>
            </a:r>
            <a:r>
              <a:rPr lang="en-US" dirty="0"/>
              <a:t>A statistically significant model can be created to predict the Airbnb rental price.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Null: </a:t>
            </a:r>
            <a:r>
              <a:rPr lang="en-US" dirty="0"/>
              <a:t>A statistically significant model cannot be created to predict the Airbnb rental price.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 of Analysis Process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Linear Regression on LA Airbnb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FC6B66-6524-4C7D-A75C-0B5FBD5B6ACF}"/>
              </a:ext>
            </a:extLst>
          </p:cNvPr>
          <p:cNvSpPr txBox="1">
            <a:spLocks/>
          </p:cNvSpPr>
          <p:nvPr/>
        </p:nvSpPr>
        <p:spPr>
          <a:xfrm>
            <a:off x="838200" y="1427528"/>
            <a:ext cx="10380785" cy="4516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D91312-B652-4FF7-B077-11C327DF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105" y="1758461"/>
            <a:ext cx="3212974" cy="33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46"/>
            <a:ext cx="10515600" cy="1020719"/>
          </a:xfrm>
        </p:spPr>
        <p:txBody>
          <a:bodyPr/>
          <a:lstStyle/>
          <a:p>
            <a:r>
              <a:rPr lang="en-US" dirty="0"/>
              <a:t>Outline of Findings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Linear Regression on LA Airbnb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1420B52C-28BB-4C4C-8DCD-12C4D1103923}"/>
              </a:ext>
            </a:extLst>
          </p:cNvPr>
          <p:cNvPicPr/>
          <p:nvPr/>
        </p:nvPicPr>
        <p:blipFill rotWithShape="1">
          <a:blip r:embed="rId2"/>
          <a:srcRect t="26126"/>
          <a:stretch/>
        </p:blipFill>
        <p:spPr>
          <a:xfrm>
            <a:off x="213347" y="1291472"/>
            <a:ext cx="6687074" cy="5064878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A10EBC-88EB-47B3-9762-AF1F0B80AFF4}"/>
              </a:ext>
            </a:extLst>
          </p:cNvPr>
          <p:cNvSpPr/>
          <p:nvPr/>
        </p:nvSpPr>
        <p:spPr>
          <a:xfrm>
            <a:off x="1036948" y="1626577"/>
            <a:ext cx="2460396" cy="125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B937C-9C52-46C4-B423-AF0B7A24E7A8}"/>
              </a:ext>
            </a:extLst>
          </p:cNvPr>
          <p:cNvSpPr/>
          <p:nvPr/>
        </p:nvSpPr>
        <p:spPr>
          <a:xfrm>
            <a:off x="3556884" y="2171701"/>
            <a:ext cx="2460396" cy="567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6611F-BA2B-4659-8DE7-E4BF5B67BBF5}"/>
              </a:ext>
            </a:extLst>
          </p:cNvPr>
          <p:cNvSpPr/>
          <p:nvPr/>
        </p:nvSpPr>
        <p:spPr>
          <a:xfrm>
            <a:off x="3341077" y="2954215"/>
            <a:ext cx="1310054" cy="1881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AE3EC-506F-4801-85CC-F55465FCD474}"/>
              </a:ext>
            </a:extLst>
          </p:cNvPr>
          <p:cNvSpPr/>
          <p:nvPr/>
        </p:nvSpPr>
        <p:spPr>
          <a:xfrm>
            <a:off x="5416062" y="2954215"/>
            <a:ext cx="1310054" cy="1881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4D8A6D-1E98-4C28-BFAD-68FCCBCA5819}"/>
              </a:ext>
            </a:extLst>
          </p:cNvPr>
          <p:cNvSpPr/>
          <p:nvPr/>
        </p:nvSpPr>
        <p:spPr>
          <a:xfrm>
            <a:off x="1036948" y="4905382"/>
            <a:ext cx="2460396" cy="581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F557B8-3919-4A8E-9728-1FDDEF718B7F}"/>
              </a:ext>
            </a:extLst>
          </p:cNvPr>
          <p:cNvSpPr/>
          <p:nvPr/>
        </p:nvSpPr>
        <p:spPr>
          <a:xfrm>
            <a:off x="3497344" y="4905382"/>
            <a:ext cx="2460396" cy="466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C61BFD-4077-43F7-81BF-DADD70FD3FBD}"/>
              </a:ext>
            </a:extLst>
          </p:cNvPr>
          <p:cNvSpPr/>
          <p:nvPr/>
        </p:nvSpPr>
        <p:spPr>
          <a:xfrm>
            <a:off x="1036948" y="5878696"/>
            <a:ext cx="5689168" cy="1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4FAE0E-05DC-4200-906B-0CE88E39E1D6}"/>
              </a:ext>
            </a:extLst>
          </p:cNvPr>
          <p:cNvSpPr/>
          <p:nvPr/>
        </p:nvSpPr>
        <p:spPr>
          <a:xfrm>
            <a:off x="3497344" y="1899138"/>
            <a:ext cx="2375918" cy="12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B689D9-9321-4A62-A980-F49AE3EFF596}"/>
              </a:ext>
            </a:extLst>
          </p:cNvPr>
          <p:cNvSpPr/>
          <p:nvPr/>
        </p:nvSpPr>
        <p:spPr>
          <a:xfrm>
            <a:off x="1054971" y="2987408"/>
            <a:ext cx="5059052" cy="1934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24E854-1F4B-4FA7-80C2-153A5CEDA14F}"/>
              </a:ext>
            </a:extLst>
          </p:cNvPr>
          <p:cNvSpPr/>
          <p:nvPr/>
        </p:nvSpPr>
        <p:spPr>
          <a:xfrm>
            <a:off x="3497344" y="2025793"/>
            <a:ext cx="2460396" cy="171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9566FB-1B7F-4536-AFE7-7E9AF09AEDCB}"/>
              </a:ext>
            </a:extLst>
          </p:cNvPr>
          <p:cNvSpPr/>
          <p:nvPr/>
        </p:nvSpPr>
        <p:spPr>
          <a:xfrm>
            <a:off x="3497344" y="1626577"/>
            <a:ext cx="2460396" cy="296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E5EAC4-1468-4C73-A650-27FFBA850734}"/>
              </a:ext>
            </a:extLst>
          </p:cNvPr>
          <p:cNvSpPr/>
          <p:nvPr/>
        </p:nvSpPr>
        <p:spPr>
          <a:xfrm>
            <a:off x="1036948" y="5145271"/>
            <a:ext cx="5059052" cy="1211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883E9D-10F0-404F-8291-5F7D56081693}"/>
              </a:ext>
            </a:extLst>
          </p:cNvPr>
          <p:cNvSpPr txBox="1">
            <a:spLocks/>
          </p:cNvSpPr>
          <p:nvPr/>
        </p:nvSpPr>
        <p:spPr>
          <a:xfrm>
            <a:off x="7126125" y="2661428"/>
            <a:ext cx="5065875" cy="2239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Statistically significant Model? </a:t>
            </a:r>
            <a:r>
              <a:rPr lang="en-US" sz="1500" b="1" i="1" dirty="0"/>
              <a:t>Yes, P-values less than 0.05</a:t>
            </a:r>
          </a:p>
          <a:p>
            <a:r>
              <a:rPr lang="en-US" sz="1500" dirty="0"/>
              <a:t>Variables?</a:t>
            </a:r>
          </a:p>
          <a:p>
            <a:pPr lvl="1"/>
            <a:r>
              <a:rPr lang="en-US" sz="1500" dirty="0"/>
              <a:t>Number of Variables? </a:t>
            </a:r>
            <a:r>
              <a:rPr lang="en-US" sz="1500" b="1" dirty="0"/>
              <a:t>10</a:t>
            </a:r>
          </a:p>
          <a:p>
            <a:pPr lvl="1"/>
            <a:r>
              <a:rPr lang="en-US" sz="1500" dirty="0"/>
              <a:t>Statistically significant? </a:t>
            </a:r>
            <a:r>
              <a:rPr lang="en-US" sz="1500" b="1" i="1" dirty="0"/>
              <a:t>Yes, P-values less than 0.05</a:t>
            </a:r>
          </a:p>
          <a:p>
            <a:r>
              <a:rPr lang="en-US" sz="1500" dirty="0"/>
              <a:t>Model’s explained variance of Price? </a:t>
            </a:r>
            <a:r>
              <a:rPr lang="en-US" sz="1500" b="1" dirty="0"/>
              <a:t>Above 0.80 (80%)</a:t>
            </a:r>
          </a:p>
          <a:p>
            <a:r>
              <a:rPr lang="en-US" sz="1500" dirty="0"/>
              <a:t>Potential issues? </a:t>
            </a:r>
            <a:r>
              <a:rPr lang="en-US" sz="1500" b="1" i="1" dirty="0"/>
              <a:t>Yes, Multicollinearity (highly correlated variables)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Limitations of Techniques &amp; Tools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14840659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Linear Regression on LA Airbnb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BDBD7220-3F85-45D2-BED6-5BBFBC23E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22359DD7-1BFB-4900-BAE6-6084F2F57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C4F84DEA-2002-4D32-8E80-70EEE05E3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4FEB85EB-D046-4CDB-8A62-BBCE260C4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49B7F8FA-D256-41EF-9327-52A3551D9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6B5FE59C-B471-448A-AA7A-B526DCC4D4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4132ECB1-6BEF-4935-AFA3-B2EAA48FD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C42A8BDE-B838-475D-AFDE-17B60D744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59606EB9-9F10-4D12-A33F-A242FDCC0D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C8429E68-36DD-4F6A-A2F4-7CCDADCEF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110</TotalTime>
  <Words>496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Tenorite</vt:lpstr>
      <vt:lpstr>Office Theme</vt:lpstr>
      <vt:lpstr>Linear Regression on LA AIRBNB Data</vt:lpstr>
      <vt:lpstr>AGENDA</vt:lpstr>
      <vt:lpstr>INTRODUCTION</vt:lpstr>
      <vt:lpstr>Airbnb facts:</vt:lpstr>
      <vt:lpstr>What’s the Problem?</vt:lpstr>
      <vt:lpstr>Hypotheses:</vt:lpstr>
      <vt:lpstr>Summary of Analysis Process</vt:lpstr>
      <vt:lpstr>Outline of Findings</vt:lpstr>
      <vt:lpstr>Limitations of Techniques &amp; Tools</vt:lpstr>
      <vt:lpstr>Recommendation</vt:lpstr>
      <vt:lpstr>Proposals for Future study</vt:lpstr>
      <vt:lpstr>Expected Benefits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on LA AIRBNB Data</dc:title>
  <dc:creator>Alexander Vaillant</dc:creator>
  <cp:lastModifiedBy>Alexander Vaillant</cp:lastModifiedBy>
  <cp:revision>8</cp:revision>
  <dcterms:created xsi:type="dcterms:W3CDTF">2021-09-03T23:42:33Z</dcterms:created>
  <dcterms:modified xsi:type="dcterms:W3CDTF">2021-09-04T01:32:57Z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