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0" r:id="rId6"/>
    <p:sldId id="262" r:id="rId7"/>
    <p:sldId id="260" r:id="rId8"/>
    <p:sldId id="261" r:id="rId9"/>
    <p:sldId id="267" r:id="rId10"/>
    <p:sldId id="263" r:id="rId11"/>
    <p:sldId id="264" r:id="rId12"/>
    <p:sldId id="269" r:id="rId13"/>
    <p:sldId id="266" r:id="rId14"/>
    <p:sldId id="265"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p:cViewPr varScale="1">
        <p:scale>
          <a:sx n="107" d="100"/>
          <a:sy n="107" d="100"/>
        </p:scale>
        <p:origin x="98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be0f1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be0f1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8be0f1f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8be0f1f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be0f1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be0f1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01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8be0f1f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8be0f1f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1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8be0f1f7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8be0f1f7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be0f1f7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be0f1f7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8be0f1f7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8be0f1f7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72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8be0f1f7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8be0f1f7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8be0f1f7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8be0f1f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8be0f1f7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8be0f1f7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55" name="Google Shape;55;p13"/>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56" name="Google Shape;56;p13"/>
          <p:cNvSpPr txBox="1"/>
          <p:nvPr/>
        </p:nvSpPr>
        <p:spPr>
          <a:xfrm>
            <a:off x="3549455" y="743049"/>
            <a:ext cx="2375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solidFill>
                  <a:schemeClr val="tx1"/>
                </a:solidFill>
                <a:latin typeface="Montserrat"/>
                <a:ea typeface="Montserrat"/>
                <a:cs typeface="Montserrat"/>
                <a:sym typeface="Montserrat"/>
              </a:rPr>
              <a:t>Guidelines</a:t>
            </a:r>
            <a:endParaRPr sz="1000" b="1" dirty="0">
              <a:solidFill>
                <a:schemeClr val="tx1"/>
              </a:solidFill>
              <a:latin typeface="Montserrat"/>
              <a:ea typeface="Montserrat"/>
              <a:cs typeface="Montserrat"/>
              <a:sym typeface="Montserrat"/>
            </a:endParaRPr>
          </a:p>
        </p:txBody>
      </p:sp>
      <p:sp>
        <p:nvSpPr>
          <p:cNvPr id="57" name="Google Shape;57;p13"/>
          <p:cNvSpPr txBox="1"/>
          <p:nvPr/>
        </p:nvSpPr>
        <p:spPr>
          <a:xfrm>
            <a:off x="300450" y="1297149"/>
            <a:ext cx="7996800" cy="3196879"/>
          </a:xfrm>
          <a:prstGeom prst="rect">
            <a:avLst/>
          </a:prstGeom>
          <a:noFill/>
          <a:ln>
            <a:noFill/>
          </a:ln>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616161"/>
              </a:buClr>
              <a:buSzPts val="1600"/>
              <a:buFont typeface="Montserrat Medium"/>
              <a:buChar char="●"/>
            </a:pPr>
            <a:r>
              <a:rPr lang="en-GB" dirty="0">
                <a:solidFill>
                  <a:schemeClr val="tx1"/>
                </a:solidFill>
                <a:latin typeface="Montserrat Medium"/>
                <a:ea typeface="Montserrat Medium"/>
                <a:cs typeface="Montserrat Medium"/>
                <a:sym typeface="Montserrat Medium"/>
              </a:rPr>
              <a:t>Use this template to submit your Idea brief for the hackathon.</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The ideal size of the presentation should not be more than </a:t>
            </a:r>
            <a:r>
              <a:rPr lang="en-GB" sz="1600" b="1" i="1" dirty="0">
                <a:solidFill>
                  <a:schemeClr val="tx1"/>
                </a:solidFill>
                <a:latin typeface="Montserrat"/>
                <a:ea typeface="Montserrat"/>
                <a:cs typeface="Montserrat"/>
                <a:sym typeface="Montserrat"/>
              </a:rPr>
              <a:t>10 slides</a:t>
            </a:r>
            <a:r>
              <a:rPr lang="en-GB" sz="1600" dirty="0">
                <a:solidFill>
                  <a:schemeClr val="tx1"/>
                </a:solidFill>
                <a:latin typeface="Proxima Nova"/>
                <a:ea typeface="Proxima Nova"/>
                <a:cs typeface="Proxima Nova"/>
                <a:sym typeface="Proxima Nova"/>
              </a:rPr>
              <a:t>.</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While in this stage the evaluation will only be made on the basis of the idea, you are welcome to add as many </a:t>
            </a:r>
            <a:r>
              <a:rPr lang="en-GB" sz="1600" b="1" i="1" dirty="0">
                <a:solidFill>
                  <a:schemeClr val="tx1"/>
                </a:solidFill>
                <a:latin typeface="Montserrat"/>
                <a:ea typeface="Montserrat"/>
                <a:cs typeface="Montserrat"/>
                <a:sym typeface="Montserrat"/>
              </a:rPr>
              <a:t>POCs</a:t>
            </a:r>
            <a:r>
              <a:rPr lang="en-GB" sz="1600" dirty="0">
                <a:solidFill>
                  <a:schemeClr val="tx1"/>
                </a:solidFill>
                <a:latin typeface="Proxima Nova"/>
                <a:ea typeface="Proxima Nova"/>
                <a:cs typeface="Proxima Nova"/>
                <a:sym typeface="Proxima Nova"/>
              </a:rPr>
              <a:t> and </a:t>
            </a:r>
            <a:r>
              <a:rPr lang="en-GB" sz="1600" b="1" i="1" dirty="0">
                <a:solidFill>
                  <a:schemeClr val="tx1"/>
                </a:solidFill>
                <a:latin typeface="Montserrat"/>
                <a:ea typeface="Montserrat"/>
                <a:cs typeface="Montserrat"/>
                <a:sym typeface="Montserrat"/>
              </a:rPr>
              <a:t>design concepts</a:t>
            </a:r>
            <a:r>
              <a:rPr lang="en-GB" sz="1600" dirty="0">
                <a:solidFill>
                  <a:schemeClr val="tx1"/>
                </a:solidFill>
                <a:latin typeface="Proxima Nova"/>
                <a:ea typeface="Proxima Nova"/>
                <a:cs typeface="Proxima Nova"/>
                <a:sym typeface="Proxima Nova"/>
              </a:rPr>
              <a:t> to support your </a:t>
            </a:r>
            <a:r>
              <a:rPr lang="en-GB" sz="1600" b="1" i="1" dirty="0">
                <a:solidFill>
                  <a:schemeClr val="tx1"/>
                </a:solidFill>
                <a:latin typeface="Montserrat"/>
                <a:ea typeface="Montserrat"/>
                <a:cs typeface="Montserrat"/>
                <a:sym typeface="Montserrat"/>
              </a:rPr>
              <a:t>idea</a:t>
            </a:r>
            <a:r>
              <a:rPr lang="en-GB" sz="1600" dirty="0">
                <a:solidFill>
                  <a:schemeClr val="tx1"/>
                </a:solidFill>
                <a:latin typeface="Proxima Nova"/>
                <a:ea typeface="Proxima Nova"/>
                <a:cs typeface="Proxima Nova"/>
                <a:sym typeface="Proxima Nova"/>
              </a:rPr>
              <a:t>, if already prepared.</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The idea should be feasible and the team members should be capable enough, to come up with the prototype of the same idea if required.</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In case of queries drop in a mail at </a:t>
            </a:r>
            <a:r>
              <a:rPr lang="en-GB" sz="1600" b="1" i="1" dirty="0">
                <a:solidFill>
                  <a:schemeClr val="tx1"/>
                </a:solidFill>
                <a:latin typeface="Montserrat"/>
                <a:ea typeface="Montserrat"/>
                <a:cs typeface="Montserrat"/>
                <a:sym typeface="Montserrat"/>
              </a:rPr>
              <a:t>support@hack2skill.com</a:t>
            </a:r>
            <a:endParaRPr sz="1600" b="1" i="1" dirty="0">
              <a:solidFill>
                <a:schemeClr val="tx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11700" y="7064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000" b="1" dirty="0">
                <a:solidFill>
                  <a:schemeClr val="tx1"/>
                </a:solidFill>
                <a:latin typeface="Proxima Nova"/>
                <a:ea typeface="Proxima Nova"/>
                <a:cs typeface="Proxima Nova"/>
                <a:sym typeface="Proxima Nova"/>
              </a:rPr>
              <a:t>Technology used : Tableau, Tableau forecasting.</a:t>
            </a:r>
            <a:endParaRPr sz="2000" b="1" dirty="0">
              <a:solidFill>
                <a:schemeClr val="tx1"/>
              </a:solidFill>
              <a:latin typeface="Proxima Nova"/>
              <a:ea typeface="Proxima Nova"/>
              <a:cs typeface="Proxima Nova"/>
              <a:sym typeface="Proxima Nova"/>
            </a:endParaRPr>
          </a:p>
        </p:txBody>
      </p:sp>
      <p:pic>
        <p:nvPicPr>
          <p:cNvPr id="106" name="Google Shape;106;p20"/>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107" name="Google Shape;107;p20"/>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311700" y="716275"/>
            <a:ext cx="8520600" cy="401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rgbClr val="616161"/>
              </a:buClr>
              <a:buSzPts val="1800"/>
              <a:buFont typeface="Proxima Nova"/>
              <a:buNone/>
            </a:pPr>
            <a:r>
              <a:rPr lang="en-GB" sz="2000" b="1" i="0" u="none" strike="noStrike" cap="none" dirty="0">
                <a:solidFill>
                  <a:schemeClr val="tx1"/>
                </a:solidFill>
                <a:latin typeface="Proxima Nova"/>
                <a:ea typeface="Proxima Nova"/>
                <a:cs typeface="Proxima Nova"/>
                <a:sym typeface="Proxima Nova"/>
              </a:rPr>
              <a:t>Estimated cost of/after implementing the solution : </a:t>
            </a:r>
            <a:r>
              <a:rPr lang="en-GB" sz="2000" b="1" dirty="0">
                <a:solidFill>
                  <a:schemeClr val="tx1"/>
                </a:solidFill>
                <a:latin typeface="Proxima Nova"/>
                <a:ea typeface="Proxima Nova"/>
                <a:cs typeface="Proxima Nova"/>
                <a:sym typeface="Proxima Nova"/>
              </a:rPr>
              <a:t>-</a:t>
            </a:r>
            <a:endParaRPr sz="2000" b="1" i="0" u="none" strike="noStrike" cap="none" dirty="0">
              <a:solidFill>
                <a:schemeClr val="tx1"/>
              </a:solidFill>
              <a:latin typeface="Proxima Nova"/>
              <a:ea typeface="Proxima Nova"/>
              <a:cs typeface="Proxima Nova"/>
              <a:sym typeface="Proxima Nova"/>
            </a:endParaRPr>
          </a:p>
        </p:txBody>
      </p:sp>
      <p:pic>
        <p:nvPicPr>
          <p:cNvPr id="113" name="Google Shape;113;p21"/>
          <p:cNvPicPr preferRelativeResize="0"/>
          <p:nvPr/>
        </p:nvPicPr>
        <p:blipFill rotWithShape="1">
          <a:blip r:embed="rId3">
            <a:alphaModFix/>
          </a:blip>
          <a:srcRect b="87002"/>
          <a:stretch/>
        </p:blipFill>
        <p:spPr>
          <a:xfrm>
            <a:off x="0" y="-7144"/>
            <a:ext cx="9144003" cy="668549"/>
          </a:xfrm>
          <a:prstGeom prst="rect">
            <a:avLst/>
          </a:prstGeom>
          <a:noFill/>
          <a:ln>
            <a:noFill/>
          </a:ln>
        </p:spPr>
      </p:pic>
      <p:pic>
        <p:nvPicPr>
          <p:cNvPr id="114" name="Google Shape;114;p21"/>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6" name="Google Shape;106;p20"/>
          <p:cNvPicPr preferRelativeResize="0"/>
          <p:nvPr/>
        </p:nvPicPr>
        <p:blipFill rotWithShape="1">
          <a:blip r:embed="rId3">
            <a:alphaModFix/>
          </a:blip>
          <a:srcRect b="87002"/>
          <a:stretch/>
        </p:blipFill>
        <p:spPr>
          <a:xfrm>
            <a:off x="-3" y="0"/>
            <a:ext cx="9144003" cy="668549"/>
          </a:xfrm>
          <a:prstGeom prst="rect">
            <a:avLst/>
          </a:prstGeom>
          <a:noFill/>
          <a:ln>
            <a:noFill/>
          </a:ln>
        </p:spPr>
      </p:pic>
      <p:pic>
        <p:nvPicPr>
          <p:cNvPr id="107" name="Google Shape;107;p20"/>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4" name="Title 3">
            <a:extLst>
              <a:ext uri="{FF2B5EF4-FFF2-40B4-BE49-F238E27FC236}">
                <a16:creationId xmlns:a16="http://schemas.microsoft.com/office/drawing/2014/main" id="{B0AC036E-3F0D-42AE-6364-45D7C471B597}"/>
              </a:ext>
            </a:extLst>
          </p:cNvPr>
          <p:cNvSpPr>
            <a:spLocks noGrp="1"/>
          </p:cNvSpPr>
          <p:nvPr>
            <p:ph type="title"/>
          </p:nvPr>
        </p:nvSpPr>
        <p:spPr>
          <a:xfrm>
            <a:off x="169932" y="622314"/>
            <a:ext cx="8520600" cy="572700"/>
          </a:xfrm>
        </p:spPr>
        <p:txBody>
          <a:bodyPr>
            <a:normAutofit fontScale="90000"/>
          </a:bodyPr>
          <a:lstStyle/>
          <a:p>
            <a:r>
              <a:rPr lang="en-US" dirty="0">
                <a:solidFill>
                  <a:schemeClr val="tx1"/>
                </a:solidFill>
                <a:latin typeface="Proxima Nova" panose="020B0604020202020204" charset="0"/>
              </a:rPr>
              <a:t>Steps / Working  to USE Dashboard</a:t>
            </a:r>
            <a:endParaRPr lang="en-IN" dirty="0">
              <a:solidFill>
                <a:schemeClr val="tx1"/>
              </a:solidFill>
              <a:latin typeface="Proxima Nova" panose="020B0604020202020204" charset="0"/>
            </a:endParaRPr>
          </a:p>
        </p:txBody>
      </p:sp>
      <p:sp>
        <p:nvSpPr>
          <p:cNvPr id="5" name="Text Placeholder 4">
            <a:extLst>
              <a:ext uri="{FF2B5EF4-FFF2-40B4-BE49-F238E27FC236}">
                <a16:creationId xmlns:a16="http://schemas.microsoft.com/office/drawing/2014/main" id="{F5D60A12-3943-2B3F-DCCF-D8C1B46C9C58}"/>
              </a:ext>
            </a:extLst>
          </p:cNvPr>
          <p:cNvSpPr>
            <a:spLocks noGrp="1"/>
          </p:cNvSpPr>
          <p:nvPr>
            <p:ph type="body" idx="1"/>
          </p:nvPr>
        </p:nvSpPr>
        <p:spPr>
          <a:xfrm>
            <a:off x="240814" y="1382233"/>
            <a:ext cx="8520599" cy="3274707"/>
          </a:xfrm>
        </p:spPr>
        <p:txBody>
          <a:bodyPr/>
          <a:lstStyle/>
          <a:p>
            <a:pPr>
              <a:buFont typeface="Wingdings" panose="05000000000000000000" pitchFamily="2" charset="2"/>
              <a:buChar char="Ø"/>
            </a:pPr>
            <a:r>
              <a:rPr lang="en-US" dirty="0">
                <a:solidFill>
                  <a:schemeClr val="tx1"/>
                </a:solidFill>
                <a:latin typeface="Proxima Nova" panose="020B0604020202020204" charset="0"/>
              </a:rPr>
              <a:t>Select the Filters like Year, Quarter, Region </a:t>
            </a:r>
          </a:p>
          <a:p>
            <a:pPr>
              <a:buFont typeface="Wingdings" panose="05000000000000000000" pitchFamily="2" charset="2"/>
              <a:buChar char="Ø"/>
            </a:pPr>
            <a:r>
              <a:rPr lang="en-US" dirty="0">
                <a:solidFill>
                  <a:schemeClr val="tx1"/>
                </a:solidFill>
                <a:latin typeface="Proxima Nova" panose="020B0604020202020204" charset="0"/>
              </a:rPr>
              <a:t> According to the filters selected the dashboard will display Information.</a:t>
            </a:r>
          </a:p>
          <a:p>
            <a:pPr>
              <a:buFont typeface="Wingdings" panose="05000000000000000000" pitchFamily="2" charset="2"/>
              <a:buChar char="Ø"/>
            </a:pPr>
            <a:r>
              <a:rPr lang="en-US" dirty="0">
                <a:solidFill>
                  <a:schemeClr val="tx1"/>
                </a:solidFill>
                <a:latin typeface="Proxima Nova" panose="020B0604020202020204" charset="0"/>
              </a:rPr>
              <a:t>When you click on one city in the map the whole dashboard will filter data according to the city selected Example: Bangalore </a:t>
            </a:r>
          </a:p>
          <a:p>
            <a:pPr>
              <a:buFont typeface="Wingdings" panose="05000000000000000000" pitchFamily="2" charset="2"/>
              <a:buChar char="Ø"/>
            </a:pPr>
            <a:r>
              <a:rPr lang="en-US" dirty="0">
                <a:solidFill>
                  <a:schemeClr val="tx1"/>
                </a:solidFill>
                <a:latin typeface="Proxima Nova" panose="020B0604020202020204" charset="0"/>
              </a:rPr>
              <a:t>It helps to get info like city traffic distribution, prediction based on date, and the top 10 areas with the largest congestion duration by factor 1 and factor 2.</a:t>
            </a:r>
          </a:p>
          <a:p>
            <a:pPr>
              <a:buFont typeface="Wingdings" panose="05000000000000000000" pitchFamily="2" charset="2"/>
              <a:buChar char="Ø"/>
            </a:pPr>
            <a:r>
              <a:rPr lang="en-US" dirty="0">
                <a:solidFill>
                  <a:schemeClr val="tx1"/>
                </a:solidFill>
                <a:latin typeface="Proxima Nova" panose="020B0604020202020204" charset="0"/>
              </a:rPr>
              <a:t>Scatter plot tells us Traffic at different levels of Roads</a:t>
            </a:r>
          </a:p>
          <a:p>
            <a:pPr>
              <a:buFont typeface="Wingdings" panose="05000000000000000000" pitchFamily="2" charset="2"/>
              <a:buChar char="Ø"/>
            </a:pPr>
            <a:r>
              <a:rPr lang="en-US" dirty="0">
                <a:solidFill>
                  <a:schemeClr val="tx1"/>
                </a:solidFill>
                <a:latin typeface="Proxima Nova" panose="020B0604020202020204" charset="0"/>
              </a:rPr>
              <a:t>Heat map gives info regarding traffic congestion in different months </a:t>
            </a:r>
          </a:p>
          <a:p>
            <a:pPr marL="114300" indent="0">
              <a:buNone/>
            </a:pPr>
            <a:endParaRPr lang="en-IN" dirty="0">
              <a:solidFill>
                <a:schemeClr val="tx1"/>
              </a:solidFill>
              <a:latin typeface="Proxima Nova" panose="020B0604020202020204" charset="0"/>
            </a:endParaRPr>
          </a:p>
          <a:p>
            <a:pPr>
              <a:buFont typeface="Wingdings" panose="05000000000000000000" pitchFamily="2" charset="2"/>
              <a:buChar char="Ø"/>
            </a:pPr>
            <a:endParaRPr lang="en-IN" dirty="0">
              <a:solidFill>
                <a:schemeClr val="tx1"/>
              </a:solidFill>
              <a:latin typeface="Proxima Nova" panose="020B0604020202020204" charset="0"/>
            </a:endParaRPr>
          </a:p>
        </p:txBody>
      </p:sp>
    </p:spTree>
    <p:extLst>
      <p:ext uri="{BB962C8B-B14F-4D97-AF65-F5344CB8AC3E}">
        <p14:creationId xmlns:p14="http://schemas.microsoft.com/office/powerpoint/2010/main" val="219000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3" name="Google Shape;113;p21"/>
          <p:cNvPicPr preferRelativeResize="0"/>
          <p:nvPr/>
        </p:nvPicPr>
        <p:blipFill rotWithShape="1">
          <a:blip r:embed="rId3">
            <a:alphaModFix/>
          </a:blip>
          <a:srcRect b="87002"/>
          <a:stretch/>
        </p:blipFill>
        <p:spPr>
          <a:xfrm>
            <a:off x="0" y="-7144"/>
            <a:ext cx="9144003" cy="668549"/>
          </a:xfrm>
          <a:prstGeom prst="rect">
            <a:avLst/>
          </a:prstGeom>
          <a:noFill/>
          <a:ln>
            <a:noFill/>
          </a:ln>
        </p:spPr>
      </p:pic>
      <p:pic>
        <p:nvPicPr>
          <p:cNvPr id="114" name="Google Shape;114;p21"/>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10" name="Picture 9">
            <a:extLst>
              <a:ext uri="{FF2B5EF4-FFF2-40B4-BE49-F238E27FC236}">
                <a16:creationId xmlns:a16="http://schemas.microsoft.com/office/drawing/2014/main" id="{0083BE8B-4EDB-BBE1-5E4E-FE7EB7572D23}"/>
              </a:ext>
            </a:extLst>
          </p:cNvPr>
          <p:cNvPicPr>
            <a:picLocks noChangeAspect="1"/>
          </p:cNvPicPr>
          <p:nvPr/>
        </p:nvPicPr>
        <p:blipFill>
          <a:blip r:embed="rId5"/>
          <a:stretch>
            <a:fillRect/>
          </a:stretch>
        </p:blipFill>
        <p:spPr>
          <a:xfrm>
            <a:off x="924046" y="661405"/>
            <a:ext cx="7084102" cy="4005773"/>
          </a:xfrm>
          <a:prstGeom prst="rect">
            <a:avLst/>
          </a:prstGeom>
        </p:spPr>
      </p:pic>
    </p:spTree>
    <p:extLst>
      <p:ext uri="{BB962C8B-B14F-4D97-AF65-F5344CB8AC3E}">
        <p14:creationId xmlns:p14="http://schemas.microsoft.com/office/powerpoint/2010/main" val="189138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0" y="0"/>
            <a:ext cx="9144003" cy="5143504"/>
          </a:xfrm>
          <a:prstGeom prst="rect">
            <a:avLst/>
          </a:prstGeom>
          <a:noFill/>
          <a:ln>
            <a:noFill/>
          </a:ln>
        </p:spPr>
      </p:pic>
      <p:pic>
        <p:nvPicPr>
          <p:cNvPr id="120" name="Google Shape;120;p22"/>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7" cy="5143496"/>
          </a:xfrm>
          <a:prstGeom prst="rect">
            <a:avLst/>
          </a:prstGeom>
          <a:noFill/>
          <a:ln>
            <a:noFill/>
          </a:ln>
        </p:spPr>
      </p:pic>
      <p:pic>
        <p:nvPicPr>
          <p:cNvPr id="63" name="Google Shape;63;p14"/>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64" name="Google Shape;64;p14"/>
          <p:cNvSpPr txBox="1"/>
          <p:nvPr/>
        </p:nvSpPr>
        <p:spPr>
          <a:xfrm>
            <a:off x="311700" y="3091629"/>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400" b="1" dirty="0">
                <a:solidFill>
                  <a:schemeClr val="tx1"/>
                </a:solidFill>
                <a:latin typeface="Montserrat"/>
                <a:ea typeface="Montserrat"/>
                <a:cs typeface="Montserrat"/>
                <a:sym typeface="Montserrat"/>
              </a:rPr>
              <a:t>Team Name : GEN EXPENDABLES</a:t>
            </a:r>
            <a:endParaRPr sz="2400" b="1" dirty="0">
              <a:solidFill>
                <a:schemeClr val="tx1"/>
              </a:solidFill>
              <a:latin typeface="Montserrat"/>
              <a:ea typeface="Montserrat"/>
              <a:cs typeface="Montserrat"/>
              <a:sym typeface="Montserrat"/>
            </a:endParaRPr>
          </a:p>
        </p:txBody>
      </p:sp>
      <p:sp>
        <p:nvSpPr>
          <p:cNvPr id="65" name="Google Shape;65;p14"/>
          <p:cNvSpPr txBox="1"/>
          <p:nvPr/>
        </p:nvSpPr>
        <p:spPr>
          <a:xfrm>
            <a:off x="311700" y="3614706"/>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90000"/>
              </a:lnSpc>
              <a:spcBef>
                <a:spcPts val="0"/>
              </a:spcBef>
              <a:spcAft>
                <a:spcPts val="0"/>
              </a:spcAft>
              <a:buNone/>
            </a:pPr>
            <a:r>
              <a:rPr lang="en-GB" sz="2400" b="1" dirty="0">
                <a:solidFill>
                  <a:schemeClr val="tx1"/>
                </a:solidFill>
                <a:latin typeface="Montserrat"/>
                <a:ea typeface="Montserrat"/>
                <a:cs typeface="Montserrat"/>
                <a:sym typeface="Montserrat"/>
              </a:rPr>
              <a:t>Problem Statement :  Data-Driven Traffic Congestion</a:t>
            </a:r>
            <a:endParaRPr sz="2400" b="1" dirty="0">
              <a:solidFill>
                <a:schemeClr val="tx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53135"/>
            <a:ext cx="8520600" cy="343723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000" b="1" dirty="0">
                <a:solidFill>
                  <a:schemeClr val="tx1"/>
                </a:solidFill>
                <a:latin typeface="Proxima Nova"/>
                <a:ea typeface="Proxima Nova"/>
                <a:cs typeface="Proxima Nova"/>
                <a:sym typeface="Proxima Nova"/>
              </a:rPr>
              <a:t>Brief about the Idea: </a:t>
            </a:r>
            <a:r>
              <a:rPr lang="en-US" sz="2000" b="1" dirty="0">
                <a:solidFill>
                  <a:schemeClr val="tx1"/>
                </a:solidFill>
                <a:latin typeface="Proxima Nova"/>
                <a:ea typeface="Proxima Nova"/>
                <a:cs typeface="Proxima Nova"/>
                <a:sym typeface="Proxima Nova"/>
              </a:rPr>
              <a:t> </a:t>
            </a:r>
          </a:p>
          <a:p>
            <a:pPr marL="0" lvl="0" indent="0" algn="l" rtl="0">
              <a:lnSpc>
                <a:spcPct val="115000"/>
              </a:lnSpc>
              <a:spcBef>
                <a:spcPts val="0"/>
              </a:spcBef>
              <a:spcAft>
                <a:spcPts val="1200"/>
              </a:spcAft>
              <a:buNone/>
            </a:pPr>
            <a:r>
              <a:rPr lang="en-US" sz="2000" dirty="0">
                <a:solidFill>
                  <a:schemeClr val="tx1"/>
                </a:solidFill>
                <a:latin typeface="Proxima Nova"/>
                <a:ea typeface="Proxima Nova"/>
                <a:cs typeface="Proxima Nova"/>
                <a:sym typeface="Proxima Nova"/>
              </a:rPr>
              <a:t>Developing an AI-based system that can analyze traffic patterns, optimize traffic management, and reduce congestion in a city, with the goal of creating a product for the GEN AI BUILDATHON.</a:t>
            </a:r>
            <a:endParaRPr sz="2000" dirty="0">
              <a:solidFill>
                <a:schemeClr val="tx1"/>
              </a:solidFill>
              <a:latin typeface="Proxima Nova"/>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78231" y="668549"/>
            <a:ext cx="8731561" cy="3918949"/>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None/>
            </a:pPr>
            <a:r>
              <a:rPr lang="en-GB" sz="2200" b="1" dirty="0">
                <a:solidFill>
                  <a:schemeClr val="tx1"/>
                </a:solidFill>
                <a:latin typeface="Proxima Nova"/>
                <a:ea typeface="Proxima Nova"/>
                <a:cs typeface="Proxima Nova"/>
                <a:sym typeface="Proxima Nova"/>
              </a:rPr>
              <a:t>Opportunity :</a:t>
            </a:r>
          </a:p>
          <a:p>
            <a:pPr marL="0" lvl="0" indent="0" algn="l" rtl="0">
              <a:lnSpc>
                <a:spcPct val="115000"/>
              </a:lnSpc>
              <a:spcBef>
                <a:spcPts val="0"/>
              </a:spcBef>
              <a:spcAft>
                <a:spcPts val="0"/>
              </a:spcAft>
              <a:buNone/>
            </a:pPr>
            <a:endParaRPr lang="en-GB" sz="2000" b="1" dirty="0">
              <a:solidFill>
                <a:schemeClr val="tx1"/>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IN" sz="1900" dirty="0">
                <a:solidFill>
                  <a:schemeClr val="tx1"/>
                </a:solidFill>
                <a:latin typeface="Proxima Nova" panose="020B0604020202020204" charset="0"/>
              </a:rPr>
              <a:t>Visualize Traffic Volume, Density, and Speed for Optimal Capacity. Say goodbye to Congestion Duration and Queue Length as you explore the number of cars on the road, the speed of traffic, and the location of traffic congestion across different parts of the city on a dynamic daily, weekly, and monthly basis!"</a:t>
            </a:r>
            <a:endParaRPr sz="1900" b="1" dirty="0">
              <a:solidFill>
                <a:schemeClr val="tx1"/>
              </a:solidFill>
              <a:latin typeface="Proxima Nova"/>
              <a:ea typeface="Proxima Nova"/>
              <a:cs typeface="Proxima Nova"/>
              <a:sym typeface="Proxima Nova"/>
            </a:endParaRPr>
          </a:p>
          <a:p>
            <a:pPr>
              <a:lnSpc>
                <a:spcPct val="115000"/>
              </a:lnSpc>
              <a:spcBef>
                <a:spcPts val="1200"/>
              </a:spcBef>
            </a:pPr>
            <a:r>
              <a:rPr lang="en-GB" sz="2200" b="1" dirty="0">
                <a:solidFill>
                  <a:schemeClr val="tx1"/>
                </a:solidFill>
                <a:latin typeface="Proxima Nova"/>
                <a:ea typeface="Proxima Nova"/>
                <a:cs typeface="Proxima Nova"/>
                <a:sym typeface="Proxima Nova"/>
              </a:rPr>
              <a:t>How different is it from any other existing ideas out there?</a:t>
            </a:r>
          </a:p>
          <a:p>
            <a:pPr>
              <a:lnSpc>
                <a:spcPct val="115000"/>
              </a:lnSpc>
              <a:spcBef>
                <a:spcPts val="1200"/>
              </a:spcBef>
            </a:pPr>
            <a:r>
              <a:rPr lang="en-IN" sz="19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While there might be existing solutions </a:t>
            </a:r>
            <a:r>
              <a:rPr lang="en-IN" sz="1900" dirty="0">
                <a:solidFill>
                  <a:schemeClr val="tx1"/>
                </a:solidFill>
                <a:latin typeface="Proxima Nova" panose="020B0604020202020204" charset="0"/>
                <a:cs typeface="Times New Roman" panose="02020603050405020304" pitchFamily="18" charset="0"/>
              </a:rPr>
              <a:t>that</a:t>
            </a:r>
            <a:r>
              <a:rPr lang="en-IN" sz="19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 offer some of these features individually, the combination of real-time data visualization, comprehensive traffic metrics, location-specific congestion mapping, flexibility in time analysis, optimization and capacity planning, user-friendly interface, and integration with existing infrastructure sets the proposed solution apart from traditional traffic management systems in the market</a:t>
            </a:r>
          </a:p>
          <a:p>
            <a:pPr>
              <a:lnSpc>
                <a:spcPct val="115000"/>
              </a:lnSpc>
              <a:spcBef>
                <a:spcPts val="1200"/>
              </a:spcBef>
            </a:pPr>
            <a:r>
              <a:rPr lang="en-US" sz="2200" b="1" dirty="0">
                <a:solidFill>
                  <a:schemeClr val="tx1"/>
                </a:solidFill>
                <a:latin typeface="Proxima Nova"/>
                <a:ea typeface="Proxima Nova"/>
                <a:cs typeface="Proxima Nova"/>
                <a:sym typeface="Proxima Nova"/>
              </a:rPr>
              <a:t>How will it be able to solve the problem?</a:t>
            </a:r>
          </a:p>
          <a:p>
            <a:pPr>
              <a:lnSpc>
                <a:spcPct val="115000"/>
              </a:lnSpc>
              <a:spcBef>
                <a:spcPts val="1200"/>
              </a:spcBef>
            </a:pPr>
            <a:r>
              <a:rPr lang="en-IN" sz="1900" kern="1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Our solution for the AI hackathon utilizes Tableau's distinct features to revolutionize traffic management. With robust forecasting, seamless real-time data integration, interactive visualizations, flexible customization, collaborative functionalities, and scalable design, our solution optimizes traffic and reduces congestion like never before.</a:t>
            </a:r>
          </a:p>
          <a:p>
            <a:pPr>
              <a:lnSpc>
                <a:spcPct val="107000"/>
              </a:lnSpc>
              <a:spcAft>
                <a:spcPts val="800"/>
              </a:spcAft>
            </a:pPr>
            <a:r>
              <a:rPr lang="en-IN" sz="1800" dirty="0">
                <a:solidFill>
                  <a:schemeClr val="tx1"/>
                </a:solidFill>
                <a:latin typeface="Proxima Nova" panose="020B0604020202020204" charset="0"/>
              </a:rPr>
              <a:t> </a:t>
            </a:r>
          </a:p>
          <a:p>
            <a:pPr>
              <a:lnSpc>
                <a:spcPct val="107000"/>
              </a:lnSpc>
              <a:spcAft>
                <a:spcPts val="800"/>
              </a:spcAft>
            </a:pPr>
            <a:endParaRPr lang="en-IN" sz="1800" kern="100" dirty="0">
              <a:solidFill>
                <a:schemeClr val="tx1"/>
              </a:solidFill>
              <a:effectLst/>
              <a:latin typeface="Proxima Nova" panose="020B0604020202020204" charset="0"/>
              <a:ea typeface="Calibri" panose="020F0502020204030204" pitchFamily="34" charset="0"/>
              <a:cs typeface="Times New Roman" panose="02020603050405020304" pitchFamily="18" charset="0"/>
            </a:endParaRPr>
          </a:p>
          <a:p>
            <a:pPr marL="0" lvl="0" indent="0" algn="l" rtl="0">
              <a:lnSpc>
                <a:spcPct val="115000"/>
              </a:lnSpc>
              <a:spcBef>
                <a:spcPts val="1200"/>
              </a:spcBef>
              <a:spcAft>
                <a:spcPts val="1200"/>
              </a:spcAft>
              <a:buNone/>
            </a:pPr>
            <a:endParaRPr lang="en-GB" sz="1800"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lang="en-GB" sz="1800"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800" dirty="0">
              <a:solidFill>
                <a:schemeClr val="tx1"/>
              </a:solidFill>
              <a:latin typeface="Proxima Nova"/>
              <a:ea typeface="Proxima Nova"/>
              <a:cs typeface="Proxima Nova"/>
              <a:sym typeface="Proxima Nova"/>
            </a:endParaRPr>
          </a:p>
        </p:txBody>
      </p:sp>
      <p:pic>
        <p:nvPicPr>
          <p:cNvPr id="78" name="Google Shape;78;p16"/>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9" name="Google Shape;79;p16"/>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37230"/>
          </a:xfrm>
          <a:prstGeom prst="rect">
            <a:avLst/>
          </a:prstGeom>
          <a:noFill/>
          <a:ln>
            <a:noFill/>
          </a:ln>
        </p:spPr>
        <p:txBody>
          <a:bodyPr spcFirstLastPara="1" wrap="square" lIns="91425" tIns="91425" rIns="91425" bIns="91425" anchor="t" anchorCtr="0">
            <a:normAutofit/>
          </a:bodyPr>
          <a:lstStyle/>
          <a:p>
            <a:r>
              <a:rPr lang="en-GB" b="1" dirty="0"/>
              <a:t>POCs</a:t>
            </a:r>
          </a:p>
          <a:p>
            <a:endParaRPr lang="en-GB" dirty="0"/>
          </a:p>
          <a:p>
            <a:r>
              <a:rPr lang="en-GB" dirty="0"/>
              <a:t>PoC 1: Develop a system that can identify areas of congestion and suggest ways to improve traffic flow. This could be done by using AI to </a:t>
            </a:r>
            <a:r>
              <a:rPr lang="en-GB" dirty="0" err="1"/>
              <a:t>analyze</a:t>
            </a:r>
            <a:r>
              <a:rPr lang="en-GB" dirty="0"/>
              <a:t> traffic data and identify patterns that indicate congestion. The system could then suggest ways to improve traffic flow.</a:t>
            </a:r>
          </a:p>
          <a:p>
            <a:endParaRPr lang="en-GB" dirty="0"/>
          </a:p>
          <a:p>
            <a:r>
              <a:rPr lang="en-GB" dirty="0" err="1"/>
              <a:t>PoC</a:t>
            </a:r>
            <a:r>
              <a:rPr lang="en-GB" dirty="0"/>
              <a:t> 2: Develop a system that can predict traffic congestion. This could be done by using AI to </a:t>
            </a:r>
            <a:r>
              <a:rPr lang="en-GB" dirty="0" err="1"/>
              <a:t>analyze</a:t>
            </a:r>
            <a:r>
              <a:rPr lang="en-GB" dirty="0"/>
              <a:t> historical traffic data and identify patterns that can be used to predict future congestion. The system could then provide alerts to drivers and city officials about upcoming congestion so that they can take steps to mitigate it.</a:t>
            </a:r>
          </a:p>
          <a:p>
            <a:endParaRPr lang="en-GB" dirty="0"/>
          </a:p>
          <a:p>
            <a:r>
              <a:rPr lang="en-GB" dirty="0"/>
              <a:t>PoC 3: Develop a system that can recommend alternative routes to drivers. This could be done by using AI to </a:t>
            </a:r>
            <a:r>
              <a:rPr lang="en-GB" dirty="0" err="1"/>
              <a:t>analyze</a:t>
            </a:r>
            <a:r>
              <a:rPr lang="en-GB" dirty="0"/>
              <a:t> traffic data and identify the best routes for drivers to take. The system could then provide drivers with real-time recommendations for alternative routes.</a:t>
            </a:r>
          </a:p>
          <a:p>
            <a:pPr marL="0" lvl="0" indent="0" algn="l" rtl="0">
              <a:lnSpc>
                <a:spcPct val="115000"/>
              </a:lnSpc>
              <a:spcBef>
                <a:spcPts val="0"/>
              </a:spcBef>
              <a:spcAft>
                <a:spcPts val="1200"/>
              </a:spcAft>
              <a:buNone/>
            </a:pPr>
            <a:endParaRPr sz="2000" b="1" dirty="0">
              <a:solidFill>
                <a:srgbClr val="616161"/>
              </a:solidFill>
              <a:latin typeface="Proxima Nova"/>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389886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37230"/>
          </a:xfrm>
          <a:prstGeom prst="rect">
            <a:avLst/>
          </a:prstGeom>
          <a:noFill/>
          <a:ln>
            <a:noFill/>
          </a:ln>
        </p:spPr>
        <p:txBody>
          <a:bodyPr spcFirstLastPara="1" wrap="square" lIns="91425" tIns="91425" rIns="91425" bIns="91425" anchor="t" anchorCtr="0">
            <a:normAutofit fontScale="92500" lnSpcReduction="20000"/>
          </a:bodyPr>
          <a:lstStyle/>
          <a:p>
            <a:r>
              <a:rPr lang="en-GB" b="1" dirty="0"/>
              <a:t>Design Concepts</a:t>
            </a:r>
          </a:p>
          <a:p>
            <a:endParaRPr lang="en-GB" dirty="0"/>
          </a:p>
          <a:p>
            <a:r>
              <a:rPr lang="en-GB" dirty="0"/>
              <a:t>System architecture: The system should be designed as a distributed system, with multiple components that can communicate with each other. This will allow the system to scale to handle large amounts of data and to operate in real time.</a:t>
            </a:r>
          </a:p>
          <a:p>
            <a:endParaRPr lang="en-GB" dirty="0"/>
          </a:p>
          <a:p>
            <a:r>
              <a:rPr lang="en-GB" dirty="0"/>
              <a:t>Data collection: The system should collect data from a variety of sources, such as traffic cameras, GPS data, and sensors embedded in vehicles. This data should be stored in a central database so that it can be easily accessed by the other components of the system.</a:t>
            </a:r>
          </a:p>
          <a:p>
            <a:endParaRPr lang="en-GB" dirty="0"/>
          </a:p>
          <a:p>
            <a:r>
              <a:rPr lang="en-GB" dirty="0"/>
              <a:t>Data analysis: The system should use AI to </a:t>
            </a:r>
            <a:r>
              <a:rPr lang="en-GB" dirty="0" err="1"/>
              <a:t>analyze</a:t>
            </a:r>
            <a:r>
              <a:rPr lang="en-GB" dirty="0"/>
              <a:t> the collected data and identify patterns that can be used to optimize traffic management. For example, the system could identify areas of congestion and suggest ways to improve traffic flow.</a:t>
            </a:r>
          </a:p>
          <a:p>
            <a:endParaRPr lang="en-GB" dirty="0"/>
          </a:p>
          <a:p>
            <a:r>
              <a:rPr lang="en-GB" dirty="0"/>
              <a:t>Traffic management: The system should be able to make real-time adjustments to traffic signals, lane closures, and other traffic controls. This will help to reduce congestion and improve traffic flow.</a:t>
            </a:r>
          </a:p>
          <a:p>
            <a:endParaRPr lang="en-GB" dirty="0"/>
          </a:p>
          <a:p>
            <a:r>
              <a:rPr lang="en-GB" dirty="0"/>
              <a:t>User interface: The system should have a user-friendly interface that allows drivers and city officials to interact with the system. The interface should be easy to use and understand, and it should provide users with the information they need to make informed decisions about their travel.</a:t>
            </a:r>
          </a:p>
          <a:p>
            <a:endParaRPr lang="en-GB" dirty="0"/>
          </a:p>
          <a:p>
            <a:pPr marL="0" lvl="0" indent="0" algn="l" rtl="0">
              <a:lnSpc>
                <a:spcPct val="115000"/>
              </a:lnSpc>
              <a:spcBef>
                <a:spcPts val="0"/>
              </a:spcBef>
              <a:spcAft>
                <a:spcPts val="1200"/>
              </a:spcAft>
              <a:buNone/>
            </a:pPr>
            <a:endParaRPr sz="2000" b="1" dirty="0">
              <a:solidFill>
                <a:srgbClr val="616161"/>
              </a:solidFill>
              <a:latin typeface="Proxima Nova"/>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272879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370637" y="668549"/>
            <a:ext cx="8646983"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000" b="1" dirty="0">
                <a:solidFill>
                  <a:schemeClr val="tx1"/>
                </a:solidFill>
                <a:latin typeface="Proxima Nova"/>
                <a:ea typeface="Proxima Nova"/>
                <a:cs typeface="Proxima Nova"/>
                <a:sym typeface="Proxima Nova"/>
              </a:rPr>
              <a:t>List of features offered by the solution :</a:t>
            </a:r>
            <a:endParaRPr sz="20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r>
              <a:rPr lang="en-GB" sz="1800" dirty="0">
                <a:solidFill>
                  <a:schemeClr val="tx1"/>
                </a:solidFill>
                <a:latin typeface="Proxima Nova"/>
                <a:ea typeface="Proxima Nova"/>
                <a:cs typeface="Proxima Nova"/>
                <a:sym typeface="Proxima Nova"/>
              </a:rPr>
              <a:t>Will use traffic data as input, and use features in Tableau to make a dashboard for presentation.</a:t>
            </a:r>
            <a:endParaRPr sz="1800" dirty="0">
              <a:solidFill>
                <a:schemeClr val="tx1"/>
              </a:solidFill>
              <a:latin typeface="Proxima Nova"/>
              <a:ea typeface="Proxima Nova"/>
              <a:cs typeface="Proxima Nova"/>
              <a:sym typeface="Proxima Nova"/>
            </a:endParaRPr>
          </a:p>
        </p:txBody>
      </p:sp>
      <p:pic>
        <p:nvPicPr>
          <p:cNvPr id="85" name="Google Shape;85;p17"/>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86" name="Google Shape;86;p17"/>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4" name="Picture 3">
            <a:extLst>
              <a:ext uri="{FF2B5EF4-FFF2-40B4-BE49-F238E27FC236}">
                <a16:creationId xmlns:a16="http://schemas.microsoft.com/office/drawing/2014/main" id="{A1D92749-8E41-ED45-FE12-5A3923810D78}"/>
              </a:ext>
            </a:extLst>
          </p:cNvPr>
          <p:cNvPicPr>
            <a:picLocks noChangeAspect="1"/>
          </p:cNvPicPr>
          <p:nvPr/>
        </p:nvPicPr>
        <p:blipFill>
          <a:blip r:embed="rId5"/>
          <a:stretch>
            <a:fillRect/>
          </a:stretch>
        </p:blipFill>
        <p:spPr>
          <a:xfrm>
            <a:off x="370637" y="1935919"/>
            <a:ext cx="2782753" cy="2446376"/>
          </a:xfrm>
          <a:prstGeom prst="rect">
            <a:avLst/>
          </a:prstGeom>
        </p:spPr>
      </p:pic>
      <p:pic>
        <p:nvPicPr>
          <p:cNvPr id="7" name="Picture 6">
            <a:extLst>
              <a:ext uri="{FF2B5EF4-FFF2-40B4-BE49-F238E27FC236}">
                <a16:creationId xmlns:a16="http://schemas.microsoft.com/office/drawing/2014/main" id="{EAF45B4C-115F-60F8-5FA9-3D882E5D1120}"/>
              </a:ext>
            </a:extLst>
          </p:cNvPr>
          <p:cNvPicPr>
            <a:picLocks noChangeAspect="1"/>
          </p:cNvPicPr>
          <p:nvPr/>
        </p:nvPicPr>
        <p:blipFill>
          <a:blip r:embed="rId6"/>
          <a:stretch>
            <a:fillRect/>
          </a:stretch>
        </p:blipFill>
        <p:spPr>
          <a:xfrm>
            <a:off x="3158642" y="2257087"/>
            <a:ext cx="5663939" cy="6293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311700" y="8405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000" b="1" dirty="0">
                <a:solidFill>
                  <a:schemeClr val="tx1"/>
                </a:solidFill>
                <a:latin typeface="Proxima Nova"/>
                <a:ea typeface="Proxima Nova"/>
                <a:cs typeface="Proxima Nova"/>
                <a:sym typeface="Proxima Nova"/>
              </a:rPr>
              <a:t>Process Flow Diagram / Use-case Diagram:</a:t>
            </a:r>
            <a:endParaRPr sz="20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IN" sz="1800" dirty="0">
                <a:solidFill>
                  <a:schemeClr val="tx1"/>
                </a:solidFill>
                <a:latin typeface="Proxima Nova"/>
                <a:ea typeface="Proxima Nova"/>
                <a:cs typeface="Proxima Nova"/>
                <a:sym typeface="Proxima Nova"/>
              </a:rPr>
              <a:t>Process Flow Diagram</a:t>
            </a:r>
            <a:endParaRPr sz="18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800" b="1" dirty="0">
              <a:solidFill>
                <a:schemeClr val="tx1"/>
              </a:solidFill>
              <a:latin typeface="Proxima Nova"/>
              <a:ea typeface="Proxima Nova"/>
              <a:cs typeface="Proxima Nova"/>
              <a:sym typeface="Proxima Nova"/>
            </a:endParaRPr>
          </a:p>
        </p:txBody>
      </p:sp>
      <p:pic>
        <p:nvPicPr>
          <p:cNvPr id="92" name="Google Shape;92;p18"/>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93" name="Google Shape;93;p18"/>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4" name="Picture 3">
            <a:extLst>
              <a:ext uri="{FF2B5EF4-FFF2-40B4-BE49-F238E27FC236}">
                <a16:creationId xmlns:a16="http://schemas.microsoft.com/office/drawing/2014/main" id="{C5470F3E-EFE5-30DF-0DA8-5100B11E91EB}"/>
              </a:ext>
            </a:extLst>
          </p:cNvPr>
          <p:cNvPicPr>
            <a:picLocks noChangeAspect="1"/>
          </p:cNvPicPr>
          <p:nvPr/>
        </p:nvPicPr>
        <p:blipFill>
          <a:blip r:embed="rId5"/>
          <a:stretch>
            <a:fillRect/>
          </a:stretch>
        </p:blipFill>
        <p:spPr>
          <a:xfrm>
            <a:off x="678657" y="1763961"/>
            <a:ext cx="7215187" cy="2888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427203" y="981777"/>
            <a:ext cx="8520600" cy="3728673"/>
          </a:xfrm>
          <a:prstGeom prst="rect">
            <a:avLst/>
          </a:prstGeom>
          <a:noFill/>
          <a:ln>
            <a:noFill/>
          </a:ln>
        </p:spPr>
        <p:txBody>
          <a:bodyPr spcFirstLastPara="1" wrap="square" lIns="91425" tIns="91425" rIns="91425" bIns="91425" anchor="t" anchorCtr="0">
            <a:normAutofit/>
          </a:bodyPr>
          <a:lstStyle/>
          <a:p>
            <a:pPr>
              <a:lnSpc>
                <a:spcPct val="115000"/>
              </a:lnSpc>
              <a:spcAft>
                <a:spcPts val="1200"/>
              </a:spcAft>
            </a:pPr>
            <a:r>
              <a:rPr lang="en-GB" sz="2000" b="1" dirty="0">
                <a:solidFill>
                  <a:schemeClr val="tx1"/>
                </a:solidFill>
                <a:latin typeface="Proxima Nova"/>
                <a:ea typeface="Proxima Nova"/>
                <a:cs typeface="Proxima Nova"/>
                <a:sym typeface="Proxima Nova"/>
              </a:rPr>
              <a:t>Business Logic of the solution : </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People should be interested in and support the idea of using Tableau dashboards for traffic congestion solutions because it enables data-driven decision making, cost savings, reduced environmental impact, improved productivity, and enhanced business operations.</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 Business logical solutions include route optimization, demand forecasting, customer segmentation, supply chain visibility, and collaboration with stakeholders.</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Quantitatively, investing in Tableau dashboards can lead to cost savings, increased revenue, improved productivity, and a better commuting experience.</a:t>
            </a:r>
            <a:endParaRPr sz="1500" dirty="0">
              <a:solidFill>
                <a:schemeClr val="tx1"/>
              </a:solidFill>
              <a:latin typeface="Proxima Nova"/>
              <a:ea typeface="Proxima Nova"/>
              <a:cs typeface="Proxima Nova"/>
              <a:sym typeface="Proxima Nova"/>
            </a:endParaRPr>
          </a:p>
        </p:txBody>
      </p:sp>
      <p:pic>
        <p:nvPicPr>
          <p:cNvPr id="99" name="Google Shape;99;p19"/>
          <p:cNvPicPr preferRelativeResize="0"/>
          <p:nvPr/>
        </p:nvPicPr>
        <p:blipFill rotWithShape="1">
          <a:blip r:embed="rId3">
            <a:alphaModFix/>
          </a:blip>
          <a:srcRect b="87002"/>
          <a:stretch/>
        </p:blipFill>
        <p:spPr>
          <a:xfrm>
            <a:off x="1" y="1"/>
            <a:ext cx="9144003" cy="668549"/>
          </a:xfrm>
          <a:prstGeom prst="rect">
            <a:avLst/>
          </a:prstGeom>
          <a:noFill/>
          <a:ln>
            <a:noFill/>
          </a:ln>
        </p:spPr>
      </p:pic>
      <p:pic>
        <p:nvPicPr>
          <p:cNvPr id="100" name="Google Shape;100;p19"/>
          <p:cNvPicPr preferRelativeResize="0"/>
          <p:nvPr/>
        </p:nvPicPr>
        <p:blipFill rotWithShape="1">
          <a:blip r:embed="rId4">
            <a:alphaModFix/>
          </a:blip>
          <a:srcRect t="90459"/>
          <a:stretch/>
        </p:blipFill>
        <p:spPr>
          <a:xfrm>
            <a:off x="1" y="4652774"/>
            <a:ext cx="9144003" cy="4907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979</Words>
  <Application>Microsoft Office PowerPoint</Application>
  <PresentationFormat>On-screen Show (16:9)</PresentationFormat>
  <Paragraphs>55</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Proxima Nova</vt:lpstr>
      <vt:lpstr>Montserrat</vt:lpstr>
      <vt:lpstr>Montserrat Medium</vt:lpstr>
      <vt:lpstr>Wingdings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 Working  to USE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Vainavi Samant</cp:lastModifiedBy>
  <cp:revision>41</cp:revision>
  <dcterms:modified xsi:type="dcterms:W3CDTF">2023-07-20T06:04:58Z</dcterms:modified>
</cp:coreProperties>
</file>