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147375615" r:id="rId6"/>
    <p:sldId id="4848" r:id="rId7"/>
    <p:sldId id="2147375597" r:id="rId8"/>
    <p:sldId id="2147375600" r:id="rId9"/>
    <p:sldId id="2147375617" r:id="rId10"/>
    <p:sldId id="2147375601" r:id="rId11"/>
    <p:sldId id="2147375602" r:id="rId12"/>
    <p:sldId id="2147375603" r:id="rId13"/>
    <p:sldId id="2147375604" r:id="rId14"/>
    <p:sldId id="2147375605" r:id="rId15"/>
    <p:sldId id="2147375618" r:id="rId16"/>
    <p:sldId id="2147375606" r:id="rId17"/>
    <p:sldId id="2147375607" r:id="rId18"/>
    <p:sldId id="2147375608" r:id="rId19"/>
    <p:sldId id="2147375609" r:id="rId20"/>
    <p:sldId id="2147375619" r:id="rId21"/>
    <p:sldId id="2147375610" r:id="rId22"/>
    <p:sldId id="2147375611" r:id="rId23"/>
    <p:sldId id="2147375612" r:id="rId24"/>
    <p:sldId id="2147375613" r:id="rId25"/>
    <p:sldId id="2147375614" r:id="rId26"/>
    <p:sldId id="163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 dirty="0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2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1.png"/><Relationship Id="rId5" Type="http://schemas.openxmlformats.org/officeDocument/2006/relationships/hyperlink" Target="https://github.com/VainaviS/VainaviCaseStudy" TargetMode="Externa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Vainavi Samant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06-Sept-2024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1105892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Skill Development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Gain hands-on experience with new DevOps tools and practices that can be applied to Azure DevOps projects.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Integration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Learn how to integrate GitHub with Azure DevOps for a seamless workflow, using GitHub for source control and Azure DevOps for CI/CD pipelines.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Best Practices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Adopt industry best practices and tools to improve efficiency and collaboration within your Azure DevOps environment.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Community Support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Connect with a community of practitioners for knowledge sharing, troubleshooting, and staying updated with the latest trends.</a:t>
            </a:r>
          </a:p>
          <a:p>
            <a:pPr algn="l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Organizational Benefits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+mj-lt"/>
              </a:rPr>
              <a:t>: Use the knowledge gained to train employees, improve processes, and experiment with new tools and methodologies in a controlled environment.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11281634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DBMS allows you to store, organize, and retrieve large amounts of data efficiently. This is crucial for managing information in a structured and accessible manner. It provides robust security features to protect your data from unauthorized access and ensures data integrity by maintaining accuracy and consistency.</a:t>
            </a:r>
          </a:p>
          <a:p>
            <a:pPr marL="0" indent="0">
              <a:buNone/>
            </a:pPr>
            <a:r>
              <a:rPr lang="en-GB" sz="2000" dirty="0"/>
              <a:t>By automating repetitive tasks and providing tools for data analysis, a DBMS can significantly enhance productivity. This is especially useful in business environments where quick access to data is essential.</a:t>
            </a:r>
          </a:p>
          <a:p>
            <a:pPr marL="0" indent="0">
              <a:buNone/>
            </a:pPr>
            <a:r>
              <a:rPr lang="en-GB" sz="2000" dirty="0"/>
              <a:t>DBMS systems are designed to handle growing amounts of data and can be scaled up as needed. They also offer flexibility in terms of data manipulation and reporting.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1092684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Read the Source Thoroughly: Understand the main ideas and arguments by reading the text multiple times.</a:t>
            </a:r>
          </a:p>
          <a:p>
            <a:r>
              <a:rPr lang="en-GB" sz="2000" dirty="0"/>
              <a:t>Identify Core Information: Focus on the most important points, avoiding minor details and examples.</a:t>
            </a:r>
          </a:p>
          <a:p>
            <a:r>
              <a:rPr lang="en-GB" sz="2000" dirty="0"/>
              <a:t>Reflect the Author’s Intention: Ensure your summary accurately represents the original text’s purpose and message.</a:t>
            </a:r>
          </a:p>
          <a:p>
            <a:r>
              <a:rPr lang="en-GB" sz="2000" dirty="0"/>
              <a:t>Write Concisely: Use your own words to condense the information into a shorter form, maintaining clarity and coherence.</a:t>
            </a: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Implementing Testing concepts on Azure was simple. Understanding the Fitnesse tool and Junit was a bit confusing at first, but the facilitators were very helpful in making us understand how to write different test cases and begin TDD.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389E7-A416-B7F7-49CF-2A0201A7F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304" y="2702577"/>
            <a:ext cx="5003696" cy="23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Understanding how </a:t>
            </a:r>
            <a:r>
              <a:rPr lang="en-US" sz="2000" dirty="0" err="1"/>
              <a:t>yml</a:t>
            </a:r>
            <a:r>
              <a:rPr lang="en-US" sz="2000" dirty="0"/>
              <a:t> and workflow files work was new to me and interesting. Seeing the project being deployed on GitHub pages was interesting.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solution/documentation:</a:t>
            </a:r>
          </a:p>
          <a:p>
            <a:pPr marL="0" indent="0">
              <a:buNone/>
            </a:pPr>
            <a:r>
              <a:rPr lang="en-US" sz="2000" dirty="0" err="1">
                <a:hlinkClick r:id="rId5"/>
              </a:rPr>
              <a:t>VainaviS</a:t>
            </a:r>
            <a:r>
              <a:rPr lang="en-US" sz="2000" dirty="0">
                <a:hlinkClick r:id="rId5"/>
              </a:rPr>
              <a:t>/</a:t>
            </a:r>
            <a:r>
              <a:rPr lang="en-US" sz="2000" dirty="0" err="1">
                <a:hlinkClick r:id="rId5"/>
              </a:rPr>
              <a:t>VainaviCaseStudy</a:t>
            </a:r>
            <a:r>
              <a:rPr lang="en-US" sz="2000" dirty="0">
                <a:hlinkClick r:id="rId5"/>
              </a:rPr>
              <a:t> (github.com)</a:t>
            </a:r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A7657-AAE1-E025-5569-E128414CE3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5306" y="2693390"/>
            <a:ext cx="5161692" cy="24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Created database and tables on </a:t>
            </a:r>
            <a:r>
              <a:rPr lang="en-US" sz="2000" dirty="0" err="1"/>
              <a:t>PostGressql</a:t>
            </a:r>
            <a:r>
              <a:rPr lang="en-US" sz="2000" dirty="0"/>
              <a:t> and executed various different queries.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915E76-2474-8C15-EB7C-28EE63A78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534" y="2132115"/>
            <a:ext cx="4695825" cy="33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Created virtual machine on Microsoft Azure and tested it.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F3F85-E838-127C-5126-59FD34672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551" y="2627486"/>
            <a:ext cx="5029202" cy="23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1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the final Use case assessment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Friday apply all the learnings on a particular Use Case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“Luck is just probability taken personally”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Gilmore Girls">
            <a:extLst>
              <a:ext uri="{FF2B5EF4-FFF2-40B4-BE49-F238E27FC236}">
                <a16:creationId xmlns:a16="http://schemas.microsoft.com/office/drawing/2014/main" id="{1F905FB2-4DB6-0D5A-9499-48E1E900F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45" y="2575861"/>
            <a:ext cx="4621416" cy="258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Hands on practice and activities helped to understand how things actually happen on Azure Cloud.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2DA97-3912-E3B2-F0BC-0313D7146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080" y="2858235"/>
            <a:ext cx="5241748" cy="22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Different Stages of STLC</a:t>
            </a:r>
          </a:p>
          <a:p>
            <a:r>
              <a:rPr lang="en-GB" sz="2000" dirty="0"/>
              <a:t>Different types of testing</a:t>
            </a:r>
          </a:p>
          <a:p>
            <a:r>
              <a:rPr lang="en-GB" sz="2000" dirty="0"/>
              <a:t>TDD – Junit and </a:t>
            </a:r>
            <a:r>
              <a:rPr lang="en-GB" sz="2000" dirty="0" err="1"/>
              <a:t>Fitnesse</a:t>
            </a:r>
            <a:r>
              <a:rPr lang="en-GB" sz="2000" dirty="0"/>
              <a:t> Tool</a:t>
            </a:r>
          </a:p>
          <a:p>
            <a:r>
              <a:rPr lang="en-GB" sz="2000" dirty="0"/>
              <a:t>Open-source projects</a:t>
            </a:r>
          </a:p>
          <a:p>
            <a:r>
              <a:rPr lang="en-GB" sz="2000" dirty="0"/>
              <a:t>Repositories and deployment</a:t>
            </a:r>
          </a:p>
          <a:p>
            <a:r>
              <a:rPr lang="en-GB" sz="2000" dirty="0"/>
              <a:t>Pull and Push Request</a:t>
            </a:r>
          </a:p>
          <a:p>
            <a:r>
              <a:rPr lang="en-GB" sz="2000" dirty="0"/>
              <a:t>Commits and merging branches</a:t>
            </a:r>
          </a:p>
          <a:p>
            <a:r>
              <a:rPr lang="en-GB" sz="2000" dirty="0"/>
              <a:t>Workflows and Actions on GitHub</a:t>
            </a:r>
          </a:p>
          <a:p>
            <a:r>
              <a:rPr lang="en-GB" sz="2000" dirty="0"/>
              <a:t>Issues and Reviewing Code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Software Testing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GB" sz="2000" dirty="0"/>
              <a:t>A test is an activity in which system or component is executed under specific conditions to evaluate it.</a:t>
            </a:r>
          </a:p>
          <a:p>
            <a:r>
              <a:rPr lang="en-GB" sz="2000" dirty="0"/>
              <a:t>Software Testing is the process of evaluating a deliverable with the intent of finding the error</a:t>
            </a:r>
          </a:p>
          <a:p>
            <a:r>
              <a:rPr lang="en-GB" sz="2000" dirty="0"/>
              <a:t>Different Stages of STLC</a:t>
            </a:r>
          </a:p>
          <a:p>
            <a:r>
              <a:rPr lang="en-GB" sz="2000" dirty="0"/>
              <a:t>Different types of testing</a:t>
            </a:r>
          </a:p>
          <a:p>
            <a:r>
              <a:rPr lang="en-GB" sz="2000" dirty="0"/>
              <a:t>TDD – Junit and Fitnesse Tool</a:t>
            </a:r>
          </a:p>
          <a:p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30" name="Picture 6" descr="Image result for software testing">
            <a:extLst>
              <a:ext uri="{FF2B5EF4-FFF2-40B4-BE49-F238E27FC236}">
                <a16:creationId xmlns:a16="http://schemas.microsoft.com/office/drawing/2014/main" id="{CD7F03D2-20FB-8FA5-27F5-DF91914C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24" y="1686282"/>
            <a:ext cx="4994414" cy="428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DevOps on GitHub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GB" sz="2000" dirty="0"/>
              <a:t>Open-source projects</a:t>
            </a:r>
          </a:p>
          <a:p>
            <a:r>
              <a:rPr lang="en-GB" sz="2000" dirty="0"/>
              <a:t>Repositories and deployment</a:t>
            </a:r>
          </a:p>
          <a:p>
            <a:r>
              <a:rPr lang="en-GB" sz="2000" dirty="0"/>
              <a:t>Pull and Push Request</a:t>
            </a:r>
          </a:p>
          <a:p>
            <a:r>
              <a:rPr lang="en-GB" sz="2000" dirty="0"/>
              <a:t>Commits and merging branches</a:t>
            </a:r>
          </a:p>
          <a:p>
            <a:r>
              <a:rPr lang="en-GB" sz="2000" dirty="0"/>
              <a:t>Workflows and Actions on GitHub</a:t>
            </a:r>
          </a:p>
          <a:p>
            <a:r>
              <a:rPr lang="en-GB" sz="2000" dirty="0"/>
              <a:t>Issues and Reviewing Code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7A92D-6045-6908-9DEA-32BAC1BB9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5045" y="2608793"/>
            <a:ext cx="3943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265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DBMS</a:t>
            </a:r>
          </a:p>
          <a:p>
            <a:r>
              <a:rPr lang="en-US" sz="2000" dirty="0"/>
              <a:t>Database Management </a:t>
            </a:r>
          </a:p>
          <a:p>
            <a:r>
              <a:rPr lang="en-US" sz="2000" dirty="0"/>
              <a:t>Constraints and Triggers</a:t>
            </a:r>
          </a:p>
          <a:p>
            <a:r>
              <a:rPr lang="en-US" sz="2000" dirty="0" err="1"/>
              <a:t>PostGresql</a:t>
            </a:r>
            <a:endParaRPr lang="en-US" sz="2000" dirty="0"/>
          </a:p>
          <a:p>
            <a:r>
              <a:rPr lang="en-US" sz="2000" dirty="0"/>
              <a:t>DDL, DML, DCL</a:t>
            </a:r>
          </a:p>
          <a:p>
            <a:r>
              <a:rPr lang="en-US" sz="2000" dirty="0"/>
              <a:t>This will </a:t>
            </a:r>
            <a:r>
              <a:rPr lang="en-GB" sz="2000" dirty="0"/>
              <a:t>help me efficiently manage and store vast amounts of data generated from various sources like smart meters, sensors, and IoT devices.</a:t>
            </a:r>
          </a:p>
          <a:p>
            <a:r>
              <a:rPr lang="en-US" sz="2000" dirty="0"/>
              <a:t>This will also help me </a:t>
            </a:r>
            <a:r>
              <a:rPr lang="en-GB" sz="2000" dirty="0" err="1"/>
              <a:t>analyze</a:t>
            </a:r>
            <a:r>
              <a:rPr lang="en-GB" sz="2000" dirty="0"/>
              <a:t> large datasets to optimize energy usage, predict demand, and improve energy distribution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8C913-403F-DE6C-40D7-4C61D518A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5111" y="2567028"/>
            <a:ext cx="5314535" cy="26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265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Cloud</a:t>
            </a:r>
          </a:p>
          <a:p>
            <a:r>
              <a:rPr lang="en-GB" sz="2000" dirty="0"/>
              <a:t>Private, Public and Hybrid Cloud</a:t>
            </a:r>
          </a:p>
          <a:p>
            <a:r>
              <a:rPr lang="en-GB" sz="2000" dirty="0"/>
              <a:t>IaaS, SaaS and PaaS</a:t>
            </a:r>
          </a:p>
          <a:p>
            <a:r>
              <a:rPr lang="en-GB" sz="2000" dirty="0"/>
              <a:t>Benefits of cloud applications</a:t>
            </a:r>
          </a:p>
          <a:p>
            <a:r>
              <a:rPr lang="en-GB" sz="2000" dirty="0" err="1"/>
              <a:t>Teraform</a:t>
            </a:r>
            <a:endParaRPr lang="en-GB" sz="2000" dirty="0"/>
          </a:p>
          <a:p>
            <a:r>
              <a:rPr lang="en-GB" sz="2000" dirty="0"/>
              <a:t>Different examples of PaaS, </a:t>
            </a:r>
            <a:r>
              <a:rPr lang="en-GB" sz="2000" dirty="0" err="1"/>
              <a:t>Iaas</a:t>
            </a:r>
            <a:r>
              <a:rPr lang="en-GB" sz="2000" dirty="0"/>
              <a:t> and SaaS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CDDBDA-DA64-43F3-81C7-570F15306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8473" y="2613238"/>
            <a:ext cx="3629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668065" y="1618711"/>
            <a:ext cx="10689746" cy="46357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Software testing can significantly benefit me while working in Shell in several ways: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Quality Assurance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Ensures that the software meets the required standards and functions correctly, reducing the risk of bugs and errors.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Cost Efficiency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Identifying and fixing issues early in the development process can save time and money compared to addressing them after deployment.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Security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Helps in identifying vulnerabilities and security flaws, protecting sensitive data and maintaining the integrity of the software.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Compliance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Ensures that the software complies with industry standards and regulations, avoiding legal issues.</a:t>
            </a:r>
          </a:p>
          <a:p>
            <a:pPr algn="just">
              <a:buFont typeface="+mj-lt"/>
              <a:buAutoNum type="arabicPeriod"/>
            </a:pPr>
            <a:r>
              <a:rPr lang="en-GB" sz="20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Performance</a:t>
            </a:r>
            <a:r>
              <a:rPr lang="en-GB" sz="20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Verifies that the software performs well under various conditions, ensuring a smooth user experience.</a:t>
            </a: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19849</TotalTime>
  <Words>938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PowerPoint Presentation</vt:lpstr>
      <vt:lpstr>Learning 1 | Relevance for Shell</vt:lpstr>
      <vt:lpstr>Learning 2 | Relevance for Shell</vt:lpstr>
      <vt:lpstr>Learning 3 | Relevance for Shell</vt:lpstr>
      <vt:lpstr>Learning 4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Vainavi Samant</cp:lastModifiedBy>
  <cp:revision>504</cp:revision>
  <dcterms:created xsi:type="dcterms:W3CDTF">2022-01-18T12:35:56Z</dcterms:created>
  <dcterms:modified xsi:type="dcterms:W3CDTF">2024-09-06T07:49:38Z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