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9" r:id="rId4"/>
    <p:sldId id="260" r:id="rId5"/>
    <p:sldId id="261" r:id="rId6"/>
    <p:sldId id="262" r:id="rId7"/>
    <p:sldId id="271" r:id="rId8"/>
    <p:sldId id="264" r:id="rId9"/>
    <p:sldId id="265" r:id="rId10"/>
    <p:sldId id="266" r:id="rId11"/>
    <p:sldId id="267" r:id="rId12"/>
    <p:sldId id="268" r:id="rId13"/>
    <p:sldId id="269" r:id="rId14"/>
    <p:sldId id="270" r:id="rId15"/>
    <p:sldId id="276"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4F40D1-7EE6-4082-A93F-6BF1EC1D113E}" type="datetimeFigureOut">
              <a:rPr lang="en-IN" smtClean="0"/>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2BCBD-6B9E-40DA-8C19-89A09E0F062F}"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5988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8F4F40D1-7EE6-4082-A93F-6BF1EC1D113E}" type="datetimeFigureOut">
              <a:rPr lang="en-IN" smtClean="0"/>
              <a:t>01-07-2022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22BCBD-6B9E-40DA-8C19-89A09E0F062F}" type="slidenum">
              <a:rPr lang="en-IN" smtClean="0"/>
              <a:t>‹#›</a:t>
            </a:fld>
            <a:endParaRPr lang="en-IN"/>
          </a:p>
        </p:txBody>
      </p:sp>
    </p:spTree>
    <p:extLst>
      <p:ext uri="{BB962C8B-B14F-4D97-AF65-F5344CB8AC3E}">
        <p14:creationId xmlns:p14="http://schemas.microsoft.com/office/powerpoint/2010/main" val="754051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4F40D1-7EE6-4082-A93F-6BF1EC1D113E}" type="datetimeFigureOut">
              <a:rPr lang="en-IN" smtClean="0"/>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2BCBD-6B9E-40DA-8C19-89A09E0F062F}" type="slidenum">
              <a:rPr lang="en-IN" smtClean="0"/>
              <a:t>‹#›</a:t>
            </a:fld>
            <a:endParaRPr lang="en-IN"/>
          </a:p>
        </p:txBody>
      </p:sp>
    </p:spTree>
    <p:extLst>
      <p:ext uri="{BB962C8B-B14F-4D97-AF65-F5344CB8AC3E}">
        <p14:creationId xmlns:p14="http://schemas.microsoft.com/office/powerpoint/2010/main" val="515699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4F40D1-7EE6-4082-A93F-6BF1EC1D113E}" type="datetimeFigureOut">
              <a:rPr lang="en-IN" smtClean="0"/>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2BCBD-6B9E-40DA-8C19-89A09E0F062F}"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61079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4F40D1-7EE6-4082-A93F-6BF1EC1D113E}" type="datetimeFigureOut">
              <a:rPr lang="en-IN" smtClean="0"/>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2BCBD-6B9E-40DA-8C19-89A09E0F062F}" type="slidenum">
              <a:rPr lang="en-IN" smtClean="0"/>
              <a:t>‹#›</a:t>
            </a:fld>
            <a:endParaRPr lang="en-IN"/>
          </a:p>
        </p:txBody>
      </p:sp>
    </p:spTree>
    <p:extLst>
      <p:ext uri="{BB962C8B-B14F-4D97-AF65-F5344CB8AC3E}">
        <p14:creationId xmlns:p14="http://schemas.microsoft.com/office/powerpoint/2010/main" val="614835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4F40D1-7EE6-4082-A93F-6BF1EC1D113E}" type="datetimeFigureOut">
              <a:rPr lang="en-IN" smtClean="0"/>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2BCBD-6B9E-40DA-8C19-89A09E0F062F}"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052139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4F40D1-7EE6-4082-A93F-6BF1EC1D113E}" type="datetimeFigureOut">
              <a:rPr lang="en-IN" smtClean="0"/>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2BCBD-6B9E-40DA-8C19-89A09E0F062F}" type="slidenum">
              <a:rPr lang="en-IN" smtClean="0"/>
              <a:t>‹#›</a:t>
            </a:fld>
            <a:endParaRPr lang="en-IN"/>
          </a:p>
        </p:txBody>
      </p:sp>
    </p:spTree>
    <p:extLst>
      <p:ext uri="{BB962C8B-B14F-4D97-AF65-F5344CB8AC3E}">
        <p14:creationId xmlns:p14="http://schemas.microsoft.com/office/powerpoint/2010/main" val="3772439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4F40D1-7EE6-4082-A93F-6BF1EC1D113E}" type="datetimeFigureOut">
              <a:rPr lang="en-IN" smtClean="0"/>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2BCBD-6B9E-40DA-8C19-89A09E0F062F}" type="slidenum">
              <a:rPr lang="en-IN" smtClean="0"/>
              <a:t>‹#›</a:t>
            </a:fld>
            <a:endParaRPr lang="en-IN"/>
          </a:p>
        </p:txBody>
      </p:sp>
    </p:spTree>
    <p:extLst>
      <p:ext uri="{BB962C8B-B14F-4D97-AF65-F5344CB8AC3E}">
        <p14:creationId xmlns:p14="http://schemas.microsoft.com/office/powerpoint/2010/main" val="11206376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4F40D1-7EE6-4082-A93F-6BF1EC1D113E}" type="datetimeFigureOut">
              <a:rPr lang="en-IN" smtClean="0"/>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2BCBD-6B9E-40DA-8C19-89A09E0F062F}" type="slidenum">
              <a:rPr lang="en-IN" smtClean="0"/>
              <a:t>‹#›</a:t>
            </a:fld>
            <a:endParaRPr lang="en-IN"/>
          </a:p>
        </p:txBody>
      </p:sp>
    </p:spTree>
    <p:extLst>
      <p:ext uri="{BB962C8B-B14F-4D97-AF65-F5344CB8AC3E}">
        <p14:creationId xmlns:p14="http://schemas.microsoft.com/office/powerpoint/2010/main" val="2225524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4F40D1-7EE6-4082-A93F-6BF1EC1D113E}" type="datetimeFigureOut">
              <a:rPr lang="en-IN" smtClean="0"/>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2BCBD-6B9E-40DA-8C19-89A09E0F062F}" type="slidenum">
              <a:rPr lang="en-IN" smtClean="0"/>
              <a:t>‹#›</a:t>
            </a:fld>
            <a:endParaRPr lang="en-IN"/>
          </a:p>
        </p:txBody>
      </p:sp>
    </p:spTree>
    <p:extLst>
      <p:ext uri="{BB962C8B-B14F-4D97-AF65-F5344CB8AC3E}">
        <p14:creationId xmlns:p14="http://schemas.microsoft.com/office/powerpoint/2010/main" val="3295955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4F40D1-7EE6-4082-A93F-6BF1EC1D113E}" type="datetimeFigureOut">
              <a:rPr lang="en-IN" smtClean="0"/>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2BCBD-6B9E-40DA-8C19-89A09E0F062F}" type="slidenum">
              <a:rPr lang="en-IN" smtClean="0"/>
              <a:t>‹#›</a:t>
            </a:fld>
            <a:endParaRPr lang="en-IN"/>
          </a:p>
        </p:txBody>
      </p:sp>
    </p:spTree>
    <p:extLst>
      <p:ext uri="{BB962C8B-B14F-4D97-AF65-F5344CB8AC3E}">
        <p14:creationId xmlns:p14="http://schemas.microsoft.com/office/powerpoint/2010/main" val="3454763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4F40D1-7EE6-4082-A93F-6BF1EC1D113E}" type="datetimeFigureOut">
              <a:rPr lang="en-IN" smtClean="0"/>
              <a:t>01-07-2022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22BCBD-6B9E-40DA-8C19-89A09E0F062F}" type="slidenum">
              <a:rPr lang="en-IN" smtClean="0"/>
              <a:t>‹#›</a:t>
            </a:fld>
            <a:endParaRPr lang="en-IN"/>
          </a:p>
        </p:txBody>
      </p:sp>
    </p:spTree>
    <p:extLst>
      <p:ext uri="{BB962C8B-B14F-4D97-AF65-F5344CB8AC3E}">
        <p14:creationId xmlns:p14="http://schemas.microsoft.com/office/powerpoint/2010/main" val="322705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4F40D1-7EE6-4082-A93F-6BF1EC1D113E}" type="datetimeFigureOut">
              <a:rPr lang="en-IN" smtClean="0"/>
              <a:t>01-07-2022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22BCBD-6B9E-40DA-8C19-89A09E0F062F}" type="slidenum">
              <a:rPr lang="en-IN" smtClean="0"/>
              <a:t>‹#›</a:t>
            </a:fld>
            <a:endParaRPr lang="en-IN"/>
          </a:p>
        </p:txBody>
      </p:sp>
    </p:spTree>
    <p:extLst>
      <p:ext uri="{BB962C8B-B14F-4D97-AF65-F5344CB8AC3E}">
        <p14:creationId xmlns:p14="http://schemas.microsoft.com/office/powerpoint/2010/main" val="2593030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4F40D1-7EE6-4082-A93F-6BF1EC1D113E}" type="datetimeFigureOut">
              <a:rPr lang="en-IN" smtClean="0"/>
              <a:t>01-07-2022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22BCBD-6B9E-40DA-8C19-89A09E0F062F}" type="slidenum">
              <a:rPr lang="en-IN" smtClean="0"/>
              <a:t>‹#›</a:t>
            </a:fld>
            <a:endParaRPr lang="en-IN"/>
          </a:p>
        </p:txBody>
      </p:sp>
    </p:spTree>
    <p:extLst>
      <p:ext uri="{BB962C8B-B14F-4D97-AF65-F5344CB8AC3E}">
        <p14:creationId xmlns:p14="http://schemas.microsoft.com/office/powerpoint/2010/main" val="4073069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4F40D1-7EE6-4082-A93F-6BF1EC1D113E}" type="datetimeFigureOut">
              <a:rPr lang="en-IN" smtClean="0"/>
              <a:t>01-07-2022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22BCBD-6B9E-40DA-8C19-89A09E0F062F}" type="slidenum">
              <a:rPr lang="en-IN" smtClean="0"/>
              <a:t>‹#›</a:t>
            </a:fld>
            <a:endParaRPr lang="en-IN"/>
          </a:p>
        </p:txBody>
      </p:sp>
    </p:spTree>
    <p:extLst>
      <p:ext uri="{BB962C8B-B14F-4D97-AF65-F5344CB8AC3E}">
        <p14:creationId xmlns:p14="http://schemas.microsoft.com/office/powerpoint/2010/main" val="3144859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4F40D1-7EE6-4082-A93F-6BF1EC1D113E}" type="datetimeFigureOut">
              <a:rPr lang="en-IN" smtClean="0"/>
              <a:t>01-07-2022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22BCBD-6B9E-40DA-8C19-89A09E0F062F}" type="slidenum">
              <a:rPr lang="en-IN" smtClean="0"/>
              <a:t>‹#›</a:t>
            </a:fld>
            <a:endParaRPr lang="en-IN"/>
          </a:p>
        </p:txBody>
      </p:sp>
    </p:spTree>
    <p:extLst>
      <p:ext uri="{BB962C8B-B14F-4D97-AF65-F5344CB8AC3E}">
        <p14:creationId xmlns:p14="http://schemas.microsoft.com/office/powerpoint/2010/main" val="76768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4F40D1-7EE6-4082-A93F-6BF1EC1D113E}" type="datetimeFigureOut">
              <a:rPr lang="en-IN" smtClean="0"/>
              <a:t>01-07-2022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22BCBD-6B9E-40DA-8C19-89A09E0F062F}" type="slidenum">
              <a:rPr lang="en-IN" smtClean="0"/>
              <a:t>‹#›</a:t>
            </a:fld>
            <a:endParaRPr lang="en-IN"/>
          </a:p>
        </p:txBody>
      </p:sp>
    </p:spTree>
    <p:extLst>
      <p:ext uri="{BB962C8B-B14F-4D97-AF65-F5344CB8AC3E}">
        <p14:creationId xmlns:p14="http://schemas.microsoft.com/office/powerpoint/2010/main" val="996470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F4F40D1-7EE6-4082-A93F-6BF1EC1D113E}" type="datetimeFigureOut">
              <a:rPr lang="en-IN" smtClean="0"/>
              <a:t>01-07-2022</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722BCBD-6B9E-40DA-8C19-89A09E0F062F}" type="slidenum">
              <a:rPr lang="en-IN" smtClean="0"/>
              <a:t>‹#›</a:t>
            </a:fld>
            <a:endParaRPr lang="en-IN"/>
          </a:p>
        </p:txBody>
      </p:sp>
    </p:spTree>
    <p:extLst>
      <p:ext uri="{BB962C8B-B14F-4D97-AF65-F5344CB8AC3E}">
        <p14:creationId xmlns:p14="http://schemas.microsoft.com/office/powerpoint/2010/main" val="2967740980"/>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E2E10-97B8-4794-B003-F269CF5806FA}"/>
              </a:ext>
            </a:extLst>
          </p:cNvPr>
          <p:cNvSpPr>
            <a:spLocks noGrp="1"/>
          </p:cNvSpPr>
          <p:nvPr>
            <p:ph type="title"/>
          </p:nvPr>
        </p:nvSpPr>
        <p:spPr/>
        <p:txBody>
          <a:bodyPr>
            <a:normAutofit/>
          </a:bodyPr>
          <a:lstStyle/>
          <a:p>
            <a:pPr algn="l" rtl="0">
              <a:spcBef>
                <a:spcPts val="0"/>
              </a:spcBef>
              <a:spcAft>
                <a:spcPts val="800"/>
              </a:spcAft>
            </a:pPr>
            <a:r>
              <a:rPr lang="en-IN" b="0" dirty="0">
                <a:effectLst/>
              </a:rPr>
              <a:t> </a:t>
            </a:r>
            <a:br>
              <a:rPr lang="en-US" dirty="0"/>
            </a:br>
            <a:r>
              <a:rPr lang="en-IN" b="0" dirty="0">
                <a:effectLst/>
              </a:rPr>
              <a:t> </a:t>
            </a:r>
            <a:endParaRPr lang="en-IN" dirty="0"/>
          </a:p>
        </p:txBody>
      </p:sp>
      <p:sp>
        <p:nvSpPr>
          <p:cNvPr id="5" name="Content Placeholder 4">
            <a:extLst>
              <a:ext uri="{FF2B5EF4-FFF2-40B4-BE49-F238E27FC236}">
                <a16:creationId xmlns:a16="http://schemas.microsoft.com/office/drawing/2014/main" id="{807CF066-8787-4AC2-9BCB-BBA2C425C023}"/>
              </a:ext>
            </a:extLst>
          </p:cNvPr>
          <p:cNvSpPr>
            <a:spLocks noGrp="1"/>
          </p:cNvSpPr>
          <p:nvPr>
            <p:ph idx="1"/>
          </p:nvPr>
        </p:nvSpPr>
        <p:spPr>
          <a:xfrm>
            <a:off x="838200" y="3176833"/>
            <a:ext cx="10515600" cy="3000130"/>
          </a:xfrm>
        </p:spPr>
        <p:txBody>
          <a:bodyPr>
            <a:normAutofit fontScale="85000" lnSpcReduction="10000"/>
          </a:bodyPr>
          <a:lstStyle/>
          <a:p>
            <a:pPr marL="0" indent="0">
              <a:buNone/>
            </a:pPr>
            <a:r>
              <a:rPr lang="en-US" dirty="0"/>
              <a:t>   </a:t>
            </a:r>
          </a:p>
          <a:p>
            <a:pPr marL="0" indent="0">
              <a:buNone/>
            </a:pPr>
            <a:r>
              <a:rPr lang="en-US" dirty="0"/>
              <a:t>               </a:t>
            </a:r>
            <a:r>
              <a:rPr lang="en-US" sz="3200" b="1" u="sng" dirty="0"/>
              <a:t>SRM INSTITUTE OF SCIENCE AND TECHNOLOGY </a:t>
            </a:r>
          </a:p>
          <a:p>
            <a:pPr marL="0" indent="0">
              <a:buNone/>
            </a:pPr>
            <a:r>
              <a:rPr lang="en-US" sz="3200" b="1" dirty="0"/>
              <a:t>             </a:t>
            </a:r>
            <a:r>
              <a:rPr lang="en-US" sz="3200" b="1" u="sng" dirty="0"/>
              <a:t>FACULTY OF ENGINEERING AND TECHNOLOGY   </a:t>
            </a:r>
          </a:p>
          <a:p>
            <a:pPr marL="0" indent="0">
              <a:buNone/>
            </a:pPr>
            <a:r>
              <a:rPr lang="en-US" sz="3200" b="1" dirty="0"/>
              <a:t>           </a:t>
            </a:r>
          </a:p>
          <a:p>
            <a:pPr marL="0" indent="0">
              <a:buNone/>
            </a:pPr>
            <a:r>
              <a:rPr lang="en-US" sz="3200" b="1" dirty="0"/>
              <a:t>              </a:t>
            </a:r>
            <a:r>
              <a:rPr lang="en-US" sz="3200" b="1" i="1" u="sng" dirty="0"/>
              <a:t>18CSS101J –PROGRAMMING FOE PROBLEM SOLVING</a:t>
            </a:r>
          </a:p>
          <a:p>
            <a:pPr marL="0" indent="0">
              <a:buNone/>
            </a:pPr>
            <a:r>
              <a:rPr lang="en-US" sz="3200" b="1" dirty="0"/>
              <a:t>                                 </a:t>
            </a:r>
            <a:r>
              <a:rPr lang="en-US" sz="3200" b="1" u="sng" dirty="0"/>
              <a:t>MINI PROJECT REPORT                                               </a:t>
            </a:r>
            <a:endParaRPr lang="en-IN" sz="3200" b="1" u="sng" dirty="0"/>
          </a:p>
        </p:txBody>
      </p:sp>
      <p:pic>
        <p:nvPicPr>
          <p:cNvPr id="1026" name="Picture 2">
            <a:extLst>
              <a:ext uri="{FF2B5EF4-FFF2-40B4-BE49-F238E27FC236}">
                <a16:creationId xmlns:a16="http://schemas.microsoft.com/office/drawing/2014/main" id="{D6182D53-0625-4D37-B6C9-BB5E51B98E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822" y="33836"/>
            <a:ext cx="7814821" cy="343926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C8CD7B4-0CC8-4E72-B382-0AF862BE0463}"/>
              </a:ext>
            </a:extLst>
          </p:cNvPr>
          <p:cNvSpPr txBox="1"/>
          <p:nvPr/>
        </p:nvSpPr>
        <p:spPr>
          <a:xfrm>
            <a:off x="3047215" y="3246690"/>
            <a:ext cx="6094428" cy="369332"/>
          </a:xfrm>
          <a:prstGeom prst="rect">
            <a:avLst/>
          </a:prstGeom>
          <a:noFill/>
        </p:spPr>
        <p:txBody>
          <a:bodyPr wrap="square">
            <a:spAutoFit/>
          </a:bodyPr>
          <a:lstStyle/>
          <a:p>
            <a:r>
              <a:rPr lang="en-IN" b="0" dirty="0">
                <a:effectLst/>
              </a:rPr>
              <a:t> </a:t>
            </a:r>
            <a:endParaRPr lang="en-IN" dirty="0"/>
          </a:p>
        </p:txBody>
      </p:sp>
    </p:spTree>
    <p:extLst>
      <p:ext uri="{BB962C8B-B14F-4D97-AF65-F5344CB8AC3E}">
        <p14:creationId xmlns:p14="http://schemas.microsoft.com/office/powerpoint/2010/main" val="233162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37EDB7-C12A-4B8F-8825-16841599DB13}"/>
              </a:ext>
            </a:extLst>
          </p:cNvPr>
          <p:cNvSpPr>
            <a:spLocks noGrp="1"/>
          </p:cNvSpPr>
          <p:nvPr>
            <p:ph idx="1"/>
          </p:nvPr>
        </p:nvSpPr>
        <p:spPr>
          <a:xfrm>
            <a:off x="838200" y="500939"/>
            <a:ext cx="10515600" cy="5856121"/>
          </a:xfrm>
        </p:spPr>
        <p:txBody>
          <a:bodyPr>
            <a:normAutofit/>
          </a:bodyPr>
          <a:lstStyle/>
          <a:p>
            <a:pPr marL="0" indent="0">
              <a:buNone/>
            </a:pPr>
            <a:r>
              <a:rPr lang="en-US" dirty="0"/>
              <a:t>// If user's choice is scissor and</a:t>
            </a:r>
          </a:p>
          <a:p>
            <a:pPr marL="0" indent="0">
              <a:buNone/>
            </a:pPr>
            <a:r>
              <a:rPr lang="en-US" dirty="0"/>
              <a:t>// computer's choice is stone</a:t>
            </a:r>
          </a:p>
          <a:p>
            <a:pPr marL="0" indent="0">
              <a:buNone/>
            </a:pPr>
            <a:r>
              <a:rPr lang="en-US" dirty="0"/>
              <a:t>else if (you == 'z' &amp;&amp; computer == 's')</a:t>
            </a:r>
          </a:p>
          <a:p>
            <a:pPr marL="0" indent="0">
              <a:buNone/>
            </a:pPr>
            <a:r>
              <a:rPr lang="en-US" dirty="0"/>
              <a:t>return 0;</a:t>
            </a:r>
          </a:p>
          <a:p>
            <a:pPr marL="0" indent="0">
              <a:buNone/>
            </a:pPr>
            <a:r>
              <a:rPr lang="en-US" dirty="0"/>
              <a:t>// If user's choice is paper and</a:t>
            </a:r>
          </a:p>
          <a:p>
            <a:pPr marL="0" indent="0">
              <a:buNone/>
            </a:pPr>
            <a:r>
              <a:rPr lang="en-US" dirty="0"/>
              <a:t>// computer's choice is scissor</a:t>
            </a:r>
          </a:p>
          <a:p>
            <a:pPr marL="0" indent="0">
              <a:buNone/>
            </a:pPr>
            <a:r>
              <a:rPr lang="en-US" dirty="0"/>
              <a:t>if (you == 'p' &amp;&amp; computer == 'z')</a:t>
            </a:r>
          </a:p>
          <a:p>
            <a:pPr marL="0" indent="0">
              <a:buNone/>
            </a:pPr>
            <a:r>
              <a:rPr lang="en-US" dirty="0"/>
              <a:t>return 0;</a:t>
            </a:r>
          </a:p>
          <a:p>
            <a:pPr marL="0" indent="0">
              <a:buNone/>
            </a:pPr>
            <a:r>
              <a:rPr lang="en-US" dirty="0"/>
              <a:t>// If user's choice is scissor and</a:t>
            </a:r>
          </a:p>
          <a:p>
            <a:pPr marL="0" indent="0">
              <a:buNone/>
            </a:pPr>
            <a:r>
              <a:rPr lang="en-US" dirty="0"/>
              <a:t>// computer's choice is paper</a:t>
            </a:r>
          </a:p>
          <a:p>
            <a:pPr marL="0" indent="0">
              <a:buNone/>
            </a:pPr>
            <a:r>
              <a:rPr lang="en-US" dirty="0"/>
              <a:t>else if (you == 'z' &amp;&amp; computer == 'p')</a:t>
            </a:r>
          </a:p>
          <a:p>
            <a:pPr marL="0" indent="0">
              <a:buNone/>
            </a:pPr>
            <a:r>
              <a:rPr lang="en-US" dirty="0"/>
              <a:t>return 1;</a:t>
            </a:r>
          </a:p>
        </p:txBody>
      </p:sp>
    </p:spTree>
    <p:extLst>
      <p:ext uri="{BB962C8B-B14F-4D97-AF65-F5344CB8AC3E}">
        <p14:creationId xmlns:p14="http://schemas.microsoft.com/office/powerpoint/2010/main" val="2729768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3D401C-9BC1-415E-9862-D8AD00509EFD}"/>
              </a:ext>
            </a:extLst>
          </p:cNvPr>
          <p:cNvSpPr>
            <a:spLocks noGrp="1"/>
          </p:cNvSpPr>
          <p:nvPr>
            <p:ph idx="1"/>
          </p:nvPr>
        </p:nvSpPr>
        <p:spPr>
          <a:xfrm>
            <a:off x="838200" y="256674"/>
            <a:ext cx="10515600" cy="5920289"/>
          </a:xfrm>
        </p:spPr>
        <p:txBody>
          <a:bodyPr>
            <a:normAutofit/>
          </a:bodyPr>
          <a:lstStyle/>
          <a:p>
            <a:r>
              <a:rPr lang="en-US" dirty="0"/>
              <a:t>// Driver Code</a:t>
            </a:r>
          </a:p>
          <a:p>
            <a:r>
              <a:rPr lang="en-US" dirty="0"/>
              <a:t>int main()</a:t>
            </a:r>
          </a:p>
          <a:p>
            <a:r>
              <a:rPr lang="en-US" dirty="0"/>
              <a:t>{</a:t>
            </a:r>
          </a:p>
          <a:p>
            <a:r>
              <a:rPr lang="en-US" dirty="0"/>
              <a:t>// Stores the random number</a:t>
            </a:r>
          </a:p>
          <a:p>
            <a:r>
              <a:rPr lang="en-US" dirty="0"/>
              <a:t>int n;</a:t>
            </a:r>
          </a:p>
          <a:p>
            <a:r>
              <a:rPr lang="en-US" dirty="0"/>
              <a:t>char you, computer, result;</a:t>
            </a:r>
          </a:p>
          <a:p>
            <a:r>
              <a:rPr lang="en-US" dirty="0"/>
              <a:t>// Chooses the random number</a:t>
            </a:r>
          </a:p>
          <a:p>
            <a:r>
              <a:rPr lang="en-US" dirty="0"/>
              <a:t>// every time</a:t>
            </a:r>
          </a:p>
          <a:p>
            <a:r>
              <a:rPr lang="en-US" dirty="0" err="1"/>
              <a:t>srand</a:t>
            </a:r>
            <a:r>
              <a:rPr lang="en-US" dirty="0"/>
              <a:t>(time(NULL));</a:t>
            </a:r>
          </a:p>
          <a:p>
            <a:r>
              <a:rPr lang="en-US" dirty="0"/>
              <a:t>// Make the random number less</a:t>
            </a:r>
          </a:p>
          <a:p>
            <a:r>
              <a:rPr lang="en-US" dirty="0"/>
              <a:t>// than 100, divided it by 100</a:t>
            </a:r>
          </a:p>
          <a:p>
            <a:r>
              <a:rPr lang="en-US" dirty="0"/>
              <a:t>n = rand() % 100;</a:t>
            </a:r>
            <a:endParaRPr lang="en-IN" dirty="0"/>
          </a:p>
        </p:txBody>
      </p:sp>
    </p:spTree>
    <p:extLst>
      <p:ext uri="{BB962C8B-B14F-4D97-AF65-F5344CB8AC3E}">
        <p14:creationId xmlns:p14="http://schemas.microsoft.com/office/powerpoint/2010/main" val="1642484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C05041-3A0D-4732-B891-53C7F3C01AD2}"/>
              </a:ext>
            </a:extLst>
          </p:cNvPr>
          <p:cNvSpPr>
            <a:spLocks noGrp="1"/>
          </p:cNvSpPr>
          <p:nvPr>
            <p:ph idx="1"/>
          </p:nvPr>
        </p:nvSpPr>
        <p:spPr>
          <a:xfrm>
            <a:off x="838200" y="336884"/>
            <a:ext cx="10515600" cy="6521116"/>
          </a:xfrm>
        </p:spPr>
        <p:txBody>
          <a:bodyPr/>
          <a:lstStyle/>
          <a:p>
            <a:r>
              <a:rPr lang="en-US" dirty="0"/>
              <a:t>// Using simple probability 100 is</a:t>
            </a:r>
          </a:p>
          <a:p>
            <a:r>
              <a:rPr lang="en-US" dirty="0"/>
              <a:t>// roughly divided among stone,</a:t>
            </a:r>
          </a:p>
          <a:p>
            <a:r>
              <a:rPr lang="en-US" dirty="0"/>
              <a:t>// paper, and scissor</a:t>
            </a:r>
          </a:p>
          <a:p>
            <a:r>
              <a:rPr lang="en-US" dirty="0"/>
              <a:t>if (n &lt; 33)</a:t>
            </a:r>
          </a:p>
          <a:p>
            <a:r>
              <a:rPr lang="en-US" dirty="0"/>
              <a:t>// s is denoting Stone</a:t>
            </a:r>
          </a:p>
          <a:p>
            <a:r>
              <a:rPr lang="en-US" dirty="0"/>
              <a:t>computer = 's';</a:t>
            </a:r>
          </a:p>
          <a:p>
            <a:r>
              <a:rPr lang="en-US" dirty="0"/>
              <a:t>else if (n &gt; 33 &amp;&amp; n &lt; 66)</a:t>
            </a:r>
          </a:p>
          <a:p>
            <a:r>
              <a:rPr lang="en-US" dirty="0"/>
              <a:t>// p is denoting Paper</a:t>
            </a:r>
          </a:p>
          <a:p>
            <a:r>
              <a:rPr lang="en-US" dirty="0"/>
              <a:t>computer = 'p';</a:t>
            </a:r>
          </a:p>
          <a:p>
            <a:r>
              <a:rPr lang="en-US" dirty="0"/>
              <a:t>// z is denoting Scissor</a:t>
            </a:r>
          </a:p>
          <a:p>
            <a:r>
              <a:rPr lang="en-US" dirty="0"/>
              <a:t>else</a:t>
            </a:r>
          </a:p>
          <a:p>
            <a:r>
              <a:rPr lang="en-US" dirty="0"/>
              <a:t>computer = 'z';</a:t>
            </a:r>
            <a:endParaRPr lang="en-IN" dirty="0"/>
          </a:p>
        </p:txBody>
      </p:sp>
    </p:spTree>
    <p:extLst>
      <p:ext uri="{BB962C8B-B14F-4D97-AF65-F5344CB8AC3E}">
        <p14:creationId xmlns:p14="http://schemas.microsoft.com/office/powerpoint/2010/main" val="301926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05ADE9-915D-4ED8-A2EF-FDEE964BD57F}"/>
              </a:ext>
            </a:extLst>
          </p:cNvPr>
          <p:cNvSpPr>
            <a:spLocks noGrp="1"/>
          </p:cNvSpPr>
          <p:nvPr>
            <p:ph idx="1"/>
          </p:nvPr>
        </p:nvSpPr>
        <p:spPr>
          <a:xfrm>
            <a:off x="613610" y="898358"/>
            <a:ext cx="10515600" cy="5823284"/>
          </a:xfrm>
        </p:spPr>
        <p:txBody>
          <a:bodyPr/>
          <a:lstStyle/>
          <a:p>
            <a:r>
              <a:rPr lang="en-IN" dirty="0" err="1"/>
              <a:t>printf</a:t>
            </a:r>
            <a:r>
              <a:rPr lang="en-IN" dirty="0"/>
              <a:t>("\n\n\n\n\t\t\t\</a:t>
            </a:r>
            <a:r>
              <a:rPr lang="en-IN" dirty="0" err="1"/>
              <a:t>tEnter</a:t>
            </a:r>
            <a:r>
              <a:rPr lang="en-IN" dirty="0"/>
              <a:t> s for STONE, p for PAPER and z for</a:t>
            </a:r>
          </a:p>
          <a:p>
            <a:r>
              <a:rPr lang="en-IN" dirty="0"/>
              <a:t>SCISSOR\n\t\t\t\t\t\t\t");</a:t>
            </a:r>
          </a:p>
          <a:p>
            <a:r>
              <a:rPr lang="en-IN" dirty="0"/>
              <a:t>// input from the user</a:t>
            </a:r>
          </a:p>
          <a:p>
            <a:r>
              <a:rPr lang="en-IN" dirty="0" err="1"/>
              <a:t>scanf</a:t>
            </a:r>
            <a:r>
              <a:rPr lang="en-IN" dirty="0"/>
              <a:t>("%c", &amp;you);</a:t>
            </a:r>
          </a:p>
          <a:p>
            <a:r>
              <a:rPr lang="en-IN" dirty="0"/>
              <a:t>// Function Call to play the game</a:t>
            </a:r>
          </a:p>
          <a:p>
            <a:r>
              <a:rPr lang="en-IN" dirty="0"/>
              <a:t>result = game(you, computer);</a:t>
            </a:r>
          </a:p>
          <a:p>
            <a:r>
              <a:rPr lang="en-IN" dirty="0"/>
              <a:t>if (result == -1) {</a:t>
            </a:r>
          </a:p>
          <a:p>
            <a:r>
              <a:rPr lang="en-IN" dirty="0" err="1"/>
              <a:t>printf</a:t>
            </a:r>
            <a:r>
              <a:rPr lang="en-IN" dirty="0"/>
              <a:t>("\n\n\t\t\t\</a:t>
            </a:r>
            <a:r>
              <a:rPr lang="en-IN" dirty="0" err="1"/>
              <a:t>tGame</a:t>
            </a:r>
            <a:r>
              <a:rPr lang="en-IN" dirty="0"/>
              <a:t> Draw!\n");</a:t>
            </a:r>
          </a:p>
          <a:p>
            <a:r>
              <a:rPr lang="en-IN" dirty="0"/>
              <a:t>}</a:t>
            </a:r>
          </a:p>
          <a:p>
            <a:r>
              <a:rPr lang="en-IN" dirty="0"/>
              <a:t>else if (result == 1) {</a:t>
            </a:r>
          </a:p>
          <a:p>
            <a:pPr marL="0" indent="0">
              <a:buNone/>
            </a:pPr>
            <a:endParaRPr lang="en-IN" dirty="0"/>
          </a:p>
        </p:txBody>
      </p:sp>
    </p:spTree>
    <p:extLst>
      <p:ext uri="{BB962C8B-B14F-4D97-AF65-F5344CB8AC3E}">
        <p14:creationId xmlns:p14="http://schemas.microsoft.com/office/powerpoint/2010/main" val="4041191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1BD82F-B6BD-4E9B-BAE0-CE0CED8EE490}"/>
              </a:ext>
            </a:extLst>
          </p:cNvPr>
          <p:cNvSpPr>
            <a:spLocks noGrp="1"/>
          </p:cNvSpPr>
          <p:nvPr>
            <p:ph idx="1"/>
          </p:nvPr>
        </p:nvSpPr>
        <p:spPr>
          <a:xfrm>
            <a:off x="838200" y="1042737"/>
            <a:ext cx="10515600" cy="5134226"/>
          </a:xfrm>
        </p:spPr>
        <p:txBody>
          <a:bodyPr/>
          <a:lstStyle/>
          <a:p>
            <a:r>
              <a:rPr lang="en-IN" dirty="0"/>
              <a:t>else if (result == 1) {</a:t>
            </a:r>
          </a:p>
          <a:p>
            <a:r>
              <a:rPr lang="en-IN" dirty="0" err="1"/>
              <a:t>printf</a:t>
            </a:r>
            <a:r>
              <a:rPr lang="en-IN" dirty="0"/>
              <a:t>("\n\n\t\t\t\</a:t>
            </a:r>
            <a:r>
              <a:rPr lang="en-IN" dirty="0" err="1"/>
              <a:t>tWow</a:t>
            </a:r>
            <a:r>
              <a:rPr lang="en-IN" dirty="0"/>
              <a:t>! You have won the game!\n");</a:t>
            </a:r>
          </a:p>
          <a:p>
            <a:r>
              <a:rPr lang="en-IN" dirty="0"/>
              <a:t>}</a:t>
            </a:r>
          </a:p>
          <a:p>
            <a:r>
              <a:rPr lang="en-IN" dirty="0"/>
              <a:t>else {</a:t>
            </a:r>
          </a:p>
          <a:p>
            <a:r>
              <a:rPr lang="en-IN" dirty="0" err="1"/>
              <a:t>printf</a:t>
            </a:r>
            <a:r>
              <a:rPr lang="en-IN" dirty="0"/>
              <a:t>("\n\n\t\t\t\</a:t>
            </a:r>
            <a:r>
              <a:rPr lang="en-IN" dirty="0" err="1"/>
              <a:t>tOh</a:t>
            </a:r>
            <a:r>
              <a:rPr lang="en-IN" dirty="0"/>
              <a:t>! You have lost the game!\n");</a:t>
            </a:r>
          </a:p>
          <a:p>
            <a:r>
              <a:rPr lang="en-IN" dirty="0"/>
              <a:t>}</a:t>
            </a:r>
          </a:p>
          <a:p>
            <a:r>
              <a:rPr lang="en-IN" dirty="0" err="1"/>
              <a:t>printf</a:t>
            </a:r>
            <a:r>
              <a:rPr lang="en-IN" dirty="0"/>
              <a:t>("\t\t\t\</a:t>
            </a:r>
            <a:r>
              <a:rPr lang="en-IN" dirty="0" err="1"/>
              <a:t>tYOu</a:t>
            </a:r>
            <a:r>
              <a:rPr lang="en-IN" dirty="0"/>
              <a:t> choose : %c and Computer choose : %c\</a:t>
            </a:r>
            <a:r>
              <a:rPr lang="en-IN" dirty="0" err="1"/>
              <a:t>n",you</a:t>
            </a:r>
            <a:r>
              <a:rPr lang="en-IN" dirty="0"/>
              <a:t>,</a:t>
            </a:r>
          </a:p>
          <a:p>
            <a:r>
              <a:rPr lang="en-IN" dirty="0"/>
              <a:t>computer);</a:t>
            </a:r>
          </a:p>
          <a:p>
            <a:r>
              <a:rPr lang="en-IN" dirty="0"/>
              <a:t>return 0;</a:t>
            </a:r>
          </a:p>
          <a:p>
            <a:r>
              <a:rPr lang="en-IN" dirty="0"/>
              <a:t>}</a:t>
            </a:r>
          </a:p>
          <a:p>
            <a:endParaRPr lang="en-IN" dirty="0"/>
          </a:p>
        </p:txBody>
      </p:sp>
    </p:spTree>
    <p:extLst>
      <p:ext uri="{BB962C8B-B14F-4D97-AF65-F5344CB8AC3E}">
        <p14:creationId xmlns:p14="http://schemas.microsoft.com/office/powerpoint/2010/main" val="471572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3ED3B-EE2E-49E0-9928-4C01D902AC4C}"/>
              </a:ext>
            </a:extLst>
          </p:cNvPr>
          <p:cNvSpPr>
            <a:spLocks noGrp="1"/>
          </p:cNvSpPr>
          <p:nvPr>
            <p:ph type="title"/>
          </p:nvPr>
        </p:nvSpPr>
        <p:spPr/>
        <p:txBody>
          <a:bodyPr/>
          <a:lstStyle/>
          <a:p>
            <a:r>
              <a:rPr lang="en-US" u="sng" dirty="0">
                <a:effectLst>
                  <a:outerShdw blurRad="38100" dist="38100" dir="2700000" algn="tl">
                    <a:srgbClr val="000000">
                      <a:alpha val="43137"/>
                    </a:srgbClr>
                  </a:outerShdw>
                </a:effectLst>
                <a:latin typeface="Algerian" panose="04020705040A02060702" pitchFamily="82" charset="0"/>
              </a:rPr>
              <a:t>OUTPUT</a:t>
            </a:r>
            <a:endParaRPr lang="en-IN" u="sng" dirty="0">
              <a:effectLst>
                <a:outerShdw blurRad="38100" dist="38100" dir="2700000" algn="tl">
                  <a:srgbClr val="000000">
                    <a:alpha val="43137"/>
                  </a:srgbClr>
                </a:outerShdw>
              </a:effectLst>
              <a:latin typeface="Algerian" panose="04020705040A02060702" pitchFamily="82" charset="0"/>
            </a:endParaRPr>
          </a:p>
        </p:txBody>
      </p:sp>
      <p:pic>
        <p:nvPicPr>
          <p:cNvPr id="9" name="Content Placeholder 8">
            <a:extLst>
              <a:ext uri="{FF2B5EF4-FFF2-40B4-BE49-F238E27FC236}">
                <a16:creationId xmlns:a16="http://schemas.microsoft.com/office/drawing/2014/main" id="{C098AFFD-FA78-48DC-9236-A97CA0606388}"/>
              </a:ext>
            </a:extLst>
          </p:cNvPr>
          <p:cNvPicPr>
            <a:picLocks noGrp="1" noChangeAspect="1"/>
          </p:cNvPicPr>
          <p:nvPr>
            <p:ph idx="1"/>
          </p:nvPr>
        </p:nvPicPr>
        <p:blipFill>
          <a:blip r:embed="rId2"/>
          <a:stretch>
            <a:fillRect/>
          </a:stretch>
        </p:blipFill>
        <p:spPr>
          <a:xfrm>
            <a:off x="1631950" y="1516856"/>
            <a:ext cx="6638925" cy="1952625"/>
          </a:xfrm>
        </p:spPr>
      </p:pic>
    </p:spTree>
    <p:extLst>
      <p:ext uri="{BB962C8B-B14F-4D97-AF65-F5344CB8AC3E}">
        <p14:creationId xmlns:p14="http://schemas.microsoft.com/office/powerpoint/2010/main" val="2875446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5672D-33EA-493A-988C-090EA8EDD8C7}"/>
              </a:ext>
            </a:extLst>
          </p:cNvPr>
          <p:cNvSpPr>
            <a:spLocks noGrp="1"/>
          </p:cNvSpPr>
          <p:nvPr>
            <p:ph type="title"/>
          </p:nvPr>
        </p:nvSpPr>
        <p:spPr>
          <a:xfrm>
            <a:off x="910455" y="212950"/>
            <a:ext cx="8534400" cy="1507067"/>
          </a:xfrm>
        </p:spPr>
        <p:txBody>
          <a:bodyPr>
            <a:normAutofit/>
          </a:bodyPr>
          <a:lstStyle/>
          <a:p>
            <a:r>
              <a:rPr lang="en-US" sz="4400" u="sng" dirty="0">
                <a:solidFill>
                  <a:schemeClr val="bg1"/>
                </a:solidFill>
                <a:latin typeface="Algerian" panose="04020705040A02060702" pitchFamily="82" charset="0"/>
              </a:rPr>
              <a:t>RESULT</a:t>
            </a:r>
            <a:endParaRPr lang="en-IN" sz="4400" u="sng" dirty="0">
              <a:solidFill>
                <a:schemeClr val="bg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0229D1AB-EF52-4688-A834-7CEE3C8FD45E}"/>
              </a:ext>
            </a:extLst>
          </p:cNvPr>
          <p:cNvSpPr>
            <a:spLocks noGrp="1"/>
          </p:cNvSpPr>
          <p:nvPr>
            <p:ph idx="1"/>
          </p:nvPr>
        </p:nvSpPr>
        <p:spPr>
          <a:xfrm>
            <a:off x="904973" y="1461155"/>
            <a:ext cx="10096107" cy="1253765"/>
          </a:xfrm>
        </p:spPr>
        <p:txBody>
          <a:bodyPr>
            <a:normAutofit/>
          </a:bodyPr>
          <a:lstStyle/>
          <a:p>
            <a:pPr marL="0" indent="0">
              <a:buNone/>
            </a:pPr>
            <a:r>
              <a:rPr lang="en-US" dirty="0"/>
              <a:t> </a:t>
            </a:r>
            <a:r>
              <a:rPr lang="en-US" sz="2400" dirty="0">
                <a:solidFill>
                  <a:schemeClr val="tx1"/>
                </a:solidFill>
              </a:rPr>
              <a:t>Our project Stone Paper Scissor provides easy access to a formatted game. Our project has succeeded in managing the data and providing the best output.</a:t>
            </a:r>
            <a:endParaRPr lang="en-IN" dirty="0">
              <a:solidFill>
                <a:schemeClr val="tx1"/>
              </a:solidFill>
            </a:endParaRPr>
          </a:p>
        </p:txBody>
      </p:sp>
      <p:sp>
        <p:nvSpPr>
          <p:cNvPr id="5" name="TextBox 4">
            <a:extLst>
              <a:ext uri="{FF2B5EF4-FFF2-40B4-BE49-F238E27FC236}">
                <a16:creationId xmlns:a16="http://schemas.microsoft.com/office/drawing/2014/main" id="{E8A43117-D8D9-44EF-8B7D-95DD284A6815}"/>
              </a:ext>
            </a:extLst>
          </p:cNvPr>
          <p:cNvSpPr txBox="1"/>
          <p:nvPr/>
        </p:nvSpPr>
        <p:spPr>
          <a:xfrm>
            <a:off x="838200" y="3704263"/>
            <a:ext cx="10360843" cy="2677656"/>
          </a:xfrm>
          <a:prstGeom prst="rect">
            <a:avLst/>
          </a:prstGeom>
          <a:noFill/>
        </p:spPr>
        <p:txBody>
          <a:bodyPr wrap="square">
            <a:spAutoFit/>
          </a:bodyPr>
          <a:lstStyle/>
          <a:p>
            <a:r>
              <a:rPr lang="en-US" sz="2800" dirty="0"/>
              <a:t>Stone Paper Scissors has been a hit with all age groups tested. It is a classic game that is enhanced through picture animations. However, in the future, these images could be programmed to look nicer rather than showing as a plain figure window. Also, different versions of the game could be added so the user could choose which version they would like to play</a:t>
            </a:r>
          </a:p>
        </p:txBody>
      </p:sp>
      <p:pic>
        <p:nvPicPr>
          <p:cNvPr id="7" name="Picture 6">
            <a:extLst>
              <a:ext uri="{FF2B5EF4-FFF2-40B4-BE49-F238E27FC236}">
                <a16:creationId xmlns:a16="http://schemas.microsoft.com/office/drawing/2014/main" id="{71F56F48-A0C5-4403-BCD7-A6AE42913374}"/>
              </a:ext>
            </a:extLst>
          </p:cNvPr>
          <p:cNvPicPr>
            <a:picLocks noChangeAspect="1"/>
          </p:cNvPicPr>
          <p:nvPr/>
        </p:nvPicPr>
        <p:blipFill>
          <a:blip r:embed="rId2"/>
          <a:stretch>
            <a:fillRect/>
          </a:stretch>
        </p:blipFill>
        <p:spPr>
          <a:xfrm>
            <a:off x="564845" y="2714920"/>
            <a:ext cx="3822523" cy="1176630"/>
          </a:xfrm>
          <a:prstGeom prst="rect">
            <a:avLst/>
          </a:prstGeom>
        </p:spPr>
      </p:pic>
    </p:spTree>
    <p:extLst>
      <p:ext uri="{BB962C8B-B14F-4D97-AF65-F5344CB8AC3E}">
        <p14:creationId xmlns:p14="http://schemas.microsoft.com/office/powerpoint/2010/main" val="739653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08B59-E1D9-49FD-9AD4-DD6157C8C4EE}"/>
              </a:ext>
            </a:extLst>
          </p:cNvPr>
          <p:cNvSpPr>
            <a:spLocks noGrp="1"/>
          </p:cNvSpPr>
          <p:nvPr>
            <p:ph type="title"/>
          </p:nvPr>
        </p:nvSpPr>
        <p:spPr>
          <a:xfrm>
            <a:off x="838200" y="421686"/>
            <a:ext cx="10515600" cy="1325563"/>
          </a:xfrm>
        </p:spPr>
        <p:txBody>
          <a:bodyPr/>
          <a:lstStyle/>
          <a:p>
            <a:r>
              <a:rPr lang="en-US" i="1" dirty="0">
                <a:solidFill>
                  <a:schemeClr val="accent5"/>
                </a:solidFill>
                <a:latin typeface="Arial Rounded MT Bold" panose="020F0704030504030204" pitchFamily="34" charset="0"/>
              </a:rPr>
              <a:t>SUBMITTED BY:</a:t>
            </a:r>
            <a:endParaRPr lang="en-IN" i="1" dirty="0">
              <a:solidFill>
                <a:schemeClr val="accent5"/>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1905D92D-B496-40AB-809E-977F97DDB0AC}"/>
              </a:ext>
            </a:extLst>
          </p:cNvPr>
          <p:cNvSpPr>
            <a:spLocks noGrp="1"/>
          </p:cNvSpPr>
          <p:nvPr>
            <p:ph idx="1"/>
          </p:nvPr>
        </p:nvSpPr>
        <p:spPr/>
        <p:txBody>
          <a:bodyPr/>
          <a:lstStyle/>
          <a:p>
            <a:endParaRPr lang="en-US" dirty="0"/>
          </a:p>
          <a:p>
            <a:pPr>
              <a:buFont typeface="Wingdings" panose="05000000000000000000" pitchFamily="2" charset="2"/>
              <a:buChar char="Ø"/>
            </a:pPr>
            <a:r>
              <a:rPr lang="en-IN" b="1" dirty="0">
                <a:solidFill>
                  <a:schemeClr val="bg1"/>
                </a:solidFill>
                <a:latin typeface="Arial Narrow" panose="020B0606020202030204" pitchFamily="34" charset="0"/>
              </a:rPr>
              <a:t>NAME : PATIL HRUTUJA BHAUSAHEB      RA2111003011898</a:t>
            </a:r>
          </a:p>
          <a:p>
            <a:pPr>
              <a:buFont typeface="Wingdings" panose="05000000000000000000" pitchFamily="2" charset="2"/>
              <a:buChar char="Ø"/>
            </a:pPr>
            <a:r>
              <a:rPr lang="en-IN" b="1" dirty="0">
                <a:solidFill>
                  <a:schemeClr val="bg1"/>
                </a:solidFill>
                <a:latin typeface="Arial Narrow" panose="020B0606020202030204" pitchFamily="34" charset="0"/>
              </a:rPr>
              <a:t>NAME : KOLA SAI SINDHU                          RA2111003011900</a:t>
            </a:r>
          </a:p>
          <a:p>
            <a:pPr>
              <a:buFont typeface="Wingdings" panose="05000000000000000000" pitchFamily="2" charset="2"/>
              <a:buChar char="Ø"/>
            </a:pPr>
            <a:r>
              <a:rPr lang="en-IN" b="1" dirty="0">
                <a:solidFill>
                  <a:schemeClr val="bg1"/>
                </a:solidFill>
                <a:latin typeface="Arial Narrow" panose="020B0606020202030204" pitchFamily="34" charset="0"/>
              </a:rPr>
              <a:t>NAME : VAINIKA SIRIPURAPU                    RA2111003011867</a:t>
            </a:r>
          </a:p>
          <a:p>
            <a:endParaRPr lang="en-IN" dirty="0"/>
          </a:p>
        </p:txBody>
      </p:sp>
    </p:spTree>
    <p:extLst>
      <p:ext uri="{BB962C8B-B14F-4D97-AF65-F5344CB8AC3E}">
        <p14:creationId xmlns:p14="http://schemas.microsoft.com/office/powerpoint/2010/main" val="268671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ED05D-7BFD-4304-86D0-99BE383631E0}"/>
              </a:ext>
            </a:extLst>
          </p:cNvPr>
          <p:cNvSpPr>
            <a:spLocks noGrp="1"/>
          </p:cNvSpPr>
          <p:nvPr>
            <p:ph type="title"/>
          </p:nvPr>
        </p:nvSpPr>
        <p:spPr/>
        <p:txBody>
          <a:bodyPr>
            <a:normAutofit fontScale="90000"/>
          </a:bodyPr>
          <a:lstStyle/>
          <a:p>
            <a:r>
              <a:rPr lang="en-US" dirty="0"/>
              <a:t>           </a:t>
            </a:r>
            <a:r>
              <a:rPr lang="en-US" sz="6000" dirty="0"/>
              <a:t>TABLE OF CONTENT</a:t>
            </a:r>
            <a:endParaRPr lang="en-IN" sz="6000" dirty="0"/>
          </a:p>
        </p:txBody>
      </p:sp>
      <p:sp>
        <p:nvSpPr>
          <p:cNvPr id="3" name="Content Placeholder 2">
            <a:extLst>
              <a:ext uri="{FF2B5EF4-FFF2-40B4-BE49-F238E27FC236}">
                <a16:creationId xmlns:a16="http://schemas.microsoft.com/office/drawing/2014/main" id="{4AF31C56-83CB-449F-BFBC-15CCAD53EB35}"/>
              </a:ext>
            </a:extLst>
          </p:cNvPr>
          <p:cNvSpPr>
            <a:spLocks noGrp="1"/>
          </p:cNvSpPr>
          <p:nvPr>
            <p:ph idx="1"/>
          </p:nvPr>
        </p:nvSpPr>
        <p:spPr/>
        <p:txBody>
          <a:bodyPr>
            <a:normAutofit fontScale="92500" lnSpcReduction="10000"/>
          </a:bodyPr>
          <a:lstStyle/>
          <a:p>
            <a:pPr lvl="1">
              <a:buFont typeface="Wingdings" panose="05000000000000000000" pitchFamily="2" charset="2"/>
              <a:buChar char="q"/>
            </a:pPr>
            <a:r>
              <a:rPr lang="en-US" dirty="0">
                <a:solidFill>
                  <a:schemeClr val="accent1"/>
                </a:solidFill>
                <a:latin typeface="Arial" panose="020B0604020202020204" pitchFamily="34" charset="0"/>
                <a:cs typeface="Arial" panose="020B0604020202020204" pitchFamily="34" charset="0"/>
              </a:rPr>
              <a:t>   Abstract </a:t>
            </a:r>
          </a:p>
          <a:p>
            <a:pPr lvl="1">
              <a:buFont typeface="Wingdings" panose="05000000000000000000" pitchFamily="2" charset="2"/>
              <a:buChar char="q"/>
            </a:pPr>
            <a:r>
              <a:rPr lang="en-US" dirty="0">
                <a:solidFill>
                  <a:schemeClr val="accent1"/>
                </a:solidFill>
                <a:latin typeface="Arial" panose="020B0604020202020204" pitchFamily="34" charset="0"/>
                <a:cs typeface="Arial" panose="020B0604020202020204" pitchFamily="34" charset="0"/>
              </a:rPr>
              <a:t>  Problem statement</a:t>
            </a:r>
          </a:p>
          <a:p>
            <a:pPr lvl="1">
              <a:buFont typeface="Wingdings" panose="05000000000000000000" pitchFamily="2" charset="2"/>
              <a:buChar char="q"/>
            </a:pPr>
            <a:r>
              <a:rPr lang="en-US" dirty="0">
                <a:solidFill>
                  <a:schemeClr val="accent1"/>
                </a:solidFill>
                <a:latin typeface="Arial" panose="020B0604020202020204" pitchFamily="34" charset="0"/>
                <a:cs typeface="Arial" panose="020B0604020202020204" pitchFamily="34" charset="0"/>
              </a:rPr>
              <a:t>  Description</a:t>
            </a:r>
          </a:p>
          <a:p>
            <a:pPr lvl="1">
              <a:buFont typeface="Wingdings" panose="05000000000000000000" pitchFamily="2" charset="2"/>
              <a:buChar char="q"/>
            </a:pPr>
            <a:r>
              <a:rPr lang="en-US" dirty="0">
                <a:solidFill>
                  <a:schemeClr val="accent1"/>
                </a:solidFill>
                <a:latin typeface="Arial" panose="020B0604020202020204" pitchFamily="34" charset="0"/>
                <a:cs typeface="Arial" panose="020B0604020202020204" pitchFamily="34" charset="0"/>
              </a:rPr>
              <a:t>  Objective </a:t>
            </a:r>
          </a:p>
          <a:p>
            <a:pPr lvl="1">
              <a:buFont typeface="Wingdings" panose="05000000000000000000" pitchFamily="2" charset="2"/>
              <a:buChar char="q"/>
            </a:pPr>
            <a:r>
              <a:rPr lang="en-US" dirty="0">
                <a:solidFill>
                  <a:schemeClr val="accent1"/>
                </a:solidFill>
                <a:latin typeface="Arial" panose="020B0604020202020204" pitchFamily="34" charset="0"/>
                <a:cs typeface="Arial" panose="020B0604020202020204" pitchFamily="34" charset="0"/>
              </a:rPr>
              <a:t>  Workflow progress </a:t>
            </a:r>
          </a:p>
          <a:p>
            <a:pPr lvl="1">
              <a:buFont typeface="Wingdings" panose="05000000000000000000" pitchFamily="2" charset="2"/>
              <a:buChar char="q"/>
            </a:pPr>
            <a:r>
              <a:rPr lang="en-US" dirty="0">
                <a:solidFill>
                  <a:schemeClr val="accent1"/>
                </a:solidFill>
                <a:latin typeface="Arial" panose="020B0604020202020204" pitchFamily="34" charset="0"/>
                <a:cs typeface="Arial" panose="020B0604020202020204" pitchFamily="34" charset="0"/>
              </a:rPr>
              <a:t>   Algorithm</a:t>
            </a:r>
          </a:p>
          <a:p>
            <a:pPr lvl="1">
              <a:buFont typeface="Wingdings" panose="05000000000000000000" pitchFamily="2" charset="2"/>
              <a:buChar char="q"/>
            </a:pPr>
            <a:r>
              <a:rPr lang="en-US" dirty="0">
                <a:solidFill>
                  <a:schemeClr val="accent1"/>
                </a:solidFill>
                <a:latin typeface="Arial" panose="020B0604020202020204" pitchFamily="34" charset="0"/>
                <a:cs typeface="Arial" panose="020B0604020202020204" pitchFamily="34" charset="0"/>
              </a:rPr>
              <a:t>  Flowchart</a:t>
            </a:r>
          </a:p>
          <a:p>
            <a:pPr lvl="1">
              <a:buFont typeface="Wingdings" panose="05000000000000000000" pitchFamily="2" charset="2"/>
              <a:buChar char="q"/>
            </a:pPr>
            <a:r>
              <a:rPr lang="en-US" dirty="0">
                <a:solidFill>
                  <a:schemeClr val="accent1"/>
                </a:solidFill>
                <a:latin typeface="Arial" panose="020B0604020202020204" pitchFamily="34" charset="0"/>
                <a:cs typeface="Arial" panose="020B0604020202020204" pitchFamily="34" charset="0"/>
              </a:rPr>
              <a:t>  Code</a:t>
            </a:r>
          </a:p>
          <a:p>
            <a:pPr lvl="1">
              <a:buFont typeface="Wingdings" panose="05000000000000000000" pitchFamily="2" charset="2"/>
              <a:buChar char="q"/>
            </a:pPr>
            <a:r>
              <a:rPr lang="en-US" dirty="0">
                <a:solidFill>
                  <a:schemeClr val="accent1"/>
                </a:solidFill>
                <a:latin typeface="Arial" panose="020B0604020202020204" pitchFamily="34" charset="0"/>
                <a:cs typeface="Arial" panose="020B0604020202020204" pitchFamily="34" charset="0"/>
              </a:rPr>
              <a:t>  Result</a:t>
            </a:r>
          </a:p>
          <a:p>
            <a:pPr lvl="1">
              <a:buFont typeface="Wingdings" panose="05000000000000000000" pitchFamily="2" charset="2"/>
              <a:buChar char="q"/>
            </a:pPr>
            <a:r>
              <a:rPr lang="en-US" dirty="0">
                <a:solidFill>
                  <a:schemeClr val="accent1"/>
                </a:solidFill>
                <a:latin typeface="Arial" panose="020B0604020202020204" pitchFamily="34" charset="0"/>
                <a:cs typeface="Arial" panose="020B0604020202020204" pitchFamily="34" charset="0"/>
              </a:rPr>
              <a:t>  conclusion</a:t>
            </a:r>
            <a:endParaRPr lang="en-IN"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1254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20923-EE33-4032-A57C-69CE13D77A4C}"/>
              </a:ext>
            </a:extLst>
          </p:cNvPr>
          <p:cNvSpPr>
            <a:spLocks noGrp="1"/>
          </p:cNvSpPr>
          <p:nvPr>
            <p:ph type="title"/>
          </p:nvPr>
        </p:nvSpPr>
        <p:spPr/>
        <p:txBody>
          <a:bodyPr/>
          <a:lstStyle/>
          <a:p>
            <a:r>
              <a:rPr lang="en-US" b="1" u="sng" dirty="0">
                <a:solidFill>
                  <a:schemeClr val="tx2"/>
                </a:solidFill>
                <a:effectLst>
                  <a:outerShdw blurRad="38100" dist="38100" dir="2700000" algn="tl">
                    <a:srgbClr val="000000">
                      <a:alpha val="43137"/>
                    </a:srgbClr>
                  </a:outerShdw>
                </a:effectLst>
                <a:latin typeface="Algerian" panose="04020705040A02060702" pitchFamily="82" charset="0"/>
              </a:rPr>
              <a:t>abstract</a:t>
            </a:r>
            <a:endParaRPr lang="en-IN" b="1" u="sng" dirty="0">
              <a:solidFill>
                <a:schemeClr val="tx2"/>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a:extLst>
              <a:ext uri="{FF2B5EF4-FFF2-40B4-BE49-F238E27FC236}">
                <a16:creationId xmlns:a16="http://schemas.microsoft.com/office/drawing/2014/main" id="{092647C1-A767-4910-9B69-23BFE012F237}"/>
              </a:ext>
            </a:extLst>
          </p:cNvPr>
          <p:cNvSpPr>
            <a:spLocks noGrp="1"/>
          </p:cNvSpPr>
          <p:nvPr>
            <p:ph idx="1"/>
          </p:nvPr>
        </p:nvSpPr>
        <p:spPr/>
        <p:txBody>
          <a:bodyPr>
            <a:normAutofit fontScale="92500" lnSpcReduction="20000"/>
          </a:bodyPr>
          <a:lstStyle/>
          <a:p>
            <a:pPr marL="0" indent="0">
              <a:buNone/>
            </a:pPr>
            <a:r>
              <a:rPr lang="en-US" sz="4000" i="1" dirty="0">
                <a:latin typeface="Aparajita" panose="02020603050405020304" pitchFamily="18" charset="0"/>
                <a:cs typeface="Aparajita" panose="02020603050405020304" pitchFamily="18" charset="0"/>
              </a:rPr>
              <a:t>Stone Paper Scissors is a childhood favorite of many, and works similarly on the computer to how it does in person. The player chooses to throw the stone, paper, or scissors, and the computer plays the same on the other side. There is an immediate winner, and the game challenges the player to try to think strategically to try to outsmart the computer.</a:t>
            </a:r>
            <a:endParaRPr lang="en-IN" sz="4000" i="1"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1141979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BB4DF-6AD0-46CA-9400-A62D21ECC57E}"/>
              </a:ext>
            </a:extLst>
          </p:cNvPr>
          <p:cNvSpPr>
            <a:spLocks noGrp="1"/>
          </p:cNvSpPr>
          <p:nvPr>
            <p:ph type="title"/>
          </p:nvPr>
        </p:nvSpPr>
        <p:spPr>
          <a:xfrm>
            <a:off x="684212" y="2574268"/>
            <a:ext cx="8534400" cy="1507067"/>
          </a:xfrm>
        </p:spPr>
        <p:txBody>
          <a:bodyPr/>
          <a:lstStyle/>
          <a:p>
            <a:r>
              <a:rPr lang="en-US" u="sng" dirty="0">
                <a:effectLst>
                  <a:outerShdw blurRad="38100" dist="38100" dir="2700000" algn="tl">
                    <a:srgbClr val="000000">
                      <a:alpha val="43137"/>
                    </a:srgbClr>
                  </a:outerShdw>
                </a:effectLst>
                <a:latin typeface="Algerian" panose="04020705040A02060702" pitchFamily="82" charset="0"/>
              </a:rPr>
              <a:t>Problem statement</a:t>
            </a:r>
            <a:endParaRPr lang="en-IN" u="sng" dirty="0">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a:extLst>
              <a:ext uri="{FF2B5EF4-FFF2-40B4-BE49-F238E27FC236}">
                <a16:creationId xmlns:a16="http://schemas.microsoft.com/office/drawing/2014/main" id="{E2BF24FB-2253-499F-937C-FDBFCFC6FF93}"/>
              </a:ext>
            </a:extLst>
          </p:cNvPr>
          <p:cNvSpPr>
            <a:spLocks noGrp="1"/>
          </p:cNvSpPr>
          <p:nvPr>
            <p:ph idx="1"/>
          </p:nvPr>
        </p:nvSpPr>
        <p:spPr>
          <a:xfrm>
            <a:off x="684212" y="320512"/>
            <a:ext cx="10515600" cy="2564090"/>
          </a:xfrm>
        </p:spPr>
        <p:txBody>
          <a:bodyPr>
            <a:normAutofit fontScale="92500" lnSpcReduction="20000"/>
          </a:bodyPr>
          <a:lstStyle/>
          <a:p>
            <a:endParaRPr lang="en-US" dirty="0"/>
          </a:p>
          <a:p>
            <a:endParaRPr lang="en-US" dirty="0"/>
          </a:p>
          <a:p>
            <a:pPr marL="0" indent="0">
              <a:buNone/>
            </a:pPr>
            <a:r>
              <a:rPr lang="en-US" sz="4800" dirty="0">
                <a:solidFill>
                  <a:schemeClr val="bg1"/>
                </a:solidFill>
                <a:latin typeface="Algerian" panose="04020705040A02060702" pitchFamily="82" charset="0"/>
              </a:rPr>
              <a:t>ALGORITHM</a:t>
            </a:r>
          </a:p>
          <a:p>
            <a:endParaRPr lang="en-US" dirty="0"/>
          </a:p>
          <a:p>
            <a:pPr marL="0" indent="0">
              <a:buNone/>
            </a:pPr>
            <a:r>
              <a:rPr lang="en-US" dirty="0"/>
              <a:t>To create a game that allows users to play STONE PAPER SCISSOR with the computer in a neat and convenient manner. </a:t>
            </a:r>
          </a:p>
          <a:p>
            <a:pPr marL="0" indent="0">
              <a:buNone/>
            </a:pPr>
            <a:endParaRPr lang="en-US" dirty="0"/>
          </a:p>
        </p:txBody>
      </p:sp>
      <p:sp>
        <p:nvSpPr>
          <p:cNvPr id="6" name="TextBox 5">
            <a:extLst>
              <a:ext uri="{FF2B5EF4-FFF2-40B4-BE49-F238E27FC236}">
                <a16:creationId xmlns:a16="http://schemas.microsoft.com/office/drawing/2014/main" id="{4506F802-F197-41F0-BB1A-E5461DE6D6BF}"/>
              </a:ext>
            </a:extLst>
          </p:cNvPr>
          <p:cNvSpPr txBox="1"/>
          <p:nvPr/>
        </p:nvSpPr>
        <p:spPr>
          <a:xfrm>
            <a:off x="684213" y="4081335"/>
            <a:ext cx="8286962" cy="2308324"/>
          </a:xfrm>
          <a:prstGeom prst="rect">
            <a:avLst/>
          </a:prstGeom>
          <a:noFill/>
        </p:spPr>
        <p:txBody>
          <a:bodyPr wrap="square">
            <a:spAutoFit/>
          </a:bodyPr>
          <a:lstStyle/>
          <a:p>
            <a:pPr marL="285750" indent="-285750">
              <a:buFont typeface="Wingdings" panose="05000000000000000000" pitchFamily="2" charset="2"/>
              <a:buChar char="Ø"/>
            </a:pPr>
            <a:r>
              <a:rPr lang="en-US" sz="2400" dirty="0"/>
              <a:t>STEP 1: Input V1</a:t>
            </a:r>
          </a:p>
          <a:p>
            <a:pPr marL="285750" indent="-285750">
              <a:buFont typeface="Wingdings" panose="05000000000000000000" pitchFamily="2" charset="2"/>
              <a:buChar char="Ø"/>
            </a:pPr>
            <a:r>
              <a:rPr lang="en-US" sz="2400" dirty="0"/>
              <a:t>STEP 2:Input V2</a:t>
            </a:r>
          </a:p>
          <a:p>
            <a:pPr marL="285750" indent="-285750">
              <a:buFont typeface="Wingdings" panose="05000000000000000000" pitchFamily="2" charset="2"/>
              <a:buChar char="Ø"/>
            </a:pPr>
            <a:r>
              <a:rPr lang="en-US" sz="2400" dirty="0"/>
              <a:t>STEP 3: If (v1 = stone) then</a:t>
            </a:r>
          </a:p>
          <a:p>
            <a:pPr marL="285750" indent="-285750">
              <a:buFont typeface="Wingdings" panose="05000000000000000000" pitchFamily="2" charset="2"/>
              <a:buChar char="Ø"/>
            </a:pPr>
            <a:r>
              <a:rPr lang="en-US" sz="2400" dirty="0"/>
              <a:t>STEP 4: If (v2 = stone) </a:t>
            </a:r>
            <a:r>
              <a:rPr lang="en-US" sz="2400" dirty="0" err="1"/>
              <a:t>goto</a:t>
            </a:r>
            <a:r>
              <a:rPr lang="en-US" sz="2400" dirty="0"/>
              <a:t> draw</a:t>
            </a:r>
          </a:p>
          <a:p>
            <a:pPr marL="285750" indent="-285750">
              <a:buFont typeface="Wingdings" panose="05000000000000000000" pitchFamily="2" charset="2"/>
              <a:buChar char="Ø"/>
            </a:pPr>
            <a:r>
              <a:rPr lang="en-US" sz="2400" dirty="0"/>
              <a:t>STEP 5: If (v2 = paper) </a:t>
            </a:r>
            <a:r>
              <a:rPr lang="en-US" sz="2400" dirty="0" err="1"/>
              <a:t>goto</a:t>
            </a:r>
            <a:r>
              <a:rPr lang="en-US" sz="2400" dirty="0"/>
              <a:t> lost</a:t>
            </a:r>
          </a:p>
          <a:p>
            <a:pPr marL="285750" indent="-285750">
              <a:buFont typeface="Wingdings" panose="05000000000000000000" pitchFamily="2" charset="2"/>
              <a:buChar char="Ø"/>
            </a:pPr>
            <a:r>
              <a:rPr lang="en-US" sz="2400" dirty="0"/>
              <a:t>STEP 6: If (v2 = scissors) </a:t>
            </a:r>
            <a:r>
              <a:rPr lang="en-US" sz="2400" dirty="0" err="1"/>
              <a:t>goto</a:t>
            </a:r>
            <a:r>
              <a:rPr lang="en-US" sz="2400" dirty="0"/>
              <a:t> win</a:t>
            </a:r>
            <a:endParaRPr lang="en-IN" sz="2400" dirty="0"/>
          </a:p>
        </p:txBody>
      </p:sp>
    </p:spTree>
    <p:extLst>
      <p:ext uri="{BB962C8B-B14F-4D97-AF65-F5344CB8AC3E}">
        <p14:creationId xmlns:p14="http://schemas.microsoft.com/office/powerpoint/2010/main" val="2787103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2168CA-799C-45CD-86B8-6349901690F7}"/>
              </a:ext>
            </a:extLst>
          </p:cNvPr>
          <p:cNvSpPr>
            <a:spLocks noGrp="1"/>
          </p:cNvSpPr>
          <p:nvPr>
            <p:ph idx="1"/>
          </p:nvPr>
        </p:nvSpPr>
        <p:spPr>
          <a:xfrm>
            <a:off x="838200" y="131974"/>
            <a:ext cx="10515600" cy="6438507"/>
          </a:xfrm>
        </p:spPr>
        <p:txBody>
          <a:bodyPr>
            <a:normAutofit/>
          </a:bodyPr>
          <a:lstStyle/>
          <a:p>
            <a:pPr marL="0" indent="0">
              <a:lnSpc>
                <a:spcPct val="120000"/>
              </a:lnSpc>
              <a:buNone/>
            </a:pPr>
            <a:endParaRPr lang="en-US" dirty="0">
              <a:latin typeface="Arial Narrow" panose="020B0606020202030204" pitchFamily="34" charset="0"/>
            </a:endParaRPr>
          </a:p>
          <a:p>
            <a:endParaRPr lang="en-IN" dirty="0"/>
          </a:p>
        </p:txBody>
      </p:sp>
      <p:sp>
        <p:nvSpPr>
          <p:cNvPr id="5" name="TextBox 4">
            <a:extLst>
              <a:ext uri="{FF2B5EF4-FFF2-40B4-BE49-F238E27FC236}">
                <a16:creationId xmlns:a16="http://schemas.microsoft.com/office/drawing/2014/main" id="{1A17458E-BC07-4EEF-9B9D-AEB5990AB36D}"/>
              </a:ext>
            </a:extLst>
          </p:cNvPr>
          <p:cNvSpPr txBox="1"/>
          <p:nvPr/>
        </p:nvSpPr>
        <p:spPr>
          <a:xfrm>
            <a:off x="1036948" y="612844"/>
            <a:ext cx="7388257" cy="5632311"/>
          </a:xfrm>
          <a:prstGeom prst="rect">
            <a:avLst/>
          </a:prstGeom>
          <a:noFill/>
        </p:spPr>
        <p:txBody>
          <a:bodyPr wrap="square">
            <a:spAutoFit/>
          </a:bodyPr>
          <a:lstStyle/>
          <a:p>
            <a:pPr marL="342900" indent="-342900">
              <a:buFont typeface="Wingdings" panose="05000000000000000000" pitchFamily="2" charset="2"/>
              <a:buChar char="Ø"/>
            </a:pPr>
            <a:r>
              <a:rPr lang="en-US" sz="2400" dirty="0"/>
              <a:t>STEP 7: If (v1 = paper) then</a:t>
            </a:r>
          </a:p>
          <a:p>
            <a:pPr marL="342900" indent="-342900">
              <a:buFont typeface="Wingdings" panose="05000000000000000000" pitchFamily="2" charset="2"/>
              <a:buChar char="Ø"/>
            </a:pPr>
            <a:r>
              <a:rPr lang="en-US" sz="2400" dirty="0"/>
              <a:t>STEP 8: If (v2 = stone) </a:t>
            </a:r>
            <a:r>
              <a:rPr lang="en-US" sz="2400" dirty="0" err="1"/>
              <a:t>goto</a:t>
            </a:r>
            <a:r>
              <a:rPr lang="en-US" sz="2400" dirty="0"/>
              <a:t> win</a:t>
            </a:r>
          </a:p>
          <a:p>
            <a:pPr marL="342900" indent="-342900">
              <a:buFont typeface="Wingdings" panose="05000000000000000000" pitchFamily="2" charset="2"/>
              <a:buChar char="Ø"/>
            </a:pPr>
            <a:r>
              <a:rPr lang="en-US" sz="2400" dirty="0"/>
              <a:t>STEP 9:If (v2 = paper) </a:t>
            </a:r>
            <a:r>
              <a:rPr lang="en-US" sz="2400" dirty="0" err="1"/>
              <a:t>goto</a:t>
            </a:r>
            <a:r>
              <a:rPr lang="en-US" sz="2400" dirty="0"/>
              <a:t> draw</a:t>
            </a:r>
          </a:p>
          <a:p>
            <a:pPr marL="342900" indent="-342900">
              <a:buFont typeface="Wingdings" panose="05000000000000000000" pitchFamily="2" charset="2"/>
              <a:buChar char="Ø"/>
            </a:pPr>
            <a:r>
              <a:rPr lang="en-US" sz="2400" dirty="0"/>
              <a:t>STEP 10:If (v2 = scissors) </a:t>
            </a:r>
            <a:r>
              <a:rPr lang="en-US" sz="2400" dirty="0" err="1"/>
              <a:t>goto</a:t>
            </a:r>
            <a:r>
              <a:rPr lang="en-US" sz="2400" dirty="0"/>
              <a:t> lost</a:t>
            </a:r>
          </a:p>
          <a:p>
            <a:pPr marL="342900" indent="-342900">
              <a:buFont typeface="Wingdings" panose="05000000000000000000" pitchFamily="2" charset="2"/>
              <a:buChar char="Ø"/>
            </a:pPr>
            <a:r>
              <a:rPr lang="en-US" sz="2400" dirty="0"/>
              <a:t>STEP 11: If (v1 = scissors) then</a:t>
            </a:r>
          </a:p>
          <a:p>
            <a:pPr marL="342900" indent="-342900">
              <a:buFont typeface="Wingdings" panose="05000000000000000000" pitchFamily="2" charset="2"/>
              <a:buChar char="Ø"/>
            </a:pPr>
            <a:r>
              <a:rPr lang="en-US" sz="2400" dirty="0"/>
              <a:t>STEP 12: If (v2 = stone) </a:t>
            </a:r>
            <a:r>
              <a:rPr lang="en-US" sz="2400" dirty="0" err="1"/>
              <a:t>goto</a:t>
            </a:r>
            <a:r>
              <a:rPr lang="en-US" sz="2400" dirty="0"/>
              <a:t> lost</a:t>
            </a:r>
          </a:p>
          <a:p>
            <a:pPr marL="342900" indent="-342900">
              <a:buFont typeface="Wingdings" panose="05000000000000000000" pitchFamily="2" charset="2"/>
              <a:buChar char="Ø"/>
            </a:pPr>
            <a:r>
              <a:rPr lang="en-US" sz="2400" dirty="0"/>
              <a:t>STEP 13: If (v2 = paper) </a:t>
            </a:r>
            <a:r>
              <a:rPr lang="en-US" sz="2400" dirty="0" err="1"/>
              <a:t>goto</a:t>
            </a:r>
            <a:r>
              <a:rPr lang="en-US" sz="2400" dirty="0"/>
              <a:t> win</a:t>
            </a:r>
          </a:p>
          <a:p>
            <a:pPr marL="342900" indent="-342900">
              <a:buFont typeface="Wingdings" panose="05000000000000000000" pitchFamily="2" charset="2"/>
              <a:buChar char="Ø"/>
            </a:pPr>
            <a:r>
              <a:rPr lang="en-US" sz="2400" dirty="0"/>
              <a:t>STEP 14: If (v2 = scissors) </a:t>
            </a:r>
            <a:r>
              <a:rPr lang="en-US" sz="2400" dirty="0" err="1"/>
              <a:t>goto</a:t>
            </a:r>
            <a:r>
              <a:rPr lang="en-US" sz="2400" dirty="0"/>
              <a:t> draw</a:t>
            </a:r>
          </a:p>
          <a:p>
            <a:pPr marL="342900" indent="-342900">
              <a:buFont typeface="Wingdings" panose="05000000000000000000" pitchFamily="2" charset="2"/>
              <a:buChar char="Ø"/>
            </a:pPr>
            <a:r>
              <a:rPr lang="en-US" sz="2400" dirty="0"/>
              <a:t>STEP 15: // if we got here, something was wrong with input values</a:t>
            </a:r>
          </a:p>
          <a:p>
            <a:pPr marL="342900" indent="-342900">
              <a:buFont typeface="Wingdings" panose="05000000000000000000" pitchFamily="2" charset="2"/>
              <a:buChar char="Ø"/>
            </a:pPr>
            <a:r>
              <a:rPr lang="en-US" sz="2400" dirty="0"/>
              <a:t>STEP 16: print error message; </a:t>
            </a:r>
            <a:r>
              <a:rPr lang="en-US" sz="2400" dirty="0" err="1"/>
              <a:t>goto</a:t>
            </a:r>
            <a:r>
              <a:rPr lang="en-US" sz="2400" dirty="0"/>
              <a:t> exit</a:t>
            </a:r>
          </a:p>
          <a:p>
            <a:pPr marL="342900" indent="-342900">
              <a:buFont typeface="Wingdings" panose="05000000000000000000" pitchFamily="2" charset="2"/>
              <a:buChar char="Ø"/>
            </a:pPr>
            <a:r>
              <a:rPr lang="en-US" sz="2400" dirty="0"/>
              <a:t>STEP 17:draw: print draw message; </a:t>
            </a:r>
            <a:r>
              <a:rPr lang="en-US" sz="2400" dirty="0" err="1"/>
              <a:t>goto</a:t>
            </a:r>
            <a:r>
              <a:rPr lang="en-US" sz="2400" dirty="0"/>
              <a:t> exit</a:t>
            </a:r>
          </a:p>
          <a:p>
            <a:pPr marL="342900" indent="-342900">
              <a:buFont typeface="Wingdings" panose="05000000000000000000" pitchFamily="2" charset="2"/>
              <a:buChar char="Ø"/>
            </a:pPr>
            <a:r>
              <a:rPr lang="en-US" sz="2400" dirty="0"/>
              <a:t>STEP 18: Lost: print lost message; </a:t>
            </a:r>
            <a:r>
              <a:rPr lang="en-US" sz="2400" dirty="0" err="1"/>
              <a:t>goto</a:t>
            </a:r>
            <a:r>
              <a:rPr lang="en-US" sz="2400" dirty="0"/>
              <a:t> exit</a:t>
            </a:r>
          </a:p>
          <a:p>
            <a:pPr marL="342900" indent="-342900">
              <a:buFont typeface="Wingdings" panose="05000000000000000000" pitchFamily="2" charset="2"/>
              <a:buChar char="Ø"/>
            </a:pPr>
            <a:r>
              <a:rPr lang="en-US" sz="2400" dirty="0"/>
              <a:t>STEP 19: win: print win message; </a:t>
            </a:r>
            <a:r>
              <a:rPr lang="en-US" sz="2400" dirty="0" err="1"/>
              <a:t>goto</a:t>
            </a:r>
            <a:r>
              <a:rPr lang="en-US" sz="2400" dirty="0"/>
              <a:t> exit</a:t>
            </a:r>
          </a:p>
          <a:p>
            <a:pPr marL="342900" indent="-342900">
              <a:buFont typeface="Wingdings" panose="05000000000000000000" pitchFamily="2" charset="2"/>
              <a:buChar char="Ø"/>
            </a:pPr>
            <a:r>
              <a:rPr lang="en-US" sz="2400" dirty="0"/>
              <a:t>STEP 20: exit: exit the program</a:t>
            </a:r>
          </a:p>
        </p:txBody>
      </p:sp>
    </p:spTree>
    <p:extLst>
      <p:ext uri="{BB962C8B-B14F-4D97-AF65-F5344CB8AC3E}">
        <p14:creationId xmlns:p14="http://schemas.microsoft.com/office/powerpoint/2010/main" val="1696849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3E6BC-77D9-423F-8E0C-837DB5AF8B76}"/>
              </a:ext>
            </a:extLst>
          </p:cNvPr>
          <p:cNvSpPr>
            <a:spLocks noGrp="1"/>
          </p:cNvSpPr>
          <p:nvPr>
            <p:ph type="title"/>
          </p:nvPr>
        </p:nvSpPr>
        <p:spPr>
          <a:xfrm>
            <a:off x="465221" y="208548"/>
            <a:ext cx="2005263" cy="1155032"/>
          </a:xfrm>
        </p:spPr>
        <p:txBody>
          <a:bodyPr>
            <a:normAutofit fontScale="90000"/>
          </a:bodyPr>
          <a:lstStyle/>
          <a:p>
            <a:r>
              <a:rPr lang="en-US" b="1" u="sng" dirty="0">
                <a:latin typeface="Algerian" panose="04020705040A02060702" pitchFamily="82" charset="0"/>
              </a:rPr>
              <a:t>Flow</a:t>
            </a:r>
            <a:br>
              <a:rPr lang="en-US" b="1" u="sng" dirty="0">
                <a:latin typeface="Algerian" panose="04020705040A02060702" pitchFamily="82" charset="0"/>
              </a:rPr>
            </a:br>
            <a:r>
              <a:rPr lang="en-US" b="1" u="sng" dirty="0">
                <a:latin typeface="Algerian" panose="04020705040A02060702" pitchFamily="82" charset="0"/>
              </a:rPr>
              <a:t>chart</a:t>
            </a:r>
            <a:endParaRPr lang="en-IN" b="1" u="sng" dirty="0">
              <a:latin typeface="Algerian" panose="04020705040A02060702" pitchFamily="82" charset="0"/>
            </a:endParaRPr>
          </a:p>
        </p:txBody>
      </p:sp>
      <p:pic>
        <p:nvPicPr>
          <p:cNvPr id="5" name="Content Placeholder 4">
            <a:extLst>
              <a:ext uri="{FF2B5EF4-FFF2-40B4-BE49-F238E27FC236}">
                <a16:creationId xmlns:a16="http://schemas.microsoft.com/office/drawing/2014/main" id="{16B5B0EE-868C-4F17-89FA-780574464D5D}"/>
              </a:ext>
            </a:extLst>
          </p:cNvPr>
          <p:cNvPicPr>
            <a:picLocks noGrp="1" noChangeAspect="1"/>
          </p:cNvPicPr>
          <p:nvPr>
            <p:ph idx="1"/>
          </p:nvPr>
        </p:nvPicPr>
        <p:blipFill>
          <a:blip r:embed="rId2"/>
          <a:stretch>
            <a:fillRect/>
          </a:stretch>
        </p:blipFill>
        <p:spPr>
          <a:xfrm>
            <a:off x="2743200" y="75414"/>
            <a:ext cx="8983579" cy="6598763"/>
          </a:xfrm>
        </p:spPr>
      </p:pic>
    </p:spTree>
    <p:extLst>
      <p:ext uri="{BB962C8B-B14F-4D97-AF65-F5344CB8AC3E}">
        <p14:creationId xmlns:p14="http://schemas.microsoft.com/office/powerpoint/2010/main" val="3352947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0C515-5C0F-4807-847C-4F7392E86B73}"/>
              </a:ext>
            </a:extLst>
          </p:cNvPr>
          <p:cNvSpPr>
            <a:spLocks noGrp="1"/>
          </p:cNvSpPr>
          <p:nvPr>
            <p:ph type="title"/>
          </p:nvPr>
        </p:nvSpPr>
        <p:spPr>
          <a:xfrm>
            <a:off x="8418135" y="3054285"/>
            <a:ext cx="3392847" cy="2875176"/>
          </a:xfrm>
        </p:spPr>
        <p:txBody>
          <a:bodyPr>
            <a:normAutofit/>
          </a:bodyPr>
          <a:lstStyle/>
          <a:p>
            <a:r>
              <a:rPr lang="en-US" sz="5400" i="1" u="sng" dirty="0">
                <a:solidFill>
                  <a:schemeClr val="tx2"/>
                </a:solidFill>
                <a:latin typeface="Algerian" panose="04020705040A02060702" pitchFamily="82" charset="0"/>
              </a:rPr>
              <a:t>CODE</a:t>
            </a:r>
            <a:endParaRPr lang="en-IN" sz="5400" i="1" u="sng" dirty="0">
              <a:solidFill>
                <a:schemeClr val="tx2"/>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7750CB48-8EE6-4760-8C4D-9AADA04444A9}"/>
              </a:ext>
            </a:extLst>
          </p:cNvPr>
          <p:cNvSpPr>
            <a:spLocks noGrp="1"/>
          </p:cNvSpPr>
          <p:nvPr>
            <p:ph idx="1"/>
          </p:nvPr>
        </p:nvSpPr>
        <p:spPr/>
        <p:txBody>
          <a:bodyPr>
            <a:normAutofit fontScale="70000" lnSpcReduction="20000"/>
          </a:bodyPr>
          <a:lstStyle/>
          <a:p>
            <a:r>
              <a:rPr lang="en-US" dirty="0"/>
              <a:t>// C program for the above approach</a:t>
            </a:r>
          </a:p>
          <a:p>
            <a:r>
              <a:rPr lang="en-US" dirty="0"/>
              <a:t>#include &lt;</a:t>
            </a:r>
            <a:r>
              <a:rPr lang="en-US" dirty="0" err="1"/>
              <a:t>math.h</a:t>
            </a:r>
            <a:r>
              <a:rPr lang="en-US" dirty="0"/>
              <a:t>&gt;</a:t>
            </a:r>
          </a:p>
          <a:p>
            <a:r>
              <a:rPr lang="en-US" dirty="0"/>
              <a:t>#include &lt;</a:t>
            </a:r>
            <a:r>
              <a:rPr lang="en-US" dirty="0" err="1"/>
              <a:t>stdio.h</a:t>
            </a:r>
            <a:r>
              <a:rPr lang="en-US" dirty="0"/>
              <a:t>&gt;</a:t>
            </a:r>
          </a:p>
          <a:p>
            <a:r>
              <a:rPr lang="en-US" dirty="0"/>
              <a:t>#include &lt;</a:t>
            </a:r>
            <a:r>
              <a:rPr lang="en-US" dirty="0" err="1"/>
              <a:t>stdlib.h</a:t>
            </a:r>
            <a:r>
              <a:rPr lang="en-US" dirty="0"/>
              <a:t>&gt;</a:t>
            </a:r>
          </a:p>
          <a:p>
            <a:r>
              <a:rPr lang="en-US" dirty="0"/>
              <a:t>#include &lt;</a:t>
            </a:r>
            <a:r>
              <a:rPr lang="en-US" dirty="0" err="1"/>
              <a:t>time.h</a:t>
            </a:r>
            <a:r>
              <a:rPr lang="en-US" dirty="0"/>
              <a:t>&gt;</a:t>
            </a:r>
          </a:p>
          <a:p>
            <a:r>
              <a:rPr lang="en-US" dirty="0"/>
              <a:t>// Function to implement the game</a:t>
            </a:r>
          </a:p>
          <a:p>
            <a:r>
              <a:rPr lang="en-US" dirty="0"/>
              <a:t>int game(char you, char computer)</a:t>
            </a:r>
          </a:p>
          <a:p>
            <a:r>
              <a:rPr lang="en-US" dirty="0"/>
              <a:t>{</a:t>
            </a:r>
          </a:p>
          <a:p>
            <a:r>
              <a:rPr lang="en-US" dirty="0"/>
              <a:t>// If both the user and computer</a:t>
            </a:r>
          </a:p>
          <a:p>
            <a:r>
              <a:rPr lang="en-US" dirty="0"/>
              <a:t>// has chose the same thing</a:t>
            </a:r>
          </a:p>
          <a:p>
            <a:r>
              <a:rPr lang="en-US" dirty="0"/>
              <a:t>if (you == computer)</a:t>
            </a:r>
          </a:p>
          <a:p>
            <a:r>
              <a:rPr lang="en-US" dirty="0"/>
              <a:t>return -1;</a:t>
            </a:r>
            <a:endParaRPr lang="en-IN" dirty="0"/>
          </a:p>
        </p:txBody>
      </p:sp>
    </p:spTree>
    <p:extLst>
      <p:ext uri="{BB962C8B-B14F-4D97-AF65-F5344CB8AC3E}">
        <p14:creationId xmlns:p14="http://schemas.microsoft.com/office/powerpoint/2010/main" val="3312886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4B1D1A-2FCD-4249-A0D0-C47B037DDE54}"/>
              </a:ext>
            </a:extLst>
          </p:cNvPr>
          <p:cNvSpPr>
            <a:spLocks noGrp="1"/>
          </p:cNvSpPr>
          <p:nvPr>
            <p:ph idx="1"/>
          </p:nvPr>
        </p:nvSpPr>
        <p:spPr>
          <a:xfrm>
            <a:off x="838200" y="449179"/>
            <a:ext cx="10515600" cy="5727784"/>
          </a:xfrm>
        </p:spPr>
        <p:txBody>
          <a:bodyPr/>
          <a:lstStyle/>
          <a:p>
            <a:r>
              <a:rPr lang="en-US" dirty="0"/>
              <a:t>// If user's choice is stone and</a:t>
            </a:r>
          </a:p>
          <a:p>
            <a:r>
              <a:rPr lang="en-US" dirty="0"/>
              <a:t>// computer's choice is paper</a:t>
            </a:r>
          </a:p>
          <a:p>
            <a:r>
              <a:rPr lang="en-US" dirty="0"/>
              <a:t>if (you == 's' &amp;&amp; computer == 'p')</a:t>
            </a:r>
          </a:p>
          <a:p>
            <a:r>
              <a:rPr lang="en-US" dirty="0"/>
              <a:t>return 0;</a:t>
            </a:r>
          </a:p>
          <a:p>
            <a:r>
              <a:rPr lang="en-US" dirty="0"/>
              <a:t>// If user's choice is paper and</a:t>
            </a:r>
          </a:p>
          <a:p>
            <a:r>
              <a:rPr lang="en-US" dirty="0"/>
              <a:t>// computer's choice is stone</a:t>
            </a:r>
          </a:p>
          <a:p>
            <a:r>
              <a:rPr lang="en-US" dirty="0"/>
              <a:t>else if (you == 'p' &amp;&amp; computer == 's') return 1;</a:t>
            </a:r>
          </a:p>
          <a:p>
            <a:r>
              <a:rPr lang="en-US" dirty="0"/>
              <a:t>// If user's choice is stone and</a:t>
            </a:r>
          </a:p>
          <a:p>
            <a:r>
              <a:rPr lang="en-US" dirty="0"/>
              <a:t>// computer's choice is scissor</a:t>
            </a:r>
          </a:p>
          <a:p>
            <a:r>
              <a:rPr lang="en-US" dirty="0"/>
              <a:t>if (you == 's' &amp;&amp; computer == 'z')</a:t>
            </a:r>
          </a:p>
          <a:p>
            <a:r>
              <a:rPr lang="en-US" dirty="0"/>
              <a:t>return 1;</a:t>
            </a:r>
            <a:endParaRPr lang="en-IN" dirty="0"/>
          </a:p>
        </p:txBody>
      </p:sp>
    </p:spTree>
    <p:extLst>
      <p:ext uri="{BB962C8B-B14F-4D97-AF65-F5344CB8AC3E}">
        <p14:creationId xmlns:p14="http://schemas.microsoft.com/office/powerpoint/2010/main" val="292094445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Presentation1</Template>
  <TotalTime>0</TotalTime>
  <Words>1025</Words>
  <Application>Microsoft Office PowerPoint</Application>
  <PresentationFormat>Widescreen</PresentationFormat>
  <Paragraphs>137</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Algerian</vt:lpstr>
      <vt:lpstr>Aparajita</vt:lpstr>
      <vt:lpstr>Arial</vt:lpstr>
      <vt:lpstr>Arial Narrow</vt:lpstr>
      <vt:lpstr>Arial Rounded MT Bold</vt:lpstr>
      <vt:lpstr>Century Gothic</vt:lpstr>
      <vt:lpstr>Wingdings</vt:lpstr>
      <vt:lpstr>Wingdings 3</vt:lpstr>
      <vt:lpstr>Slice</vt:lpstr>
      <vt:lpstr>   </vt:lpstr>
      <vt:lpstr>SUBMITTED BY:</vt:lpstr>
      <vt:lpstr>           TABLE OF CONTENT</vt:lpstr>
      <vt:lpstr>abstract</vt:lpstr>
      <vt:lpstr>Problem statement</vt:lpstr>
      <vt:lpstr>PowerPoint Presentation</vt:lpstr>
      <vt:lpstr>Flow chart</vt:lpstr>
      <vt:lpstr>CODE</vt:lpstr>
      <vt:lpstr>PowerPoint Presentation</vt:lpstr>
      <vt:lpstr>PowerPoint Presentation</vt:lpstr>
      <vt:lpstr>PowerPoint Presentation</vt:lpstr>
      <vt:lpstr>PowerPoint Presentation</vt:lpstr>
      <vt:lpstr>PowerPoint Presentation</vt:lpstr>
      <vt:lpstr>PowerPoint Presentation</vt:lpstr>
      <vt:lpstr>OUTPUT</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hrutuja patil</dc:creator>
  <cp:lastModifiedBy>Janenie Janakiraman</cp:lastModifiedBy>
  <cp:revision>1</cp:revision>
  <dcterms:created xsi:type="dcterms:W3CDTF">2022-06-26T08:00:37Z</dcterms:created>
  <dcterms:modified xsi:type="dcterms:W3CDTF">2022-07-01T07:12:56Z</dcterms:modified>
</cp:coreProperties>
</file>