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</p:sldMasterIdLst>
  <p:sldIdLst>
    <p:sldId id="257" r:id="rId5"/>
    <p:sldId id="263" r:id="rId6"/>
    <p:sldId id="262" r:id="rId7"/>
    <p:sldId id="272" r:id="rId8"/>
    <p:sldId id="265" r:id="rId9"/>
    <p:sldId id="264" r:id="rId10"/>
    <p:sldId id="279" r:id="rId11"/>
    <p:sldId id="266" r:id="rId12"/>
    <p:sldId id="280" r:id="rId13"/>
    <p:sldId id="267" r:id="rId14"/>
    <p:sldId id="273" r:id="rId15"/>
    <p:sldId id="274" r:id="rId16"/>
    <p:sldId id="275" r:id="rId17"/>
    <p:sldId id="276" r:id="rId18"/>
    <p:sldId id="277" r:id="rId19"/>
    <p:sldId id="278" r:id="rId20"/>
    <p:sldId id="268" r:id="rId21"/>
    <p:sldId id="269" r:id="rId22"/>
    <p:sldId id="281" r:id="rId23"/>
    <p:sldId id="282" r:id="rId24"/>
    <p:sldId id="270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22"/>
    <a:srgbClr val="344529"/>
    <a:srgbClr val="2B39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7" d="100"/>
          <a:sy n="107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2E76-013D-4731-9107-5B1AEF3C2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B1BCD-CD60-44E6-B6A2-3BD4C38E8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0E1A8-434D-4403-BB25-2E3E65E5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1038A-BBB6-4226-B1F5-19D5CE33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DCF72-8CF7-4FE7-8C3E-1AF371F7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2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ED18-648D-4E7A-ACA7-4F0CD8C4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DEDA-5B74-408D-BD8A-09710B76F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DFFF5-C072-4A50-9AB4-BEEC2E45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D7A43-F04A-4A1C-B67D-D897C5CE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74A63-5AEF-418E-BE93-2D0DB677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705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7CC45-57FA-4582-ADC0-10A373D77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6757D-E1C6-48AA-B569-79B8E4036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CE97F-8998-4BB0-BF5F-C92300CF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E82D3-33EA-4E1F-BF63-5AFD2CF1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E208A-DBE1-47F8-85C6-8250B82B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213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9F46-4582-46B9-BD25-F00B3EDC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AD14-7299-4136-B90D-82AB0122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1269B-76FC-418D-9172-033EF1D1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B751-9F82-4DC2-AFBD-A6C14F8A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B2F0C-6173-465D-8D94-B3049AF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4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0538-83F0-4EEC-9F66-71F452ED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7DB7-B2E4-43D7-9242-756C75A1F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233B4-1E62-45DB-A1BC-B7E8956A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E3C4E-881E-4054-AFD6-89BD0137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362D7-0C02-4026-8BC4-1B60A342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2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08F7-FF36-4F37-BA90-55AEFEF6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CB9C-D5E9-45F1-945F-9176ECD4C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F01B3-ED24-4CC5-9D72-14BC36B4F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EDD79-AB13-4113-BDA7-977A146F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0FACC-E509-43A3-964B-47F6D700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4F83F-2EF1-46EA-9BF4-34708872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4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7CF9-A0D7-4337-ABD1-3FBD2956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4F0E-7924-4A93-8173-514E1C0F2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D710D-AF72-40D7-9230-A76D13996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C118C-014E-4464-B304-58F93F210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58554-FF4D-43C5-82B2-15D4022C7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13072-A7A8-4CDC-8BF9-07EC846D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D872A-B5FD-4F9B-A10B-C0E4478F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DF10A-32A9-4817-8421-B2BE134C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3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9AEA-A019-433D-8561-8BCC324A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09D45-E0E5-48A9-956A-F776BF56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3403E-4AC8-4031-8B40-239138A3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A1EE4-2231-458C-A156-92CBCA5C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6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67C92-47B2-4002-8857-AE1F55F8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B1637-6353-4A4C-8835-554DAA41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1D802-2505-407D-9E4F-84E934D8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2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3F58-00A6-4C24-BB4D-69FADAEB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C0000-3C89-4D68-A6DF-6ED3103F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E1C20-545D-43F3-AEBF-2E35F41BE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30AF-EBEF-4D82-B0A9-79171CE8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30D11-18D4-49F9-BEBA-CE60DC8E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CB5C6-488A-4767-AD8A-4436F3D6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2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BED0-5FD8-46F2-8AD2-C4A03B54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6F008-A672-4FD8-9297-E85D69302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9D0FE-E8C1-4BD0-8B20-77D1D008C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71966-0002-40E7-88E3-89E432C9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D4BA2-50AE-4125-88DC-DCD11722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D0B03-29E9-42FD-BB78-72D3FF30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5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DC3FA-E2CA-4875-AE93-C4AF29C5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46860-B050-4446-8080-3ED9395F7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0672B-5B94-4D87-B078-4B99465CB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367F1-1BA1-47E1-9981-215E40DFD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E825-0EEE-4B45-BAF6-9D63FA1D8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4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tda.org/theory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Vaipoj%20Mesombat\Documents\Advanced%20Data%20Science%20with%20IBM%20Specialization\Advance%20Data%20Science%20Capstone\Program\Credit%20Card%20group%2022-12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hyperlink" Target="https://archive.ics.uci.edu/ml/datasets/default+of+credit+card+clients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890" y="0"/>
            <a:ext cx="12191980" cy="685799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534" y="2612064"/>
            <a:ext cx="8223561" cy="892077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IBM Advance 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686" y="4825454"/>
            <a:ext cx="5605866" cy="163809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b="1" dirty="0">
              <a:solidFill>
                <a:srgbClr val="7030A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7030A0"/>
                </a:solidFill>
              </a:rPr>
              <a:t>Presented by</a:t>
            </a:r>
            <a:endParaRPr lang="en-US" b="1" dirty="0">
              <a:solidFill>
                <a:srgbClr val="7030A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4000" b="1" dirty="0">
                <a:solidFill>
                  <a:srgbClr val="7030A0"/>
                </a:solidFill>
              </a:rPr>
              <a:t>Vaipoj Mesombat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3D031C-80D5-40D9-A6E6-5CC1CEABDF57}"/>
              </a:ext>
            </a:extLst>
          </p:cNvPr>
          <p:cNvSpPr txBox="1">
            <a:spLocks/>
          </p:cNvSpPr>
          <p:nvPr/>
        </p:nvSpPr>
        <p:spPr>
          <a:xfrm>
            <a:off x="318247" y="-3585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Data Visualization </a:t>
            </a:r>
            <a:r>
              <a:rPr lang="en-US" sz="1800" b="1" dirty="0">
                <a:solidFill>
                  <a:srgbClr val="7030A0"/>
                </a:solidFill>
              </a:rPr>
              <a:t>(cont.)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08377D1-4EFB-4BBD-A342-E10AA5BBB5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777817"/>
              </p:ext>
            </p:extLst>
          </p:nvPr>
        </p:nvGraphicFramePr>
        <p:xfrm>
          <a:off x="184058" y="2447364"/>
          <a:ext cx="6373842" cy="2484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Bitmap Image" r:id="rId3" imgW="7305840" imgH="2847960" progId="Paint.Picture">
                  <p:embed/>
                </p:oleObj>
              </mc:Choice>
              <mc:Fallback>
                <p:oleObj name="Bitmap Image" r:id="rId3" imgW="7305840" imgH="2847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058" y="2447364"/>
                        <a:ext cx="6373842" cy="2484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108B07-ACBD-4C98-9489-0FC1F9CA0D55}"/>
              </a:ext>
            </a:extLst>
          </p:cNvPr>
          <p:cNvSpPr txBox="1"/>
          <p:nvPr/>
        </p:nvSpPr>
        <p:spPr>
          <a:xfrm>
            <a:off x="3526430" y="1428224"/>
            <a:ext cx="5670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Bill Amount Statistic/Distribution</a:t>
            </a:r>
            <a:endParaRPr lang="en-GB" sz="3200" dirty="0">
              <a:solidFill>
                <a:srgbClr val="7030A0"/>
              </a:solidFill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035BBEF-AD83-462A-B708-AEAB6EC242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143033"/>
              </p:ext>
            </p:extLst>
          </p:nvPr>
        </p:nvGraphicFramePr>
        <p:xfrm>
          <a:off x="6693516" y="2420052"/>
          <a:ext cx="501967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Bitmap Image" r:id="rId5" imgW="5019840" imgH="2752560" progId="Paint.Picture">
                  <p:embed/>
                </p:oleObj>
              </mc:Choice>
              <mc:Fallback>
                <p:oleObj name="Bitmap Image" r:id="rId5" imgW="5019840" imgH="27525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93516" y="2420052"/>
                        <a:ext cx="5019675" cy="275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FA6E53BC-ED91-4942-BBD9-6ECAA0A86D0A}"/>
              </a:ext>
            </a:extLst>
          </p:cNvPr>
          <p:cNvSpPr/>
          <p:nvPr/>
        </p:nvSpPr>
        <p:spPr>
          <a:xfrm>
            <a:off x="7348098" y="3115235"/>
            <a:ext cx="2002090" cy="1816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514CD-D4BC-413C-B070-E268142AF667}"/>
              </a:ext>
            </a:extLst>
          </p:cNvPr>
          <p:cNvSpPr txBox="1"/>
          <p:nvPr/>
        </p:nvSpPr>
        <p:spPr>
          <a:xfrm>
            <a:off x="8474611" y="5280905"/>
            <a:ext cx="14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Skew </a:t>
            </a:r>
            <a:endParaRPr lang="en-GB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DC4ADE3-CB79-4EDD-9777-CE2831349636}"/>
              </a:ext>
            </a:extLst>
          </p:cNvPr>
          <p:cNvSpPr/>
          <p:nvPr/>
        </p:nvSpPr>
        <p:spPr>
          <a:xfrm rot="15497907">
            <a:off x="8262458" y="4965777"/>
            <a:ext cx="424305" cy="407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E634F-DDA5-4216-9BB0-19667383811C}"/>
              </a:ext>
            </a:extLst>
          </p:cNvPr>
          <p:cNvSpPr txBox="1"/>
          <p:nvPr/>
        </p:nvSpPr>
        <p:spPr>
          <a:xfrm>
            <a:off x="1049327" y="5758365"/>
            <a:ext cx="905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Bill Amount distribution is showing that it is positive skew then we use Log - Transformation 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7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D2AF2-91F7-4B59-B0FE-2D4DB29DA9D4}"/>
              </a:ext>
            </a:extLst>
          </p:cNvPr>
          <p:cNvSpPr txBox="1"/>
          <p:nvPr/>
        </p:nvSpPr>
        <p:spPr>
          <a:xfrm>
            <a:off x="3415553" y="118065"/>
            <a:ext cx="4672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Model / Algorithm </a:t>
            </a:r>
            <a:endParaRPr lang="en-GB" sz="4400" b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C8A7C-A1E5-4028-BB5D-698F1A4F108B}"/>
              </a:ext>
            </a:extLst>
          </p:cNvPr>
          <p:cNvSpPr txBox="1"/>
          <p:nvPr/>
        </p:nvSpPr>
        <p:spPr>
          <a:xfrm>
            <a:off x="1463310" y="1249804"/>
            <a:ext cx="9722224" cy="3709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0" dirty="0">
                <a:solidFill>
                  <a:srgbClr val="7030A0"/>
                </a:solidFill>
                <a:effectLst/>
                <a:latin typeface="Calibri Light {Body)"/>
              </a:rPr>
              <a:t>Logistic regression (scikit learn)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0" dirty="0">
                <a:solidFill>
                  <a:srgbClr val="7030A0"/>
                </a:solidFill>
                <a:effectLst/>
                <a:latin typeface="Calibri Light {Body)"/>
              </a:rPr>
              <a:t>Random Forests (scikit learn)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0" dirty="0">
                <a:solidFill>
                  <a:srgbClr val="7030A0"/>
                </a:solidFill>
                <a:effectLst/>
                <a:latin typeface="Calibri Light {Body)"/>
              </a:rPr>
              <a:t>Boosted Trees (</a:t>
            </a:r>
            <a:r>
              <a:rPr lang="en-GB" sz="3200" b="0" dirty="0" err="1">
                <a:solidFill>
                  <a:srgbClr val="7030A0"/>
                </a:solidFill>
                <a:effectLst/>
                <a:latin typeface="Calibri Light {Body)"/>
              </a:rPr>
              <a:t>xgboost</a:t>
            </a:r>
            <a:r>
              <a:rPr lang="en-GB" sz="3200" b="0" dirty="0">
                <a:solidFill>
                  <a:srgbClr val="7030A0"/>
                </a:solidFill>
                <a:effectLst/>
                <a:latin typeface="Calibri Light {Body)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0" dirty="0">
                <a:solidFill>
                  <a:srgbClr val="7030A0"/>
                </a:solidFill>
                <a:effectLst/>
                <a:latin typeface="Calibri Light {Body)"/>
              </a:rPr>
              <a:t>Deep Learning (</a:t>
            </a:r>
            <a:r>
              <a:rPr lang="en-GB" sz="3200" b="0" dirty="0" err="1">
                <a:solidFill>
                  <a:srgbClr val="7030A0"/>
                </a:solidFill>
                <a:effectLst/>
                <a:latin typeface="Calibri Light {Body)"/>
              </a:rPr>
              <a:t>keras</a:t>
            </a:r>
            <a:r>
              <a:rPr lang="en-GB" sz="3200" b="0" dirty="0">
                <a:solidFill>
                  <a:srgbClr val="7030A0"/>
                </a:solidFill>
                <a:effectLst/>
                <a:latin typeface="Calibri Light {Body)"/>
              </a:rPr>
              <a:t>/</a:t>
            </a:r>
            <a:r>
              <a:rPr lang="en-GB" sz="3200" b="0" dirty="0" err="1">
                <a:solidFill>
                  <a:srgbClr val="7030A0"/>
                </a:solidFill>
                <a:effectLst/>
                <a:latin typeface="Calibri Light {Body)"/>
              </a:rPr>
              <a:t>tensorflow</a:t>
            </a:r>
            <a:r>
              <a:rPr lang="en-GB" sz="3200" b="0" dirty="0">
                <a:solidFill>
                  <a:srgbClr val="7030A0"/>
                </a:solidFill>
                <a:effectLst/>
                <a:latin typeface="Calibri Light {Body)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i="0" dirty="0">
                <a:solidFill>
                  <a:srgbClr val="7030A0"/>
                </a:solidFill>
                <a:effectLst/>
                <a:latin typeface="Calibri Light {Body)"/>
              </a:rPr>
              <a:t>t-distributed stochastic </a:t>
            </a:r>
            <a:r>
              <a:rPr lang="en-GB" sz="3200" i="0" dirty="0" err="1">
                <a:solidFill>
                  <a:srgbClr val="7030A0"/>
                </a:solidFill>
                <a:effectLst/>
                <a:latin typeface="Calibri Light {Body)"/>
              </a:rPr>
              <a:t>neighbor</a:t>
            </a:r>
            <a:r>
              <a:rPr lang="en-GB" sz="3200" i="0" dirty="0">
                <a:solidFill>
                  <a:srgbClr val="7030A0"/>
                </a:solidFill>
                <a:effectLst/>
                <a:latin typeface="Calibri Light {Body)"/>
              </a:rPr>
              <a:t> embedding (t-SNE)</a:t>
            </a:r>
            <a:r>
              <a:rPr lang="en-GB" sz="3200" dirty="0">
                <a:solidFill>
                  <a:srgbClr val="7030A0"/>
                </a:solidFill>
                <a:effectLst/>
                <a:latin typeface="Calibri Light {Body)"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30F467-FD76-4B8F-A7C7-EA4F4BA435BF}"/>
              </a:ext>
            </a:extLst>
          </p:cNvPr>
          <p:cNvSpPr txBox="1"/>
          <p:nvPr/>
        </p:nvSpPr>
        <p:spPr>
          <a:xfrm>
            <a:off x="573384" y="5070440"/>
            <a:ext cx="1121520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7030A0"/>
                </a:solidFill>
                <a:effectLst/>
                <a:latin typeface="OpenSans"/>
              </a:rPr>
              <a:t>How to step up:</a:t>
            </a:r>
            <a:r>
              <a:rPr lang="en-GB" b="0" i="0" dirty="0">
                <a:solidFill>
                  <a:srgbClr val="7030A0"/>
                </a:solidFill>
                <a:effectLst/>
                <a:latin typeface="OpenSans"/>
              </a:rPr>
              <a:t> </a:t>
            </a:r>
          </a:p>
          <a:p>
            <a:endParaRPr lang="en-GB" sz="700" b="0" i="0" dirty="0">
              <a:solidFill>
                <a:srgbClr val="7030A0"/>
              </a:solidFill>
              <a:effectLst/>
              <a:latin typeface="OpenSans"/>
            </a:endParaRPr>
          </a:p>
          <a:p>
            <a:r>
              <a:rPr lang="en-GB" b="0" i="0" dirty="0">
                <a:solidFill>
                  <a:srgbClr val="7030A0"/>
                </a:solidFill>
                <a:effectLst/>
                <a:latin typeface="OpenSans"/>
              </a:rPr>
              <a:t>I started with logistic regression because my use case is one target with many independencies with discreate value.</a:t>
            </a:r>
            <a:br>
              <a:rPr lang="en-GB" b="0" i="0" dirty="0">
                <a:solidFill>
                  <a:srgbClr val="7030A0"/>
                </a:solidFill>
                <a:effectLst/>
                <a:latin typeface="OpenSans"/>
              </a:rPr>
            </a:br>
            <a:r>
              <a:rPr lang="en-GB" b="0" i="0" dirty="0">
                <a:solidFill>
                  <a:srgbClr val="7030A0"/>
                </a:solidFill>
                <a:effectLst/>
                <a:latin typeface="OpenSans"/>
              </a:rPr>
              <a:t>After that will be Random Forest, Booted Trees and </a:t>
            </a:r>
            <a:r>
              <a:rPr lang="en-GB" b="0" i="0" dirty="0" err="1">
                <a:solidFill>
                  <a:srgbClr val="7030A0"/>
                </a:solidFill>
                <a:effectLst/>
                <a:latin typeface="OpenSans"/>
              </a:rPr>
              <a:t>keras</a:t>
            </a:r>
            <a:r>
              <a:rPr lang="en-GB" b="0" i="0" dirty="0">
                <a:solidFill>
                  <a:srgbClr val="7030A0"/>
                </a:solidFill>
                <a:effectLst/>
                <a:latin typeface="OpenSans"/>
              </a:rPr>
              <a:t>/</a:t>
            </a:r>
            <a:r>
              <a:rPr lang="en-GB" b="0" i="0" dirty="0" err="1">
                <a:solidFill>
                  <a:srgbClr val="7030A0"/>
                </a:solidFill>
                <a:effectLst/>
                <a:latin typeface="OpenSans"/>
              </a:rPr>
              <a:t>tensorflow</a:t>
            </a:r>
            <a:r>
              <a:rPr lang="en-GB" b="0" i="0" dirty="0">
                <a:solidFill>
                  <a:srgbClr val="7030A0"/>
                </a:solidFill>
                <a:effectLst/>
                <a:latin typeface="OpenSans"/>
              </a:rPr>
              <a:t> till ski-learn for overall performance, Finally use t-SNE to classify defaulting group for deployment.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9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CDF90-A3A9-42AC-AF01-70B4AE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pPr algn="ctr"/>
            <a:r>
              <a:rPr lang="en-GB" sz="4400" b="1" dirty="0">
                <a:solidFill>
                  <a:srgbClr val="7030A0"/>
                </a:solidFill>
                <a:effectLst/>
                <a:latin typeface="Calibri Light {Body)"/>
              </a:rPr>
              <a:t>Logistic regression (scikit learn)</a:t>
            </a:r>
            <a:br>
              <a:rPr lang="en-GB" sz="4400" b="1" dirty="0">
                <a:solidFill>
                  <a:srgbClr val="7030A0"/>
                </a:solidFill>
                <a:effectLst/>
                <a:latin typeface="Calibri Light {Body)"/>
              </a:rPr>
            </a:br>
            <a:endParaRPr lang="en-GB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9FD2DFB-0EBC-4242-A74C-C7D4E2440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943772"/>
              </p:ext>
            </p:extLst>
          </p:nvPr>
        </p:nvGraphicFramePr>
        <p:xfrm>
          <a:off x="0" y="1757176"/>
          <a:ext cx="12113216" cy="4034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Bitmap Image" r:id="rId3" imgW="10353600" imgH="3448080" progId="Paint.Picture">
                  <p:embed/>
                </p:oleObj>
              </mc:Choice>
              <mc:Fallback>
                <p:oleObj name="Bitmap Image" r:id="rId3" imgW="10353600" imgH="3448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757176"/>
                        <a:ext cx="12113216" cy="4034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53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CDF90-A3A9-42AC-AF01-70B4AE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-2190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Random Forest </a:t>
            </a:r>
            <a:endParaRPr lang="en-GB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924168C-95EA-4E74-94AF-7377FFFA25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678116"/>
              </p:ext>
            </p:extLst>
          </p:nvPr>
        </p:nvGraphicFramePr>
        <p:xfrm>
          <a:off x="0" y="1920106"/>
          <a:ext cx="12192000" cy="396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Bitmap Image" r:id="rId3" imgW="10496520" imgH="3409920" progId="Paint.Picture">
                  <p:embed/>
                </p:oleObj>
              </mc:Choice>
              <mc:Fallback>
                <p:oleObj name="Bitmap Image" r:id="rId3" imgW="10496520" imgH="3409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920106"/>
                        <a:ext cx="12192000" cy="396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934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CDF90-A3A9-42AC-AF01-70B4AE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5096"/>
            <a:ext cx="10515600" cy="1325563"/>
          </a:xfrm>
        </p:spPr>
        <p:txBody>
          <a:bodyPr/>
          <a:lstStyle/>
          <a:p>
            <a:pPr algn="ctr"/>
            <a:r>
              <a:rPr lang="en-GB" sz="4400" b="0" dirty="0">
                <a:solidFill>
                  <a:srgbClr val="7030A0"/>
                </a:solidFill>
                <a:effectLst/>
                <a:latin typeface="Calibri Light {Body)"/>
              </a:rPr>
              <a:t>Boosted Trees (</a:t>
            </a:r>
            <a:r>
              <a:rPr lang="en-GB" sz="4400" b="0" dirty="0" err="1">
                <a:solidFill>
                  <a:srgbClr val="7030A0"/>
                </a:solidFill>
                <a:effectLst/>
                <a:latin typeface="Calibri Light {Body)"/>
              </a:rPr>
              <a:t>xgboost</a:t>
            </a:r>
            <a:r>
              <a:rPr lang="en-GB" sz="4400" b="0" dirty="0">
                <a:solidFill>
                  <a:srgbClr val="7030A0"/>
                </a:solidFill>
                <a:effectLst/>
                <a:latin typeface="Calibri Light {Body)"/>
              </a:rPr>
              <a:t>)</a:t>
            </a:r>
            <a:br>
              <a:rPr lang="en-GB" sz="4400" b="0" dirty="0">
                <a:solidFill>
                  <a:srgbClr val="7030A0"/>
                </a:solidFill>
                <a:effectLst/>
                <a:latin typeface="Calibri Light {Body)"/>
              </a:rPr>
            </a:br>
            <a:r>
              <a:rPr lang="en-GB" sz="4400" b="0" dirty="0">
                <a:solidFill>
                  <a:srgbClr val="7030A0"/>
                </a:solidFill>
                <a:effectLst/>
                <a:latin typeface="Calibri Light {Body)"/>
              </a:rPr>
              <a:t> </a:t>
            </a:r>
            <a:r>
              <a:rPr lang="en-US" sz="4400" b="1" dirty="0">
                <a:solidFill>
                  <a:srgbClr val="7030A0"/>
                </a:solidFill>
                <a:effectLst/>
                <a:latin typeface="Calibri Light {Body)"/>
              </a:rPr>
              <a:t> </a:t>
            </a:r>
            <a:endParaRPr lang="en-GB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207D739-922C-41E4-92E2-3410A1C22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44806"/>
              </p:ext>
            </p:extLst>
          </p:nvPr>
        </p:nvGraphicFramePr>
        <p:xfrm>
          <a:off x="204509" y="1797516"/>
          <a:ext cx="11782982" cy="410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Bitmap Image" r:id="rId3" imgW="10344240" imgH="3600360" progId="Paint.Picture">
                  <p:embed/>
                </p:oleObj>
              </mc:Choice>
              <mc:Fallback>
                <p:oleObj name="Bitmap Image" r:id="rId3" imgW="10344240" imgH="3600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509" y="1797516"/>
                        <a:ext cx="11782982" cy="4101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7938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CDF90-A3A9-42AC-AF01-70B4AE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6" y="103701"/>
            <a:ext cx="10515600" cy="1325563"/>
          </a:xfrm>
        </p:spPr>
        <p:txBody>
          <a:bodyPr/>
          <a:lstStyle/>
          <a:p>
            <a:pPr algn="ctr"/>
            <a:r>
              <a:rPr lang="en-GB" sz="4400" b="0" dirty="0">
                <a:solidFill>
                  <a:srgbClr val="7030A0"/>
                </a:solidFill>
                <a:effectLst/>
                <a:latin typeface="Calibri Light {Body)"/>
              </a:rPr>
              <a:t>Deep Learning (</a:t>
            </a:r>
            <a:r>
              <a:rPr lang="en-GB" sz="4400" b="0" dirty="0" err="1">
                <a:solidFill>
                  <a:srgbClr val="7030A0"/>
                </a:solidFill>
                <a:effectLst/>
                <a:latin typeface="Calibri Light {Body)"/>
              </a:rPr>
              <a:t>keras</a:t>
            </a:r>
            <a:r>
              <a:rPr lang="en-GB" sz="4400" b="0" dirty="0">
                <a:solidFill>
                  <a:srgbClr val="7030A0"/>
                </a:solidFill>
                <a:effectLst/>
                <a:latin typeface="Calibri Light {Body)"/>
              </a:rPr>
              <a:t>/</a:t>
            </a:r>
            <a:r>
              <a:rPr lang="en-GB" sz="4400" b="0" dirty="0" err="1">
                <a:solidFill>
                  <a:srgbClr val="7030A0"/>
                </a:solidFill>
                <a:effectLst/>
                <a:latin typeface="Calibri Light {Body)"/>
              </a:rPr>
              <a:t>tensorflow</a:t>
            </a:r>
            <a:r>
              <a:rPr lang="en-GB" sz="4400" b="0" dirty="0">
                <a:solidFill>
                  <a:srgbClr val="7030A0"/>
                </a:solidFill>
                <a:effectLst/>
                <a:latin typeface="Calibri Light {Body)"/>
              </a:rPr>
              <a:t>) </a:t>
            </a:r>
            <a:br>
              <a:rPr lang="en-GB" sz="4400" b="0" dirty="0">
                <a:solidFill>
                  <a:srgbClr val="7030A0"/>
                </a:solidFill>
                <a:effectLst/>
                <a:latin typeface="Calibri Light {Body)"/>
              </a:rPr>
            </a:br>
            <a:endParaRPr lang="en-GB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C87B089-5905-4F2F-9D89-980C82856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444208"/>
              </p:ext>
            </p:extLst>
          </p:nvPr>
        </p:nvGraphicFramePr>
        <p:xfrm>
          <a:off x="451597" y="1532965"/>
          <a:ext cx="62865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Bitmap Image" r:id="rId3" imgW="6286680" imgH="2514600" progId="Paint.Picture">
                  <p:embed/>
                </p:oleObj>
              </mc:Choice>
              <mc:Fallback>
                <p:oleObj name="Bitmap Image" r:id="rId3" imgW="6286680" imgH="2514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597" y="1532965"/>
                        <a:ext cx="6286500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EF64850-AB5C-4296-BD43-367490D995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26786"/>
              </p:ext>
            </p:extLst>
          </p:nvPr>
        </p:nvGraphicFramePr>
        <p:xfrm>
          <a:off x="318246" y="4106349"/>
          <a:ext cx="9858375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Bitmap Image" r:id="rId5" imgW="9858240" imgH="2647800" progId="Paint.Picture">
                  <p:embed/>
                </p:oleObj>
              </mc:Choice>
              <mc:Fallback>
                <p:oleObj name="Bitmap Image" r:id="rId5" imgW="9858240" imgH="2647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246" y="4106349"/>
                        <a:ext cx="9858375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4877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CDF90-A3A9-42AC-AF01-70B4AE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-219029"/>
            <a:ext cx="10515600" cy="1325563"/>
          </a:xfrm>
        </p:spPr>
        <p:txBody>
          <a:bodyPr/>
          <a:lstStyle/>
          <a:p>
            <a:pPr algn="ctr"/>
            <a:r>
              <a:rPr lang="en-GB" sz="4400" b="0" dirty="0">
                <a:solidFill>
                  <a:srgbClr val="7030A0"/>
                </a:solidFill>
                <a:effectLst/>
                <a:latin typeface="Calibri Light {Body)"/>
              </a:rPr>
              <a:t>Deep Learning (</a:t>
            </a:r>
            <a:r>
              <a:rPr lang="en-GB" sz="4400" b="0" dirty="0" err="1">
                <a:solidFill>
                  <a:srgbClr val="7030A0"/>
                </a:solidFill>
                <a:effectLst/>
                <a:latin typeface="Calibri Light {Body)"/>
              </a:rPr>
              <a:t>keras</a:t>
            </a:r>
            <a:r>
              <a:rPr lang="en-GB" sz="4400" b="0" dirty="0">
                <a:solidFill>
                  <a:srgbClr val="7030A0"/>
                </a:solidFill>
                <a:effectLst/>
                <a:latin typeface="Calibri Light {Body)"/>
              </a:rPr>
              <a:t>/</a:t>
            </a:r>
            <a:r>
              <a:rPr lang="en-GB" sz="4400" b="0" dirty="0" err="1">
                <a:solidFill>
                  <a:srgbClr val="7030A0"/>
                </a:solidFill>
                <a:effectLst/>
                <a:latin typeface="Calibri Light {Body)"/>
              </a:rPr>
              <a:t>tensorflow</a:t>
            </a:r>
            <a:r>
              <a:rPr lang="en-GB" sz="4400" b="0" dirty="0">
                <a:solidFill>
                  <a:srgbClr val="7030A0"/>
                </a:solidFill>
                <a:effectLst/>
                <a:latin typeface="Calibri Light {Body)"/>
              </a:rPr>
              <a:t>) </a:t>
            </a:r>
            <a:endParaRPr lang="en-GB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F29D7CF-BE56-4240-8840-68647A97F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149957"/>
              </p:ext>
            </p:extLst>
          </p:nvPr>
        </p:nvGraphicFramePr>
        <p:xfrm>
          <a:off x="716896" y="1685365"/>
          <a:ext cx="10431286" cy="3742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Bitmap Image" r:id="rId3" imgW="9001080" imgH="3228840" progId="Paint.Picture">
                  <p:embed/>
                </p:oleObj>
              </mc:Choice>
              <mc:Fallback>
                <p:oleObj name="Bitmap Image" r:id="rId3" imgW="9001080" imgH="3228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896" y="1685365"/>
                        <a:ext cx="10431286" cy="3742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48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CDF90-A3A9-42AC-AF01-70B4AE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GB" sz="4000" b="0" i="0" dirty="0">
                <a:solidFill>
                  <a:srgbClr val="000000"/>
                </a:solidFill>
                <a:effectLst/>
                <a:latin typeface="Linux Libertine"/>
              </a:rPr>
              <a:t>t-distributed stochastic </a:t>
            </a:r>
            <a:r>
              <a:rPr lang="en-GB" sz="4000" b="0" i="0" dirty="0" err="1">
                <a:solidFill>
                  <a:srgbClr val="000000"/>
                </a:solidFill>
                <a:effectLst/>
                <a:latin typeface="Linux Libertine"/>
              </a:rPr>
              <a:t>neighbor</a:t>
            </a:r>
            <a:r>
              <a:rPr lang="en-GB" sz="4000" b="0" i="0" dirty="0">
                <a:solidFill>
                  <a:srgbClr val="000000"/>
                </a:solidFill>
                <a:effectLst/>
                <a:latin typeface="Linux Libertine"/>
              </a:rPr>
              <a:t> embedding (t-SNE)</a:t>
            </a:r>
            <a:br>
              <a:rPr lang="en-GB" sz="4000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GB" sz="40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62DDD-1BA9-48A9-BDE0-0F83FAEC0C1F}"/>
              </a:ext>
            </a:extLst>
          </p:cNvPr>
          <p:cNvSpPr txBox="1"/>
          <p:nvPr/>
        </p:nvSpPr>
        <p:spPr>
          <a:xfrm>
            <a:off x="645459" y="1429487"/>
            <a:ext cx="11080376" cy="4102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200" b="0" i="0" dirty="0">
                <a:solidFill>
                  <a:srgbClr val="7030A0"/>
                </a:solidFill>
                <a:effectLst/>
                <a:latin typeface="Calibri Light {Body)"/>
              </a:rPr>
              <a:t>t-SNE is a tool to visualize high-dimensional data. It converts similarities between data points to joint probabilities and tries to minimize the </a:t>
            </a:r>
            <a:r>
              <a:rPr lang="en-GB" sz="2200" b="0" i="0" dirty="0" err="1">
                <a:solidFill>
                  <a:srgbClr val="7030A0"/>
                </a:solidFill>
                <a:effectLst/>
                <a:latin typeface="Calibri Light {Body)"/>
              </a:rPr>
              <a:t>Kullback-Leibler</a:t>
            </a:r>
            <a:r>
              <a:rPr lang="en-GB" sz="2200" b="0" i="0" dirty="0">
                <a:solidFill>
                  <a:srgbClr val="7030A0"/>
                </a:solidFill>
                <a:effectLst/>
                <a:latin typeface="Calibri Light {Body)"/>
              </a:rPr>
              <a:t> divergence between the joint probabilities of the low-dimensional embedding and the high-dimensional data. t-SNE has a cost function that is not convex, i.e. with different initializations we can get different results.</a:t>
            </a:r>
          </a:p>
          <a:p>
            <a:pPr algn="l">
              <a:lnSpc>
                <a:spcPct val="150000"/>
              </a:lnSpc>
            </a:pPr>
            <a:r>
              <a:rPr lang="en-GB" sz="2200" b="0" i="0" dirty="0">
                <a:solidFill>
                  <a:srgbClr val="7030A0"/>
                </a:solidFill>
                <a:effectLst/>
                <a:latin typeface="Calibri Light {Body)"/>
              </a:rPr>
              <a:t>It is highly recommended to use another dimensionality reduction method (e.g. PCA for dense data or </a:t>
            </a:r>
            <a:r>
              <a:rPr lang="en-GB" sz="2200" b="0" i="0" dirty="0" err="1">
                <a:solidFill>
                  <a:srgbClr val="7030A0"/>
                </a:solidFill>
                <a:effectLst/>
                <a:latin typeface="Calibri Light {Body)"/>
              </a:rPr>
              <a:t>TruncatedSVD</a:t>
            </a:r>
            <a:r>
              <a:rPr lang="en-GB" sz="2200" b="0" i="0" dirty="0">
                <a:solidFill>
                  <a:srgbClr val="7030A0"/>
                </a:solidFill>
                <a:effectLst/>
                <a:latin typeface="Calibri Light {Body)"/>
              </a:rPr>
              <a:t> for sparse data) to reduce the number of dimensions to a reasonable amount (e.g. 50) if the number of features is very high. This will suppress some noise and speed up the computation of pairwise distances between samples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BAEA7-5B04-4211-976B-00E6A0A4738E}"/>
              </a:ext>
            </a:extLst>
          </p:cNvPr>
          <p:cNvSpPr txBox="1"/>
          <p:nvPr/>
        </p:nvSpPr>
        <p:spPr>
          <a:xfrm>
            <a:off x="528918" y="6266330"/>
            <a:ext cx="314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Source: https://scikit-learn.org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989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CDF90-A3A9-42AC-AF01-70B4AE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9029"/>
            <a:ext cx="12057529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b="0" i="0" dirty="0">
                <a:solidFill>
                  <a:srgbClr val="000000"/>
                </a:solidFill>
                <a:effectLst/>
                <a:latin typeface="Linux Libertine"/>
              </a:rPr>
              <a:t>t-distributed stochastic </a:t>
            </a:r>
            <a:r>
              <a:rPr lang="en-GB" sz="4000" b="0" i="0" dirty="0" err="1">
                <a:solidFill>
                  <a:srgbClr val="000000"/>
                </a:solidFill>
                <a:effectLst/>
                <a:latin typeface="Linux Libertine"/>
              </a:rPr>
              <a:t>neighbor</a:t>
            </a:r>
            <a:r>
              <a:rPr lang="en-GB" sz="4000" b="0" i="0" dirty="0">
                <a:solidFill>
                  <a:srgbClr val="000000"/>
                </a:solidFill>
                <a:effectLst/>
                <a:latin typeface="Linux Libertine"/>
              </a:rPr>
              <a:t> embedding (t-SNE)</a:t>
            </a:r>
            <a:endParaRPr lang="en-GB" sz="4000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60B23D8-4030-42ED-8EFE-21EAE1848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19760"/>
              </p:ext>
            </p:extLst>
          </p:nvPr>
        </p:nvGraphicFramePr>
        <p:xfrm>
          <a:off x="200025" y="1453216"/>
          <a:ext cx="1199197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Bitmap Image" r:id="rId3" imgW="11991960" imgH="2048040" progId="Paint.Picture">
                  <p:embed/>
                </p:oleObj>
              </mc:Choice>
              <mc:Fallback>
                <p:oleObj name="Bitmap Image" r:id="rId3" imgW="11991960" imgH="2048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025" y="1453216"/>
                        <a:ext cx="11991975" cy="204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D8E11F1-8DC3-45E2-92D6-A058F0EA42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777702"/>
              </p:ext>
            </p:extLst>
          </p:nvPr>
        </p:nvGraphicFramePr>
        <p:xfrm>
          <a:off x="228600" y="3587797"/>
          <a:ext cx="119634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Bitmap Image" r:id="rId5" imgW="11963520" imgH="1152360" progId="Paint.Picture">
                  <p:embed/>
                </p:oleObj>
              </mc:Choice>
              <mc:Fallback>
                <p:oleObj name="Bitmap Image" r:id="rId5" imgW="11963520" imgH="1152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3587797"/>
                        <a:ext cx="11963400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8C35EF-EC2B-4417-9C30-60BB76C29BF3}"/>
              </a:ext>
            </a:extLst>
          </p:cNvPr>
          <p:cNvSpPr txBox="1"/>
          <p:nvPr/>
        </p:nvSpPr>
        <p:spPr>
          <a:xfrm>
            <a:off x="83546" y="5035452"/>
            <a:ext cx="12257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just truncate before the last layer (output layer) also fill in option weight for each layer also, because we need to prepare the </a:t>
            </a:r>
          </a:p>
          <a:p>
            <a:r>
              <a:rPr lang="en-US" dirty="0"/>
              <a:t>data for TSNE to transform it.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932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CDF90-A3A9-42AC-AF01-70B4AE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9029"/>
            <a:ext cx="12057529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b="0" i="0" dirty="0">
                <a:solidFill>
                  <a:srgbClr val="000000"/>
                </a:solidFill>
                <a:effectLst/>
                <a:latin typeface="Linux Libertine"/>
              </a:rPr>
              <a:t>t-distributed stochastic </a:t>
            </a:r>
            <a:r>
              <a:rPr lang="en-GB" sz="4000" b="0" i="0" dirty="0" err="1">
                <a:solidFill>
                  <a:srgbClr val="000000"/>
                </a:solidFill>
                <a:effectLst/>
                <a:latin typeface="Linux Libertine"/>
              </a:rPr>
              <a:t>neighbor</a:t>
            </a:r>
            <a:r>
              <a:rPr lang="en-GB" sz="4000" b="0" i="0" dirty="0">
                <a:solidFill>
                  <a:srgbClr val="000000"/>
                </a:solidFill>
                <a:effectLst/>
                <a:latin typeface="Linux Libertine"/>
              </a:rPr>
              <a:t> embedding (t-SNE)</a:t>
            </a:r>
            <a:endParaRPr lang="en-GB" sz="4000" b="1" dirty="0">
              <a:solidFill>
                <a:srgbClr val="7030A0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CFFBC9F-8885-484A-8273-65F1BBD5C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600485"/>
              </p:ext>
            </p:extLst>
          </p:nvPr>
        </p:nvGraphicFramePr>
        <p:xfrm>
          <a:off x="119062" y="1210234"/>
          <a:ext cx="9258963" cy="480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Bitmap Image" r:id="rId3" imgW="10429920" imgH="5410080" progId="Paint.Picture">
                  <p:embed/>
                </p:oleObj>
              </mc:Choice>
              <mc:Fallback>
                <p:oleObj name="Bitmap Image" r:id="rId3" imgW="10429920" imgH="5410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062" y="1210234"/>
                        <a:ext cx="9258963" cy="4802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DB2EBF1-9274-448A-8E78-EDE82B8FD8CA}"/>
              </a:ext>
            </a:extLst>
          </p:cNvPr>
          <p:cNvSpPr txBox="1"/>
          <p:nvPr/>
        </p:nvSpPr>
        <p:spPr>
          <a:xfrm>
            <a:off x="9318812" y="2511042"/>
            <a:ext cx="28731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cluster and show the lift curve for that particular segment percent of defaulting in that specific cluster histogram of the  top characterizing functions with that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B65149-1082-464A-9B9D-31E2FF0BAC04}"/>
              </a:ext>
            </a:extLst>
          </p:cNvPr>
          <p:cNvSpPr txBox="1"/>
          <p:nvPr/>
        </p:nvSpPr>
        <p:spPr>
          <a:xfrm>
            <a:off x="349624" y="5378824"/>
            <a:ext cx="16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Defaulting = No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C24B0-AFDF-4364-A356-550762440324}"/>
              </a:ext>
            </a:extLst>
          </p:cNvPr>
          <p:cNvSpPr txBox="1"/>
          <p:nvPr/>
        </p:nvSpPr>
        <p:spPr>
          <a:xfrm>
            <a:off x="4863824" y="5429020"/>
            <a:ext cx="16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Defaulting = Yes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6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CDF90-A3A9-42AC-AF01-70B4AE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-2190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Agenda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8945A-7645-45C0-8D48-50C97593D355}"/>
              </a:ext>
            </a:extLst>
          </p:cNvPr>
          <p:cNvSpPr txBox="1"/>
          <p:nvPr/>
        </p:nvSpPr>
        <p:spPr>
          <a:xfrm>
            <a:off x="1901317" y="1106534"/>
            <a:ext cx="6808915" cy="5196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thai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  <a:latin typeface="Calibri Light {Body)"/>
              </a:rPr>
              <a:t>Introduction </a:t>
            </a:r>
          </a:p>
          <a:p>
            <a:pPr marL="285750" indent="-285750" algn="thai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  <a:latin typeface="Calibri Light {Body)"/>
              </a:rPr>
              <a:t>Data Source and Data Set</a:t>
            </a:r>
          </a:p>
          <a:p>
            <a:pPr marL="285750" indent="-285750" algn="thai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  <a:latin typeface="Calibri Light {Body)"/>
              </a:rPr>
              <a:t>Data Science Methodology / Process Model</a:t>
            </a:r>
          </a:p>
          <a:p>
            <a:pPr marL="285750" indent="-285750" algn="thai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0" dirty="0">
                <a:solidFill>
                  <a:srgbClr val="7030A0"/>
                </a:solidFill>
                <a:effectLst/>
                <a:latin typeface="Calibri Light {Body)"/>
              </a:rPr>
              <a:t>Descriptive</a:t>
            </a:r>
            <a:r>
              <a:rPr lang="en-GB" sz="2800" b="1" i="0" dirty="0">
                <a:solidFill>
                  <a:srgbClr val="7030A0"/>
                </a:solidFill>
                <a:effectLst/>
                <a:latin typeface="Calibri Light {Body)"/>
              </a:rPr>
              <a:t> </a:t>
            </a:r>
            <a:r>
              <a:rPr lang="en-GB" sz="2800" i="0" dirty="0">
                <a:solidFill>
                  <a:srgbClr val="7030A0"/>
                </a:solidFill>
                <a:effectLst/>
                <a:latin typeface="Calibri Light {Body)"/>
              </a:rPr>
              <a:t>Analytics</a:t>
            </a:r>
          </a:p>
          <a:p>
            <a:pPr marL="285750" indent="-285750" algn="thai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  <a:latin typeface="Calibri Light {Body)"/>
              </a:rPr>
              <a:t>Data Visualization</a:t>
            </a:r>
          </a:p>
          <a:p>
            <a:pPr marL="285750" indent="-285750" algn="thai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  <a:latin typeface="Calibri Light {Body)"/>
              </a:rPr>
              <a:t>Model / Algorithm </a:t>
            </a:r>
          </a:p>
          <a:p>
            <a:pPr marL="285750" indent="-285750" algn="thai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  <a:latin typeface="Calibri Light {Body)"/>
              </a:rPr>
              <a:t>Overall Performance</a:t>
            </a:r>
          </a:p>
          <a:p>
            <a:pPr marL="285750" indent="-285750" algn="thai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  <a:latin typeface="Calibri Light {Body)"/>
              </a:rPr>
              <a:t>Topological Data Analysis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285778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CDF90-A3A9-42AC-AF01-70B4AE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9029"/>
            <a:ext cx="12057529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b="0" i="0" dirty="0">
                <a:solidFill>
                  <a:srgbClr val="000000"/>
                </a:solidFill>
                <a:effectLst/>
                <a:latin typeface="Linux Libertine"/>
              </a:rPr>
              <a:t>Overall Performance</a:t>
            </a:r>
            <a:endParaRPr lang="en-GB" sz="4000" b="1" dirty="0">
              <a:solidFill>
                <a:srgbClr val="7030A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C391F5-4C3F-4AFA-89BD-15789F14E5E3}"/>
              </a:ext>
            </a:extLst>
          </p:cNvPr>
          <p:cNvGrpSpPr/>
          <p:nvPr/>
        </p:nvGrpSpPr>
        <p:grpSpPr>
          <a:xfrm>
            <a:off x="990304" y="1438685"/>
            <a:ext cx="9096375" cy="4848225"/>
            <a:chOff x="302148" y="1325563"/>
            <a:chExt cx="9096375" cy="4848225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526A8CDC-A77E-4594-9288-4CA24E0DC1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9842421"/>
                </p:ext>
              </p:extLst>
            </p:nvPr>
          </p:nvGraphicFramePr>
          <p:xfrm>
            <a:off x="302148" y="1325563"/>
            <a:ext cx="9096375" cy="4848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" name="Bitmap Image" r:id="rId3" imgW="9096480" imgH="4848120" progId="Paint.Picture">
                    <p:embed/>
                  </p:oleObj>
                </mc:Choice>
                <mc:Fallback>
                  <p:oleObj name="Bitmap Image" r:id="rId3" imgW="9096480" imgH="4848120" progId="Paint.Picture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2148" y="1325563"/>
                          <a:ext cx="9096375" cy="4848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BAC30D-9A71-4DB8-B394-9136B90FCA25}"/>
                </a:ext>
              </a:extLst>
            </p:cNvPr>
            <p:cNvSpPr/>
            <p:nvPr/>
          </p:nvSpPr>
          <p:spPr>
            <a:xfrm>
              <a:off x="6438507" y="1325563"/>
              <a:ext cx="2865749" cy="4811286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13497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CDF90-A3A9-42AC-AF01-70B4AE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" y="219519"/>
            <a:ext cx="9559636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Calibri Light {Body)"/>
              </a:rPr>
              <a:t>Topological Data Analysis for Deployment</a:t>
            </a:r>
            <a:br>
              <a:rPr lang="en-US" sz="4400" dirty="0">
                <a:solidFill>
                  <a:srgbClr val="7030A0"/>
                </a:solidFill>
                <a:latin typeface="Calibri Light {Body)"/>
              </a:rPr>
            </a:b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3FA28-00D9-4F7D-ABDC-E7C0AFF8970B}"/>
              </a:ext>
            </a:extLst>
          </p:cNvPr>
          <p:cNvSpPr txBox="1"/>
          <p:nvPr/>
        </p:nvSpPr>
        <p:spPr>
          <a:xfrm>
            <a:off x="622169" y="1344415"/>
            <a:ext cx="10925666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0" i="0" dirty="0">
                <a:solidFill>
                  <a:srgbClr val="7030A0"/>
                </a:solidFill>
                <a:effectLst/>
                <a:latin typeface="Calibri Light (Body)"/>
              </a:rPr>
              <a:t>In applied mathematics, topological data analysis (TDA) is an approach to the analysis of datasets using techniques from topology. Extraction of information from datasets that are high-dimensional, incomplete and noisy is generally challenging. TDA provides a general framework to </a:t>
            </a:r>
            <a:r>
              <a:rPr lang="en-GB" sz="2400" b="0" i="0" dirty="0" err="1">
                <a:solidFill>
                  <a:srgbClr val="7030A0"/>
                </a:solidFill>
                <a:effectLst/>
                <a:latin typeface="Calibri Light (Body)"/>
              </a:rPr>
              <a:t>analyze</a:t>
            </a:r>
            <a:r>
              <a:rPr lang="en-GB" sz="2400" b="0" i="0" dirty="0">
                <a:solidFill>
                  <a:srgbClr val="7030A0"/>
                </a:solidFill>
                <a:effectLst/>
                <a:latin typeface="Calibri Light (Body)"/>
              </a:rPr>
              <a:t> such data in a manner that is insensitive to the particular metric chosen and provides dimensionality reduction and robustness to noise. Beyond this, it inherits functoriality, a fundamental concept of modern mathematics, from its topological nature, which allows it to adapt to new mathematical tools.</a:t>
            </a:r>
            <a:endParaRPr lang="en-GB" sz="2400" dirty="0">
              <a:solidFill>
                <a:srgbClr val="7030A0"/>
              </a:solidFill>
              <a:latin typeface="Calibri Light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F0702-D6A5-42FB-A277-E55F6B7F02DF}"/>
              </a:ext>
            </a:extLst>
          </p:cNvPr>
          <p:cNvSpPr txBox="1"/>
          <p:nvPr/>
        </p:nvSpPr>
        <p:spPr>
          <a:xfrm>
            <a:off x="528918" y="6266330"/>
            <a:ext cx="477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Source: </a:t>
            </a:r>
            <a:r>
              <a:rPr lang="en-GB" dirty="0">
                <a:hlinkClick r:id="rId2"/>
              </a:rPr>
              <a:t>Theory — scikit-</a:t>
            </a:r>
            <a:r>
              <a:rPr lang="en-GB" dirty="0" err="1">
                <a:hlinkClick r:id="rId2"/>
              </a:rPr>
              <a:t>tda</a:t>
            </a:r>
            <a:r>
              <a:rPr lang="en-GB" dirty="0">
                <a:hlinkClick r:id="rId2"/>
              </a:rPr>
              <a:t> 0.0.4 documentation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56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CDF90-A3A9-42AC-AF01-70B4AE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" y="219519"/>
            <a:ext cx="9559636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Calibri Light {Body)"/>
              </a:rPr>
              <a:t>Topological Data Analysis for Deployment</a:t>
            </a:r>
            <a:br>
              <a:rPr lang="en-US" sz="4400" dirty="0">
                <a:solidFill>
                  <a:srgbClr val="7030A0"/>
                </a:solidFill>
                <a:latin typeface="Calibri Light {Body)"/>
              </a:rPr>
            </a:b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5C46B-70A7-4796-B466-EFF00E2C2550}"/>
              </a:ext>
            </a:extLst>
          </p:cNvPr>
          <p:cNvSpPr txBox="1"/>
          <p:nvPr/>
        </p:nvSpPr>
        <p:spPr>
          <a:xfrm>
            <a:off x="3634991" y="2628871"/>
            <a:ext cx="612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Credit Card Group | </a:t>
            </a:r>
            <a:r>
              <a:rPr lang="en-GB" dirty="0" err="1">
                <a:hlinkClick r:id="rId2"/>
              </a:rPr>
              <a:t>KeplerMapper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54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CDF90-A3A9-42AC-AF01-70B4AE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" y="219519"/>
            <a:ext cx="9559636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Calibri Light {Body)"/>
              </a:rPr>
              <a:t>Conclusion</a:t>
            </a:r>
            <a:br>
              <a:rPr lang="en-US" sz="4400" dirty="0">
                <a:solidFill>
                  <a:srgbClr val="7030A0"/>
                </a:solidFill>
                <a:latin typeface="Calibri Light {Body)"/>
              </a:rPr>
            </a:b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F4004-B299-4D67-B331-B7645422FA2D}"/>
              </a:ext>
            </a:extLst>
          </p:cNvPr>
          <p:cNvSpPr txBox="1"/>
          <p:nvPr/>
        </p:nvSpPr>
        <p:spPr>
          <a:xfrm>
            <a:off x="528918" y="1554591"/>
            <a:ext cx="11134164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The business requirement of use case is </a:t>
            </a:r>
            <a:r>
              <a:rPr lang="en-GB" sz="1800" b="1" dirty="0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classify who are the potential for defaulting</a:t>
            </a:r>
            <a:r>
              <a:rPr lang="en-GB" sz="1800" dirty="0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. By the best practices we should be investigate  standard deviation and distribute of each variable. In this case is </a:t>
            </a:r>
            <a:r>
              <a:rPr lang="en-GB" sz="1800" b="1" dirty="0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positive skew</a:t>
            </a:r>
            <a:r>
              <a:rPr lang="en-GB" sz="1800" dirty="0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. So we </a:t>
            </a:r>
            <a:r>
              <a:rPr lang="en-GB" dirty="0">
                <a:solidFill>
                  <a:srgbClr val="7030A0"/>
                </a:solidFill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use </a:t>
            </a:r>
            <a:r>
              <a:rPr lang="en-GB" sz="1800" b="1" dirty="0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Log Transformation</a:t>
            </a:r>
            <a:r>
              <a:rPr lang="en-GB" sz="1800" dirty="0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 on variables such as bill amount, payment amount and etc. To make it back to normal distribution. First use </a:t>
            </a:r>
            <a:r>
              <a:rPr lang="en-GB" sz="1800" b="1" dirty="0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logistic regression </a:t>
            </a:r>
            <a:r>
              <a:rPr lang="en-GB" sz="1800" dirty="0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because it use to find relationship between one dependent binary variable (target variable) and also interval independent variables, then measurement with </a:t>
            </a:r>
            <a:r>
              <a:rPr lang="en-GB" sz="1800" b="1" dirty="0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confusion matrix and ROC curve</a:t>
            </a:r>
            <a:r>
              <a:rPr lang="en-GB" sz="1800" dirty="0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. To use the relationship between variables then we use </a:t>
            </a:r>
            <a:r>
              <a:rPr lang="en-GB" sz="1800" b="1" dirty="0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Random forest </a:t>
            </a:r>
            <a:r>
              <a:rPr lang="en-GB" sz="1800" dirty="0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(ensemble tree) for partition to cluster or group. Use confusion matrix and ROC curve for measure the performance again. Come to machine learning we are starting with </a:t>
            </a:r>
            <a:r>
              <a:rPr lang="en-GB" sz="1800" b="1" dirty="0" err="1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keras</a:t>
            </a:r>
            <a:r>
              <a:rPr lang="en-GB" sz="1800" b="1" dirty="0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/</a:t>
            </a:r>
            <a:r>
              <a:rPr lang="en-GB" sz="1800" b="1" dirty="0" err="1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tensorflow</a:t>
            </a:r>
            <a:r>
              <a:rPr lang="en-GB" sz="1800" dirty="0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. It generate the accuracy about 0.83. After we know the group then how to measure the distance between each group </a:t>
            </a:r>
            <a:r>
              <a:rPr lang="en-GB" dirty="0">
                <a:solidFill>
                  <a:srgbClr val="7030A0"/>
                </a:solidFill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by</a:t>
            </a:r>
            <a:r>
              <a:rPr lang="en-GB" sz="1800" dirty="0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GB" sz="1800" b="1" dirty="0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TNSE</a:t>
            </a:r>
            <a:r>
              <a:rPr lang="en-GB" sz="1800" dirty="0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 (t-distributed stochastic </a:t>
            </a:r>
            <a:r>
              <a:rPr lang="en-GB" sz="1800" dirty="0" err="1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neighbor</a:t>
            </a:r>
            <a:r>
              <a:rPr lang="en-GB" sz="1800" dirty="0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 embedding) will be come up. The final performance test use ski-learn to calculate accuracy, </a:t>
            </a:r>
            <a:r>
              <a:rPr lang="en-GB" sz="1800" b="1" dirty="0">
                <a:solidFill>
                  <a:srgbClr val="7030A0"/>
                </a:solidFill>
                <a:effectLst/>
                <a:latin typeface="Calibri Light (Body)"/>
                <a:ea typeface="Calibri" panose="020F0502020204030204" pitchFamily="34" charset="0"/>
                <a:cs typeface="Cordia New" panose="020B0304020202020204" pitchFamily="34" charset="-34"/>
              </a:rPr>
              <a:t>F1 score, precision and recall of prediction result and test set</a:t>
            </a:r>
            <a:endParaRPr lang="en-GB" b="1" dirty="0">
              <a:solidFill>
                <a:srgbClr val="7030A0"/>
              </a:solidFill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58494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CDF90-A3A9-42AC-AF01-70B4AE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" y="219519"/>
            <a:ext cx="9559636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Calibri Light {Body)"/>
              </a:rPr>
              <a:t>IBM Advance Data Science Capstone</a:t>
            </a:r>
            <a:br>
              <a:rPr lang="en-US" sz="4400" dirty="0">
                <a:solidFill>
                  <a:srgbClr val="7030A0"/>
                </a:solidFill>
                <a:latin typeface="Calibri Light {Body)"/>
              </a:rPr>
            </a:b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5C46B-70A7-4796-B466-EFF00E2C2550}"/>
              </a:ext>
            </a:extLst>
          </p:cNvPr>
          <p:cNvSpPr txBox="1"/>
          <p:nvPr/>
        </p:nvSpPr>
        <p:spPr>
          <a:xfrm>
            <a:off x="3294333" y="2907268"/>
            <a:ext cx="41284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T</a:t>
            </a:r>
            <a:r>
              <a:rPr lang="en-GB" sz="4000" b="1" dirty="0">
                <a:solidFill>
                  <a:srgbClr val="7030A0"/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379818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CDF90-A3A9-42AC-AF01-70B4AE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179897"/>
            <a:ext cx="10515600" cy="5552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Introduction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81BF9-2E39-428C-9A8B-477DB1889301}"/>
              </a:ext>
            </a:extLst>
          </p:cNvPr>
          <p:cNvSpPr txBox="1"/>
          <p:nvPr/>
        </p:nvSpPr>
        <p:spPr>
          <a:xfrm>
            <a:off x="519953" y="2151373"/>
            <a:ext cx="1140310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  <a:effectLst/>
                <a:latin typeface="+mj-lt"/>
              </a:rPr>
              <a:t>Background:</a:t>
            </a:r>
          </a:p>
          <a:p>
            <a:endParaRPr lang="en-GB" b="1" dirty="0">
              <a:solidFill>
                <a:srgbClr val="7030A0"/>
              </a:solidFill>
              <a:effectLst/>
              <a:latin typeface="+mj-lt"/>
            </a:endParaRPr>
          </a:p>
          <a:p>
            <a:r>
              <a:rPr lang="en-GB" b="0" dirty="0">
                <a:solidFill>
                  <a:srgbClr val="7030A0"/>
                </a:solidFill>
                <a:effectLst/>
                <a:latin typeface="+mj-lt"/>
              </a:rPr>
              <a:t>Due to Covid-19 situation today. Late payment on loan product such as credit card, personal loan, </a:t>
            </a:r>
            <a:r>
              <a:rPr lang="en-GB" b="0" dirty="0">
                <a:solidFill>
                  <a:srgbClr val="7030A0"/>
                </a:solidFill>
                <a:effectLst/>
                <a:latin typeface="+mj-lt"/>
                <a:cs typeface="Courier New" panose="02070309020205020404" pitchFamily="49" charset="0"/>
              </a:rPr>
              <a:t>load</a:t>
            </a:r>
            <a:r>
              <a:rPr lang="en-GB" b="0" dirty="0">
                <a:solidFill>
                  <a:srgbClr val="7030A0"/>
                </a:solidFill>
                <a:effectLst/>
                <a:latin typeface="+mj-lt"/>
              </a:rPr>
              <a:t> house and etc. </a:t>
            </a:r>
          </a:p>
          <a:p>
            <a:r>
              <a:rPr lang="en-GB" b="0" dirty="0">
                <a:solidFill>
                  <a:srgbClr val="7030A0"/>
                </a:solidFill>
                <a:effectLst/>
                <a:latin typeface="+mj-lt"/>
              </a:rPr>
              <a:t>My country also has this problem. They are facing about this problem also because the customer more than</a:t>
            </a:r>
            <a:r>
              <a:rPr lang="en-GB" dirty="0">
                <a:solidFill>
                  <a:srgbClr val="7030A0"/>
                </a:solidFill>
                <a:latin typeface="+mj-lt"/>
              </a:rPr>
              <a:t>2</a:t>
            </a:r>
            <a:r>
              <a:rPr lang="en-GB" b="0" dirty="0">
                <a:solidFill>
                  <a:srgbClr val="7030A0"/>
                </a:solidFill>
                <a:effectLst/>
                <a:latin typeface="+mj-lt"/>
              </a:rPr>
              <a:t>0% take over due or not paid. Even through they announce the policy for extend payment time this issue still on going. I need to find </a:t>
            </a:r>
          </a:p>
          <a:p>
            <a:r>
              <a:rPr lang="en-GB" b="0" dirty="0">
                <a:solidFill>
                  <a:srgbClr val="7030A0"/>
                </a:solidFill>
                <a:effectLst/>
                <a:latin typeface="+mj-lt"/>
              </a:rPr>
              <a:t>a use case for predict this.</a:t>
            </a:r>
          </a:p>
          <a:p>
            <a:endParaRPr lang="en-GB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174C3-EC31-407F-BBDD-2059D6D91F2B}"/>
              </a:ext>
            </a:extLst>
          </p:cNvPr>
          <p:cNvSpPr txBox="1"/>
          <p:nvPr/>
        </p:nvSpPr>
        <p:spPr>
          <a:xfrm>
            <a:off x="519953" y="1196274"/>
            <a:ext cx="6748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Credit Card Late Payment Problem</a:t>
            </a:r>
            <a:endParaRPr lang="en-GB" sz="3600" b="1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75068-556A-42C3-9282-529252732A4C}"/>
              </a:ext>
            </a:extLst>
          </p:cNvPr>
          <p:cNvSpPr txBox="1"/>
          <p:nvPr/>
        </p:nvSpPr>
        <p:spPr>
          <a:xfrm>
            <a:off x="519953" y="4237976"/>
            <a:ext cx="67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Objective:  </a:t>
            </a:r>
            <a:r>
              <a:rPr lang="en-US" dirty="0">
                <a:solidFill>
                  <a:srgbClr val="7030A0"/>
                </a:solidFill>
              </a:rPr>
              <a:t>Predict who are the potential to defaulting (late payment)  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05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CDF90-A3A9-42AC-AF01-70B4AE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-2190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Introduction </a:t>
            </a:r>
            <a:r>
              <a:rPr lang="en-US" sz="1800" b="1" dirty="0">
                <a:solidFill>
                  <a:srgbClr val="7030A0"/>
                </a:solidFill>
              </a:rPr>
              <a:t>(cont.)</a:t>
            </a:r>
            <a:endParaRPr lang="en-GB" sz="4000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1FF2D49-B3AB-4E1A-9661-1FFBBE4393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52980"/>
              </p:ext>
            </p:extLst>
          </p:nvPr>
        </p:nvGraphicFramePr>
        <p:xfrm>
          <a:off x="2759302" y="2557462"/>
          <a:ext cx="46101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Bitmap Image" r:id="rId3" imgW="4610160" imgH="1743120" progId="Paint.Picture">
                  <p:embed/>
                </p:oleObj>
              </mc:Choice>
              <mc:Fallback>
                <p:oleObj name="Bitmap Image" r:id="rId3" imgW="4610160" imgH="1743120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DCE676A-ED0D-4DFC-8680-45AA1FC0CC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9302" y="2557462"/>
                        <a:ext cx="4610100" cy="174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AB1F18-EC6A-4076-B34F-305D03A75129}"/>
              </a:ext>
            </a:extLst>
          </p:cNvPr>
          <p:cNvSpPr txBox="1"/>
          <p:nvPr/>
        </p:nvSpPr>
        <p:spPr>
          <a:xfrm>
            <a:off x="519953" y="1196274"/>
            <a:ext cx="6748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Credit Card Late Payment Problem</a:t>
            </a:r>
            <a:endParaRPr lang="en-GB" sz="3600" b="1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5B5E6-DA64-4C99-8194-5321CF6EDD06}"/>
              </a:ext>
            </a:extLst>
          </p:cNvPr>
          <p:cNvSpPr txBox="1"/>
          <p:nvPr/>
        </p:nvSpPr>
        <p:spPr>
          <a:xfrm>
            <a:off x="3047999" y="1937251"/>
            <a:ext cx="4032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Data Source: </a:t>
            </a:r>
            <a:r>
              <a:rPr lang="en-US" sz="1600" dirty="0">
                <a:solidFill>
                  <a:srgbClr val="7030A0"/>
                </a:solidFill>
              </a:rPr>
              <a:t>https://archive.ics.uci.edu</a:t>
            </a:r>
            <a:endParaRPr lang="en-GB" sz="2400" dirty="0">
              <a:solidFill>
                <a:srgbClr val="7030A0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28966C3-7B36-43A2-9A47-72DB3BE3E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919341"/>
              </p:ext>
            </p:extLst>
          </p:nvPr>
        </p:nvGraphicFramePr>
        <p:xfrm>
          <a:off x="1910006" y="5326363"/>
          <a:ext cx="7260889" cy="1083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Bitmap Image" r:id="rId5" imgW="8620200" imgH="1285920" progId="Paint.Picture">
                  <p:embed/>
                </p:oleObj>
              </mc:Choice>
              <mc:Fallback>
                <p:oleObj name="Bitmap Image" r:id="rId5" imgW="8620200" imgH="1285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0006" y="5326363"/>
                        <a:ext cx="7260889" cy="1083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AE1395E-E265-4962-95F9-81BF9C426987}"/>
              </a:ext>
            </a:extLst>
          </p:cNvPr>
          <p:cNvSpPr txBox="1"/>
          <p:nvPr/>
        </p:nvSpPr>
        <p:spPr>
          <a:xfrm>
            <a:off x="1982197" y="4601710"/>
            <a:ext cx="7349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Data Set: </a:t>
            </a:r>
            <a:r>
              <a:rPr lang="en-GB" sz="1600" dirty="0">
                <a:solidFill>
                  <a:srgbClr val="7030A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UCI Machine Learning Repository: default of credit card clients Data Set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C61B5-EF48-44D5-BD86-6DA67D1D7000}"/>
              </a:ext>
            </a:extLst>
          </p:cNvPr>
          <p:cNvSpPr txBox="1"/>
          <p:nvPr/>
        </p:nvSpPr>
        <p:spPr>
          <a:xfrm>
            <a:off x="2249730" y="632554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.</a:t>
            </a:r>
            <a:endParaRPr lang="en-GB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04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CDF90-A3A9-42AC-AF01-70B4AE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-219029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7030A0"/>
                </a:solidFill>
              </a:rPr>
              <a:t>Introduction </a:t>
            </a:r>
            <a:r>
              <a:rPr lang="en-US" sz="2000" b="1" dirty="0">
                <a:solidFill>
                  <a:srgbClr val="7030A0"/>
                </a:solidFill>
              </a:rPr>
              <a:t>(cont.)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6A77B-CAC7-4B52-BBC5-5F775FACEA50}"/>
              </a:ext>
            </a:extLst>
          </p:cNvPr>
          <p:cNvSpPr txBox="1"/>
          <p:nvPr/>
        </p:nvSpPr>
        <p:spPr>
          <a:xfrm>
            <a:off x="398929" y="1106534"/>
            <a:ext cx="11559989" cy="5528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dirty="0">
                <a:solidFill>
                  <a:srgbClr val="7030A0"/>
                </a:solidFill>
                <a:effectLst/>
                <a:latin typeface="+mj-lt"/>
              </a:rPr>
              <a:t>Attribute Information:</a:t>
            </a:r>
          </a:p>
          <a:p>
            <a:pPr algn="l"/>
            <a:endParaRPr lang="en-GB" b="0" i="0" dirty="0">
              <a:solidFill>
                <a:srgbClr val="7030A0"/>
              </a:solidFill>
              <a:effectLst/>
              <a:latin typeface="+mj-lt"/>
            </a:endParaRPr>
          </a:p>
          <a:p>
            <a:pPr algn="l">
              <a:lnSpc>
                <a:spcPts val="2500"/>
              </a:lnSpc>
            </a:pPr>
            <a:r>
              <a:rPr lang="en-GB" sz="1600" b="0" i="0" dirty="0">
                <a:solidFill>
                  <a:srgbClr val="7030A0"/>
                </a:solidFill>
                <a:effectLst/>
                <a:latin typeface="+mj-lt"/>
              </a:rPr>
              <a:t>This research employed a binary variable, default payment (Yes = 1, No = 0), as the response variable. This study reviewed the literature and used the following 23 variables as explanatory variables:</a:t>
            </a:r>
            <a:br>
              <a:rPr lang="en-GB" sz="1600" b="0" i="0" dirty="0">
                <a:solidFill>
                  <a:srgbClr val="7030A0"/>
                </a:solidFill>
                <a:effectLst/>
                <a:latin typeface="+mj-lt"/>
              </a:rPr>
            </a:br>
            <a:r>
              <a:rPr lang="en-GB" sz="1600" b="0" i="0" dirty="0">
                <a:solidFill>
                  <a:srgbClr val="7030A0"/>
                </a:solidFill>
                <a:effectLst/>
                <a:latin typeface="+mj-lt"/>
              </a:rPr>
              <a:t>X1: Amount of the given credit (NT dollar): it includes both the individual consumer credit and his/her family(supplementary) credit.</a:t>
            </a:r>
            <a:br>
              <a:rPr lang="en-GB" sz="1600" b="0" i="0" dirty="0">
                <a:solidFill>
                  <a:srgbClr val="7030A0"/>
                </a:solidFill>
                <a:effectLst/>
                <a:latin typeface="+mj-lt"/>
              </a:rPr>
            </a:br>
            <a:r>
              <a:rPr lang="en-GB" sz="1600" b="0" i="0" dirty="0">
                <a:solidFill>
                  <a:srgbClr val="7030A0"/>
                </a:solidFill>
                <a:effectLst/>
                <a:latin typeface="+mj-lt"/>
              </a:rPr>
              <a:t>X2: Gender (1 = male; 2 = female).</a:t>
            </a:r>
            <a:br>
              <a:rPr lang="en-GB" sz="1600" b="0" i="0" dirty="0">
                <a:solidFill>
                  <a:srgbClr val="7030A0"/>
                </a:solidFill>
                <a:effectLst/>
                <a:latin typeface="+mj-lt"/>
              </a:rPr>
            </a:br>
            <a:r>
              <a:rPr lang="en-GB" sz="1600" b="0" i="0" dirty="0">
                <a:solidFill>
                  <a:srgbClr val="7030A0"/>
                </a:solidFill>
                <a:effectLst/>
                <a:latin typeface="+mj-lt"/>
              </a:rPr>
              <a:t>X3: Education (1 = graduate school; 2 = university; 3 = high school; 4 = others).</a:t>
            </a:r>
            <a:br>
              <a:rPr lang="en-GB" sz="1600" b="0" i="0" dirty="0">
                <a:solidFill>
                  <a:srgbClr val="7030A0"/>
                </a:solidFill>
                <a:effectLst/>
                <a:latin typeface="+mj-lt"/>
              </a:rPr>
            </a:br>
            <a:r>
              <a:rPr lang="en-GB" sz="1600" b="0" i="0" dirty="0">
                <a:solidFill>
                  <a:srgbClr val="7030A0"/>
                </a:solidFill>
                <a:effectLst/>
                <a:latin typeface="+mj-lt"/>
              </a:rPr>
              <a:t>X4: Marital status (1 = married; 2 = single; 3 = others).</a:t>
            </a:r>
            <a:br>
              <a:rPr lang="en-GB" sz="1600" b="0" i="0" dirty="0">
                <a:solidFill>
                  <a:srgbClr val="7030A0"/>
                </a:solidFill>
                <a:effectLst/>
                <a:latin typeface="+mj-lt"/>
              </a:rPr>
            </a:br>
            <a:r>
              <a:rPr lang="en-GB" sz="1600" b="0" i="0" dirty="0">
                <a:solidFill>
                  <a:srgbClr val="7030A0"/>
                </a:solidFill>
                <a:effectLst/>
                <a:latin typeface="+mj-lt"/>
              </a:rPr>
              <a:t>X5: Age (year).</a:t>
            </a:r>
            <a:br>
              <a:rPr lang="en-GB" sz="1600" b="0" i="0" dirty="0">
                <a:solidFill>
                  <a:srgbClr val="7030A0"/>
                </a:solidFill>
                <a:effectLst/>
                <a:latin typeface="+mj-lt"/>
              </a:rPr>
            </a:br>
            <a:r>
              <a:rPr lang="en-GB" sz="1600" b="0" i="0" dirty="0">
                <a:solidFill>
                  <a:srgbClr val="7030A0"/>
                </a:solidFill>
                <a:effectLst/>
                <a:latin typeface="+mj-lt"/>
              </a:rPr>
              <a:t>X6 - X11: History of past payment. We tracked the past monthly payment records (from April to September, 2005) as follows: X6 = the repayment status in September, 2005; X7 = the repayment status in August, 2005; . . .;X11 = the repayment status in April, 2005. The measurement scale for the repayment status is: -1 = pay duly; 1 = payment delay for one month; 2 = payment delay for two months; . . .; 8 = payment delay for eight months; 9 = payment delay for nine months and above.</a:t>
            </a:r>
            <a:br>
              <a:rPr lang="en-GB" sz="1600" b="0" i="0" dirty="0">
                <a:solidFill>
                  <a:srgbClr val="7030A0"/>
                </a:solidFill>
                <a:effectLst/>
                <a:latin typeface="+mj-lt"/>
              </a:rPr>
            </a:br>
            <a:r>
              <a:rPr lang="en-GB" sz="1600" b="0" i="0" dirty="0">
                <a:solidFill>
                  <a:srgbClr val="7030A0"/>
                </a:solidFill>
                <a:effectLst/>
                <a:latin typeface="+mj-lt"/>
              </a:rPr>
              <a:t>X12-X17: Amount of bill statement (NT dollar). X12 = amount of bill statement in September, 2005; X13 = amount of bill statement in August, 2005; . . .; X17 = amount of bill statement in April, 2005.</a:t>
            </a:r>
            <a:br>
              <a:rPr lang="en-GB" sz="1600" b="0" i="0" dirty="0">
                <a:solidFill>
                  <a:srgbClr val="7030A0"/>
                </a:solidFill>
                <a:effectLst/>
                <a:latin typeface="+mj-lt"/>
              </a:rPr>
            </a:br>
            <a:r>
              <a:rPr lang="en-GB" sz="1600" b="0" i="0" dirty="0">
                <a:solidFill>
                  <a:srgbClr val="7030A0"/>
                </a:solidFill>
                <a:effectLst/>
                <a:latin typeface="+mj-lt"/>
              </a:rPr>
              <a:t>X18-X23: Amount of previous payment (NT dollar). X18 = amount paid in September, 2005; X19 = amount paid in August, 2005; . . .;X23 = amount paid in April, 2005</a:t>
            </a:r>
            <a:r>
              <a:rPr lang="en-GB" sz="1800" b="0" i="0" dirty="0">
                <a:solidFill>
                  <a:srgbClr val="7030A0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640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CDF90-A3A9-42AC-AF01-70B4AE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34" y="76806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7030A0"/>
                </a:solidFill>
              </a:rPr>
              <a:t>Data Science</a:t>
            </a:r>
            <a:r>
              <a:rPr lang="en-US" sz="4400" dirty="0">
                <a:solidFill>
                  <a:srgbClr val="7030A0"/>
                </a:solidFill>
              </a:rPr>
              <a:t> </a:t>
            </a:r>
            <a:r>
              <a:rPr lang="en-US" sz="4400" b="1" dirty="0">
                <a:solidFill>
                  <a:srgbClr val="7030A0"/>
                </a:solidFill>
              </a:rPr>
              <a:t>Methodology / Process Model</a:t>
            </a:r>
            <a:br>
              <a:rPr lang="en-US" sz="4400" b="1" dirty="0">
                <a:solidFill>
                  <a:srgbClr val="7030A0"/>
                </a:solidFill>
              </a:rPr>
            </a:br>
            <a:endParaRPr lang="en-GB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35501A8-AAE5-4BDE-86D9-AB07D3697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201728"/>
              </p:ext>
            </p:extLst>
          </p:nvPr>
        </p:nvGraphicFramePr>
        <p:xfrm>
          <a:off x="747573" y="1531997"/>
          <a:ext cx="4717399" cy="4620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Bitmap Image" r:id="rId3" imgW="5095800" imgH="4991040" progId="Paint.Picture">
                  <p:embed/>
                </p:oleObj>
              </mc:Choice>
              <mc:Fallback>
                <p:oleObj name="Bitmap Image" r:id="rId3" imgW="5095800" imgH="4991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573" y="1531997"/>
                        <a:ext cx="4717399" cy="4620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9B3B04A-A495-4E01-A257-D57CA94E8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815465"/>
              </p:ext>
            </p:extLst>
          </p:nvPr>
        </p:nvGraphicFramePr>
        <p:xfrm>
          <a:off x="6559927" y="1607658"/>
          <a:ext cx="4556309" cy="4275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Bitmap Image" r:id="rId5" imgW="4952880" imgH="4648320" progId="Paint.Picture">
                  <p:embed/>
                </p:oleObj>
              </mc:Choice>
              <mc:Fallback>
                <p:oleObj name="Bitmap Image" r:id="rId5" imgW="4952880" imgH="4648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9927" y="1607658"/>
                        <a:ext cx="4556309" cy="4275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8525F1B-817F-4434-92CB-4A43D831A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81028"/>
              </p:ext>
            </p:extLst>
          </p:nvPr>
        </p:nvGraphicFramePr>
        <p:xfrm>
          <a:off x="76759" y="6454589"/>
          <a:ext cx="760883" cy="326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Bitmap Image" r:id="rId7" imgW="2019240" imgH="866880" progId="Paint.Picture">
                  <p:embed/>
                </p:oleObj>
              </mc:Choice>
              <mc:Fallback>
                <p:oleObj name="Bitmap Image" r:id="rId7" imgW="2019240" imgH="866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759" y="6454589"/>
                        <a:ext cx="760883" cy="326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94ACCC-4882-465C-97CB-52ECF7734378}"/>
              </a:ext>
            </a:extLst>
          </p:cNvPr>
          <p:cNvSpPr txBox="1"/>
          <p:nvPr/>
        </p:nvSpPr>
        <p:spPr>
          <a:xfrm>
            <a:off x="533959" y="6216165"/>
            <a:ext cx="56236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b="0" i="0" dirty="0">
                <a:solidFill>
                  <a:srgbClr val="7030A0"/>
                </a:solidFill>
                <a:effectLst/>
                <a:latin typeface="IBM Plex Sans" panose="020B0503050203000203" pitchFamily="34" charset="0"/>
              </a:rPr>
              <a:t> Cross-Industry Standard Process for Data Mining (CRIS-DM)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A71F0-EACE-448E-A34D-B1E7272ECFE4}"/>
              </a:ext>
            </a:extLst>
          </p:cNvPr>
          <p:cNvSpPr txBox="1"/>
          <p:nvPr/>
        </p:nvSpPr>
        <p:spPr>
          <a:xfrm>
            <a:off x="6069106" y="6200806"/>
            <a:ext cx="61228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GB" sz="1400" b="0" i="0" dirty="0">
                <a:solidFill>
                  <a:srgbClr val="7030A0"/>
                </a:solidFill>
                <a:effectLst/>
                <a:latin typeface="IBM Plex Sans" panose="020B0503050203000203" pitchFamily="34" charset="0"/>
              </a:rPr>
              <a:t>The lightweight IBM Cloud Garage Method for data science process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ECA74-57B9-44E0-B27E-A5CE132C0E20}"/>
              </a:ext>
            </a:extLst>
          </p:cNvPr>
          <p:cNvSpPr txBox="1"/>
          <p:nvPr/>
        </p:nvSpPr>
        <p:spPr>
          <a:xfrm>
            <a:off x="76759" y="1069330"/>
            <a:ext cx="5623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0" i="0" dirty="0">
                <a:solidFill>
                  <a:srgbClr val="7030A0"/>
                </a:solidFill>
                <a:effectLst/>
                <a:latin typeface="IBM Plex Sans" panose="020B0503050203000203" pitchFamily="34" charset="0"/>
              </a:rPr>
              <a:t> Data Science Methodology (CRIS-DM)</a:t>
            </a:r>
            <a:endParaRPr lang="en-GB" sz="20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FCA55C-2DF9-4B12-A18E-10F5D0C08ED9}"/>
              </a:ext>
            </a:extLst>
          </p:cNvPr>
          <p:cNvSpPr txBox="1"/>
          <p:nvPr/>
        </p:nvSpPr>
        <p:spPr>
          <a:xfrm>
            <a:off x="5844987" y="1061940"/>
            <a:ext cx="5623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0" i="0" dirty="0">
                <a:solidFill>
                  <a:srgbClr val="7030A0"/>
                </a:solidFill>
                <a:effectLst/>
                <a:latin typeface="IBM Plex Sans" panose="020B0503050203000203" pitchFamily="34" charset="0"/>
              </a:rPr>
              <a:t> </a:t>
            </a:r>
            <a:r>
              <a:rPr lang="en-GB" sz="2000" dirty="0">
                <a:solidFill>
                  <a:srgbClr val="7030A0"/>
                </a:solidFill>
                <a:latin typeface="IBM Plex Sans" panose="020B0503050203000203" pitchFamily="34" charset="0"/>
              </a:rPr>
              <a:t>Process Model</a:t>
            </a:r>
            <a:endParaRPr lang="en-GB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82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CDF90-A3A9-42AC-AF01-70B4AE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-326609"/>
            <a:ext cx="10515600" cy="132556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sz="4400" b="1" i="0" dirty="0">
                <a:solidFill>
                  <a:srgbClr val="7030A0"/>
                </a:solidFill>
                <a:effectLst/>
                <a:latin typeface="Calibri Light {Body)"/>
              </a:rPr>
              <a:t>Descriptive Analytics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A77B743-B4D3-48C8-980D-1C384B7689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64006"/>
              </p:ext>
            </p:extLst>
          </p:nvPr>
        </p:nvGraphicFramePr>
        <p:xfrm>
          <a:off x="866215" y="1626908"/>
          <a:ext cx="9121081" cy="2993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Bitmap Image" r:id="rId3" imgW="6819840" imgH="2238480" progId="Paint.Picture">
                  <p:embed/>
                </p:oleObj>
              </mc:Choice>
              <mc:Fallback>
                <p:oleObj name="Bitmap Image" r:id="rId3" imgW="6819840" imgH="2238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6215" y="1626908"/>
                        <a:ext cx="9121081" cy="2993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69B9E7C-FAD0-475E-ACEC-63BC43EDE5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66510"/>
              </p:ext>
            </p:extLst>
          </p:nvPr>
        </p:nvGraphicFramePr>
        <p:xfrm>
          <a:off x="866215" y="4844677"/>
          <a:ext cx="6396740" cy="973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Bitmap Image" r:id="rId5" imgW="4819680" imgH="733320" progId="Paint.Picture">
                  <p:embed/>
                </p:oleObj>
              </mc:Choice>
              <mc:Fallback>
                <p:oleObj name="Bitmap Image" r:id="rId5" imgW="4819680" imgH="733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6215" y="4844677"/>
                        <a:ext cx="6396740" cy="973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23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CDF90-A3A9-42AC-AF01-70B4AE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-344539"/>
            <a:ext cx="10515600" cy="132556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rgbClr val="7030A0"/>
                </a:solidFill>
              </a:rPr>
              <a:t>Data Visualization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5DEB8C2-8E1F-4876-8BB8-A74BB0D6B3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138735"/>
              </p:ext>
            </p:extLst>
          </p:nvPr>
        </p:nvGraphicFramePr>
        <p:xfrm>
          <a:off x="541804" y="2457544"/>
          <a:ext cx="10229850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Bitmap Image" r:id="rId3" imgW="10229760" imgH="3409920" progId="Paint.Picture">
                  <p:embed/>
                </p:oleObj>
              </mc:Choice>
              <mc:Fallback>
                <p:oleObj name="Bitmap Image" r:id="rId3" imgW="10229760" imgH="3409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804" y="2457544"/>
                        <a:ext cx="10229850" cy="340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B1EE46-C6C5-49EA-ADAC-AF13FF44A08B}"/>
              </a:ext>
            </a:extLst>
          </p:cNvPr>
          <p:cNvSpPr txBox="1"/>
          <p:nvPr/>
        </p:nvSpPr>
        <p:spPr>
          <a:xfrm>
            <a:off x="1043207" y="1426896"/>
            <a:ext cx="5052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Distribution of Late payment 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1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6AFED-974D-479D-85F4-969D2D50DBCE}"/>
              </a:ext>
            </a:extLst>
          </p:cNvPr>
          <p:cNvSpPr/>
          <p:nvPr/>
        </p:nvSpPr>
        <p:spPr>
          <a:xfrm>
            <a:off x="0" y="0"/>
            <a:ext cx="12192000" cy="8875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CDF90-A3A9-42AC-AF01-70B4AE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-344539"/>
            <a:ext cx="10515600" cy="132556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rgbClr val="7030A0"/>
                </a:solidFill>
              </a:rPr>
              <a:t>Data Visualization </a:t>
            </a:r>
            <a:r>
              <a:rPr lang="en-US" sz="1800" b="1" dirty="0">
                <a:solidFill>
                  <a:srgbClr val="7030A0"/>
                </a:solidFill>
              </a:rPr>
              <a:t>(cont.)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1EE46-C6C5-49EA-ADAC-AF13FF44A08B}"/>
              </a:ext>
            </a:extLst>
          </p:cNvPr>
          <p:cNvSpPr txBox="1"/>
          <p:nvPr/>
        </p:nvSpPr>
        <p:spPr>
          <a:xfrm>
            <a:off x="3526430" y="1428224"/>
            <a:ext cx="5183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Payment Statistic/Distribution</a:t>
            </a:r>
            <a:endParaRPr lang="en-GB" sz="3200" dirty="0">
              <a:solidFill>
                <a:srgbClr val="7030A0"/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DFE885-C967-4191-8374-A5CEA5F51C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35672"/>
              </p:ext>
            </p:extLst>
          </p:nvPr>
        </p:nvGraphicFramePr>
        <p:xfrm>
          <a:off x="232803" y="2843447"/>
          <a:ext cx="6163344" cy="235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Bitmap Image" r:id="rId3" imgW="7172280" imgH="2743200" progId="Paint.Picture">
                  <p:embed/>
                </p:oleObj>
              </mc:Choice>
              <mc:Fallback>
                <p:oleObj name="Bitmap Image" r:id="rId3" imgW="7172280" imgH="2743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803" y="2843447"/>
                        <a:ext cx="6163344" cy="2357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B8B6D19-816B-4998-8EA6-09345DF09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656514"/>
              </p:ext>
            </p:extLst>
          </p:nvPr>
        </p:nvGraphicFramePr>
        <p:xfrm>
          <a:off x="6686060" y="2366682"/>
          <a:ext cx="5273137" cy="3271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Bitmap Image" r:id="rId5" imgW="6172200" imgH="3828960" progId="Paint.Picture">
                  <p:embed/>
                </p:oleObj>
              </mc:Choice>
              <mc:Fallback>
                <p:oleObj name="Bitmap Image" r:id="rId5" imgW="6172200" imgH="3828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86060" y="2366682"/>
                        <a:ext cx="5273137" cy="3271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396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purl.org/dc/elements/1.1/"/>
    <ds:schemaRef ds:uri="http://purl.org/dc/dcmitype/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1264</Words>
  <Application>Microsoft Office PowerPoint</Application>
  <PresentationFormat>Widescreen</PresentationFormat>
  <Paragraphs>79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Calibri Light (Body)</vt:lpstr>
      <vt:lpstr>Calibri Light {Body)</vt:lpstr>
      <vt:lpstr>IBM Plex Sans</vt:lpstr>
      <vt:lpstr>Linux Libertine</vt:lpstr>
      <vt:lpstr>OpenSans</vt:lpstr>
      <vt:lpstr>Roboto</vt:lpstr>
      <vt:lpstr>Office Theme</vt:lpstr>
      <vt:lpstr>Paintbrush Picture</vt:lpstr>
      <vt:lpstr>IBM Advance Data Science Capstone</vt:lpstr>
      <vt:lpstr>Agenda</vt:lpstr>
      <vt:lpstr>Introduction</vt:lpstr>
      <vt:lpstr>Introduction (cont.)</vt:lpstr>
      <vt:lpstr>Introduction (cont.)</vt:lpstr>
      <vt:lpstr>Data Science Methodology / Process Model </vt:lpstr>
      <vt:lpstr>Descriptive Analytics</vt:lpstr>
      <vt:lpstr>Data Visualization</vt:lpstr>
      <vt:lpstr>Data Visualization (cont.)</vt:lpstr>
      <vt:lpstr>PowerPoint Presentation</vt:lpstr>
      <vt:lpstr>PowerPoint Presentation</vt:lpstr>
      <vt:lpstr>Logistic regression (scikit learn) </vt:lpstr>
      <vt:lpstr>Random Forest </vt:lpstr>
      <vt:lpstr>Boosted Trees (xgboost)   </vt:lpstr>
      <vt:lpstr>Deep Learning (keras/tensorflow)  </vt:lpstr>
      <vt:lpstr>Deep Learning (keras/tensorflow) </vt:lpstr>
      <vt:lpstr>t-distributed stochastic neighbor embedding (t-SNE) </vt:lpstr>
      <vt:lpstr>t-distributed stochastic neighbor embedding (t-SNE)</vt:lpstr>
      <vt:lpstr>t-distributed stochastic neighbor embedding (t-SNE)</vt:lpstr>
      <vt:lpstr>Overall Performance</vt:lpstr>
      <vt:lpstr>Topological Data Analysis for Deployment </vt:lpstr>
      <vt:lpstr>Topological Data Analysis for Deployment </vt:lpstr>
      <vt:lpstr>Conclusion </vt:lpstr>
      <vt:lpstr>IBM Advance Data Science Capstone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Advance Data Science Capstone</dc:title>
  <dc:creator>Vaipoj Mesombat</dc:creator>
  <cp:lastModifiedBy>Vaipoj Mesombat</cp:lastModifiedBy>
  <cp:revision>9</cp:revision>
  <cp:lastPrinted>2021-12-22T13:22:50Z</cp:lastPrinted>
  <dcterms:created xsi:type="dcterms:W3CDTF">2021-12-22T06:02:45Z</dcterms:created>
  <dcterms:modified xsi:type="dcterms:W3CDTF">2021-12-22T13:23:17Z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