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9" r:id="rId3"/>
    <p:sldId id="260"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76C54A-EC04-4510-9BAA-1BDEF5491A88}"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C43DCA0-9C12-45D6-B1D8-6412F21C79E4}" type="slidenum">
              <a:rPr lang="en-IN" smtClean="0"/>
              <a:t>‹#›</a:t>
            </a:fld>
            <a:endParaRPr lang="en-IN"/>
          </a:p>
        </p:txBody>
      </p:sp>
    </p:spTree>
    <p:extLst>
      <p:ext uri="{BB962C8B-B14F-4D97-AF65-F5344CB8AC3E}">
        <p14:creationId xmlns:p14="http://schemas.microsoft.com/office/powerpoint/2010/main" val="2360108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6C54A-EC04-4510-9BAA-1BDEF5491A88}"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C43DCA0-9C12-45D6-B1D8-6412F21C79E4}" type="slidenum">
              <a:rPr lang="en-IN" smtClean="0"/>
              <a:t>‹#›</a:t>
            </a:fld>
            <a:endParaRPr lang="en-IN"/>
          </a:p>
        </p:txBody>
      </p:sp>
    </p:spTree>
    <p:extLst>
      <p:ext uri="{BB962C8B-B14F-4D97-AF65-F5344CB8AC3E}">
        <p14:creationId xmlns:p14="http://schemas.microsoft.com/office/powerpoint/2010/main" val="3557429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6C54A-EC04-4510-9BAA-1BDEF5491A88}"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C43DCA0-9C12-45D6-B1D8-6412F21C79E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1779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D76C54A-EC04-4510-9BAA-1BDEF5491A88}"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43DCA0-9C12-45D6-B1D8-6412F21C79E4}" type="slidenum">
              <a:rPr lang="en-IN" smtClean="0"/>
              <a:t>‹#›</a:t>
            </a:fld>
            <a:endParaRPr lang="en-IN"/>
          </a:p>
        </p:txBody>
      </p:sp>
    </p:spTree>
    <p:extLst>
      <p:ext uri="{BB962C8B-B14F-4D97-AF65-F5344CB8AC3E}">
        <p14:creationId xmlns:p14="http://schemas.microsoft.com/office/powerpoint/2010/main" val="1592092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D76C54A-EC04-4510-9BAA-1BDEF5491A88}"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43DCA0-9C12-45D6-B1D8-6412F21C79E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8880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D76C54A-EC04-4510-9BAA-1BDEF5491A88}"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43DCA0-9C12-45D6-B1D8-6412F21C79E4}" type="slidenum">
              <a:rPr lang="en-IN" smtClean="0"/>
              <a:t>‹#›</a:t>
            </a:fld>
            <a:endParaRPr lang="en-IN"/>
          </a:p>
        </p:txBody>
      </p:sp>
    </p:spTree>
    <p:extLst>
      <p:ext uri="{BB962C8B-B14F-4D97-AF65-F5344CB8AC3E}">
        <p14:creationId xmlns:p14="http://schemas.microsoft.com/office/powerpoint/2010/main" val="1955415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6C54A-EC04-4510-9BAA-1BDEF5491A88}"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C43DCA0-9C12-45D6-B1D8-6412F21C79E4}" type="slidenum">
              <a:rPr lang="en-IN" smtClean="0"/>
              <a:t>‹#›</a:t>
            </a:fld>
            <a:endParaRPr lang="en-IN"/>
          </a:p>
        </p:txBody>
      </p:sp>
    </p:spTree>
    <p:extLst>
      <p:ext uri="{BB962C8B-B14F-4D97-AF65-F5344CB8AC3E}">
        <p14:creationId xmlns:p14="http://schemas.microsoft.com/office/powerpoint/2010/main" val="2602738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6C54A-EC04-4510-9BAA-1BDEF5491A88}"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C43DCA0-9C12-45D6-B1D8-6412F21C79E4}" type="slidenum">
              <a:rPr lang="en-IN" smtClean="0"/>
              <a:t>‹#›</a:t>
            </a:fld>
            <a:endParaRPr lang="en-IN"/>
          </a:p>
        </p:txBody>
      </p:sp>
    </p:spTree>
    <p:extLst>
      <p:ext uri="{BB962C8B-B14F-4D97-AF65-F5344CB8AC3E}">
        <p14:creationId xmlns:p14="http://schemas.microsoft.com/office/powerpoint/2010/main" val="26560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6C54A-EC04-4510-9BAA-1BDEF5491A88}"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C43DCA0-9C12-45D6-B1D8-6412F21C79E4}" type="slidenum">
              <a:rPr lang="en-IN" smtClean="0"/>
              <a:t>‹#›</a:t>
            </a:fld>
            <a:endParaRPr lang="en-IN"/>
          </a:p>
        </p:txBody>
      </p:sp>
    </p:spTree>
    <p:extLst>
      <p:ext uri="{BB962C8B-B14F-4D97-AF65-F5344CB8AC3E}">
        <p14:creationId xmlns:p14="http://schemas.microsoft.com/office/powerpoint/2010/main" val="3186936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6C54A-EC04-4510-9BAA-1BDEF5491A88}"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C43DCA0-9C12-45D6-B1D8-6412F21C79E4}" type="slidenum">
              <a:rPr lang="en-IN" smtClean="0"/>
              <a:t>‹#›</a:t>
            </a:fld>
            <a:endParaRPr lang="en-IN"/>
          </a:p>
        </p:txBody>
      </p:sp>
    </p:spTree>
    <p:extLst>
      <p:ext uri="{BB962C8B-B14F-4D97-AF65-F5344CB8AC3E}">
        <p14:creationId xmlns:p14="http://schemas.microsoft.com/office/powerpoint/2010/main" val="2809598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76C54A-EC04-4510-9BAA-1BDEF5491A88}"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C43DCA0-9C12-45D6-B1D8-6412F21C79E4}" type="slidenum">
              <a:rPr lang="en-IN" smtClean="0"/>
              <a:t>‹#›</a:t>
            </a:fld>
            <a:endParaRPr lang="en-IN"/>
          </a:p>
        </p:txBody>
      </p:sp>
    </p:spTree>
    <p:extLst>
      <p:ext uri="{BB962C8B-B14F-4D97-AF65-F5344CB8AC3E}">
        <p14:creationId xmlns:p14="http://schemas.microsoft.com/office/powerpoint/2010/main" val="193737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76C54A-EC04-4510-9BAA-1BDEF5491A88}" type="datetimeFigureOut">
              <a:rPr lang="en-IN" smtClean="0"/>
              <a:t>16-11-2023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C43DCA0-9C12-45D6-B1D8-6412F21C79E4}" type="slidenum">
              <a:rPr lang="en-IN" smtClean="0"/>
              <a:t>‹#›</a:t>
            </a:fld>
            <a:endParaRPr lang="en-IN"/>
          </a:p>
        </p:txBody>
      </p:sp>
    </p:spTree>
    <p:extLst>
      <p:ext uri="{BB962C8B-B14F-4D97-AF65-F5344CB8AC3E}">
        <p14:creationId xmlns:p14="http://schemas.microsoft.com/office/powerpoint/2010/main" val="929343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76C54A-EC04-4510-9BAA-1BDEF5491A88}" type="datetimeFigureOut">
              <a:rPr lang="en-IN" smtClean="0"/>
              <a:t>16-11-2023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C43DCA0-9C12-45D6-B1D8-6412F21C79E4}" type="slidenum">
              <a:rPr lang="en-IN" smtClean="0"/>
              <a:t>‹#›</a:t>
            </a:fld>
            <a:endParaRPr lang="en-IN"/>
          </a:p>
        </p:txBody>
      </p:sp>
    </p:spTree>
    <p:extLst>
      <p:ext uri="{BB962C8B-B14F-4D97-AF65-F5344CB8AC3E}">
        <p14:creationId xmlns:p14="http://schemas.microsoft.com/office/powerpoint/2010/main" val="1061996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6C54A-EC04-4510-9BAA-1BDEF5491A88}" type="datetimeFigureOut">
              <a:rPr lang="en-IN" smtClean="0"/>
              <a:t>16-11-2023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C43DCA0-9C12-45D6-B1D8-6412F21C79E4}" type="slidenum">
              <a:rPr lang="en-IN" smtClean="0"/>
              <a:t>‹#›</a:t>
            </a:fld>
            <a:endParaRPr lang="en-IN"/>
          </a:p>
        </p:txBody>
      </p:sp>
    </p:spTree>
    <p:extLst>
      <p:ext uri="{BB962C8B-B14F-4D97-AF65-F5344CB8AC3E}">
        <p14:creationId xmlns:p14="http://schemas.microsoft.com/office/powerpoint/2010/main" val="293587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76C54A-EC04-4510-9BAA-1BDEF5491A88}"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C43DCA0-9C12-45D6-B1D8-6412F21C79E4}" type="slidenum">
              <a:rPr lang="en-IN" smtClean="0"/>
              <a:t>‹#›</a:t>
            </a:fld>
            <a:endParaRPr lang="en-IN"/>
          </a:p>
        </p:txBody>
      </p:sp>
    </p:spTree>
    <p:extLst>
      <p:ext uri="{BB962C8B-B14F-4D97-AF65-F5344CB8AC3E}">
        <p14:creationId xmlns:p14="http://schemas.microsoft.com/office/powerpoint/2010/main" val="1370770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76C54A-EC04-4510-9BAA-1BDEF5491A88}"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43DCA0-9C12-45D6-B1D8-6412F21C79E4}" type="slidenum">
              <a:rPr lang="en-IN" smtClean="0"/>
              <a:t>‹#›</a:t>
            </a:fld>
            <a:endParaRPr lang="en-IN"/>
          </a:p>
        </p:txBody>
      </p:sp>
    </p:spTree>
    <p:extLst>
      <p:ext uri="{BB962C8B-B14F-4D97-AF65-F5344CB8AC3E}">
        <p14:creationId xmlns:p14="http://schemas.microsoft.com/office/powerpoint/2010/main" val="208027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D76C54A-EC04-4510-9BAA-1BDEF5491A88}" type="datetimeFigureOut">
              <a:rPr lang="en-IN" smtClean="0"/>
              <a:t>16-11-2023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C43DCA0-9C12-45D6-B1D8-6412F21C79E4}" type="slidenum">
              <a:rPr lang="en-IN" smtClean="0"/>
              <a:t>‹#›</a:t>
            </a:fld>
            <a:endParaRPr lang="en-IN"/>
          </a:p>
        </p:txBody>
      </p:sp>
    </p:spTree>
    <p:extLst>
      <p:ext uri="{BB962C8B-B14F-4D97-AF65-F5344CB8AC3E}">
        <p14:creationId xmlns:p14="http://schemas.microsoft.com/office/powerpoint/2010/main" val="381675797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6974-FA6E-128B-F017-1F657773B01B}"/>
              </a:ext>
            </a:extLst>
          </p:cNvPr>
          <p:cNvSpPr>
            <a:spLocks noGrp="1"/>
          </p:cNvSpPr>
          <p:nvPr>
            <p:ph type="ctrTitle"/>
          </p:nvPr>
        </p:nvSpPr>
        <p:spPr>
          <a:xfrm>
            <a:off x="2589213" y="1166219"/>
            <a:ext cx="8915399" cy="2262781"/>
          </a:xfrm>
        </p:spPr>
        <p:txBody>
          <a:bodyPr>
            <a:normAutofit/>
          </a:bodyPr>
          <a:lstStyle/>
          <a:p>
            <a:pPr algn="ctr"/>
            <a:r>
              <a:rPr lang="en-US" sz="4800" b="1" dirty="0">
                <a:latin typeface="Times New Roman" panose="02020603050405020304" pitchFamily="18" charset="0"/>
                <a:cs typeface="Times New Roman" panose="02020603050405020304" pitchFamily="18" charset="0"/>
              </a:rPr>
              <a:t>Predictive Analysis of iPhone Purchases</a:t>
            </a:r>
            <a:endParaRPr lang="en-IN"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FD3D129-72BA-6F13-D90B-DB1D8FB544CD}"/>
              </a:ext>
            </a:extLst>
          </p:cNvPr>
          <p:cNvSpPr>
            <a:spLocks noGrp="1"/>
          </p:cNvSpPr>
          <p:nvPr>
            <p:ph type="subTitle" idx="1"/>
          </p:nvPr>
        </p:nvSpPr>
        <p:spPr>
          <a:xfrm>
            <a:off x="5660572" y="4396382"/>
            <a:ext cx="2429692" cy="1619794"/>
          </a:xfrm>
        </p:spPr>
        <p:txBody>
          <a:bodyPr>
            <a:norm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Objective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Solution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Business Impact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76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B01FF-652A-EB5E-F78D-66682A79E9B2}"/>
              </a:ext>
            </a:extLst>
          </p:cNvPr>
          <p:cNvSpPr>
            <a:spLocks noGrp="1"/>
          </p:cNvSpPr>
          <p:nvPr>
            <p:ph type="title"/>
          </p:nvPr>
        </p:nvSpPr>
        <p:spPr>
          <a:xfrm>
            <a:off x="2592925" y="624110"/>
            <a:ext cx="8911687" cy="751844"/>
          </a:xfrm>
        </p:spPr>
        <p:txBody>
          <a:bodyPr>
            <a:normAutofit/>
          </a:bodyPr>
          <a:lstStyle/>
          <a:p>
            <a:pPr algn="ctr"/>
            <a:r>
              <a:rPr lang="en-US" sz="3200" b="1" dirty="0">
                <a:latin typeface="Times New Roman" panose="02020603050405020304" pitchFamily="18" charset="0"/>
                <a:cs typeface="Times New Roman" panose="02020603050405020304" pitchFamily="18" charset="0"/>
              </a:rPr>
              <a:t>Project Objective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40EA1C-A6D6-8F5F-2B02-5E688DB0B193}"/>
              </a:ext>
            </a:extLst>
          </p:cNvPr>
          <p:cNvSpPr>
            <a:spLocks noGrp="1"/>
          </p:cNvSpPr>
          <p:nvPr>
            <p:ph idx="1"/>
          </p:nvPr>
        </p:nvSpPr>
        <p:spPr>
          <a:xfrm>
            <a:off x="2589212" y="1506583"/>
            <a:ext cx="8915400" cy="4404639"/>
          </a:xfrm>
        </p:spPr>
        <p:txBody>
          <a:bodyPr>
            <a:noAutofit/>
          </a:bodyPr>
          <a:lstStyle/>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Content:</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primary objective is to predict the iPhone purchased based on various variables.</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Analysis is crucial for understanding the relationship between iPhone purchased and other variables like ‘Gender’, ‘Age’ and ‘Salary’.</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understand this relationship I have used the K-Nearest Neighbor model to find the pattern between this.</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Key Questions:</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Can we accurately predict whether a person will buy iPhone or not based on their Age, Gender and Salary?</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How does the iPhone purchasing gets affected by these variables?</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What kind of people we have to target to sell our product?</a:t>
            </a:r>
          </a:p>
          <a:p>
            <a:pPr marL="0" indent="0" algn="just">
              <a:buNone/>
            </a:pPr>
            <a:endParaRPr lang="en-US" sz="2000" dirty="0">
              <a:latin typeface="Times New Roman" panose="02020603050405020304" pitchFamily="18" charset="0"/>
              <a:cs typeface="Times New Roman" panose="02020603050405020304" pitchFamily="18" charset="0"/>
            </a:endParaRPr>
          </a:p>
          <a:p>
            <a:pPr marL="457200" lvl="1" indent="0" algn="just">
              <a:buNone/>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740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B01FF-652A-EB5E-F78D-66682A79E9B2}"/>
              </a:ext>
            </a:extLst>
          </p:cNvPr>
          <p:cNvSpPr>
            <a:spLocks noGrp="1"/>
          </p:cNvSpPr>
          <p:nvPr>
            <p:ph type="title"/>
          </p:nvPr>
        </p:nvSpPr>
        <p:spPr>
          <a:xfrm>
            <a:off x="2589212" y="239486"/>
            <a:ext cx="8911687" cy="751844"/>
          </a:xfrm>
        </p:spPr>
        <p:txBody>
          <a:bodyPr>
            <a:normAutofit/>
          </a:bodyPr>
          <a:lstStyle/>
          <a:p>
            <a:pPr algn="ctr"/>
            <a:r>
              <a:rPr lang="en-US" sz="3200" b="1" dirty="0">
                <a:latin typeface="Times New Roman" panose="02020603050405020304" pitchFamily="18" charset="0"/>
                <a:cs typeface="Times New Roman" panose="02020603050405020304" pitchFamily="18" charset="0"/>
              </a:rPr>
              <a:t>Solution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40EA1C-A6D6-8F5F-2B02-5E688DB0B193}"/>
              </a:ext>
            </a:extLst>
          </p:cNvPr>
          <p:cNvSpPr>
            <a:spLocks noGrp="1"/>
          </p:cNvSpPr>
          <p:nvPr>
            <p:ph idx="1"/>
          </p:nvPr>
        </p:nvSpPr>
        <p:spPr>
          <a:xfrm>
            <a:off x="2589212" y="991330"/>
            <a:ext cx="8915400" cy="5111931"/>
          </a:xfrm>
        </p:spPr>
        <p:txBody>
          <a:bodyPr>
            <a:noAutofit/>
          </a:bodyPr>
          <a:lstStyle/>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Data Preprocessing:</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data quality check revealed that the dataset contained no missing values, ensuring data completeness.</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One-Hot Encoding for Gender. Converted the textual ‘Gender’ column to numerical format.</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Detected and Imputed outliers in age and salary.</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Exploratory Data Analysis (EDA):</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Correlation analysis through a heatmap was conducted to identify relationships between variables. Strong correlations were observed between ‘iPhone purchased’ and ‘Age’ and less correlation with other variables.</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analysis identified outliers in the ‘Age’ and ‘Salary’ column.</a:t>
            </a:r>
          </a:p>
          <a:p>
            <a:pPr marL="457200" lvl="1" indent="0" algn="just">
              <a:buNone/>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74672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B01FF-652A-EB5E-F78D-66682A79E9B2}"/>
              </a:ext>
            </a:extLst>
          </p:cNvPr>
          <p:cNvSpPr>
            <a:spLocks noGrp="1"/>
          </p:cNvSpPr>
          <p:nvPr>
            <p:ph type="title"/>
          </p:nvPr>
        </p:nvSpPr>
        <p:spPr>
          <a:xfrm>
            <a:off x="2589212" y="239486"/>
            <a:ext cx="8911687" cy="751844"/>
          </a:xfrm>
        </p:spPr>
        <p:txBody>
          <a:bodyPr>
            <a:normAutofit/>
          </a:bodyPr>
          <a:lstStyle/>
          <a:p>
            <a:pPr algn="ctr"/>
            <a:r>
              <a:rPr lang="en-US" sz="3200" b="1" dirty="0">
                <a:latin typeface="Times New Roman" panose="02020603050405020304" pitchFamily="18" charset="0"/>
                <a:cs typeface="Times New Roman" panose="02020603050405020304" pitchFamily="18" charset="0"/>
              </a:rPr>
              <a:t>Solution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40EA1C-A6D6-8F5F-2B02-5E688DB0B193}"/>
              </a:ext>
            </a:extLst>
          </p:cNvPr>
          <p:cNvSpPr>
            <a:spLocks noGrp="1"/>
          </p:cNvSpPr>
          <p:nvPr>
            <p:ph idx="1"/>
          </p:nvPr>
        </p:nvSpPr>
        <p:spPr>
          <a:xfrm>
            <a:off x="2589212" y="991330"/>
            <a:ext cx="8915400" cy="5111931"/>
          </a:xfrm>
        </p:spPr>
        <p:txBody>
          <a:bodyPr>
            <a:noAutofit/>
          </a:bodyPr>
          <a:lstStyle/>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Predictive Modeling:</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Utilized the K-Nearest Neighbors(KNN) algorithm for predictive modeling.</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Determined optimal k-value using an error plot.</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Achieved 88.75% accuracy in predicting iPhone purchases.</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Confusion matrix validated model performance.</a:t>
            </a:r>
          </a:p>
          <a:p>
            <a:pPr marL="457200" lvl="1" indent="0" algn="just">
              <a:buNone/>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100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B01FF-652A-EB5E-F78D-66682A79E9B2}"/>
              </a:ext>
            </a:extLst>
          </p:cNvPr>
          <p:cNvSpPr>
            <a:spLocks noGrp="1"/>
          </p:cNvSpPr>
          <p:nvPr>
            <p:ph type="title"/>
          </p:nvPr>
        </p:nvSpPr>
        <p:spPr>
          <a:xfrm>
            <a:off x="2589212" y="239486"/>
            <a:ext cx="8911687" cy="751844"/>
          </a:xfrm>
        </p:spPr>
        <p:txBody>
          <a:bodyPr>
            <a:normAutofit/>
          </a:bodyPr>
          <a:lstStyle/>
          <a:p>
            <a:pPr algn="ctr"/>
            <a:r>
              <a:rPr lang="en-US" sz="3200" b="1" dirty="0">
                <a:latin typeface="Times New Roman" panose="02020603050405020304" pitchFamily="18" charset="0"/>
                <a:cs typeface="Times New Roman" panose="02020603050405020304" pitchFamily="18" charset="0"/>
              </a:rPr>
              <a:t>Business Impact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40EA1C-A6D6-8F5F-2B02-5E688DB0B193}"/>
              </a:ext>
            </a:extLst>
          </p:cNvPr>
          <p:cNvSpPr>
            <a:spLocks noGrp="1"/>
          </p:cNvSpPr>
          <p:nvPr>
            <p:ph idx="1"/>
          </p:nvPr>
        </p:nvSpPr>
        <p:spPr>
          <a:xfrm>
            <a:off x="2589212" y="1132115"/>
            <a:ext cx="8915400" cy="5111931"/>
          </a:xfrm>
        </p:spPr>
        <p:txBody>
          <a:bodyPr>
            <a:noAutofit/>
          </a:bodyPr>
          <a:lstStyle/>
          <a:p>
            <a:pPr marL="0" indent="0" algn="just">
              <a:buNone/>
            </a:pPr>
            <a:endParaRPr lang="en-US" sz="2000" b="1"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Strategic Decision-Making for marketing and product development and identified target demographics for iPhone purchases.</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Developed an interactive Tableau dashboard for user-friendly exploration which provide stakeholders with actionable insights.</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KPIs showcasing purchase percentages and counts. Bar charts illustrating purchases based on salary and age.</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Age, Salary and Gender significantly influence iPhone purchases. Business applications for market positioning and targeted marketing.</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Comprehensive analysis provides actionable insights for stakeholders, with further refined models we can increase the accuracy, and have to monitor for regular updates to adapt to evolving market trends and patterns.</a:t>
            </a:r>
          </a:p>
          <a:p>
            <a:pPr lvl="1"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457200" lvl="1" indent="0" algn="just">
              <a:buNone/>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816349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24</TotalTime>
  <Words>363</Words>
  <Application>Microsoft Office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Century Gothic</vt:lpstr>
      <vt:lpstr>Times New Roman</vt:lpstr>
      <vt:lpstr>Wingdings</vt:lpstr>
      <vt:lpstr>Wingdings 3</vt:lpstr>
      <vt:lpstr>Wisp</vt:lpstr>
      <vt:lpstr>Predictive Analysis of iPhone Purchases</vt:lpstr>
      <vt:lpstr>Project Objective</vt:lpstr>
      <vt:lpstr>Solution</vt:lpstr>
      <vt:lpstr>Solution</vt:lpstr>
      <vt:lpstr>Business Impact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iPhone Purchases</dc:title>
  <dc:creator>Vairabharathi VR</dc:creator>
  <cp:lastModifiedBy>Vairabharathi VR</cp:lastModifiedBy>
  <cp:revision>1</cp:revision>
  <dcterms:created xsi:type="dcterms:W3CDTF">2023-11-16T08:21:27Z</dcterms:created>
  <dcterms:modified xsi:type="dcterms:W3CDTF">2023-11-16T08:46:24Z</dcterms:modified>
</cp:coreProperties>
</file>