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4"/>
  </p:sldMasterIdLst>
  <p:notesMasterIdLst>
    <p:notesMasterId r:id="rId21"/>
  </p:notesMasterIdLst>
  <p:handoutMasterIdLst>
    <p:handoutMasterId r:id="rId22"/>
  </p:handoutMasterIdLst>
  <p:sldIdLst>
    <p:sldId id="258" r:id="rId5"/>
    <p:sldId id="260" r:id="rId6"/>
    <p:sldId id="265" r:id="rId7"/>
    <p:sldId id="271" r:id="rId8"/>
    <p:sldId id="272" r:id="rId9"/>
    <p:sldId id="269" r:id="rId10"/>
    <p:sldId id="270" r:id="rId11"/>
    <p:sldId id="273" r:id="rId12"/>
    <p:sldId id="261" r:id="rId13"/>
    <p:sldId id="274" r:id="rId14"/>
    <p:sldId id="275" r:id="rId15"/>
    <p:sldId id="267" r:id="rId16"/>
    <p:sldId id="268" r:id="rId17"/>
    <p:sldId id="262" r:id="rId18"/>
    <p:sldId id="264" r:id="rId19"/>
    <p:sldId id="266" r:id="rId20"/>
  </p:sldIdLst>
  <p:sldSz cx="9144000" cy="6858000" type="screen4x3"/>
  <p:notesSz cx="6662738" cy="9926638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hilipp Brauner" initials="PB" lastIdx="1" clrIdx="0"/>
  <p:cmAuthor id="1" name="Ulrik Schroeder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18" autoAdjust="0"/>
  </p:normalViewPr>
  <p:slideViewPr>
    <p:cSldViewPr>
      <p:cViewPr>
        <p:scale>
          <a:sx n="90" d="100"/>
          <a:sy n="90" d="100"/>
        </p:scale>
        <p:origin x="-2232" y="-240"/>
      </p:cViewPr>
      <p:guideLst>
        <p:guide orient="horz" pos="799"/>
        <p:guide pos="24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358" y="-114"/>
      </p:cViewPr>
      <p:guideLst>
        <p:guide orient="horz" pos="3127"/>
        <p:guide pos="209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9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270" y="0"/>
            <a:ext cx="28879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4"/>
            <a:ext cx="28879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270" y="9428164"/>
            <a:ext cx="28879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8DC0CB7-BFC2-4810-8442-ACD0EB735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474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6662738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9410" name="Rectangle 1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44550" y="744538"/>
            <a:ext cx="4960938" cy="3721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90" name="Rectangle 18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88469" y="4716463"/>
            <a:ext cx="4871796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xmlns="" val="2572013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Unit_testing" TargetMode="External"/><Relationship Id="rId3" Type="http://schemas.openxmlformats.org/officeDocument/2006/relationships/hyperlink" Target="http://en.wikipedia.org/wiki/Java_Platform,_Enterprise_Edition" TargetMode="External"/><Relationship Id="rId7" Type="http://schemas.openxmlformats.org/officeDocument/2006/relationships/hyperlink" Target="http://en.wikipedia.org/wiki/Application_serv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WAR_(Sun_file_format)" TargetMode="External"/><Relationship Id="rId5" Type="http://schemas.openxmlformats.org/officeDocument/2006/relationships/hyperlink" Target="http://en.wikipedia.org/wiki/JBoss_Netty" TargetMode="External"/><Relationship Id="rId4" Type="http://schemas.openxmlformats.org/officeDocument/2006/relationships/hyperlink" Target="http://en.wikipedia.org/wiki/Play_Framework" TargetMode="External"/><Relationship Id="rId9" Type="http://schemas.openxmlformats.org/officeDocument/2006/relationships/hyperlink" Target="http://en.wikipedia.org/wiki/Functional_testing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unctional_testing" TargetMode="External"/><Relationship Id="rId3" Type="http://schemas.openxmlformats.org/officeDocument/2006/relationships/hyperlink" Target="http://en.wikipedia.org/wiki/JBoss_Netty" TargetMode="External"/><Relationship Id="rId7" Type="http://schemas.openxmlformats.org/officeDocument/2006/relationships/hyperlink" Target="http://en.wikipedia.org/wiki/Unit_test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lay_Framework" TargetMode="External"/><Relationship Id="rId5" Type="http://schemas.openxmlformats.org/officeDocument/2006/relationships/hyperlink" Target="http://en.wikipedia.org/wiki/Application_server" TargetMode="External"/><Relationship Id="rId4" Type="http://schemas.openxmlformats.org/officeDocument/2006/relationships/hyperlink" Target="http://en.wikipedia.org/wiki/WAR_(Sun_file_format)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Unit_testing" TargetMode="External"/><Relationship Id="rId3" Type="http://schemas.openxmlformats.org/officeDocument/2006/relationships/hyperlink" Target="http://en.wikipedia.org/wiki/Java_Platform,_Enterprise_Edition" TargetMode="External"/><Relationship Id="rId7" Type="http://schemas.openxmlformats.org/officeDocument/2006/relationships/hyperlink" Target="http://en.wikipedia.org/wiki/Application_serv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WAR_(Sun_file_format)" TargetMode="External"/><Relationship Id="rId5" Type="http://schemas.openxmlformats.org/officeDocument/2006/relationships/hyperlink" Target="http://en.wikipedia.org/wiki/JBoss_Netty" TargetMode="External"/><Relationship Id="rId4" Type="http://schemas.openxmlformats.org/officeDocument/2006/relationships/hyperlink" Target="http://en.wikipedia.org/wiki/Play_Framework" TargetMode="External"/><Relationship Id="rId9" Type="http://schemas.openxmlformats.org/officeDocument/2006/relationships/hyperlink" Target="http://en.wikipedia.org/wiki/Functional_test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tatic_method" TargetMode="External"/><Relationship Id="rId13" Type="http://schemas.openxmlformats.org/officeDocument/2006/relationships/hyperlink" Target="http://en.wikipedia.org/wiki/Vaadin" TargetMode="External"/><Relationship Id="rId18" Type="http://schemas.openxmlformats.org/officeDocument/2006/relationships/hyperlink" Target="http://en.wikipedia.org/wiki/Reasonable_Server_Faces" TargetMode="External"/><Relationship Id="rId3" Type="http://schemas.openxmlformats.org/officeDocument/2006/relationships/hyperlink" Target="http://en.wikipedia.org/wiki/Stateless_protocol" TargetMode="External"/><Relationship Id="rId7" Type="http://schemas.openxmlformats.org/officeDocument/2006/relationships/hyperlink" Target="http://en.wikipedia.org/wiki/Application_programming_interface" TargetMode="External"/><Relationship Id="rId12" Type="http://schemas.openxmlformats.org/officeDocument/2006/relationships/hyperlink" Target="http://en.wikipedia.org/wiki/Google_Web_Toolkit" TargetMode="External"/><Relationship Id="rId17" Type="http://schemas.openxmlformats.org/officeDocument/2006/relationships/hyperlink" Target="http://en.wikipedia.org/wiki/Rich_AJAX_Platform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en.wikipedia.org/wiki/OpenXava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elenium_(software)" TargetMode="External"/><Relationship Id="rId11" Type="http://schemas.openxmlformats.org/officeDocument/2006/relationships/hyperlink" Target="http://en.wikipedia.org/wiki/Apache_Struts" TargetMode="External"/><Relationship Id="rId5" Type="http://schemas.openxmlformats.org/officeDocument/2006/relationships/hyperlink" Target="http://en.wikipedia.org/wiki/JUnit" TargetMode="External"/><Relationship Id="rId15" Type="http://schemas.openxmlformats.org/officeDocument/2006/relationships/hyperlink" Target="http://en.wikipedia.org/wiki/Jspx-bay" TargetMode="External"/><Relationship Id="rId10" Type="http://schemas.openxmlformats.org/officeDocument/2006/relationships/hyperlink" Target="http://en.wikipedia.org/wiki/Play_Framework" TargetMode="External"/><Relationship Id="rId19" Type="http://schemas.openxmlformats.org/officeDocument/2006/relationships/hyperlink" Target="http://en.wikipedia.org/wiki/WaveMaker" TargetMode="External"/><Relationship Id="rId4" Type="http://schemas.openxmlformats.org/officeDocument/2006/relationships/hyperlink" Target="http://en.wikipedia.org/wiki/Representational_State_Transfer" TargetMode="External"/><Relationship Id="rId9" Type="http://schemas.openxmlformats.org/officeDocument/2006/relationships/hyperlink" Target="http://en.wikipedia.org/wiki/Asynchronous_I/O" TargetMode="External"/><Relationship Id="rId14" Type="http://schemas.openxmlformats.org/officeDocument/2006/relationships/hyperlink" Target="http://en.wikipedia.org/wiki/JavaServer_Faces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tatic_method" TargetMode="External"/><Relationship Id="rId13" Type="http://schemas.openxmlformats.org/officeDocument/2006/relationships/hyperlink" Target="http://en.wikipedia.org/wiki/Vaadin" TargetMode="External"/><Relationship Id="rId18" Type="http://schemas.openxmlformats.org/officeDocument/2006/relationships/hyperlink" Target="http://en.wikipedia.org/wiki/Reasonable_Server_Faces" TargetMode="External"/><Relationship Id="rId3" Type="http://schemas.openxmlformats.org/officeDocument/2006/relationships/hyperlink" Target="http://en.wikipedia.org/wiki/Stateless_protocol" TargetMode="External"/><Relationship Id="rId7" Type="http://schemas.openxmlformats.org/officeDocument/2006/relationships/hyperlink" Target="http://en.wikipedia.org/wiki/Application_programming_interface" TargetMode="External"/><Relationship Id="rId12" Type="http://schemas.openxmlformats.org/officeDocument/2006/relationships/hyperlink" Target="http://en.wikipedia.org/wiki/Google_Web_Toolkit" TargetMode="External"/><Relationship Id="rId17" Type="http://schemas.openxmlformats.org/officeDocument/2006/relationships/hyperlink" Target="http://en.wikipedia.org/wiki/Rich_AJAX_Platform" TargetMode="External"/><Relationship Id="rId2" Type="http://schemas.openxmlformats.org/officeDocument/2006/relationships/slide" Target="../slides/slide10.xml"/><Relationship Id="rId16" Type="http://schemas.openxmlformats.org/officeDocument/2006/relationships/hyperlink" Target="http://en.wikipedia.org/wiki/OpenXava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elenium_(software)" TargetMode="External"/><Relationship Id="rId11" Type="http://schemas.openxmlformats.org/officeDocument/2006/relationships/hyperlink" Target="http://en.wikipedia.org/wiki/Apache_Struts" TargetMode="External"/><Relationship Id="rId5" Type="http://schemas.openxmlformats.org/officeDocument/2006/relationships/hyperlink" Target="http://en.wikipedia.org/wiki/JUnit" TargetMode="External"/><Relationship Id="rId15" Type="http://schemas.openxmlformats.org/officeDocument/2006/relationships/hyperlink" Target="http://en.wikipedia.org/wiki/Jspx-bay" TargetMode="External"/><Relationship Id="rId10" Type="http://schemas.openxmlformats.org/officeDocument/2006/relationships/hyperlink" Target="http://en.wikipedia.org/wiki/Play_Framework" TargetMode="External"/><Relationship Id="rId19" Type="http://schemas.openxmlformats.org/officeDocument/2006/relationships/hyperlink" Target="http://en.wikipedia.org/wiki/WaveMaker" TargetMode="External"/><Relationship Id="rId4" Type="http://schemas.openxmlformats.org/officeDocument/2006/relationships/hyperlink" Target="http://en.wikipedia.org/wiki/Representational_State_Transfer" TargetMode="External"/><Relationship Id="rId9" Type="http://schemas.openxmlformats.org/officeDocument/2006/relationships/hyperlink" Target="http://en.wikipedia.org/wiki/Asynchronous_I/O" TargetMode="External"/><Relationship Id="rId14" Type="http://schemas.openxmlformats.org/officeDocument/2006/relationships/hyperlink" Target="http://en.wikipedia.org/wiki/JavaServer_Faces" TargetMode="External"/></Relationships>
</file>

<file path=ppt/notesSlides/_rels/notes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tatic_method" TargetMode="External"/><Relationship Id="rId13" Type="http://schemas.openxmlformats.org/officeDocument/2006/relationships/hyperlink" Target="http://en.wikipedia.org/wiki/Vaadin" TargetMode="External"/><Relationship Id="rId18" Type="http://schemas.openxmlformats.org/officeDocument/2006/relationships/hyperlink" Target="http://en.wikipedia.org/wiki/Reasonable_Server_Faces" TargetMode="External"/><Relationship Id="rId3" Type="http://schemas.openxmlformats.org/officeDocument/2006/relationships/hyperlink" Target="http://en.wikipedia.org/wiki/Stateless_protocol" TargetMode="External"/><Relationship Id="rId7" Type="http://schemas.openxmlformats.org/officeDocument/2006/relationships/hyperlink" Target="http://en.wikipedia.org/wiki/Application_programming_interface" TargetMode="External"/><Relationship Id="rId12" Type="http://schemas.openxmlformats.org/officeDocument/2006/relationships/hyperlink" Target="http://en.wikipedia.org/wiki/Google_Web_Toolkit" TargetMode="External"/><Relationship Id="rId17" Type="http://schemas.openxmlformats.org/officeDocument/2006/relationships/hyperlink" Target="http://en.wikipedia.org/wiki/Rich_AJAX_Platform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://en.wikipedia.org/wiki/OpenXava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elenium_(software)" TargetMode="External"/><Relationship Id="rId11" Type="http://schemas.openxmlformats.org/officeDocument/2006/relationships/hyperlink" Target="http://en.wikipedia.org/wiki/Apache_Struts" TargetMode="External"/><Relationship Id="rId5" Type="http://schemas.openxmlformats.org/officeDocument/2006/relationships/hyperlink" Target="http://en.wikipedia.org/wiki/JUnit" TargetMode="External"/><Relationship Id="rId15" Type="http://schemas.openxmlformats.org/officeDocument/2006/relationships/hyperlink" Target="http://en.wikipedia.org/wiki/Jspx-bay" TargetMode="External"/><Relationship Id="rId10" Type="http://schemas.openxmlformats.org/officeDocument/2006/relationships/hyperlink" Target="http://en.wikipedia.org/wiki/Play_Framework" TargetMode="External"/><Relationship Id="rId19" Type="http://schemas.openxmlformats.org/officeDocument/2006/relationships/hyperlink" Target="http://en.wikipedia.org/wiki/WaveMaker" TargetMode="External"/><Relationship Id="rId4" Type="http://schemas.openxmlformats.org/officeDocument/2006/relationships/hyperlink" Target="http://en.wikipedia.org/wiki/Representational_State_Transfer" TargetMode="External"/><Relationship Id="rId9" Type="http://schemas.openxmlformats.org/officeDocument/2006/relationships/hyperlink" Target="http://en.wikipedia.org/wiki/Asynchronous_I/O" TargetMode="External"/><Relationship Id="rId14" Type="http://schemas.openxmlformats.org/officeDocument/2006/relationships/hyperlink" Target="http://en.wikipedia.org/wiki/JavaServer_Faces" TargetMode="Externa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loud_computing" TargetMode="External"/><Relationship Id="rId3" Type="http://schemas.openxmlformats.org/officeDocument/2006/relationships/hyperlink" Target="http://typesafe.com/" TargetMode="External"/><Relationship Id="rId7" Type="http://schemas.openxmlformats.org/officeDocument/2006/relationships/hyperlink" Target="http://en.wikipedia.org/wiki/Heroku" TargetMode="External"/><Relationship Id="rId12" Type="http://schemas.openxmlformats.org/officeDocument/2006/relationships/hyperlink" Target="http://pingy.eu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tech.gilt.com/" TargetMode="External"/><Relationship Id="rId11" Type="http://schemas.openxmlformats.org/officeDocument/2006/relationships/hyperlink" Target="http://en.wikipedia.org/wiki/Amazon_Web_Services" TargetMode="External"/><Relationship Id="rId5" Type="http://schemas.openxmlformats.org/officeDocument/2006/relationships/hyperlink" Target="http://live.gilt.com/" TargetMode="External"/><Relationship Id="rId10" Type="http://schemas.openxmlformats.org/officeDocument/2006/relationships/hyperlink" Target="http://en.wikipedia.org/wiki/Google_App_Engine" TargetMode="External"/><Relationship Id="rId4" Type="http://schemas.openxmlformats.org/officeDocument/2006/relationships/hyperlink" Target="http://en.wikipedia.org/wiki/Martin_Odersky" TargetMode="External"/><Relationship Id="rId9" Type="http://schemas.openxmlformats.org/officeDocument/2006/relationships/hyperlink" Target="http://en.wikipedia.org/wiki/Play_Framewor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 Play uses Java to build web applications in an environment that may be less </a:t>
            </a:r>
            <a:r>
              <a:rPr lang="en-GB" dirty="0" smtClean="0">
                <a:hlinkClick r:id="rId3" tooltip="Java Platform, Enterprise Edition"/>
              </a:rPr>
              <a:t>Java Enterprise Edition</a:t>
            </a:r>
            <a:r>
              <a:rPr lang="en-GB" dirty="0" smtClean="0"/>
              <a:t>-centric. Play uses no Java EE constraints. This can make Play simpler to develop compared to other Java-centric platforms.</a:t>
            </a:r>
            <a:r>
              <a:rPr lang="en-GB" baseline="30000" dirty="0" smtClean="0">
                <a:hlinkClick r:id="rId4"/>
              </a:rPr>
              <a:t>[13]</a:t>
            </a:r>
            <a:endParaRPr lang="en-GB" dirty="0" smtClean="0"/>
          </a:p>
          <a:p>
            <a:r>
              <a:rPr lang="en-GB" dirty="0" smtClean="0"/>
              <a:t>Although Play applications are designed to be run using the built-in </a:t>
            </a:r>
            <a:r>
              <a:rPr lang="en-GB" dirty="0" err="1" smtClean="0">
                <a:hlinkClick r:id="rId5" tooltip="JBoss Netty"/>
              </a:rPr>
              <a:t>JBoss</a:t>
            </a:r>
            <a:r>
              <a:rPr lang="en-GB" dirty="0" smtClean="0">
                <a:hlinkClick r:id="rId5" tooltip="JBoss Netty"/>
              </a:rPr>
              <a:t> </a:t>
            </a:r>
            <a:r>
              <a:rPr lang="en-GB" dirty="0" err="1" smtClean="0">
                <a:hlinkClick r:id="rId5" tooltip="JBoss Netty"/>
              </a:rPr>
              <a:t>Netty</a:t>
            </a:r>
            <a:r>
              <a:rPr lang="en-GB" dirty="0" smtClean="0"/>
              <a:t> web server, they can also be packaged as </a:t>
            </a:r>
            <a:r>
              <a:rPr lang="en-GB" dirty="0" smtClean="0">
                <a:hlinkClick r:id="rId6" tooltip="WAR (Sun file format)"/>
              </a:rPr>
              <a:t>WAR</a:t>
            </a:r>
            <a:r>
              <a:rPr lang="en-GB" dirty="0" smtClean="0"/>
              <a:t> files to be distributed to standard Java EE </a:t>
            </a:r>
            <a:r>
              <a:rPr lang="en-GB" dirty="0" smtClean="0">
                <a:hlinkClick r:id="rId7" tooltip="Application server"/>
              </a:rPr>
              <a:t>application servers</a:t>
            </a:r>
            <a:r>
              <a:rPr lang="en-GB" dirty="0" smtClean="0"/>
              <a:t>.</a:t>
            </a:r>
            <a:r>
              <a:rPr lang="en-GB" baseline="30000" dirty="0" smtClean="0">
                <a:hlinkClick r:id="rId4"/>
              </a:rPr>
              <a:t>[14]</a:t>
            </a:r>
            <a:endParaRPr lang="en-GB" dirty="0" smtClean="0"/>
          </a:p>
          <a:p>
            <a:r>
              <a:rPr lang="en-GB" dirty="0" smtClean="0"/>
              <a:t>Play provides a built-in test framework for </a:t>
            </a:r>
            <a:r>
              <a:rPr lang="en-GB" dirty="0" smtClean="0">
                <a:hlinkClick r:id="rId8" tooltip="Unit testing"/>
              </a:rPr>
              <a:t>unit testing</a:t>
            </a:r>
            <a:r>
              <a:rPr lang="en-GB" dirty="0" smtClean="0"/>
              <a:t> and </a:t>
            </a:r>
            <a:r>
              <a:rPr lang="en-GB" dirty="0" smtClean="0">
                <a:hlinkClick r:id="rId9" tooltip="Functional testing"/>
              </a:rPr>
              <a:t>functional testing</a:t>
            </a:r>
            <a:r>
              <a:rPr lang="en-GB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1684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3774010" y="9428583"/>
            <a:ext cx="2887186" cy="496332"/>
          </a:xfrm>
          <a:prstGeom prst="rect">
            <a:avLst/>
          </a:prstGeom>
          <a:noFill/>
        </p:spPr>
        <p:txBody>
          <a:bodyPr/>
          <a:lstStyle/>
          <a:p>
            <a:fld id="{6275D3A0-8F17-48CF-A3D7-DC4439C9CC7A}" type="slidenum">
              <a:rPr lang="de-DE" smtClean="0"/>
              <a:pPr/>
              <a:t>15</a:t>
            </a:fld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Although Play applications are designed to be run using the built-in </a:t>
            </a:r>
            <a:r>
              <a:rPr lang="en-GB" dirty="0" err="1" smtClean="0">
                <a:hlinkClick r:id="rId3" tooltip="JBoss Netty"/>
              </a:rPr>
              <a:t>JBoss</a:t>
            </a:r>
            <a:r>
              <a:rPr lang="en-GB" dirty="0" smtClean="0">
                <a:hlinkClick r:id="rId3" tooltip="JBoss Netty"/>
              </a:rPr>
              <a:t> </a:t>
            </a:r>
            <a:r>
              <a:rPr lang="en-GB" dirty="0" err="1" smtClean="0">
                <a:hlinkClick r:id="rId3" tooltip="JBoss Netty"/>
              </a:rPr>
              <a:t>Netty</a:t>
            </a:r>
            <a:r>
              <a:rPr lang="en-GB" dirty="0" smtClean="0"/>
              <a:t> web server, they can also be packaged as </a:t>
            </a:r>
            <a:r>
              <a:rPr lang="en-GB" dirty="0" smtClean="0">
                <a:hlinkClick r:id="rId4" tooltip="WAR (Sun file format)"/>
              </a:rPr>
              <a:t>WAR</a:t>
            </a:r>
            <a:r>
              <a:rPr lang="en-GB" dirty="0" smtClean="0"/>
              <a:t> files to be distributed to standard Java EE </a:t>
            </a:r>
            <a:r>
              <a:rPr lang="en-GB" dirty="0" smtClean="0">
                <a:hlinkClick r:id="rId5" tooltip="Application server"/>
              </a:rPr>
              <a:t>application servers</a:t>
            </a:r>
            <a:r>
              <a:rPr lang="en-GB" dirty="0" smtClean="0"/>
              <a:t>.</a:t>
            </a:r>
            <a:r>
              <a:rPr lang="en-GB" baseline="30000" dirty="0" smtClean="0">
                <a:hlinkClick r:id="rId6"/>
              </a:rPr>
              <a:t>[14]</a:t>
            </a:r>
            <a:endParaRPr lang="en-GB" dirty="0" smtClean="0"/>
          </a:p>
          <a:p>
            <a:r>
              <a:rPr lang="en-GB" dirty="0" smtClean="0"/>
              <a:t>Play provides a built-in test framework for </a:t>
            </a:r>
            <a:r>
              <a:rPr lang="en-GB" dirty="0" smtClean="0">
                <a:hlinkClick r:id="rId7" tooltip="Unit testing"/>
              </a:rPr>
              <a:t>unit testing</a:t>
            </a:r>
            <a:r>
              <a:rPr lang="en-GB" dirty="0" smtClean="0"/>
              <a:t> and </a:t>
            </a:r>
            <a:r>
              <a:rPr lang="en-GB" dirty="0" smtClean="0">
                <a:hlinkClick r:id="rId8" tooltip="Functional testing"/>
              </a:rPr>
              <a:t>functional testing</a:t>
            </a:r>
            <a:r>
              <a:rPr lang="en-GB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 Play uses Java to build web applications in an environment that may be less </a:t>
            </a:r>
            <a:r>
              <a:rPr lang="en-GB" dirty="0" smtClean="0">
                <a:hlinkClick r:id="rId3" tooltip="Java Platform, Enterprise Edition"/>
              </a:rPr>
              <a:t>Java Enterprise Edition</a:t>
            </a:r>
            <a:r>
              <a:rPr lang="en-GB" dirty="0" smtClean="0"/>
              <a:t>-centric. Play uses no Java EE constraints. This can make Play simpler to develop compared to other Java-centric platforms.</a:t>
            </a:r>
            <a:r>
              <a:rPr lang="en-GB" baseline="30000" dirty="0" smtClean="0">
                <a:hlinkClick r:id="rId4"/>
              </a:rPr>
              <a:t>[13]</a:t>
            </a:r>
            <a:endParaRPr lang="en-GB" dirty="0" smtClean="0"/>
          </a:p>
          <a:p>
            <a:r>
              <a:rPr lang="en-GB" dirty="0" smtClean="0"/>
              <a:t>Although Play applications are designed to be run using the built-in </a:t>
            </a:r>
            <a:r>
              <a:rPr lang="en-GB" dirty="0" err="1" smtClean="0">
                <a:hlinkClick r:id="rId5" tooltip="JBoss Netty"/>
              </a:rPr>
              <a:t>JBoss</a:t>
            </a:r>
            <a:r>
              <a:rPr lang="en-GB" dirty="0" smtClean="0">
                <a:hlinkClick r:id="rId5" tooltip="JBoss Netty"/>
              </a:rPr>
              <a:t> </a:t>
            </a:r>
            <a:r>
              <a:rPr lang="en-GB" dirty="0" err="1" smtClean="0">
                <a:hlinkClick r:id="rId5" tooltip="JBoss Netty"/>
              </a:rPr>
              <a:t>Netty</a:t>
            </a:r>
            <a:r>
              <a:rPr lang="en-GB" dirty="0" smtClean="0"/>
              <a:t> web server, they can also be packaged as </a:t>
            </a:r>
            <a:r>
              <a:rPr lang="en-GB" dirty="0" smtClean="0">
                <a:hlinkClick r:id="rId6" tooltip="WAR (Sun file format)"/>
              </a:rPr>
              <a:t>WAR</a:t>
            </a:r>
            <a:r>
              <a:rPr lang="en-GB" dirty="0" smtClean="0"/>
              <a:t> files to be distributed to standard Java EE </a:t>
            </a:r>
            <a:r>
              <a:rPr lang="en-GB" dirty="0" smtClean="0">
                <a:hlinkClick r:id="rId7" tooltip="Application server"/>
              </a:rPr>
              <a:t>application servers</a:t>
            </a:r>
            <a:r>
              <a:rPr lang="en-GB" dirty="0" smtClean="0"/>
              <a:t>.</a:t>
            </a:r>
            <a:r>
              <a:rPr lang="en-GB" baseline="30000" dirty="0" smtClean="0">
                <a:hlinkClick r:id="rId4"/>
              </a:rPr>
              <a:t>[14]</a:t>
            </a:r>
            <a:endParaRPr lang="en-GB" dirty="0" smtClean="0"/>
          </a:p>
          <a:p>
            <a:r>
              <a:rPr lang="en-GB" dirty="0" smtClean="0"/>
              <a:t>Play provides a built-in test framework for </a:t>
            </a:r>
            <a:r>
              <a:rPr lang="en-GB" dirty="0" smtClean="0">
                <a:hlinkClick r:id="rId8" tooltip="Unit testing"/>
              </a:rPr>
              <a:t>unit testing</a:t>
            </a:r>
            <a:r>
              <a:rPr lang="en-GB" dirty="0" smtClean="0"/>
              <a:t> and </a:t>
            </a:r>
            <a:r>
              <a:rPr lang="en-GB" dirty="0" smtClean="0">
                <a:hlinkClick r:id="rId9" tooltip="Functional testing"/>
              </a:rPr>
              <a:t>functional testing</a:t>
            </a:r>
            <a:r>
              <a:rPr lang="en-GB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200" dirty="0" smtClean="0">
                <a:hlinkClick r:id="rId3" tooltip="Stateless protocol"/>
              </a:rPr>
              <a:t>Stateless</a:t>
            </a:r>
            <a:r>
              <a:rPr lang="en-GB" sz="1200" dirty="0" smtClean="0"/>
              <a:t>: Play 2 is fully </a:t>
            </a:r>
            <a:r>
              <a:rPr lang="en-GB" sz="1200" dirty="0" err="1" smtClean="0">
                <a:hlinkClick r:id="rId4" tooltip="Representational State Transfer"/>
              </a:rPr>
              <a:t>RESTful</a:t>
            </a:r>
            <a:r>
              <a:rPr lang="en-GB" sz="1200" dirty="0" smtClean="0"/>
              <a:t> - there is no Java EE session per connection. This can make Play 2 more outwardly-scalable than many other frameworks.</a:t>
            </a:r>
          </a:p>
          <a:p>
            <a:r>
              <a:rPr lang="en-GB" sz="1200" dirty="0" smtClean="0"/>
              <a:t>Less configuration: download, unpack and develop.</a:t>
            </a:r>
          </a:p>
          <a:p>
            <a:r>
              <a:rPr lang="en-GB" sz="1200" dirty="0" smtClean="0"/>
              <a:t>Faster testing: no need to deploy to an application server, just edit the code and press the refresh button on the browser.</a:t>
            </a:r>
          </a:p>
          <a:p>
            <a:r>
              <a:rPr lang="en-GB" sz="1200" dirty="0" smtClean="0"/>
              <a:t>Integrated unit testing: </a:t>
            </a:r>
            <a:r>
              <a:rPr lang="en-GB" sz="1200" dirty="0" err="1" smtClean="0">
                <a:hlinkClick r:id="rId5" tooltip="JUnit"/>
              </a:rPr>
              <a:t>JUnit</a:t>
            </a:r>
            <a:r>
              <a:rPr lang="en-GB" sz="1200" dirty="0" smtClean="0"/>
              <a:t> and </a:t>
            </a:r>
            <a:r>
              <a:rPr lang="en-GB" sz="1200" dirty="0" smtClean="0">
                <a:hlinkClick r:id="rId6" tooltip="Selenium (software)"/>
              </a:rPr>
              <a:t>Selenium</a:t>
            </a:r>
            <a:r>
              <a:rPr lang="en-GB" sz="1200" dirty="0" smtClean="0"/>
              <a:t> support is included in the core.</a:t>
            </a:r>
          </a:p>
          <a:p>
            <a:r>
              <a:rPr lang="en-GB" sz="1200" dirty="0" smtClean="0"/>
              <a:t>More elegant </a:t>
            </a:r>
            <a:r>
              <a:rPr lang="en-GB" sz="1200" dirty="0" smtClean="0">
                <a:hlinkClick r:id="rId7" tooltip="Application programming interface"/>
              </a:rPr>
              <a:t>API</a:t>
            </a:r>
            <a:r>
              <a:rPr lang="en-GB" sz="1200" dirty="0" smtClean="0"/>
              <a:t>: rarely will a developer need to import any third party library - Play comes with all the typical stuff built-in.</a:t>
            </a:r>
          </a:p>
          <a:p>
            <a:r>
              <a:rPr lang="en-GB" sz="1200" dirty="0" smtClean="0">
                <a:hlinkClick r:id="rId8" tooltip="Static method"/>
              </a:rPr>
              <a:t>Static methods</a:t>
            </a:r>
            <a:r>
              <a:rPr lang="en-GB" sz="1200" dirty="0" smtClean="0"/>
              <a:t>: all controller entry points and business logic methods are declared as static.</a:t>
            </a:r>
          </a:p>
          <a:p>
            <a:r>
              <a:rPr lang="en-GB" sz="1200" dirty="0" smtClean="0">
                <a:hlinkClick r:id="rId9" tooltip="Asynchronous I/O"/>
              </a:rPr>
              <a:t>Asynchronous I/O</a:t>
            </a:r>
            <a:r>
              <a:rPr lang="en-GB" sz="1200" dirty="0" smtClean="0"/>
              <a:t>: due to using </a:t>
            </a:r>
            <a:r>
              <a:rPr lang="en-GB" sz="1200" dirty="0" err="1" smtClean="0"/>
              <a:t>JBoss</a:t>
            </a:r>
            <a:r>
              <a:rPr lang="en-GB" sz="1200" dirty="0" smtClean="0"/>
              <a:t> </a:t>
            </a:r>
            <a:r>
              <a:rPr lang="en-GB" sz="1200" dirty="0" err="1" smtClean="0"/>
              <a:t>Netty</a:t>
            </a:r>
            <a:r>
              <a:rPr lang="en-GB" sz="1200" dirty="0" smtClean="0"/>
              <a:t> as its web server, Play can service long requests asynchronously rather than tying up HTTP threads doing business logic like Java EE frameworks that don't use the asynchronous support offered by </a:t>
            </a:r>
            <a:r>
              <a:rPr lang="en-GB" sz="1200" dirty="0" err="1" smtClean="0"/>
              <a:t>Servlet</a:t>
            </a:r>
            <a:r>
              <a:rPr lang="en-GB" sz="1200" dirty="0" smtClean="0"/>
              <a:t> 3.0.</a:t>
            </a:r>
            <a:r>
              <a:rPr lang="en-GB" sz="1200" baseline="30000" dirty="0" smtClean="0">
                <a:hlinkClick r:id="rId10"/>
              </a:rPr>
              <a:t>[15]</a:t>
            </a:r>
            <a:endParaRPr lang="en-GB" sz="1200" dirty="0" smtClean="0"/>
          </a:p>
          <a:p>
            <a:r>
              <a:rPr lang="en-GB" sz="1200" dirty="0" smtClean="0"/>
              <a:t>Modular architecture: like Rails and </a:t>
            </a:r>
            <a:r>
              <a:rPr lang="en-GB" sz="1200" dirty="0" err="1" smtClean="0"/>
              <a:t>Django</a:t>
            </a:r>
            <a:r>
              <a:rPr lang="en-GB" sz="1200" dirty="0" smtClean="0"/>
              <a:t>, Play comes with the concept of modules.</a:t>
            </a:r>
          </a:p>
          <a:p>
            <a:r>
              <a:rPr lang="en-GB" sz="1200" dirty="0" smtClean="0"/>
              <a:t>Native </a:t>
            </a:r>
            <a:r>
              <a:rPr lang="en-GB" sz="1200" dirty="0" err="1" smtClean="0"/>
              <a:t>Scala</a:t>
            </a:r>
            <a:r>
              <a:rPr lang="en-GB" sz="1200" dirty="0" smtClean="0"/>
              <a:t> support: Play 2 uses </a:t>
            </a:r>
            <a:r>
              <a:rPr lang="en-GB" sz="1200" dirty="0" err="1" smtClean="0"/>
              <a:t>Scala</a:t>
            </a:r>
            <a:r>
              <a:rPr lang="en-GB" sz="1200" dirty="0" smtClean="0"/>
              <a:t> internally, but exposes a complete Java API and is completely interoperable with Java.</a:t>
            </a:r>
          </a:p>
          <a:p>
            <a:endParaRPr lang="de-DE" sz="1200" dirty="0" smtClean="0"/>
          </a:p>
          <a:p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Other Java Frame works are :</a:t>
            </a: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1" tooltip="Apache Struts"/>
              </a:rPr>
              <a:t>Apache Struts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2" tooltip="Google Web Toolkit"/>
              </a:rPr>
              <a:t>GWT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3" tooltip="Vaadin"/>
              </a:rPr>
              <a:t>Vaadin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4" tooltip="JavaServer Faces"/>
              </a:rPr>
              <a:t>JavaServer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4" tooltip="JavaServer Faces"/>
              </a:rPr>
              <a:t> Faces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5" tooltip="Jspx-bay"/>
              </a:rPr>
              <a:t>Jspx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6" tooltip="OpenXava"/>
              </a:rPr>
              <a:t>OpenXava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7" tooltip="Rich AJAX Platform"/>
              </a:rPr>
              <a:t>Eclipse RAP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8" tooltip="Reasonable Server Faces"/>
              </a:rPr>
              <a:t>Reasonable Server Faces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9" tooltip="WaveMaker"/>
              </a:rPr>
              <a:t>WaveMaker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200" dirty="0" smtClean="0">
                <a:hlinkClick r:id="rId3" tooltip="Stateless protocol"/>
              </a:rPr>
              <a:t>Stateless</a:t>
            </a:r>
            <a:r>
              <a:rPr lang="en-GB" sz="1200" dirty="0" smtClean="0"/>
              <a:t>: Play 2 is fully </a:t>
            </a:r>
            <a:r>
              <a:rPr lang="en-GB" sz="1200" dirty="0" err="1" smtClean="0">
                <a:hlinkClick r:id="rId4" tooltip="Representational State Transfer"/>
              </a:rPr>
              <a:t>RESTful</a:t>
            </a:r>
            <a:r>
              <a:rPr lang="en-GB" sz="1200" dirty="0" smtClean="0"/>
              <a:t> - there is no Java EE session per connection. This can make Play 2 more outwardly-scalable than many other frameworks.</a:t>
            </a:r>
          </a:p>
          <a:p>
            <a:r>
              <a:rPr lang="en-GB" sz="1200" dirty="0" smtClean="0"/>
              <a:t>Less configuration: download, unpack and develop.</a:t>
            </a:r>
          </a:p>
          <a:p>
            <a:r>
              <a:rPr lang="en-GB" sz="1200" dirty="0" smtClean="0"/>
              <a:t>Faster testing: no need to deploy to an application server, just edit the code and press the refresh button on the browser.</a:t>
            </a:r>
          </a:p>
          <a:p>
            <a:r>
              <a:rPr lang="en-GB" sz="1200" dirty="0" smtClean="0"/>
              <a:t>Integrated unit testing: </a:t>
            </a:r>
            <a:r>
              <a:rPr lang="en-GB" sz="1200" dirty="0" err="1" smtClean="0">
                <a:hlinkClick r:id="rId5" tooltip="JUnit"/>
              </a:rPr>
              <a:t>JUnit</a:t>
            </a:r>
            <a:r>
              <a:rPr lang="en-GB" sz="1200" dirty="0" smtClean="0"/>
              <a:t> and </a:t>
            </a:r>
            <a:r>
              <a:rPr lang="en-GB" sz="1200" dirty="0" smtClean="0">
                <a:hlinkClick r:id="rId6" tooltip="Selenium (software)"/>
              </a:rPr>
              <a:t>Selenium</a:t>
            </a:r>
            <a:r>
              <a:rPr lang="en-GB" sz="1200" dirty="0" smtClean="0"/>
              <a:t> support is included in the core.</a:t>
            </a:r>
          </a:p>
          <a:p>
            <a:r>
              <a:rPr lang="en-GB" sz="1200" dirty="0" smtClean="0"/>
              <a:t>More elegant </a:t>
            </a:r>
            <a:r>
              <a:rPr lang="en-GB" sz="1200" dirty="0" smtClean="0">
                <a:hlinkClick r:id="rId7" tooltip="Application programming interface"/>
              </a:rPr>
              <a:t>API</a:t>
            </a:r>
            <a:r>
              <a:rPr lang="en-GB" sz="1200" dirty="0" smtClean="0"/>
              <a:t>: rarely will a developer need to import any third party library - Play comes with all the typical stuff built-in.</a:t>
            </a:r>
          </a:p>
          <a:p>
            <a:r>
              <a:rPr lang="en-GB" sz="1200" dirty="0" smtClean="0">
                <a:hlinkClick r:id="rId8" tooltip="Static method"/>
              </a:rPr>
              <a:t>Static methods</a:t>
            </a:r>
            <a:r>
              <a:rPr lang="en-GB" sz="1200" dirty="0" smtClean="0"/>
              <a:t>: all controller entry points and business logic methods are declared as static.</a:t>
            </a:r>
          </a:p>
          <a:p>
            <a:r>
              <a:rPr lang="en-GB" sz="1200" dirty="0" smtClean="0">
                <a:hlinkClick r:id="rId9" tooltip="Asynchronous I/O"/>
              </a:rPr>
              <a:t>Asynchronous I/O</a:t>
            </a:r>
            <a:r>
              <a:rPr lang="en-GB" sz="1200" dirty="0" smtClean="0"/>
              <a:t>: due to using </a:t>
            </a:r>
            <a:r>
              <a:rPr lang="en-GB" sz="1200" dirty="0" err="1" smtClean="0"/>
              <a:t>JBoss</a:t>
            </a:r>
            <a:r>
              <a:rPr lang="en-GB" sz="1200" dirty="0" smtClean="0"/>
              <a:t> </a:t>
            </a:r>
            <a:r>
              <a:rPr lang="en-GB" sz="1200" dirty="0" err="1" smtClean="0"/>
              <a:t>Netty</a:t>
            </a:r>
            <a:r>
              <a:rPr lang="en-GB" sz="1200" dirty="0" smtClean="0"/>
              <a:t> as its web server, Play can service long requests asynchronously rather than tying up HTTP threads doing business logic like Java EE frameworks that don't use the asynchronous support offered by </a:t>
            </a:r>
            <a:r>
              <a:rPr lang="en-GB" sz="1200" dirty="0" err="1" smtClean="0"/>
              <a:t>Servlet</a:t>
            </a:r>
            <a:r>
              <a:rPr lang="en-GB" sz="1200" dirty="0" smtClean="0"/>
              <a:t> 3.0.</a:t>
            </a:r>
            <a:r>
              <a:rPr lang="en-GB" sz="1200" baseline="30000" dirty="0" smtClean="0">
                <a:hlinkClick r:id="rId10"/>
              </a:rPr>
              <a:t>[15]</a:t>
            </a:r>
            <a:endParaRPr lang="en-GB" sz="1200" dirty="0" smtClean="0"/>
          </a:p>
          <a:p>
            <a:r>
              <a:rPr lang="en-GB" sz="1200" dirty="0" smtClean="0"/>
              <a:t>Modular architecture: like Rails and </a:t>
            </a:r>
            <a:r>
              <a:rPr lang="en-GB" sz="1200" dirty="0" err="1" smtClean="0"/>
              <a:t>Django</a:t>
            </a:r>
            <a:r>
              <a:rPr lang="en-GB" sz="1200" dirty="0" smtClean="0"/>
              <a:t>, Play comes with the concept of modules.</a:t>
            </a:r>
          </a:p>
          <a:p>
            <a:r>
              <a:rPr lang="en-GB" sz="1200" dirty="0" smtClean="0"/>
              <a:t>Native </a:t>
            </a:r>
            <a:r>
              <a:rPr lang="en-GB" sz="1200" dirty="0" err="1" smtClean="0"/>
              <a:t>Scala</a:t>
            </a:r>
            <a:r>
              <a:rPr lang="en-GB" sz="1200" dirty="0" smtClean="0"/>
              <a:t> support: Play 2 uses </a:t>
            </a:r>
            <a:r>
              <a:rPr lang="en-GB" sz="1200" dirty="0" err="1" smtClean="0"/>
              <a:t>Scala</a:t>
            </a:r>
            <a:r>
              <a:rPr lang="en-GB" sz="1200" dirty="0" smtClean="0"/>
              <a:t> internally, but exposes a complete Java API and is completely interoperable with Java.</a:t>
            </a:r>
          </a:p>
          <a:p>
            <a:endParaRPr lang="de-DE" sz="1200" dirty="0" smtClean="0"/>
          </a:p>
          <a:p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Other Java Frame works are :</a:t>
            </a: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1" tooltip="Apache Struts"/>
              </a:rPr>
              <a:t>Apache Struts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2" tooltip="Google Web Toolkit"/>
              </a:rPr>
              <a:t>GWT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3" tooltip="Vaadin"/>
              </a:rPr>
              <a:t>Vaadin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4" tooltip="JavaServer Faces"/>
              </a:rPr>
              <a:t>JavaServer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4" tooltip="JavaServer Faces"/>
              </a:rPr>
              <a:t> Faces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5" tooltip="Jspx-bay"/>
              </a:rPr>
              <a:t>Jspx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6" tooltip="OpenXava"/>
              </a:rPr>
              <a:t>OpenXava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7" tooltip="Rich AJAX Platform"/>
              </a:rPr>
              <a:t>Eclipse RAP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8" tooltip="Reasonable Server Faces"/>
              </a:rPr>
              <a:t>Reasonable Server Faces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9" tooltip="WaveMaker"/>
              </a:rPr>
              <a:t>WaveMaker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200" dirty="0" smtClean="0">
                <a:hlinkClick r:id="rId3" tooltip="Stateless protocol"/>
              </a:rPr>
              <a:t>Stateless</a:t>
            </a:r>
            <a:r>
              <a:rPr lang="en-GB" sz="1200" dirty="0" smtClean="0"/>
              <a:t>: Play 2 is fully </a:t>
            </a:r>
            <a:r>
              <a:rPr lang="en-GB" sz="1200" dirty="0" err="1" smtClean="0">
                <a:hlinkClick r:id="rId4" tooltip="Representational State Transfer"/>
              </a:rPr>
              <a:t>RESTful</a:t>
            </a:r>
            <a:r>
              <a:rPr lang="en-GB" sz="1200" dirty="0" smtClean="0"/>
              <a:t> - there is no Java EE session per connection. This can make Play 2 more outwardly-scalable than many other frameworks.</a:t>
            </a:r>
          </a:p>
          <a:p>
            <a:r>
              <a:rPr lang="en-GB" sz="1200" dirty="0" smtClean="0"/>
              <a:t>Less configuration: download, unpack and develop.</a:t>
            </a:r>
          </a:p>
          <a:p>
            <a:r>
              <a:rPr lang="en-GB" sz="1200" dirty="0" smtClean="0"/>
              <a:t>Faster testing: no need to deploy to an application server, just edit the code and press the refresh button on the browser.</a:t>
            </a:r>
          </a:p>
          <a:p>
            <a:r>
              <a:rPr lang="en-GB" sz="1200" dirty="0" smtClean="0"/>
              <a:t>Integrated unit testing: </a:t>
            </a:r>
            <a:r>
              <a:rPr lang="en-GB" sz="1200" dirty="0" err="1" smtClean="0">
                <a:hlinkClick r:id="rId5" tooltip="JUnit"/>
              </a:rPr>
              <a:t>JUnit</a:t>
            </a:r>
            <a:r>
              <a:rPr lang="en-GB" sz="1200" dirty="0" smtClean="0"/>
              <a:t> and </a:t>
            </a:r>
            <a:r>
              <a:rPr lang="en-GB" sz="1200" dirty="0" smtClean="0">
                <a:hlinkClick r:id="rId6" tooltip="Selenium (software)"/>
              </a:rPr>
              <a:t>Selenium</a:t>
            </a:r>
            <a:r>
              <a:rPr lang="en-GB" sz="1200" dirty="0" smtClean="0"/>
              <a:t> support is included in the core.</a:t>
            </a:r>
          </a:p>
          <a:p>
            <a:r>
              <a:rPr lang="en-GB" sz="1200" dirty="0" smtClean="0"/>
              <a:t>More elegant </a:t>
            </a:r>
            <a:r>
              <a:rPr lang="en-GB" sz="1200" dirty="0" smtClean="0">
                <a:hlinkClick r:id="rId7" tooltip="Application programming interface"/>
              </a:rPr>
              <a:t>API</a:t>
            </a:r>
            <a:r>
              <a:rPr lang="en-GB" sz="1200" dirty="0" smtClean="0"/>
              <a:t>: rarely will a developer need to import any third party library - Play comes with all the typical stuff built-in.</a:t>
            </a:r>
          </a:p>
          <a:p>
            <a:r>
              <a:rPr lang="en-GB" sz="1200" dirty="0" smtClean="0">
                <a:hlinkClick r:id="rId8" tooltip="Static method"/>
              </a:rPr>
              <a:t>Static methods</a:t>
            </a:r>
            <a:r>
              <a:rPr lang="en-GB" sz="1200" dirty="0" smtClean="0"/>
              <a:t>: all controller entry points and business logic methods are declared as static.</a:t>
            </a:r>
          </a:p>
          <a:p>
            <a:r>
              <a:rPr lang="en-GB" sz="1200" dirty="0" smtClean="0">
                <a:hlinkClick r:id="rId9" tooltip="Asynchronous I/O"/>
              </a:rPr>
              <a:t>Asynchronous I/O</a:t>
            </a:r>
            <a:r>
              <a:rPr lang="en-GB" sz="1200" dirty="0" smtClean="0"/>
              <a:t>: due to using </a:t>
            </a:r>
            <a:r>
              <a:rPr lang="en-GB" sz="1200" dirty="0" err="1" smtClean="0"/>
              <a:t>JBoss</a:t>
            </a:r>
            <a:r>
              <a:rPr lang="en-GB" sz="1200" dirty="0" smtClean="0"/>
              <a:t> </a:t>
            </a:r>
            <a:r>
              <a:rPr lang="en-GB" sz="1200" dirty="0" err="1" smtClean="0"/>
              <a:t>Netty</a:t>
            </a:r>
            <a:r>
              <a:rPr lang="en-GB" sz="1200" dirty="0" smtClean="0"/>
              <a:t> as its web server, Play can service long requests asynchronously rather than tying up HTTP threads doing business logic like Java EE frameworks that don't use the asynchronous support offered by </a:t>
            </a:r>
            <a:r>
              <a:rPr lang="en-GB" sz="1200" dirty="0" err="1" smtClean="0"/>
              <a:t>Servlet</a:t>
            </a:r>
            <a:r>
              <a:rPr lang="en-GB" sz="1200" dirty="0" smtClean="0"/>
              <a:t> 3.0.</a:t>
            </a:r>
            <a:r>
              <a:rPr lang="en-GB" sz="1200" baseline="30000" dirty="0" smtClean="0">
                <a:hlinkClick r:id="rId10"/>
              </a:rPr>
              <a:t>[15]</a:t>
            </a:r>
            <a:endParaRPr lang="en-GB" sz="1200" dirty="0" smtClean="0"/>
          </a:p>
          <a:p>
            <a:r>
              <a:rPr lang="en-GB" sz="1200" dirty="0" smtClean="0"/>
              <a:t>Modular architecture: like Rails and </a:t>
            </a:r>
            <a:r>
              <a:rPr lang="en-GB" sz="1200" dirty="0" err="1" smtClean="0"/>
              <a:t>Django</a:t>
            </a:r>
            <a:r>
              <a:rPr lang="en-GB" sz="1200" dirty="0" smtClean="0"/>
              <a:t>, Play comes with the concept of modules.</a:t>
            </a:r>
          </a:p>
          <a:p>
            <a:r>
              <a:rPr lang="en-GB" sz="1200" dirty="0" smtClean="0"/>
              <a:t>Native </a:t>
            </a:r>
            <a:r>
              <a:rPr lang="en-GB" sz="1200" dirty="0" err="1" smtClean="0"/>
              <a:t>Scala</a:t>
            </a:r>
            <a:r>
              <a:rPr lang="en-GB" sz="1200" dirty="0" smtClean="0"/>
              <a:t> support: Play 2 uses </a:t>
            </a:r>
            <a:r>
              <a:rPr lang="en-GB" sz="1200" dirty="0" err="1" smtClean="0"/>
              <a:t>Scala</a:t>
            </a:r>
            <a:r>
              <a:rPr lang="en-GB" sz="1200" dirty="0" smtClean="0"/>
              <a:t> internally, but exposes a complete Java API and is completely interoperable with Java.</a:t>
            </a:r>
          </a:p>
          <a:p>
            <a:endParaRPr lang="de-DE" sz="1200" dirty="0" smtClean="0"/>
          </a:p>
          <a:p>
            <a:endParaRPr lang="de-DE" sz="1200" dirty="0" smtClean="0"/>
          </a:p>
          <a:p>
            <a:endParaRPr lang="de-DE" sz="1200" dirty="0" smtClean="0"/>
          </a:p>
          <a:p>
            <a:r>
              <a:rPr lang="de-DE" sz="1200" dirty="0" smtClean="0"/>
              <a:t>Other Java Frame works are :</a:t>
            </a: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1" tooltip="Apache Struts"/>
              </a:rPr>
              <a:t>Apache Struts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2" tooltip="Google Web Toolkit"/>
              </a:rPr>
              <a:t>GWT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3" tooltip="Vaadin"/>
              </a:rPr>
              <a:t>Vaadin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4" tooltip="JavaServer Faces"/>
              </a:rPr>
              <a:t>JavaServer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4" tooltip="JavaServer Faces"/>
              </a:rPr>
              <a:t> Faces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5" tooltip="Jspx-bay"/>
              </a:rPr>
              <a:t>Jspx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6" tooltip="OpenXava"/>
              </a:rPr>
              <a:t>OpenXava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7" tooltip="Rich AJAX Platform"/>
              </a:rPr>
              <a:t>Eclipse RAP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8" tooltip="Reasonable Server Faces"/>
              </a:rPr>
              <a:t>Reasonable Server Faces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9" tooltip="WaveMaker"/>
              </a:rPr>
              <a:t>WaveMaker</a:t>
            </a:r>
            <a:endParaRPr lang="en-US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Public websites</a:t>
            </a:r>
            <a:r>
              <a:rPr lang="en-GB" sz="1200" b="0" i="0" kern="1200" baseline="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developed using Play framework. </a:t>
            </a:r>
          </a:p>
          <a:p>
            <a:endParaRPr lang="en-GB" sz="1200" b="0" i="0" kern="1200" baseline="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1 . 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3"/>
              </a:rPr>
              <a:t>http://typesafe.com/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corporate website for </a:t>
            </a:r>
            <a:r>
              <a:rPr lang="en-GB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Scala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company founded by 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4" tooltip="Martin Odersky"/>
              </a:rPr>
              <a:t>Martin </a:t>
            </a:r>
            <a:r>
              <a:rPr lang="en-GB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4" tooltip="Martin Odersky"/>
              </a:rPr>
              <a:t>Odersky</a:t>
            </a:r>
            <a:endParaRPr lang="en-GB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2. https://www.mashape.com/</a:t>
            </a:r>
          </a:p>
          <a:p>
            <a:r>
              <a:rPr lang="en-GB" sz="1200" b="0" i="0" kern="1200" baseline="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3. 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5"/>
              </a:rPr>
              <a:t>http://live.gilt.com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Live shopping updates featuring Play's </a:t>
            </a:r>
            <a:r>
              <a:rPr lang="en-GB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Realtime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Web features, more details on their use of Play on 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6"/>
              </a:rPr>
              <a:t>Gilt's technology blog</a:t>
            </a:r>
            <a:endParaRPr lang="en-GB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indent="-228600">
              <a:buAutoNum type="arabicPeriod" startAt="4"/>
            </a:pP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Remember</a:t>
            </a:r>
            <a:r>
              <a:rPr lang="en-GB" sz="1200" b="0" i="0" kern="1200" baseline="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about this to speak..</a:t>
            </a:r>
          </a:p>
          <a:p>
            <a:pPr marL="228600" indent="-228600">
              <a:buNone/>
            </a:pP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In August 2011, </a:t>
            </a:r>
            <a:r>
              <a:rPr lang="en-GB" sz="1200" b="0" i="0" kern="1200" dirty="0" err="1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7" tooltip="Heroku"/>
              </a:rPr>
              <a:t>Heroku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announced native support for Play applications on its 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8" tooltip="Cloud computing"/>
              </a:rPr>
              <a:t>cloud computing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platform.</a:t>
            </a:r>
            <a:r>
              <a:rPr lang="en-GB" sz="1200" b="0" i="0" kern="1200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9"/>
              </a:rPr>
              <a:t>[21]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pPr marL="228600" indent="-228600">
              <a:buNone/>
            </a:pP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This follows module-based support for Play on 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0" tooltip="Google App Engine"/>
              </a:rPr>
              <a:t>Google App Engine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and documented support on 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1" tooltip="Amazon Web Services"/>
              </a:rPr>
              <a:t>Amazon Web Services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.</a:t>
            </a:r>
            <a:r>
              <a:rPr lang="en-GB" sz="1200" b="0" i="0" kern="1200" baseline="300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9"/>
              </a:rPr>
              <a:t>[22]</a:t>
            </a:r>
            <a:endParaRPr lang="en-GB" sz="1200" b="0" i="0" kern="1200" baseline="300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indent="-228600">
              <a:buNone/>
            </a:pPr>
            <a:endParaRPr lang="en-GB" sz="1200" b="0" i="0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228600" indent="-228600">
              <a:buNone/>
            </a:pP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5. 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hlinkClick r:id="rId12"/>
              </a:rPr>
              <a:t>http://pingy.eu/</a:t>
            </a: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Automatic web services monitoring.</a:t>
            </a:r>
          </a:p>
          <a:p>
            <a:pPr marL="228600" indent="-228600">
              <a:buNone/>
            </a:pPr>
            <a:r>
              <a:rPr lang="en-GB" sz="1200" b="0" i="0" kern="12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6. http://zenexity.com/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tx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bg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tx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bg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0" name="Grafik 20" descr="logo60x6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313" y="2357438"/>
            <a:ext cx="762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746DA-0A88-4C63-853B-2261216EF29A}" type="datetimeFigureOut">
              <a:rPr lang="de-DE"/>
              <a:pPr>
                <a:defRPr/>
              </a:pPr>
              <a:t>26.12.2012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Web Technologies</a:t>
            </a:r>
            <a:endParaRPr lang="de-DE" dirty="0"/>
          </a:p>
        </p:txBody>
      </p:sp>
      <p:sp>
        <p:nvSpPr>
          <p:cNvPr id="6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9D760-A32F-4D09-B243-BD6B295F318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AE3C2-D1E5-4941-B737-AA92E15F9273}" type="datetimeFigureOut">
              <a:rPr lang="de-DE"/>
              <a:pPr>
                <a:defRPr/>
              </a:pPr>
              <a:t>26.12.2012</a:t>
            </a:fld>
            <a:endParaRPr lang="de-DE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Web Technologies</a:t>
            </a:r>
            <a:endParaRPr lang="de-DE" dirty="0"/>
          </a:p>
        </p:txBody>
      </p:sp>
      <p:sp>
        <p:nvSpPr>
          <p:cNvPr id="6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922AB-B9C3-4705-AE36-B5BAADC7657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388" y="857232"/>
            <a:ext cx="4316412" cy="52689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836614"/>
            <a:ext cx="4316413" cy="528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B6DE-D999-43B8-A453-EA5546A330A9}" type="datetimeFigureOut">
              <a:rPr lang="de-DE"/>
              <a:pPr>
                <a:defRPr/>
              </a:pPr>
              <a:t>26.12.2012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Web Technologies</a:t>
            </a:r>
            <a:endParaRPr lang="de-DE" dirty="0"/>
          </a:p>
        </p:txBody>
      </p:sp>
      <p:sp>
        <p:nvSpPr>
          <p:cNvPr id="7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43D6C-BD27-4143-BF51-188EAE3BF61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388" y="836512"/>
            <a:ext cx="4318000" cy="7557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79388" y="1476274"/>
            <a:ext cx="4318000" cy="46673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838214"/>
            <a:ext cx="4319588" cy="7590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77976"/>
            <a:ext cx="4319588" cy="46878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B6E0-C991-4DD2-AE17-95EAB6C3C0B4}" type="datetimeFigureOut">
              <a:rPr lang="de-DE"/>
              <a:pPr>
                <a:defRPr/>
              </a:pPr>
              <a:t>26.12.2012</a:t>
            </a:fld>
            <a:endParaRPr lang="de-DE"/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Web Technologies</a:t>
            </a:r>
            <a:endParaRPr lang="de-DE" dirty="0"/>
          </a:p>
        </p:txBody>
      </p:sp>
      <p:sp>
        <p:nvSpPr>
          <p:cNvPr id="9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8BCE1-8840-4443-9DD0-FBAADAB1F0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9C2B-4049-47E2-89B3-0F8EFA187547}" type="datetimeFigureOut">
              <a:rPr lang="de-DE"/>
              <a:pPr>
                <a:defRPr/>
              </a:pPr>
              <a:t>26.12.2012</a:t>
            </a:fld>
            <a:endParaRPr lang="de-DE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Web Technologies</a:t>
            </a:r>
            <a:endParaRPr lang="de-DE" dirty="0"/>
          </a:p>
        </p:txBody>
      </p:sp>
      <p:sp>
        <p:nvSpPr>
          <p:cNvPr id="5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8F63C-187D-489E-816B-D4B67BF4FDC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21C4E-1C2B-475C-AD5A-9159E0D17DB1}" type="datetimeFigureOut">
              <a:rPr lang="de-DE"/>
              <a:pPr>
                <a:defRPr/>
              </a:pPr>
              <a:t>26.12.2012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Web Technologies</a:t>
            </a:r>
            <a:endParaRPr lang="de-DE" dirty="0"/>
          </a:p>
        </p:txBody>
      </p:sp>
      <p:sp>
        <p:nvSpPr>
          <p:cNvPr id="4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9AC75-25F6-472F-9B37-DE436206B74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21"/>
          <p:cNvSpPr>
            <a:spLocks noGrp="1"/>
          </p:cNvSpPr>
          <p:nvPr>
            <p:ph type="title"/>
          </p:nvPr>
        </p:nvSpPr>
        <p:spPr bwMode="auto">
          <a:xfrm>
            <a:off x="195263" y="15240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7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195263" y="785813"/>
            <a:ext cx="8697912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1095375" y="6492875"/>
            <a:ext cx="1500188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 smtClean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E9A421D7-629A-4501-B871-580E51F655DB}" type="datetimeFigureOut">
              <a:rPr lang="de-DE"/>
              <a:pPr>
                <a:defRPr/>
              </a:pPr>
              <a:t>26.12.2012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00375" y="6489700"/>
            <a:ext cx="3101975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600" smtClean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 dirty="0" smtClean="0"/>
              <a:t>Web Technologies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350838" y="6489700"/>
            <a:ext cx="6731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 smtClean="0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CAA059D7-FA91-4C87-92AB-D525035760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157163" y="6607175"/>
            <a:ext cx="190500" cy="120650"/>
          </a:xfrm>
          <a:prstGeom prst="triangle">
            <a:avLst>
              <a:gd name="adj" fmla="val 50000"/>
            </a:avLst>
          </a:prstGeom>
          <a:solidFill>
            <a:srgbClr val="003366"/>
          </a:solidFill>
          <a:ln w="25400" cap="rnd" cmpd="sng" algn="ctr">
            <a:solidFill>
              <a:srgbClr val="003366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032" name="Grafik 10" descr="logo60x60.pn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45488" y="71438"/>
            <a:ext cx="619125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Grafik 11" descr="dez5___rwthlogo_gif_rwthlogo7_web_blau.g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18250" y="6470650"/>
            <a:ext cx="261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Gerade Verbindung 14"/>
          <p:cNvCxnSpPr/>
          <p:nvPr/>
        </p:nvCxnSpPr>
        <p:spPr bwMode="auto">
          <a:xfrm rot="10800000">
            <a:off x="203200" y="760413"/>
            <a:ext cx="8750300" cy="1587"/>
          </a:xfrm>
          <a:prstGeom prst="line">
            <a:avLst/>
          </a:prstGeom>
          <a:solidFill>
            <a:srgbClr val="B4B4F7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  <p:cxnSp>
        <p:nvCxnSpPr>
          <p:cNvPr id="19" name="Gerade Verbindung 18"/>
          <p:cNvCxnSpPr/>
          <p:nvPr/>
        </p:nvCxnSpPr>
        <p:spPr bwMode="auto">
          <a:xfrm rot="10800000">
            <a:off x="179388" y="6403975"/>
            <a:ext cx="8750300" cy="1588"/>
          </a:xfrm>
          <a:prstGeom prst="line">
            <a:avLst/>
          </a:prstGeom>
          <a:solidFill>
            <a:srgbClr val="B4B4F7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3366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rgbClr val="003366"/>
        </a:buClr>
        <a:buSzPct val="76000"/>
        <a:buFont typeface="Wingdings 3" pitchFamily="18" charset="2"/>
        <a:buChar char=""/>
        <a:defRPr sz="2600" kern="1200">
          <a:solidFill>
            <a:schemeClr val="tx2"/>
          </a:solidFill>
          <a:latin typeface="+mj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bg2"/>
        </a:buClr>
        <a:buSzPct val="76000"/>
        <a:buFont typeface="Wingdings 3" pitchFamily="18" charset="2"/>
        <a:buChar char=""/>
        <a:defRPr sz="2300" kern="1200">
          <a:solidFill>
            <a:schemeClr val="tx1"/>
          </a:solidFill>
          <a:latin typeface="+mj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646C8F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tags/playframework" TargetMode="External"/><Relationship Id="rId3" Type="http://schemas.openxmlformats.org/officeDocument/2006/relationships/hyperlink" Target="http://en.wikipedia.org/wiki/Play_Framework" TargetMode="External"/><Relationship Id="rId7" Type="http://schemas.openxmlformats.org/officeDocument/2006/relationships/hyperlink" Target="https://play.lighthouseapp.com/dashbo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layframework/play" TargetMode="External"/><Relationship Id="rId5" Type="http://schemas.openxmlformats.org/officeDocument/2006/relationships/hyperlink" Target="http://www.the-play-book.co.uk/" TargetMode="External"/><Relationship Id="rId4" Type="http://schemas.openxmlformats.org/officeDocument/2006/relationships/hyperlink" Target="http://www.playframework.org/documentation/2.0.4/Home" TargetMode="External"/><Relationship Id="rId9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lay_Framewo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lay_Framewor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yframework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/index.php?title=Sbt&amp;action=edit&amp;redlink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OpenID" TargetMode="External"/><Relationship Id="rId4" Type="http://schemas.openxmlformats.org/officeDocument/2006/relationships/hyperlink" Target="http://en.wikipedia.org/wiki/JS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1219200" y="3645024"/>
            <a:ext cx="6858000" cy="1368152"/>
          </a:xfrm>
        </p:spPr>
        <p:txBody>
          <a:bodyPr/>
          <a:lstStyle/>
          <a:p>
            <a:r>
              <a:rPr lang="en-US" dirty="0" smtClean="0"/>
              <a:t>Play Framework</a:t>
            </a:r>
            <a:endParaRPr lang="en-US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Alexander </a:t>
            </a:r>
            <a:r>
              <a:rPr lang="en-US" sz="2400" dirty="0" err="1" smtClean="0"/>
              <a:t>Lipski</a:t>
            </a:r>
            <a:r>
              <a:rPr lang="en-US" sz="2400" dirty="0" smtClean="0"/>
              <a:t>, </a:t>
            </a:r>
            <a:r>
              <a:rPr lang="en-US" sz="2400" dirty="0" err="1" smtClean="0"/>
              <a:t>Vairag</a:t>
            </a:r>
            <a:r>
              <a:rPr lang="en-US" sz="2400" dirty="0" smtClean="0"/>
              <a:t> </a:t>
            </a:r>
            <a:r>
              <a:rPr lang="en-US" sz="2400" dirty="0" err="1" smtClean="0"/>
              <a:t>Godhani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395288" y="6489700"/>
            <a:ext cx="6048920" cy="365125"/>
          </a:xfrm>
        </p:spPr>
        <p:txBody>
          <a:bodyPr/>
          <a:lstStyle/>
          <a:p>
            <a:pPr algn="l">
              <a:defRPr/>
            </a:pPr>
            <a:r>
              <a:rPr lang="de-DE" dirty="0" smtClean="0"/>
              <a:t>Web Technologies  – WS 2012/13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0" y="6489700"/>
            <a:ext cx="673100" cy="365125"/>
          </a:xfrm>
        </p:spPr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pic>
        <p:nvPicPr>
          <p:cNvPr id="3" name="Picture 2" descr="H:\MI 3rd Sem\Web Technologies\Student Talks\pl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928670"/>
            <a:ext cx="6129348" cy="20495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228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Main differences from other Java Frameworks</a:t>
            </a: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5263" y="1124744"/>
            <a:ext cx="8697912" cy="5233194"/>
          </a:xfrm>
        </p:spPr>
        <p:txBody>
          <a:bodyPr/>
          <a:lstStyle/>
          <a:p>
            <a:r>
              <a:rPr lang="en-GB" sz="2500" dirty="0" smtClean="0"/>
              <a:t>Integrated unit testing: </a:t>
            </a:r>
            <a:r>
              <a:rPr lang="en-GB" sz="2500" dirty="0" err="1" smtClean="0"/>
              <a:t>JUnit</a:t>
            </a:r>
            <a:r>
              <a:rPr lang="en-GB" sz="2500" dirty="0" smtClean="0"/>
              <a:t> and Selenium support is included in the core.</a:t>
            </a:r>
          </a:p>
          <a:p>
            <a:pPr>
              <a:buNone/>
            </a:pPr>
            <a:endParaRPr lang="en-GB" sz="2500" dirty="0" smtClean="0"/>
          </a:p>
          <a:p>
            <a:r>
              <a:rPr lang="en-GB" sz="2500" dirty="0" smtClean="0"/>
              <a:t>More elegant API: Play comes with all the typical stuff built-in!</a:t>
            </a:r>
          </a:p>
          <a:p>
            <a:pPr lvl="1">
              <a:buNone/>
            </a:pPr>
            <a:r>
              <a:rPr lang="en-GB" sz="2400" dirty="0" smtClean="0">
                <a:sym typeface="Wingdings" pitchFamily="2" charset="2"/>
              </a:rPr>
              <a:t> </a:t>
            </a:r>
            <a:r>
              <a:rPr lang="en-GB" sz="2400" dirty="0" smtClean="0"/>
              <a:t>very rare need to import any third party libraries </a:t>
            </a:r>
          </a:p>
          <a:p>
            <a:pPr>
              <a:buNone/>
            </a:pPr>
            <a:endParaRPr lang="en-GB" sz="2500" dirty="0" smtClean="0"/>
          </a:p>
          <a:p>
            <a:r>
              <a:rPr lang="en-GB" sz="2500" dirty="0" smtClean="0"/>
              <a:t>Static methods: all controller entry points and business logic methods are declared as static.</a:t>
            </a:r>
          </a:p>
          <a:p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758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Main differences from other Java Frameworks</a:t>
            </a: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5263" y="1124744"/>
            <a:ext cx="8697912" cy="5233194"/>
          </a:xfrm>
        </p:spPr>
        <p:txBody>
          <a:bodyPr/>
          <a:lstStyle/>
          <a:p>
            <a:r>
              <a:rPr lang="en-GB" dirty="0" smtClean="0"/>
              <a:t>Asynchronous I/O:  Play can service long requests asynchronously due to using </a:t>
            </a:r>
            <a:r>
              <a:rPr lang="en-GB" dirty="0" err="1" smtClean="0"/>
              <a:t>JBoss</a:t>
            </a:r>
            <a:r>
              <a:rPr lang="en-GB" dirty="0" smtClean="0"/>
              <a:t> </a:t>
            </a:r>
            <a:r>
              <a:rPr lang="en-GB" dirty="0" err="1" smtClean="0"/>
              <a:t>Netty</a:t>
            </a:r>
            <a:r>
              <a:rPr lang="en-GB" dirty="0" smtClean="0"/>
              <a:t> as its web server. </a:t>
            </a:r>
            <a:endParaRPr lang="en-GB" baseline="30000" dirty="0" smtClean="0"/>
          </a:p>
          <a:p>
            <a:endParaRPr lang="en-GB" dirty="0" smtClean="0"/>
          </a:p>
          <a:p>
            <a:r>
              <a:rPr lang="en-GB" dirty="0" smtClean="0"/>
              <a:t>Modular architecture: like Rails and </a:t>
            </a:r>
            <a:r>
              <a:rPr lang="en-GB" dirty="0" err="1" smtClean="0"/>
              <a:t>Django</a:t>
            </a:r>
            <a:r>
              <a:rPr lang="en-GB" dirty="0" smtClean="0"/>
              <a:t>, Play comes with the concept of modules.</a:t>
            </a:r>
          </a:p>
          <a:p>
            <a:endParaRPr lang="en-GB" dirty="0" smtClean="0"/>
          </a:p>
          <a:p>
            <a:r>
              <a:rPr lang="en-GB" dirty="0" smtClean="0"/>
              <a:t>Native </a:t>
            </a:r>
            <a:r>
              <a:rPr lang="en-GB" dirty="0" err="1" smtClean="0"/>
              <a:t>Scala</a:t>
            </a:r>
            <a:r>
              <a:rPr lang="en-GB" dirty="0" smtClean="0"/>
              <a:t> support: Play 2 uses </a:t>
            </a:r>
            <a:r>
              <a:rPr lang="en-GB" dirty="0" err="1" smtClean="0"/>
              <a:t>Scala</a:t>
            </a:r>
            <a:r>
              <a:rPr lang="en-GB" dirty="0" smtClean="0"/>
              <a:t> internally, but exposes a complete Java API and is completely interoperable with Java.</a:t>
            </a:r>
          </a:p>
          <a:p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758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sz="1600" dirty="0" smtClean="0"/>
          </a:p>
          <a:p>
            <a:r>
              <a:rPr lang="de-DE" sz="1600" dirty="0" smtClean="0"/>
              <a:t>Screen shot of Factory Management Dashboard will come here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 uses Play  Framework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2050" name="Picture 2" descr="H:\MI 3rd Sem\Web Technologies\Student Talks\typesafe-logo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43050"/>
            <a:ext cx="2840159" cy="682623"/>
          </a:xfrm>
          <a:prstGeom prst="rect">
            <a:avLst/>
          </a:prstGeom>
          <a:noFill/>
        </p:spPr>
      </p:pic>
      <p:pic>
        <p:nvPicPr>
          <p:cNvPr id="2051" name="Picture 3" descr="H:\MI 3rd Sem\Web Technologies\Student Talks\mashape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6182" y="1643050"/>
            <a:ext cx="2448199" cy="812802"/>
          </a:xfrm>
          <a:prstGeom prst="rect">
            <a:avLst/>
          </a:prstGeom>
          <a:noFill/>
        </p:spPr>
      </p:pic>
      <p:pic>
        <p:nvPicPr>
          <p:cNvPr id="2052" name="Picture 4" descr="H:\MI 3rd Sem\Web Technologies\Student Talks\gilt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5918" y="2928934"/>
            <a:ext cx="2420933" cy="731090"/>
          </a:xfrm>
          <a:prstGeom prst="rect">
            <a:avLst/>
          </a:prstGeom>
          <a:noFill/>
        </p:spPr>
      </p:pic>
      <p:pic>
        <p:nvPicPr>
          <p:cNvPr id="2053" name="Picture 5" descr="H:\MI 3rd Sem\Web Technologies\Student Talks\pigg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4286256"/>
            <a:ext cx="1371600" cy="1371600"/>
          </a:xfrm>
          <a:prstGeom prst="rect">
            <a:avLst/>
          </a:prstGeom>
          <a:noFill/>
        </p:spPr>
      </p:pic>
      <p:pic>
        <p:nvPicPr>
          <p:cNvPr id="1026" name="Picture 2" descr="H:\MI 3rd Sem\Web Technologies\Student Talks\zenexity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1934" y="4143380"/>
            <a:ext cx="2357454" cy="1275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6" name="Picture 8" descr="C:\Dokumente und Einstellungen\eva\Lokale Einstellungen\Temporary Internet Files\Content.IE5\4TJYR5T0\MCj0078834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188" y="116632"/>
            <a:ext cx="1247237" cy="6813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213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noProof="0" dirty="0" smtClean="0"/>
              <a:t>Literature</a:t>
            </a:r>
            <a:endParaRPr lang="en-US" sz="3600" noProof="0" dirty="0" smtClean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hlinkClick r:id="rId3"/>
              </a:rPr>
              <a:t>http://en.wikipedia.org/wiki/Play_Framework</a:t>
            </a:r>
            <a:endParaRPr lang="en-US" sz="2400" dirty="0" smtClean="0"/>
          </a:p>
          <a:p>
            <a:r>
              <a:rPr lang="en-US" sz="2400" dirty="0" smtClean="0">
                <a:hlinkClick r:id="rId4"/>
              </a:rPr>
              <a:t>http://www.playframework.org/documentation/2.0.4/Home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Book- </a:t>
            </a:r>
            <a:r>
              <a:rPr lang="en-US" sz="2400" dirty="0" smtClean="0">
                <a:hlinkClick r:id="rId5"/>
              </a:rPr>
              <a:t>http://www.the-play-book.co.uk/</a:t>
            </a:r>
            <a:endParaRPr lang="en-US" sz="2400" dirty="0" smtClean="0"/>
          </a:p>
          <a:p>
            <a:r>
              <a:rPr lang="en-US" sz="2400" dirty="0" smtClean="0"/>
              <a:t>Source code- </a:t>
            </a:r>
            <a:r>
              <a:rPr lang="en-US" sz="2400" dirty="0" smtClean="0">
                <a:hlinkClick r:id="rId6"/>
              </a:rPr>
              <a:t>https://github.com/playframework/play</a:t>
            </a:r>
            <a:endParaRPr lang="en-US" sz="2400" dirty="0" smtClean="0"/>
          </a:p>
          <a:p>
            <a:r>
              <a:rPr lang="en-US" sz="2400" dirty="0" smtClean="0"/>
              <a:t>Bug tracker- </a:t>
            </a:r>
            <a:r>
              <a:rPr lang="en-US" sz="2400" dirty="0" smtClean="0">
                <a:hlinkClick r:id="rId7"/>
              </a:rPr>
              <a:t>https://play.lighthouseapp.com/dashboard</a:t>
            </a:r>
            <a:endParaRPr lang="en-US" sz="2400" dirty="0" smtClean="0"/>
          </a:p>
          <a:p>
            <a:r>
              <a:rPr lang="de-DE" sz="2400" dirty="0" smtClean="0"/>
              <a:t>Discussion forum- </a:t>
            </a:r>
            <a:r>
              <a:rPr lang="de-DE" sz="2400" dirty="0" smtClean="0">
                <a:hlinkClick r:id="rId8"/>
              </a:rPr>
              <a:t>http://stackoverflow.com/tags/playframework</a:t>
            </a:r>
            <a:endParaRPr lang="en-US" sz="2400" dirty="0" smtClean="0"/>
          </a:p>
          <a:p>
            <a:pPr lvl="1" eaLnBrk="1" hangingPunct="1">
              <a:buNone/>
            </a:pPr>
            <a:endParaRPr lang="en-US" sz="1800" noProof="0" dirty="0" smtClean="0"/>
          </a:p>
          <a:p>
            <a:pPr lvl="1" eaLnBrk="1" hangingPunct="1">
              <a:lnSpc>
                <a:spcPct val="90000"/>
              </a:lnSpc>
            </a:pPr>
            <a:endParaRPr lang="en-US" sz="2000" noProof="0" dirty="0" smtClean="0"/>
          </a:p>
        </p:txBody>
      </p:sp>
      <p:sp>
        <p:nvSpPr>
          <p:cNvPr id="43010" name="Fußzeilenplatzhalt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 smtClean="0"/>
              <a:t>Web Technologies</a:t>
            </a:r>
          </a:p>
          <a:p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5751-2682-407C-8F84-56A1EDE41AB2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43014" name="Picture 4" descr="MCj0150925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29388" y="0"/>
            <a:ext cx="188118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8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3000372"/>
            <a:ext cx="7358114" cy="642923"/>
          </a:xfrm>
        </p:spPr>
        <p:txBody>
          <a:bodyPr/>
          <a:lstStyle/>
          <a:p>
            <a:pPr>
              <a:buNone/>
            </a:pPr>
            <a:r>
              <a:rPr lang="de-DE" sz="4400" dirty="0" smtClean="0"/>
              <a:t> Thank you  for your attention.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5263" y="980728"/>
            <a:ext cx="8697912" cy="5377210"/>
          </a:xfrm>
        </p:spPr>
        <p:txBody>
          <a:bodyPr/>
          <a:lstStyle/>
          <a:p>
            <a:r>
              <a:rPr lang="de-DE" dirty="0" smtClean="0"/>
              <a:t> What is Play Framework ?</a:t>
            </a:r>
          </a:p>
          <a:p>
            <a:r>
              <a:rPr lang="de-DE" dirty="0" smtClean="0"/>
              <a:t> History</a:t>
            </a:r>
          </a:p>
          <a:p>
            <a:r>
              <a:rPr lang="de-DE" dirty="0" smtClean="0"/>
              <a:t> Main difference from other Java Frameworks</a:t>
            </a:r>
          </a:p>
          <a:p>
            <a:r>
              <a:rPr lang="de-DE" dirty="0" smtClean="0"/>
              <a:t> Live Demo</a:t>
            </a:r>
          </a:p>
          <a:p>
            <a:r>
              <a:rPr lang="de-DE" dirty="0" smtClean="0"/>
              <a:t> Summary</a:t>
            </a:r>
          </a:p>
          <a:p>
            <a:r>
              <a:rPr lang="de-DE" dirty="0" smtClean="0"/>
              <a:t> Literature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262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Play Framework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3" y="1124744"/>
            <a:ext cx="8697912" cy="5233194"/>
          </a:xfrm>
        </p:spPr>
        <p:txBody>
          <a:bodyPr/>
          <a:lstStyle/>
          <a:p>
            <a:r>
              <a:rPr lang="en-GB" smtClean="0"/>
              <a:t>Play </a:t>
            </a:r>
            <a:r>
              <a:rPr lang="en-GB" dirty="0" smtClean="0"/>
              <a:t>uses Java to build web applications in an environment that is less Java Enterprise Edition-centric . 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Play uses no Java EE constraints. </a:t>
            </a:r>
          </a:p>
          <a:p>
            <a:pPr>
              <a:buNone/>
            </a:pPr>
            <a:r>
              <a:rPr lang="en-GB" sz="2400" dirty="0" smtClean="0"/>
              <a:t>	</a:t>
            </a:r>
            <a:r>
              <a:rPr lang="en-GB" sz="2400" dirty="0" smtClean="0">
                <a:sym typeface="Wingdings" pitchFamily="2" charset="2"/>
              </a:rPr>
              <a:t> </a:t>
            </a:r>
            <a:r>
              <a:rPr lang="en-GB" sz="2400" dirty="0" smtClean="0"/>
              <a:t>This can make Play simpler to develop compared to other Java-centric platforms.</a:t>
            </a:r>
            <a:r>
              <a:rPr lang="en-GB" sz="2400" baseline="30000" dirty="0" smtClean="0">
                <a:hlinkClick r:id="rId3"/>
              </a:rPr>
              <a:t>[13]</a:t>
            </a:r>
            <a:endParaRPr lang="en-GB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Play Framework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3" y="1124744"/>
            <a:ext cx="8697912" cy="5233194"/>
          </a:xfrm>
        </p:spPr>
        <p:txBody>
          <a:bodyPr/>
          <a:lstStyle/>
          <a:p>
            <a:r>
              <a:rPr lang="en-GB" dirty="0" smtClean="0"/>
              <a:t>Play applications are designed to be run using the built-in </a:t>
            </a:r>
            <a:r>
              <a:rPr lang="en-GB" dirty="0" err="1" smtClean="0"/>
              <a:t>JBoss</a:t>
            </a:r>
            <a:r>
              <a:rPr lang="en-GB" dirty="0" smtClean="0"/>
              <a:t> </a:t>
            </a:r>
            <a:r>
              <a:rPr lang="en-GB" dirty="0" err="1" smtClean="0"/>
              <a:t>Netty</a:t>
            </a:r>
            <a:r>
              <a:rPr lang="en-GB" dirty="0" smtClean="0"/>
              <a:t> web server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But:</a:t>
            </a:r>
          </a:p>
          <a:p>
            <a:r>
              <a:rPr lang="en-GB" dirty="0" smtClean="0"/>
              <a:t>They can also be packaged as WAR files to be distributed to standard Java EE application servers.</a:t>
            </a:r>
            <a:r>
              <a:rPr lang="en-GB" baseline="30000" dirty="0" smtClean="0">
                <a:hlinkClick r:id="rId3"/>
              </a:rPr>
              <a:t>[14]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is Play Framework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/>
              <a:t>Testing?</a:t>
            </a:r>
          </a:p>
          <a:p>
            <a:endParaRPr lang="en-GB" dirty="0" smtClean="0"/>
          </a:p>
          <a:p>
            <a:r>
              <a:rPr lang="en-GB" dirty="0" smtClean="0"/>
              <a:t>Play provides a built-in test framework for unit testing and functional testing.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History (I think we will remove 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to </a:t>
            </a:r>
            <a:r>
              <a:rPr lang="de-DE" dirty="0" smtClean="0">
                <a:hlinkClick r:id="rId2"/>
              </a:rPr>
              <a:t>http://www.playframework.org/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 &amp; scroll down till  “</a:t>
            </a:r>
            <a:r>
              <a:rPr lang="en-US" b="1" dirty="0" smtClean="0"/>
              <a:t>Re-play history</a:t>
            </a:r>
            <a:r>
              <a:rPr lang="de-DE" dirty="0" smtClean="0"/>
              <a:t>“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Also read History section from http://en.wikipedia.org/wiki/Play_Framework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63" y="1124744"/>
            <a:ext cx="8697912" cy="5233194"/>
          </a:xfrm>
        </p:spPr>
        <p:txBody>
          <a:bodyPr/>
          <a:lstStyle/>
          <a:p>
            <a:r>
              <a:rPr lang="de-DE" dirty="0" smtClean="0"/>
              <a:t>Jboss  Netty as Web server</a:t>
            </a:r>
          </a:p>
          <a:p>
            <a:r>
              <a:rPr lang="de-DE" dirty="0" smtClean="0"/>
              <a:t>RESTful Framework</a:t>
            </a:r>
          </a:p>
          <a:p>
            <a:r>
              <a:rPr lang="de-DE" dirty="0" smtClean="0"/>
              <a:t>CRUD</a:t>
            </a:r>
          </a:p>
          <a:p>
            <a:r>
              <a:rPr lang="de-DE" dirty="0" smtClean="0"/>
              <a:t>User authentification</a:t>
            </a:r>
          </a:p>
          <a:p>
            <a:r>
              <a:rPr lang="de-DE" dirty="0" smtClean="0"/>
              <a:t>Job Scheduler</a:t>
            </a:r>
          </a:p>
          <a:p>
            <a:r>
              <a:rPr lang="de-DE" dirty="0" smtClean="0"/>
              <a:t>Many more..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5263" y="1484784"/>
          <a:ext cx="8697912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/>
                <a:gridCol w="4348956"/>
              </a:tblGrid>
              <a:tr h="3240360">
                <a:tc>
                  <a:txBody>
                    <a:bodyPr/>
                    <a:lstStyle/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300" b="0" i="0" kern="12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JBoss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300" b="0" i="0" kern="12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Netty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for the web server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No required ORM, but </a:t>
                      </a:r>
                      <a:r>
                        <a:rPr lang="en-GB" sz="1300" b="0" i="0" kern="12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Anorm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300" b="0" i="0" kern="12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Scala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) and </a:t>
                      </a:r>
                      <a:r>
                        <a:rPr lang="en-GB" sz="1300" b="0" i="0" kern="12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Ebean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(Java) are included for database access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300" b="0" i="0" kern="12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Scala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for the template engine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Built in hot-reloading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  <a:hlinkClick r:id="rId3" tooltip="Sbt (page does not exist)"/>
                        </a:rPr>
                        <a:t> </a:t>
                      </a:r>
                      <a:r>
                        <a:rPr lang="en-GB" sz="1300" b="0" i="0" kern="12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Sbt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 for dependency management</a:t>
                      </a:r>
                    </a:p>
                    <a:p>
                      <a:pPr>
                        <a:buFont typeface="Symbol" pitchFamily="18" charset="2"/>
                        <a:buNone/>
                      </a:pPr>
                      <a:endParaRPr lang="en-GB" sz="1300" b="0" i="0" kern="1200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The following functionality is present in the core:</a:t>
                      </a:r>
                    </a:p>
                    <a:p>
                      <a:pPr lvl="1"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a clean, </a:t>
                      </a:r>
                      <a:r>
                        <a:rPr lang="en-GB" sz="1300" b="0" i="0" kern="12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RESTful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framework</a:t>
                      </a:r>
                    </a:p>
                    <a:p>
                      <a:pPr lvl="1"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CRUD: a module to simplify editing of model objects</a:t>
                      </a:r>
                    </a:p>
                    <a:p>
                      <a:pPr lvl="1"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Secure: a module to enable simple user authentication</a:t>
                      </a:r>
                    </a:p>
                    <a:p>
                      <a:pPr lvl="1"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a validation framework based on 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Job scheduler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a simple to use SMTP mailer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  <a:hlinkClick r:id="rId4" tooltip="JSON"/>
                        </a:rPr>
                        <a:t> 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JSON and XML parsers and </a:t>
                      </a:r>
                      <a:r>
                        <a:rPr lang="en-GB" sz="1300" b="0" i="0" kern="12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marshallers</a:t>
                      </a:r>
                      <a:endParaRPr lang="en-GB" sz="1300" b="0" i="0" kern="1200" dirty="0" smtClean="0">
                        <a:solidFill>
                          <a:srgbClr val="000000"/>
                        </a:solidFill>
                        <a:latin typeface="Times New Roman" pitchFamily="18" charset="0"/>
                        <a:ea typeface="+mn-ea"/>
                        <a:cs typeface="+mn-cs"/>
                      </a:endParaRP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Persistence layer based on JPA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Embedded database for quick deployment/testing purposes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F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ull embedded testing framework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A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utomatic file uploads functionality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Multi-environment configuration awareness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Powerful template engine based on Groovy with templates, hierarchy and tags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300" b="0" i="0" kern="120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M</a:t>
                      </a:r>
                      <a:r>
                        <a:rPr lang="en-GB" sz="1300" b="0" i="0" kern="12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odular, which enables bringing new features in the core architecture easily</a:t>
                      </a:r>
                    </a:p>
                    <a:p>
                      <a:pPr>
                        <a:buFont typeface="Symbol" pitchFamily="18" charset="2"/>
                        <a:buChar char="-"/>
                      </a:pP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  <a:hlinkClick r:id="rId5" tooltip="OpenID"/>
                        </a:rPr>
                        <a:t> </a:t>
                      </a:r>
                      <a:r>
                        <a:rPr lang="en-GB" sz="1300" b="0" i="0" kern="1200" dirty="0" err="1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OpenID</a:t>
                      </a:r>
                      <a:r>
                        <a:rPr lang="en-GB" sz="1300" b="0" i="0" kern="12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 and web services clients</a:t>
                      </a:r>
                      <a:endParaRPr lang="de-DE" sz="1300" dirty="0" smtClean="0"/>
                    </a:p>
                    <a:p>
                      <a:pPr>
                        <a:buFont typeface="Symbol" pitchFamily="18" charset="2"/>
                        <a:buChar char="-"/>
                      </a:pPr>
                      <a:endParaRPr lang="de-DE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80000" y="836712"/>
            <a:ext cx="2108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b="1" dirty="0" smtClean="0"/>
              <a:t>All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Main differences from other Java Frameworks</a:t>
            </a: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5263" y="1124744"/>
            <a:ext cx="8697912" cy="5233194"/>
          </a:xfrm>
        </p:spPr>
        <p:txBody>
          <a:bodyPr/>
          <a:lstStyle/>
          <a:p>
            <a:r>
              <a:rPr lang="en-GB" dirty="0" err="1" smtClean="0"/>
              <a:t>Sateless</a:t>
            </a:r>
            <a:r>
              <a:rPr lang="en-GB" dirty="0" smtClean="0"/>
              <a:t>:  Play 2 is fully </a:t>
            </a:r>
            <a:r>
              <a:rPr lang="en-GB" dirty="0" err="1" smtClean="0"/>
              <a:t>RESTful</a:t>
            </a:r>
            <a:r>
              <a:rPr lang="en-GB" dirty="0" smtClean="0"/>
              <a:t> </a:t>
            </a:r>
          </a:p>
          <a:p>
            <a:pPr lvl="1">
              <a:buNone/>
            </a:pPr>
            <a:r>
              <a:rPr lang="en-GB" sz="2400" dirty="0" smtClean="0">
                <a:sym typeface="Wingdings" pitchFamily="2" charset="2"/>
              </a:rPr>
              <a:t></a:t>
            </a:r>
            <a:r>
              <a:rPr lang="en-GB" sz="2400" dirty="0" smtClean="0"/>
              <a:t>No Java EE session per connection. This can make Play 2 more </a:t>
            </a:r>
            <a:r>
              <a:rPr lang="en-GB" sz="2400" b="1" dirty="0" smtClean="0"/>
              <a:t>outwardly-scalable</a:t>
            </a:r>
            <a:r>
              <a:rPr lang="en-GB" sz="2400" dirty="0" smtClean="0"/>
              <a:t> than many other frameworks.</a:t>
            </a:r>
          </a:p>
          <a:p>
            <a:pPr lvl="1">
              <a:buNone/>
            </a:pPr>
            <a:endParaRPr lang="en-GB" sz="2600" dirty="0" smtClean="0"/>
          </a:p>
          <a:p>
            <a:r>
              <a:rPr lang="en-GB" dirty="0" smtClean="0"/>
              <a:t>Less configuration: </a:t>
            </a:r>
            <a:r>
              <a:rPr lang="en-GB" u="sng" dirty="0" smtClean="0"/>
              <a:t>download</a:t>
            </a:r>
            <a:r>
              <a:rPr lang="en-GB" dirty="0" smtClean="0"/>
              <a:t>, </a:t>
            </a:r>
            <a:r>
              <a:rPr lang="en-GB" u="sng" dirty="0" smtClean="0"/>
              <a:t>unpack</a:t>
            </a:r>
            <a:r>
              <a:rPr lang="en-GB" dirty="0" smtClean="0"/>
              <a:t> and </a:t>
            </a:r>
            <a:r>
              <a:rPr lang="en-GB" u="sng" dirty="0" smtClean="0"/>
              <a:t>develop</a:t>
            </a:r>
            <a:r>
              <a:rPr lang="en-GB" dirty="0" smtClean="0"/>
              <a:t>!</a:t>
            </a:r>
          </a:p>
          <a:p>
            <a:endParaRPr lang="en-GB" dirty="0" smtClean="0"/>
          </a:p>
          <a:p>
            <a:r>
              <a:rPr lang="en-GB" dirty="0" smtClean="0"/>
              <a:t>Faster testing: no need to deploy to an application server, just edit the code and press the refresh button on the browser.</a:t>
            </a:r>
          </a:p>
          <a:p>
            <a:endParaRPr lang="en-US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Web Technologies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9D760-A32F-4D09-B243-BD6B295F318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758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erLufgi9">
  <a:themeElements>
    <a:clrScheme name="LuFG i9">
      <a:dk1>
        <a:sysClr val="windowText" lastClr="000000"/>
      </a:dk1>
      <a:lt1>
        <a:sysClr val="window" lastClr="FFFFFF"/>
      </a:lt1>
      <a:dk2>
        <a:srgbClr val="003366"/>
      </a:dk2>
      <a:lt2>
        <a:srgbClr val="8BA8D5"/>
      </a:lt2>
      <a:accent1>
        <a:srgbClr val="E2E4EC"/>
      </a:accent1>
      <a:accent2>
        <a:srgbClr val="727CA3"/>
      </a:accent2>
      <a:accent3>
        <a:srgbClr val="AAB0C7"/>
      </a:accent3>
      <a:accent4>
        <a:srgbClr val="FADA7A"/>
      </a:accent4>
      <a:accent5>
        <a:srgbClr val="FCE8AF"/>
      </a:accent5>
      <a:accent6>
        <a:srgbClr val="525A7D"/>
      </a:accent6>
      <a:hlink>
        <a:srgbClr val="638BAD"/>
      </a:hlink>
      <a:folHlink>
        <a:srgbClr val="6B56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L2PDocumentLibraryForm</Display>
  <Edit>L2PDocumentLibraryForm</Edit>
  <New>L2PDocumentLibraryForm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L2P Document" ma:contentTypeID="0x0101A000540DB71C409F184AAE8DC3F7F543EFE3" ma:contentTypeVersion="0" ma:contentTypeDescription="Create a new document." ma:contentTypeScope="" ma:versionID="94749c2e2785fc518be009309976da7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D79046B-196B-4059-AF0D-76504A4A37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36B6A8-0C52-4F23-9C20-6BD7397AC7E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FCDE61B-846E-49C8-924F-EDA6BAC0F2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LeerLufgi9</Template>
  <TotalTime>0</TotalTime>
  <Words>426</Words>
  <Application>Microsoft Office PowerPoint</Application>
  <PresentationFormat>On-screen Show (4:3)</PresentationFormat>
  <Paragraphs>213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LeerLufgi9</vt:lpstr>
      <vt:lpstr>Play Framework</vt:lpstr>
      <vt:lpstr>Overview</vt:lpstr>
      <vt:lpstr>What is Play Framework ?</vt:lpstr>
      <vt:lpstr>What is Play Framework ?</vt:lpstr>
      <vt:lpstr>What is Play Framework ?</vt:lpstr>
      <vt:lpstr>History (I think we will remove !)</vt:lpstr>
      <vt:lpstr>Components</vt:lpstr>
      <vt:lpstr>Components</vt:lpstr>
      <vt:lpstr>Main differences from other Java Frameworks</vt:lpstr>
      <vt:lpstr>Main differences from other Java Frameworks</vt:lpstr>
      <vt:lpstr>Main differences from other Java Frameworks</vt:lpstr>
      <vt:lpstr>Live Demo</vt:lpstr>
      <vt:lpstr>Who uses Play  Framework ?</vt:lpstr>
      <vt:lpstr>Summary</vt:lpstr>
      <vt:lpstr>Literature</vt:lpstr>
      <vt:lpstr>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Brauner</dc:creator>
  <cp:lastModifiedBy>Alex</cp:lastModifiedBy>
  <cp:revision>70</cp:revision>
  <cp:lastPrinted>2010-10-21T18:12:45Z</cp:lastPrinted>
  <dcterms:created xsi:type="dcterms:W3CDTF">2010-10-22T12:04:46Z</dcterms:created>
  <dcterms:modified xsi:type="dcterms:W3CDTF">2012-12-26T21:11:42Z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0x0101A000540DB71C409F184AAE8DC3F7F543EFE3</vt:lpwstr>
  </property>
</Properties>
</file>