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3" d="100"/>
          <a:sy n="53" d="100"/>
        </p:scale>
        <p:origin x="7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2302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amma.app" TargetMode="Externa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7620" y="0"/>
            <a:ext cx="14630400" cy="8229600"/>
          </a:xfrm>
          <a:prstGeom prst="rect">
            <a:avLst/>
          </a:prstGeom>
          <a:solidFill>
            <a:srgbClr val="F9F6F0"/>
          </a:solidFill>
          <a:ln/>
        </p:spPr>
        <p:txBody>
          <a:bodyPr/>
          <a:lstStyle/>
          <a:p>
            <a:endParaRPr lang="en-IN" dirty="0"/>
          </a:p>
        </p:txBody>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1959769"/>
            <a:ext cx="7477601" cy="1916430"/>
          </a:xfrm>
          <a:prstGeom prst="rect">
            <a:avLst/>
          </a:prstGeom>
          <a:noFill/>
          <a:ln/>
        </p:spPr>
        <p:txBody>
          <a:bodyPr wrap="square" rtlCol="0" anchor="t"/>
          <a:lstStyle/>
          <a:p>
            <a:pPr marL="0" indent="0">
              <a:lnSpc>
                <a:spcPts val="7545"/>
              </a:lnSpc>
              <a:buNone/>
            </a:pPr>
            <a:r>
              <a:rPr lang="en-US" sz="7200" b="1" dirty="0">
                <a:solidFill>
                  <a:srgbClr val="484237"/>
                </a:solidFill>
                <a:latin typeface="Gelasio" pitchFamily="34" charset="0"/>
                <a:ea typeface="Gelasio" pitchFamily="34" charset="-122"/>
                <a:cs typeface="Gelasio" pitchFamily="34" charset="-120"/>
              </a:rPr>
              <a:t>Examples of Biomimicry</a:t>
            </a:r>
            <a:endParaRPr lang="en-US" sz="7200" dirty="0"/>
          </a:p>
        </p:txBody>
      </p:sp>
      <p:sp>
        <p:nvSpPr>
          <p:cNvPr id="6" name="Text 3"/>
          <p:cNvSpPr/>
          <p:nvPr/>
        </p:nvSpPr>
        <p:spPr>
          <a:xfrm>
            <a:off x="833199" y="4209455"/>
            <a:ext cx="7477601" cy="1421606"/>
          </a:xfrm>
          <a:prstGeom prst="rect">
            <a:avLst/>
          </a:prstGeom>
          <a:noFill/>
          <a:ln/>
        </p:spPr>
        <p:txBody>
          <a:bodyPr wrap="square" rtlCol="0" anchor="t"/>
          <a:lstStyle/>
          <a:p>
            <a:pPr marL="0" indent="0">
              <a:lnSpc>
                <a:spcPts val="2799"/>
              </a:lnSpc>
              <a:buNone/>
            </a:pPr>
            <a:r>
              <a:rPr lang="en-US" sz="2800" dirty="0">
                <a:solidFill>
                  <a:srgbClr val="746558"/>
                </a:solidFill>
                <a:latin typeface="Gelasio" pitchFamily="34" charset="0"/>
                <a:ea typeface="Gelasio" pitchFamily="34" charset="-122"/>
                <a:cs typeface="Gelasio" pitchFamily="34" charset="-120"/>
              </a:rPr>
              <a:t>By observing the natural world, we can draw inspiration from the ingenious solutions that have evolved over billions of years.</a:t>
            </a:r>
            <a:endParaRPr lang="en-US" sz="2800" dirty="0"/>
          </a:p>
        </p:txBody>
      </p:sp>
      <p:sp>
        <p:nvSpPr>
          <p:cNvPr id="8" name="Text 5"/>
          <p:cNvSpPr/>
          <p:nvPr/>
        </p:nvSpPr>
        <p:spPr>
          <a:xfrm>
            <a:off x="910590" y="6002179"/>
            <a:ext cx="200620" cy="146328"/>
          </a:xfrm>
          <a:prstGeom prst="rect">
            <a:avLst/>
          </a:prstGeom>
          <a:noFill/>
          <a:ln/>
        </p:spPr>
        <p:txBody>
          <a:bodyPr wrap="none" rtlCol="0" anchor="t"/>
          <a:lstStyle/>
          <a:p>
            <a:pPr marL="0" indent="0" algn="ctr">
              <a:lnSpc>
                <a:spcPts val="1152"/>
              </a:lnSpc>
              <a:buNone/>
            </a:pPr>
            <a:r>
              <a:rPr lang="en-US" sz="1152" dirty="0">
                <a:solidFill>
                  <a:srgbClr val="FFFFFF"/>
                </a:solidFill>
                <a:latin typeface="Gelasio" pitchFamily="34" charset="0"/>
                <a:ea typeface="Gelasio" pitchFamily="34" charset="-122"/>
                <a:cs typeface="Gelasio" pitchFamily="34" charset="-120"/>
              </a:rPr>
              <a:t>Va</a:t>
            </a:r>
            <a:endParaRPr lang="en-US" sz="1152" dirty="0"/>
          </a:p>
        </p:txBody>
      </p:sp>
      <p:sp>
        <p:nvSpPr>
          <p:cNvPr id="9" name="Text 6"/>
          <p:cNvSpPr/>
          <p:nvPr/>
        </p:nvSpPr>
        <p:spPr>
          <a:xfrm>
            <a:off x="1299686" y="5880973"/>
            <a:ext cx="2658070" cy="388858"/>
          </a:xfrm>
          <a:prstGeom prst="rect">
            <a:avLst/>
          </a:prstGeom>
          <a:noFill/>
          <a:ln/>
        </p:spPr>
        <p:txBody>
          <a:bodyPr wrap="none" rtlCol="0" anchor="t"/>
          <a:lstStyle/>
          <a:p>
            <a:pPr marL="0" indent="0" algn="l">
              <a:lnSpc>
                <a:spcPts val="3062"/>
              </a:lnSpc>
              <a:buNone/>
            </a:pPr>
            <a:endParaRPr lang="en-US" sz="2187" dirty="0"/>
          </a:p>
        </p:txBody>
      </p:sp>
      <p:pic>
        <p:nvPicPr>
          <p:cNvPr id="10"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2216706"/>
            <a:ext cx="5554980" cy="694373"/>
          </a:xfrm>
          <a:prstGeom prst="rect">
            <a:avLst/>
          </a:prstGeom>
          <a:noFill/>
          <a:ln/>
        </p:spPr>
        <p:txBody>
          <a:bodyPr wrap="non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Velcro and the Bur</a:t>
            </a:r>
            <a:endParaRPr lang="en-US" sz="4374" dirty="0"/>
          </a:p>
        </p:txBody>
      </p:sp>
      <p:sp>
        <p:nvSpPr>
          <p:cNvPr id="5" name="Text 3"/>
          <p:cNvSpPr/>
          <p:nvPr/>
        </p:nvSpPr>
        <p:spPr>
          <a:xfrm>
            <a:off x="2037993" y="3466505"/>
            <a:ext cx="2777490"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The Inspiration</a:t>
            </a:r>
            <a:endParaRPr lang="en-US" sz="2187" dirty="0"/>
          </a:p>
        </p:txBody>
      </p:sp>
      <p:sp>
        <p:nvSpPr>
          <p:cNvPr id="6" name="Text 4"/>
          <p:cNvSpPr/>
          <p:nvPr/>
        </p:nvSpPr>
        <p:spPr>
          <a:xfrm>
            <a:off x="2037993" y="4035862"/>
            <a:ext cx="3156347" cy="1777008"/>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Swiss inventor George de Mestral was inspired by the tiny hooks on the burs that clung to his clothing after a walk in the woods.</a:t>
            </a:r>
            <a:endParaRPr lang="en-US" sz="1750" dirty="0"/>
          </a:p>
        </p:txBody>
      </p:sp>
      <p:sp>
        <p:nvSpPr>
          <p:cNvPr id="7" name="Text 5"/>
          <p:cNvSpPr/>
          <p:nvPr/>
        </p:nvSpPr>
        <p:spPr>
          <a:xfrm>
            <a:off x="5743932" y="3466505"/>
            <a:ext cx="2777490"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The Design</a:t>
            </a:r>
            <a:endParaRPr lang="en-US" sz="2187" dirty="0"/>
          </a:p>
        </p:txBody>
      </p:sp>
      <p:sp>
        <p:nvSpPr>
          <p:cNvPr id="8" name="Text 6"/>
          <p:cNvSpPr/>
          <p:nvPr/>
        </p:nvSpPr>
        <p:spPr>
          <a:xfrm>
            <a:off x="5743932" y="4035862"/>
            <a:ext cx="3156347" cy="1777008"/>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De Mestral's biomimetic invention, Velcro, replicates the hook-and-loop system found in the bur's structure, creating a strong, adjustable fastener.</a:t>
            </a:r>
            <a:endParaRPr lang="en-US" sz="1750" dirty="0"/>
          </a:p>
        </p:txBody>
      </p:sp>
      <p:sp>
        <p:nvSpPr>
          <p:cNvPr id="9" name="Text 7"/>
          <p:cNvSpPr/>
          <p:nvPr/>
        </p:nvSpPr>
        <p:spPr>
          <a:xfrm>
            <a:off x="9449872" y="3466505"/>
            <a:ext cx="2777490"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The Impact</a:t>
            </a:r>
            <a:endParaRPr lang="en-US" sz="2187" dirty="0"/>
          </a:p>
        </p:txBody>
      </p:sp>
      <p:sp>
        <p:nvSpPr>
          <p:cNvPr id="10" name="Text 8"/>
          <p:cNvSpPr/>
          <p:nvPr/>
        </p:nvSpPr>
        <p:spPr>
          <a:xfrm>
            <a:off x="9449872" y="4035862"/>
            <a:ext cx="3156347" cy="1777008"/>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Velcro has become a ubiquitous fastener, used in everything from clothing to spacecraft, demonstrating the power of taking cues from nature.</a:t>
            </a:r>
            <a:endParaRPr lang="en-US" sz="1750" dirty="0"/>
          </a:p>
        </p:txBody>
      </p:sp>
      <p:pic>
        <p:nvPicPr>
          <p:cNvPr id="1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2114074"/>
            <a:ext cx="8679656" cy="694373"/>
          </a:xfrm>
          <a:prstGeom prst="rect">
            <a:avLst/>
          </a:prstGeom>
          <a:noFill/>
          <a:ln/>
        </p:spPr>
        <p:txBody>
          <a:bodyPr wrap="non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Sharkskin and Swimsuit Design</a:t>
            </a:r>
            <a:endParaRPr lang="en-US" sz="4374" dirty="0"/>
          </a:p>
        </p:txBody>
      </p:sp>
      <p:sp>
        <p:nvSpPr>
          <p:cNvPr id="5" name="Shape 3"/>
          <p:cNvSpPr/>
          <p:nvPr/>
        </p:nvSpPr>
        <p:spPr>
          <a:xfrm>
            <a:off x="2037993" y="3426381"/>
            <a:ext cx="499943" cy="499943"/>
          </a:xfrm>
          <a:prstGeom prst="roundRect">
            <a:avLst>
              <a:gd name="adj" fmla="val 26667"/>
            </a:avLst>
          </a:prstGeom>
          <a:solidFill>
            <a:srgbClr val="EFE7D6"/>
          </a:solidFill>
          <a:ln/>
        </p:spPr>
      </p:sp>
      <p:sp>
        <p:nvSpPr>
          <p:cNvPr id="6" name="Text 4"/>
          <p:cNvSpPr/>
          <p:nvPr/>
        </p:nvSpPr>
        <p:spPr>
          <a:xfrm>
            <a:off x="2209324" y="3468052"/>
            <a:ext cx="157282"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1</a:t>
            </a:r>
            <a:endParaRPr lang="en-US" sz="2624" dirty="0"/>
          </a:p>
        </p:txBody>
      </p:sp>
      <p:sp>
        <p:nvSpPr>
          <p:cNvPr id="7" name="Text 5"/>
          <p:cNvSpPr/>
          <p:nvPr/>
        </p:nvSpPr>
        <p:spPr>
          <a:xfrm>
            <a:off x="2760107" y="3502700"/>
            <a:ext cx="2647950"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Drag Reduction</a:t>
            </a:r>
            <a:endParaRPr lang="en-US" sz="2187" dirty="0"/>
          </a:p>
        </p:txBody>
      </p:sp>
      <p:sp>
        <p:nvSpPr>
          <p:cNvPr id="8" name="Text 6"/>
          <p:cNvSpPr/>
          <p:nvPr/>
        </p:nvSpPr>
        <p:spPr>
          <a:xfrm>
            <a:off x="2760107" y="3983117"/>
            <a:ext cx="2647950" cy="1777008"/>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The unique structure of sharkskin, with its tiny, v-shaped scales, helps reduce drag and increase swimming efficiency.</a:t>
            </a:r>
            <a:endParaRPr lang="en-US" sz="1750" dirty="0"/>
          </a:p>
        </p:txBody>
      </p:sp>
      <p:sp>
        <p:nvSpPr>
          <p:cNvPr id="9" name="Shape 7"/>
          <p:cNvSpPr/>
          <p:nvPr/>
        </p:nvSpPr>
        <p:spPr>
          <a:xfrm>
            <a:off x="5630228" y="3426381"/>
            <a:ext cx="499943" cy="499943"/>
          </a:xfrm>
          <a:prstGeom prst="roundRect">
            <a:avLst>
              <a:gd name="adj" fmla="val 26667"/>
            </a:avLst>
          </a:prstGeom>
          <a:solidFill>
            <a:srgbClr val="EFE7D6"/>
          </a:solidFill>
          <a:ln/>
        </p:spPr>
      </p:sp>
      <p:sp>
        <p:nvSpPr>
          <p:cNvPr id="10" name="Text 8"/>
          <p:cNvSpPr/>
          <p:nvPr/>
        </p:nvSpPr>
        <p:spPr>
          <a:xfrm>
            <a:off x="5779175" y="3468052"/>
            <a:ext cx="202049"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2</a:t>
            </a:r>
            <a:endParaRPr lang="en-US" sz="2624" dirty="0"/>
          </a:p>
        </p:txBody>
      </p:sp>
      <p:sp>
        <p:nvSpPr>
          <p:cNvPr id="11" name="Text 9"/>
          <p:cNvSpPr/>
          <p:nvPr/>
        </p:nvSpPr>
        <p:spPr>
          <a:xfrm>
            <a:off x="6352342" y="3502700"/>
            <a:ext cx="2647950"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Biomimetic Fabric</a:t>
            </a:r>
            <a:endParaRPr lang="en-US" sz="2187" dirty="0"/>
          </a:p>
        </p:txBody>
      </p:sp>
      <p:sp>
        <p:nvSpPr>
          <p:cNvPr id="12" name="Text 10"/>
          <p:cNvSpPr/>
          <p:nvPr/>
        </p:nvSpPr>
        <p:spPr>
          <a:xfrm>
            <a:off x="6352342" y="3983117"/>
            <a:ext cx="2647950" cy="2132409"/>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Swimsuit designers have created fabrics that mimic the sharkskin's texture, improving the speed and performance of competitive swimmers.</a:t>
            </a:r>
            <a:endParaRPr lang="en-US" sz="1750" dirty="0"/>
          </a:p>
        </p:txBody>
      </p:sp>
      <p:sp>
        <p:nvSpPr>
          <p:cNvPr id="13" name="Shape 11"/>
          <p:cNvSpPr/>
          <p:nvPr/>
        </p:nvSpPr>
        <p:spPr>
          <a:xfrm>
            <a:off x="9222462" y="3426381"/>
            <a:ext cx="499943" cy="499943"/>
          </a:xfrm>
          <a:prstGeom prst="roundRect">
            <a:avLst>
              <a:gd name="adj" fmla="val 26667"/>
            </a:avLst>
          </a:prstGeom>
          <a:solidFill>
            <a:srgbClr val="EFE7D6"/>
          </a:solidFill>
          <a:ln/>
        </p:spPr>
      </p:sp>
      <p:sp>
        <p:nvSpPr>
          <p:cNvPr id="14" name="Text 12"/>
          <p:cNvSpPr/>
          <p:nvPr/>
        </p:nvSpPr>
        <p:spPr>
          <a:xfrm>
            <a:off x="9372005" y="3468052"/>
            <a:ext cx="200858"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3</a:t>
            </a:r>
            <a:endParaRPr lang="en-US" sz="2624" dirty="0"/>
          </a:p>
        </p:txBody>
      </p:sp>
      <p:sp>
        <p:nvSpPr>
          <p:cNvPr id="15" name="Text 13"/>
          <p:cNvSpPr/>
          <p:nvPr/>
        </p:nvSpPr>
        <p:spPr>
          <a:xfrm>
            <a:off x="9944576" y="3502700"/>
            <a:ext cx="2647950" cy="694373"/>
          </a:xfrm>
          <a:prstGeom prst="rect">
            <a:avLst/>
          </a:prstGeom>
          <a:noFill/>
          <a:ln/>
        </p:spPr>
        <p:txBody>
          <a:bodyPr wrap="squar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Self-Cleaning Properties</a:t>
            </a:r>
            <a:endParaRPr lang="en-US" sz="2187" dirty="0"/>
          </a:p>
        </p:txBody>
      </p:sp>
      <p:sp>
        <p:nvSpPr>
          <p:cNvPr id="16" name="Text 14"/>
          <p:cNvSpPr/>
          <p:nvPr/>
        </p:nvSpPr>
        <p:spPr>
          <a:xfrm>
            <a:off x="9944576" y="4330303"/>
            <a:ext cx="2647950" cy="1777008"/>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Sharkskin's rough texture also helps to repel dirt and debris, inspiring the development of self-cleaning surfaces.</a:t>
            </a:r>
            <a:endParaRPr lang="en-US" sz="1750" dirty="0"/>
          </a:p>
        </p:txBody>
      </p:sp>
      <p:pic>
        <p:nvPicPr>
          <p:cNvPr id="17"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879158"/>
            <a:ext cx="10137696" cy="694373"/>
          </a:xfrm>
          <a:prstGeom prst="rect">
            <a:avLst/>
          </a:prstGeom>
          <a:noFill/>
          <a:ln/>
        </p:spPr>
        <p:txBody>
          <a:bodyPr wrap="non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Termite Mounds and Passive Cooling</a:t>
            </a:r>
            <a:endParaRPr lang="en-US" sz="4374" dirty="0"/>
          </a:p>
        </p:txBody>
      </p:sp>
      <p:pic>
        <p:nvPicPr>
          <p:cNvPr id="5" name="Image 0" descr="preencoded.png"/>
          <p:cNvPicPr>
            <a:picLocks noChangeAspect="1"/>
          </p:cNvPicPr>
          <p:nvPr/>
        </p:nvPicPr>
        <p:blipFill>
          <a:blip r:embed="rId3"/>
          <a:stretch>
            <a:fillRect/>
          </a:stretch>
        </p:blipFill>
        <p:spPr>
          <a:xfrm>
            <a:off x="2037993" y="2017871"/>
            <a:ext cx="1110972" cy="1777484"/>
          </a:xfrm>
          <a:prstGeom prst="rect">
            <a:avLst/>
          </a:prstGeom>
        </p:spPr>
      </p:pic>
      <p:sp>
        <p:nvSpPr>
          <p:cNvPr id="6" name="Text 3"/>
          <p:cNvSpPr/>
          <p:nvPr/>
        </p:nvSpPr>
        <p:spPr>
          <a:xfrm>
            <a:off x="3482221" y="2240042"/>
            <a:ext cx="3519487" cy="347186"/>
          </a:xfrm>
          <a:prstGeom prst="rect">
            <a:avLst/>
          </a:prstGeom>
          <a:noFill/>
          <a:ln/>
        </p:spPr>
        <p:txBody>
          <a:bodyPr wrap="non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Termite Mound Structure</a:t>
            </a:r>
            <a:endParaRPr lang="en-US" sz="2187" dirty="0"/>
          </a:p>
        </p:txBody>
      </p:sp>
      <p:sp>
        <p:nvSpPr>
          <p:cNvPr id="7" name="Text 4"/>
          <p:cNvSpPr/>
          <p:nvPr/>
        </p:nvSpPr>
        <p:spPr>
          <a:xfrm>
            <a:off x="3482221" y="2720459"/>
            <a:ext cx="9110186" cy="710803"/>
          </a:xfrm>
          <a:prstGeom prst="rect">
            <a:avLst/>
          </a:prstGeom>
          <a:noFill/>
          <a:ln/>
        </p:spPr>
        <p:txBody>
          <a:bodyPr wrap="square" rtlCol="0" anchor="t"/>
          <a:lstStyle/>
          <a:p>
            <a:pPr marL="0" indent="0" algn="l">
              <a:lnSpc>
                <a:spcPts val="2799"/>
              </a:lnSpc>
              <a:buNone/>
            </a:pPr>
            <a:r>
              <a:rPr lang="en-US" sz="1750" dirty="0">
                <a:solidFill>
                  <a:srgbClr val="746558"/>
                </a:solidFill>
                <a:latin typeface="Gelasio" pitchFamily="34" charset="0"/>
                <a:ea typeface="Gelasio" pitchFamily="34" charset="-122"/>
                <a:cs typeface="Gelasio" pitchFamily="34" charset="-120"/>
              </a:rPr>
              <a:t>Termite mounds have a complex network of tunnels and chambers that allow for efficient air circulation and temperature regulation.</a:t>
            </a:r>
            <a:endParaRPr lang="en-US" sz="1750" dirty="0"/>
          </a:p>
        </p:txBody>
      </p:sp>
      <p:pic>
        <p:nvPicPr>
          <p:cNvPr id="8" name="Image 1" descr="preencoded.png"/>
          <p:cNvPicPr>
            <a:picLocks noChangeAspect="1"/>
          </p:cNvPicPr>
          <p:nvPr/>
        </p:nvPicPr>
        <p:blipFill>
          <a:blip r:embed="rId4"/>
          <a:stretch>
            <a:fillRect/>
          </a:stretch>
        </p:blipFill>
        <p:spPr>
          <a:xfrm>
            <a:off x="2037993" y="3795355"/>
            <a:ext cx="1110972" cy="1777484"/>
          </a:xfrm>
          <a:prstGeom prst="rect">
            <a:avLst/>
          </a:prstGeom>
        </p:spPr>
      </p:pic>
      <p:sp>
        <p:nvSpPr>
          <p:cNvPr id="9" name="Text 5"/>
          <p:cNvSpPr/>
          <p:nvPr/>
        </p:nvSpPr>
        <p:spPr>
          <a:xfrm>
            <a:off x="3482221" y="4017526"/>
            <a:ext cx="3585805" cy="347186"/>
          </a:xfrm>
          <a:prstGeom prst="rect">
            <a:avLst/>
          </a:prstGeom>
          <a:noFill/>
          <a:ln/>
        </p:spPr>
        <p:txBody>
          <a:bodyPr wrap="non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Passive Cooling Principles</a:t>
            </a:r>
            <a:endParaRPr lang="en-US" sz="2187" dirty="0"/>
          </a:p>
        </p:txBody>
      </p:sp>
      <p:sp>
        <p:nvSpPr>
          <p:cNvPr id="10" name="Text 6"/>
          <p:cNvSpPr/>
          <p:nvPr/>
        </p:nvSpPr>
        <p:spPr>
          <a:xfrm>
            <a:off x="3482221" y="4497943"/>
            <a:ext cx="9110186" cy="710803"/>
          </a:xfrm>
          <a:prstGeom prst="rect">
            <a:avLst/>
          </a:prstGeom>
          <a:noFill/>
          <a:ln/>
        </p:spPr>
        <p:txBody>
          <a:bodyPr wrap="square" rtlCol="0" anchor="t"/>
          <a:lstStyle/>
          <a:p>
            <a:pPr marL="0" indent="0" algn="l">
              <a:lnSpc>
                <a:spcPts val="2799"/>
              </a:lnSpc>
              <a:buNone/>
            </a:pPr>
            <a:r>
              <a:rPr lang="en-US" sz="1750" dirty="0">
                <a:solidFill>
                  <a:srgbClr val="746558"/>
                </a:solidFill>
                <a:latin typeface="Gelasio" pitchFamily="34" charset="0"/>
                <a:ea typeface="Gelasio" pitchFamily="34" charset="-122"/>
                <a:cs typeface="Gelasio" pitchFamily="34" charset="-120"/>
              </a:rPr>
              <a:t>Architects have studied the termite mound's passive cooling system and applied similar principles to the design of energy-efficient buildings.</a:t>
            </a:r>
            <a:endParaRPr lang="en-US" sz="1750" dirty="0"/>
          </a:p>
        </p:txBody>
      </p:sp>
      <p:pic>
        <p:nvPicPr>
          <p:cNvPr id="11" name="Image 2" descr="preencoded.png"/>
          <p:cNvPicPr>
            <a:picLocks noChangeAspect="1"/>
          </p:cNvPicPr>
          <p:nvPr/>
        </p:nvPicPr>
        <p:blipFill>
          <a:blip r:embed="rId5"/>
          <a:stretch>
            <a:fillRect/>
          </a:stretch>
        </p:blipFill>
        <p:spPr>
          <a:xfrm>
            <a:off x="2037993" y="5572839"/>
            <a:ext cx="1110972" cy="1777484"/>
          </a:xfrm>
          <a:prstGeom prst="rect">
            <a:avLst/>
          </a:prstGeom>
        </p:spPr>
      </p:pic>
      <p:sp>
        <p:nvSpPr>
          <p:cNvPr id="12" name="Text 7"/>
          <p:cNvSpPr/>
          <p:nvPr/>
        </p:nvSpPr>
        <p:spPr>
          <a:xfrm>
            <a:off x="3482221" y="5795010"/>
            <a:ext cx="4085511" cy="347186"/>
          </a:xfrm>
          <a:prstGeom prst="rect">
            <a:avLst/>
          </a:prstGeom>
          <a:noFill/>
          <a:ln/>
        </p:spPr>
        <p:txBody>
          <a:bodyPr wrap="non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Sustainable Cooling Solutions</a:t>
            </a:r>
            <a:endParaRPr lang="en-US" sz="2187" dirty="0"/>
          </a:p>
        </p:txBody>
      </p:sp>
      <p:sp>
        <p:nvSpPr>
          <p:cNvPr id="13" name="Text 8"/>
          <p:cNvSpPr/>
          <p:nvPr/>
        </p:nvSpPr>
        <p:spPr>
          <a:xfrm>
            <a:off x="3482221" y="6275427"/>
            <a:ext cx="9110186" cy="710803"/>
          </a:xfrm>
          <a:prstGeom prst="rect">
            <a:avLst/>
          </a:prstGeom>
          <a:noFill/>
          <a:ln/>
        </p:spPr>
        <p:txBody>
          <a:bodyPr wrap="square" rtlCol="0" anchor="t"/>
          <a:lstStyle/>
          <a:p>
            <a:pPr marL="0" indent="0" algn="l">
              <a:lnSpc>
                <a:spcPts val="2799"/>
              </a:lnSpc>
              <a:buNone/>
            </a:pPr>
            <a:r>
              <a:rPr lang="en-US" sz="1750" dirty="0">
                <a:solidFill>
                  <a:srgbClr val="746558"/>
                </a:solidFill>
                <a:latin typeface="Gelasio" pitchFamily="34" charset="0"/>
                <a:ea typeface="Gelasio" pitchFamily="34" charset="-122"/>
                <a:cs typeface="Gelasio" pitchFamily="34" charset="-120"/>
              </a:rPr>
              <a:t>Biomimetic cooling systems inspired by termite mounds can reduce the need for energy-intensive air conditioning, promoting sustainable design.</a:t>
            </a:r>
            <a:endParaRPr lang="en-US" sz="1750" dirty="0"/>
          </a:p>
        </p:txBody>
      </p:sp>
      <p:pic>
        <p:nvPicPr>
          <p:cNvPr id="14"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1858447"/>
            <a:ext cx="10554414" cy="1388745"/>
          </a:xfrm>
          <a:prstGeom prst="rect">
            <a:avLst/>
          </a:prstGeom>
          <a:noFill/>
          <a:ln/>
        </p:spPr>
        <p:txBody>
          <a:bodyPr wrap="squar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Kingfisher Beak and Bullet Train Design</a:t>
            </a:r>
            <a:endParaRPr lang="en-US" sz="4374" dirty="0"/>
          </a:p>
        </p:txBody>
      </p:sp>
      <p:pic>
        <p:nvPicPr>
          <p:cNvPr id="5" name="Image 0" descr="preencoded.png"/>
          <p:cNvPicPr>
            <a:picLocks noChangeAspect="1"/>
          </p:cNvPicPr>
          <p:nvPr/>
        </p:nvPicPr>
        <p:blipFill>
          <a:blip r:embed="rId3"/>
          <a:stretch>
            <a:fillRect/>
          </a:stretch>
        </p:blipFill>
        <p:spPr>
          <a:xfrm>
            <a:off x="2037993" y="3691533"/>
            <a:ext cx="555427" cy="555427"/>
          </a:xfrm>
          <a:prstGeom prst="rect">
            <a:avLst/>
          </a:prstGeom>
        </p:spPr>
      </p:pic>
      <p:sp>
        <p:nvSpPr>
          <p:cNvPr id="6" name="Text 3"/>
          <p:cNvSpPr/>
          <p:nvPr/>
        </p:nvSpPr>
        <p:spPr>
          <a:xfrm>
            <a:off x="2037993" y="4469130"/>
            <a:ext cx="2777490" cy="347186"/>
          </a:xfrm>
          <a:prstGeom prst="rect">
            <a:avLst/>
          </a:prstGeom>
          <a:noFill/>
          <a:ln/>
        </p:spPr>
        <p:txBody>
          <a:bodyPr wrap="non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Beak Shape</a:t>
            </a:r>
            <a:endParaRPr lang="en-US" sz="2187" dirty="0"/>
          </a:p>
        </p:txBody>
      </p:sp>
      <p:sp>
        <p:nvSpPr>
          <p:cNvPr id="7" name="Text 4"/>
          <p:cNvSpPr/>
          <p:nvPr/>
        </p:nvSpPr>
        <p:spPr>
          <a:xfrm>
            <a:off x="2037993" y="4949547"/>
            <a:ext cx="5110520" cy="1066205"/>
          </a:xfrm>
          <a:prstGeom prst="rect">
            <a:avLst/>
          </a:prstGeom>
          <a:noFill/>
          <a:ln/>
        </p:spPr>
        <p:txBody>
          <a:bodyPr wrap="square" rtlCol="0" anchor="t"/>
          <a:lstStyle/>
          <a:p>
            <a:pPr marL="0" indent="0" algn="l">
              <a:lnSpc>
                <a:spcPts val="2799"/>
              </a:lnSpc>
              <a:buNone/>
            </a:pPr>
            <a:r>
              <a:rPr lang="en-US" sz="1750" dirty="0">
                <a:solidFill>
                  <a:srgbClr val="746558"/>
                </a:solidFill>
                <a:latin typeface="Gelasio" pitchFamily="34" charset="0"/>
                <a:ea typeface="Gelasio" pitchFamily="34" charset="-122"/>
                <a:cs typeface="Gelasio" pitchFamily="34" charset="-120"/>
              </a:rPr>
              <a:t>The smooth, streamlined beak of the kingfisher allows it to dive into water with minimal splash and resistance.</a:t>
            </a:r>
            <a:endParaRPr lang="en-US" sz="1750" dirty="0"/>
          </a:p>
        </p:txBody>
      </p:sp>
      <p:pic>
        <p:nvPicPr>
          <p:cNvPr id="8" name="Image 1" descr="preencoded.png"/>
          <p:cNvPicPr>
            <a:picLocks noChangeAspect="1"/>
          </p:cNvPicPr>
          <p:nvPr/>
        </p:nvPicPr>
        <p:blipFill>
          <a:blip r:embed="rId4"/>
          <a:stretch>
            <a:fillRect/>
          </a:stretch>
        </p:blipFill>
        <p:spPr>
          <a:xfrm>
            <a:off x="7481768" y="3691533"/>
            <a:ext cx="555427" cy="555427"/>
          </a:xfrm>
          <a:prstGeom prst="rect">
            <a:avLst/>
          </a:prstGeom>
        </p:spPr>
      </p:pic>
      <p:sp>
        <p:nvSpPr>
          <p:cNvPr id="9" name="Text 5"/>
          <p:cNvSpPr/>
          <p:nvPr/>
        </p:nvSpPr>
        <p:spPr>
          <a:xfrm>
            <a:off x="7481768" y="4469130"/>
            <a:ext cx="2777490" cy="347186"/>
          </a:xfrm>
          <a:prstGeom prst="rect">
            <a:avLst/>
          </a:prstGeom>
          <a:noFill/>
          <a:ln/>
        </p:spPr>
        <p:txBody>
          <a:bodyPr wrap="non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Train Design</a:t>
            </a:r>
            <a:endParaRPr lang="en-US" sz="2187" dirty="0"/>
          </a:p>
        </p:txBody>
      </p:sp>
      <p:sp>
        <p:nvSpPr>
          <p:cNvPr id="10" name="Text 6"/>
          <p:cNvSpPr/>
          <p:nvPr/>
        </p:nvSpPr>
        <p:spPr>
          <a:xfrm>
            <a:off x="7481768" y="4949547"/>
            <a:ext cx="5110639" cy="1421606"/>
          </a:xfrm>
          <a:prstGeom prst="rect">
            <a:avLst/>
          </a:prstGeom>
          <a:noFill/>
          <a:ln/>
        </p:spPr>
        <p:txBody>
          <a:bodyPr wrap="square" rtlCol="0" anchor="t"/>
          <a:lstStyle/>
          <a:p>
            <a:pPr marL="0" indent="0" algn="l">
              <a:lnSpc>
                <a:spcPts val="2799"/>
              </a:lnSpc>
              <a:buNone/>
            </a:pPr>
            <a:r>
              <a:rPr lang="en-US" sz="1750" dirty="0">
                <a:solidFill>
                  <a:srgbClr val="746558"/>
                </a:solidFill>
                <a:latin typeface="Gelasio" pitchFamily="34" charset="0"/>
                <a:ea typeface="Gelasio" pitchFamily="34" charset="-122"/>
                <a:cs typeface="Gelasio" pitchFamily="34" charset="-120"/>
              </a:rPr>
              <a:t>Japanese engineers studied the kingfisher's beak and applied the same principles to the design of the Shinkansen bullet train, reducing noise and energy consumption.</a:t>
            </a:r>
            <a:endParaRPr lang="en-US" sz="1750" dirty="0"/>
          </a:p>
        </p:txBody>
      </p:sp>
      <p:pic>
        <p:nvPicPr>
          <p:cNvPr id="11"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7620" y="0"/>
            <a:ext cx="3657600" cy="8229600"/>
          </a:xfrm>
          <a:prstGeom prst="rect">
            <a:avLst/>
          </a:prstGeom>
        </p:spPr>
      </p:pic>
      <p:sp>
        <p:nvSpPr>
          <p:cNvPr id="5" name="Text 2"/>
          <p:cNvSpPr/>
          <p:nvPr/>
        </p:nvSpPr>
        <p:spPr>
          <a:xfrm>
            <a:off x="4490799" y="974050"/>
            <a:ext cx="9306401" cy="1388745"/>
          </a:xfrm>
          <a:prstGeom prst="rect">
            <a:avLst/>
          </a:prstGeom>
          <a:noFill/>
          <a:ln/>
        </p:spPr>
        <p:txBody>
          <a:bodyPr wrap="squar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Lotus Leaf and Self-Cleaning Surfaces</a:t>
            </a:r>
            <a:endParaRPr lang="en-US" sz="4374" dirty="0"/>
          </a:p>
        </p:txBody>
      </p:sp>
      <p:sp>
        <p:nvSpPr>
          <p:cNvPr id="6" name="Shape 3"/>
          <p:cNvSpPr/>
          <p:nvPr/>
        </p:nvSpPr>
        <p:spPr>
          <a:xfrm>
            <a:off x="4490799" y="2696051"/>
            <a:ext cx="4542115" cy="2701766"/>
          </a:xfrm>
          <a:prstGeom prst="roundRect">
            <a:avLst>
              <a:gd name="adj" fmla="val 4935"/>
            </a:avLst>
          </a:prstGeom>
          <a:solidFill>
            <a:srgbClr val="EFE7D6"/>
          </a:solidFill>
          <a:ln/>
        </p:spPr>
      </p:sp>
      <p:sp>
        <p:nvSpPr>
          <p:cNvPr id="7" name="Text 4"/>
          <p:cNvSpPr/>
          <p:nvPr/>
        </p:nvSpPr>
        <p:spPr>
          <a:xfrm>
            <a:off x="4712970" y="2918222"/>
            <a:ext cx="3664506"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Superhydrophobic Surface</a:t>
            </a:r>
            <a:endParaRPr lang="en-US" sz="2187" dirty="0"/>
          </a:p>
        </p:txBody>
      </p:sp>
      <p:sp>
        <p:nvSpPr>
          <p:cNvPr id="8" name="Text 5"/>
          <p:cNvSpPr/>
          <p:nvPr/>
        </p:nvSpPr>
        <p:spPr>
          <a:xfrm>
            <a:off x="4712970" y="3398639"/>
            <a:ext cx="4097774" cy="1421606"/>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The lotus leaf's surface is covered in microscopic bumps and a waxy coating, making it highly water-repellent and self-cleaning.</a:t>
            </a:r>
            <a:endParaRPr lang="en-US" sz="1750" dirty="0"/>
          </a:p>
        </p:txBody>
      </p:sp>
      <p:sp>
        <p:nvSpPr>
          <p:cNvPr id="9" name="Shape 6"/>
          <p:cNvSpPr/>
          <p:nvPr/>
        </p:nvSpPr>
        <p:spPr>
          <a:xfrm>
            <a:off x="9255085" y="2696051"/>
            <a:ext cx="4542115" cy="2701766"/>
          </a:xfrm>
          <a:prstGeom prst="roundRect">
            <a:avLst>
              <a:gd name="adj" fmla="val 4935"/>
            </a:avLst>
          </a:prstGeom>
          <a:solidFill>
            <a:srgbClr val="EFE7D6"/>
          </a:solidFill>
          <a:ln/>
        </p:spPr>
      </p:sp>
      <p:sp>
        <p:nvSpPr>
          <p:cNvPr id="10" name="Text 7"/>
          <p:cNvSpPr/>
          <p:nvPr/>
        </p:nvSpPr>
        <p:spPr>
          <a:xfrm>
            <a:off x="9477256" y="2918222"/>
            <a:ext cx="3379708"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Biomimetic Applications</a:t>
            </a:r>
            <a:endParaRPr lang="en-US" sz="2187" dirty="0"/>
          </a:p>
        </p:txBody>
      </p:sp>
      <p:sp>
        <p:nvSpPr>
          <p:cNvPr id="11" name="Text 8"/>
          <p:cNvSpPr/>
          <p:nvPr/>
        </p:nvSpPr>
        <p:spPr>
          <a:xfrm>
            <a:off x="9477256" y="3398639"/>
            <a:ext cx="4097774" cy="1777008"/>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Engineers have created synthetic surfaces that mimic the lotus leaf's properties, leading to the development of self-cleaning paints, fabrics, and building materials.</a:t>
            </a:r>
            <a:endParaRPr lang="en-US" sz="1750" dirty="0"/>
          </a:p>
        </p:txBody>
      </p:sp>
      <p:sp>
        <p:nvSpPr>
          <p:cNvPr id="12" name="Shape 9"/>
          <p:cNvSpPr/>
          <p:nvPr/>
        </p:nvSpPr>
        <p:spPr>
          <a:xfrm>
            <a:off x="4490799" y="5619988"/>
            <a:ext cx="9306401" cy="1635562"/>
          </a:xfrm>
          <a:prstGeom prst="roundRect">
            <a:avLst>
              <a:gd name="adj" fmla="val 8151"/>
            </a:avLst>
          </a:prstGeom>
          <a:solidFill>
            <a:srgbClr val="EFE7D6"/>
          </a:solidFill>
          <a:ln/>
        </p:spPr>
      </p:sp>
      <p:sp>
        <p:nvSpPr>
          <p:cNvPr id="13" name="Text 10"/>
          <p:cNvSpPr/>
          <p:nvPr/>
        </p:nvSpPr>
        <p:spPr>
          <a:xfrm>
            <a:off x="4712970" y="5842159"/>
            <a:ext cx="2965728"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Sustainable Solutions</a:t>
            </a:r>
            <a:endParaRPr lang="en-US" sz="2187" dirty="0"/>
          </a:p>
        </p:txBody>
      </p:sp>
      <p:sp>
        <p:nvSpPr>
          <p:cNvPr id="14" name="Text 11"/>
          <p:cNvSpPr/>
          <p:nvPr/>
        </p:nvSpPr>
        <p:spPr>
          <a:xfrm>
            <a:off x="4712970" y="6322576"/>
            <a:ext cx="8862060" cy="710803"/>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Biomimetic self-cleaning surfaces reduce the need for harsh chemicals and water-intensive cleaning, promoting eco-friendly and low-maintenance solutions.</a:t>
            </a:r>
            <a:endParaRPr lang="en-US" sz="1750" dirty="0"/>
          </a:p>
        </p:txBody>
      </p:sp>
      <p:pic>
        <p:nvPicPr>
          <p:cNvPr id="15"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1523524"/>
            <a:ext cx="9444752" cy="694373"/>
          </a:xfrm>
          <a:prstGeom prst="rect">
            <a:avLst/>
          </a:prstGeom>
          <a:noFill/>
          <a:ln/>
        </p:spPr>
        <p:txBody>
          <a:bodyPr wrap="non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Spider Silk and Lightweight Fibers</a:t>
            </a:r>
            <a:endParaRPr lang="en-US" sz="4374" dirty="0"/>
          </a:p>
        </p:txBody>
      </p:sp>
      <p:sp>
        <p:nvSpPr>
          <p:cNvPr id="5" name="Shape 3"/>
          <p:cNvSpPr/>
          <p:nvPr/>
        </p:nvSpPr>
        <p:spPr>
          <a:xfrm>
            <a:off x="2037993" y="2662238"/>
            <a:ext cx="10554414" cy="992505"/>
          </a:xfrm>
          <a:prstGeom prst="rect">
            <a:avLst/>
          </a:prstGeom>
          <a:solidFill>
            <a:srgbClr val="EFE7D6"/>
          </a:solidFill>
          <a:ln/>
        </p:spPr>
      </p:sp>
      <p:sp>
        <p:nvSpPr>
          <p:cNvPr id="6" name="Text 4"/>
          <p:cNvSpPr/>
          <p:nvPr/>
        </p:nvSpPr>
        <p:spPr>
          <a:xfrm>
            <a:off x="2260163" y="2803088"/>
            <a:ext cx="4829056" cy="355402"/>
          </a:xfrm>
          <a:prstGeom prst="rect">
            <a:avLst/>
          </a:prstGeom>
          <a:noFill/>
          <a:ln/>
        </p:spPr>
        <p:txBody>
          <a:bodyPr wrap="non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Strength</a:t>
            </a:r>
            <a:endParaRPr lang="en-US" sz="1750" dirty="0"/>
          </a:p>
        </p:txBody>
      </p:sp>
      <p:sp>
        <p:nvSpPr>
          <p:cNvPr id="7" name="Text 5"/>
          <p:cNvSpPr/>
          <p:nvPr/>
        </p:nvSpPr>
        <p:spPr>
          <a:xfrm>
            <a:off x="7541181" y="2803088"/>
            <a:ext cx="4829056" cy="710803"/>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Spider silk is five times stronger than steel, yet lighter and more flexible.</a:t>
            </a:r>
            <a:endParaRPr lang="en-US" sz="1750" dirty="0"/>
          </a:p>
        </p:txBody>
      </p:sp>
      <p:sp>
        <p:nvSpPr>
          <p:cNvPr id="8" name="Text 6"/>
          <p:cNvSpPr/>
          <p:nvPr/>
        </p:nvSpPr>
        <p:spPr>
          <a:xfrm>
            <a:off x="2260163" y="3795593"/>
            <a:ext cx="4829056" cy="355402"/>
          </a:xfrm>
          <a:prstGeom prst="rect">
            <a:avLst/>
          </a:prstGeom>
          <a:noFill/>
          <a:ln/>
        </p:spPr>
        <p:txBody>
          <a:bodyPr wrap="non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Elasticity</a:t>
            </a:r>
            <a:endParaRPr lang="en-US" sz="1750" dirty="0"/>
          </a:p>
        </p:txBody>
      </p:sp>
      <p:sp>
        <p:nvSpPr>
          <p:cNvPr id="9" name="Text 7"/>
          <p:cNvSpPr/>
          <p:nvPr/>
        </p:nvSpPr>
        <p:spPr>
          <a:xfrm>
            <a:off x="7541181" y="3795593"/>
            <a:ext cx="4829056" cy="1066205"/>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The unique molecular structure of spider silk allows it to stretch up to five times its original length without breaking.</a:t>
            </a:r>
            <a:endParaRPr lang="en-US" sz="1750" dirty="0"/>
          </a:p>
        </p:txBody>
      </p:sp>
      <p:sp>
        <p:nvSpPr>
          <p:cNvPr id="10" name="Shape 8"/>
          <p:cNvSpPr/>
          <p:nvPr/>
        </p:nvSpPr>
        <p:spPr>
          <a:xfrm>
            <a:off x="2037993" y="5002649"/>
            <a:ext cx="10554414" cy="1703308"/>
          </a:xfrm>
          <a:prstGeom prst="rect">
            <a:avLst/>
          </a:prstGeom>
          <a:solidFill>
            <a:srgbClr val="EFE7D6"/>
          </a:solidFill>
          <a:ln/>
        </p:spPr>
      </p:sp>
      <p:sp>
        <p:nvSpPr>
          <p:cNvPr id="11" name="Text 9"/>
          <p:cNvSpPr/>
          <p:nvPr/>
        </p:nvSpPr>
        <p:spPr>
          <a:xfrm>
            <a:off x="2260163" y="5143500"/>
            <a:ext cx="4829056" cy="355402"/>
          </a:xfrm>
          <a:prstGeom prst="rect">
            <a:avLst/>
          </a:prstGeom>
          <a:noFill/>
          <a:ln/>
        </p:spPr>
        <p:txBody>
          <a:bodyPr wrap="non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Biomimetic Applications</a:t>
            </a:r>
            <a:endParaRPr lang="en-US" sz="1750" dirty="0"/>
          </a:p>
        </p:txBody>
      </p:sp>
      <p:sp>
        <p:nvSpPr>
          <p:cNvPr id="12" name="Text 10"/>
          <p:cNvSpPr/>
          <p:nvPr/>
        </p:nvSpPr>
        <p:spPr>
          <a:xfrm>
            <a:off x="7541181" y="5143500"/>
            <a:ext cx="4829056" cy="1421606"/>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Researchers are working to replicate the properties of spider silk to create lightweight, high-strength materials for use in everything from bulletproof vests to advanced textiles.</a:t>
            </a:r>
            <a:endParaRPr lang="en-US" sz="1750" dirty="0"/>
          </a:p>
        </p:txBody>
      </p:sp>
      <p:pic>
        <p:nvPicPr>
          <p:cNvPr id="13"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0" y="0"/>
            <a:ext cx="14630400" cy="2777490"/>
          </a:xfrm>
          <a:prstGeom prst="rect">
            <a:avLst/>
          </a:prstGeom>
        </p:spPr>
      </p:pic>
      <p:sp>
        <p:nvSpPr>
          <p:cNvPr id="5" name="Text 2"/>
          <p:cNvSpPr/>
          <p:nvPr/>
        </p:nvSpPr>
        <p:spPr>
          <a:xfrm>
            <a:off x="2037993" y="4456628"/>
            <a:ext cx="9830395" cy="694373"/>
          </a:xfrm>
          <a:prstGeom prst="rect">
            <a:avLst/>
          </a:prstGeom>
          <a:noFill/>
          <a:ln/>
        </p:spPr>
        <p:txBody>
          <a:bodyPr wrap="non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Conclusion and Future Applications</a:t>
            </a:r>
            <a:endParaRPr lang="en-US" sz="4374" dirty="0"/>
          </a:p>
        </p:txBody>
      </p:sp>
      <p:sp>
        <p:nvSpPr>
          <p:cNvPr id="6" name="Text 3"/>
          <p:cNvSpPr/>
          <p:nvPr/>
        </p:nvSpPr>
        <p:spPr>
          <a:xfrm>
            <a:off x="2037993" y="5484257"/>
            <a:ext cx="10554414" cy="1066205"/>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Biomimicry has already yielded numerous innovations, and the future holds even greater potential as we continue to draw inspiration from the natural world. As we face complex challenges, the solutions may be found in the remarkable designs and processes that have evolved over billions of years.</a:t>
            </a:r>
            <a:endParaRPr lang="en-US" sz="1750" dirty="0"/>
          </a:p>
        </p:txBody>
      </p:sp>
      <p:pic>
        <p:nvPicPr>
          <p:cNvPr id="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523</Words>
  <Application>Microsoft Office PowerPoint</Application>
  <PresentationFormat>Custom</PresentationFormat>
  <Paragraphs>56</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Gelasio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SARVESHWARAN S</cp:lastModifiedBy>
  <cp:revision>2</cp:revision>
  <dcterms:created xsi:type="dcterms:W3CDTF">2024-05-06T13:00:18Z</dcterms:created>
  <dcterms:modified xsi:type="dcterms:W3CDTF">2024-05-06T13:09:05Z</dcterms:modified>
</cp:coreProperties>
</file>