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3"/>
  </p:notesMasterIdLst>
  <p:sldIdLst>
    <p:sldId id="257" r:id="rId2"/>
    <p:sldId id="261" r:id="rId3"/>
    <p:sldId id="262" r:id="rId4"/>
    <p:sldId id="272" r:id="rId5"/>
    <p:sldId id="299" r:id="rId6"/>
    <p:sldId id="269" r:id="rId7"/>
    <p:sldId id="279" r:id="rId8"/>
    <p:sldId id="274" r:id="rId9"/>
    <p:sldId id="298" r:id="rId10"/>
    <p:sldId id="273" r:id="rId11"/>
    <p:sldId id="263" r:id="rId12"/>
    <p:sldId id="293" r:id="rId13"/>
    <p:sldId id="292" r:id="rId14"/>
    <p:sldId id="291" r:id="rId15"/>
    <p:sldId id="288" r:id="rId16"/>
    <p:sldId id="290" r:id="rId17"/>
    <p:sldId id="296" r:id="rId18"/>
    <p:sldId id="297" r:id="rId19"/>
    <p:sldId id="287" r:id="rId20"/>
    <p:sldId id="294" r:id="rId21"/>
    <p:sldId id="28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9BDD"/>
    <a:srgbClr val="FF3004"/>
    <a:srgbClr val="E93004"/>
    <a:srgbClr val="750000"/>
    <a:srgbClr val="FF0049"/>
    <a:srgbClr val="9C0000"/>
    <a:srgbClr val="C33004"/>
    <a:srgbClr val="953004"/>
    <a:srgbClr val="FF6D00"/>
    <a:srgbClr val="FBC2A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344B1C-8E4F-A4EC-3B48-4FE13FB97BE1}" v="179" dt="2023-10-24T22:20:55.525"/>
    <p1510:client id="{2AA48281-3CD2-C949-98E4-3407E16E01E0}" v="3481" dt="2023-10-24T22:43:39.912"/>
    <p1510:client id="{50D0703B-97EA-56B8-EA94-4AAE38DEBCDF}" v="3714" dt="2023-10-24T20:51:54.491"/>
    <p1510:client id="{5F06273D-5AFE-A88E-DBF3-AB61B8727242}" v="108" dt="2023-10-24T21:35:12.683"/>
    <p1510:client id="{E88C8CFC-DE85-1E7C-43CB-AC28C39656D7}" v="1163" dt="2023-10-24T22:03:53.8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5"/>
    <p:restoredTop sz="89522"/>
  </p:normalViewPr>
  <p:slideViewPr>
    <p:cSldViewPr snapToGrid="0">
      <p:cViewPr>
        <p:scale>
          <a:sx n="100" d="100"/>
          <a:sy n="100" d="100"/>
        </p:scale>
        <p:origin x="100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Users\kalyanipatel\Downloads\VALUATION%20PROJECT%20real.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kalyanipatel\Downloads\VALUATION%20PROJECT%20real.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kalyanipatel\Downloads\VALUATION%20PROJECT%20real.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kalyanipatel\Downloads\VALUATION%20PROJECT%20real.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000" b="1" i="0" u="none" strike="noStrike" kern="1200" spc="0" baseline="0">
              <a:solidFill>
                <a:srgbClr val="FF0000"/>
              </a:solidFill>
              <a:latin typeface="Gill Sans MT" panose="020B0502020104020203" pitchFamily="34" charset="77"/>
              <a:ea typeface="+mn-ea"/>
              <a:cs typeface="+mn-cs"/>
            </a:defRPr>
          </a:pPr>
          <a:endParaRPr lang="en-US"/>
        </a:p>
      </c:txPr>
    </c:title>
    <c:autoTitleDeleted val="0"/>
    <c:plotArea>
      <c:layout/>
      <c:pieChart>
        <c:varyColors val="1"/>
        <c:ser>
          <c:idx val="0"/>
          <c:order val="0"/>
          <c:tx>
            <c:strRef>
              <c:f>'KEY FINANCIAL RATIOS'!$B$92</c:f>
              <c:strCache>
                <c:ptCount val="1"/>
                <c:pt idx="0">
                  <c:v>Earnings (in Millions)</c:v>
                </c:pt>
              </c:strCache>
            </c:strRef>
          </c:tx>
          <c:dPt>
            <c:idx val="0"/>
            <c:bubble3D val="0"/>
            <c:spPr>
              <a:solidFill>
                <a:schemeClr val="bg2">
                  <a:lumMod val="50000"/>
                </a:schemeClr>
              </a:solidFill>
              <a:ln w="19050">
                <a:solidFill>
                  <a:schemeClr val="lt1"/>
                </a:solidFill>
              </a:ln>
              <a:effectLst/>
            </c:spPr>
            <c:extLst>
              <c:ext xmlns:c16="http://schemas.microsoft.com/office/drawing/2014/chart" uri="{C3380CC4-5D6E-409C-BE32-E72D297353CC}">
                <c16:uniqueId val="{00000001-9D42-284B-9EEF-39D0C2000846}"/>
              </c:ext>
            </c:extLst>
          </c:dPt>
          <c:dPt>
            <c:idx val="1"/>
            <c:bubble3D val="0"/>
            <c:spPr>
              <a:solidFill>
                <a:schemeClr val="bg2">
                  <a:lumMod val="75000"/>
                </a:schemeClr>
              </a:solidFill>
              <a:ln w="19050">
                <a:solidFill>
                  <a:schemeClr val="lt1"/>
                </a:solidFill>
              </a:ln>
              <a:effectLst/>
            </c:spPr>
            <c:extLst>
              <c:ext xmlns:c16="http://schemas.microsoft.com/office/drawing/2014/chart" uri="{C3380CC4-5D6E-409C-BE32-E72D297353CC}">
                <c16:uniqueId val="{00000003-9D42-284B-9EEF-39D0C2000846}"/>
              </c:ext>
            </c:extLst>
          </c:dPt>
          <c:dPt>
            <c:idx val="2"/>
            <c:bubble3D val="0"/>
            <c:spPr>
              <a:solidFill>
                <a:schemeClr val="bg2">
                  <a:lumMod val="60000"/>
                  <a:lumOff val="40000"/>
                </a:schemeClr>
              </a:solidFill>
              <a:ln w="19050">
                <a:solidFill>
                  <a:schemeClr val="lt1"/>
                </a:solidFill>
              </a:ln>
              <a:effectLst/>
            </c:spPr>
            <c:extLst>
              <c:ext xmlns:c16="http://schemas.microsoft.com/office/drawing/2014/chart" uri="{C3380CC4-5D6E-409C-BE32-E72D297353CC}">
                <c16:uniqueId val="{00000005-9D42-284B-9EEF-39D0C2000846}"/>
              </c:ext>
            </c:extLst>
          </c:dPt>
          <c:dPt>
            <c:idx val="3"/>
            <c:bubble3D val="0"/>
            <c:spPr>
              <a:solidFill>
                <a:schemeClr val="bg2">
                  <a:lumMod val="40000"/>
                  <a:lumOff val="60000"/>
                </a:schemeClr>
              </a:solidFill>
              <a:ln w="19050">
                <a:solidFill>
                  <a:schemeClr val="lt1"/>
                </a:solidFill>
              </a:ln>
              <a:effectLst/>
            </c:spPr>
            <c:extLst>
              <c:ext xmlns:c16="http://schemas.microsoft.com/office/drawing/2014/chart" uri="{C3380CC4-5D6E-409C-BE32-E72D297353CC}">
                <c16:uniqueId val="{00000007-9D42-284B-9EEF-39D0C2000846}"/>
              </c:ext>
            </c:extLst>
          </c:dPt>
          <c:dPt>
            <c:idx val="4"/>
            <c:bubble3D val="0"/>
            <c:spPr>
              <a:solidFill>
                <a:schemeClr val="bg2">
                  <a:lumMod val="20000"/>
                  <a:lumOff val="80000"/>
                </a:schemeClr>
              </a:solidFill>
              <a:ln w="19050">
                <a:solidFill>
                  <a:schemeClr val="lt1"/>
                </a:solidFill>
              </a:ln>
              <a:effectLst/>
            </c:spPr>
            <c:extLst>
              <c:ext xmlns:c16="http://schemas.microsoft.com/office/drawing/2014/chart" uri="{C3380CC4-5D6E-409C-BE32-E72D297353CC}">
                <c16:uniqueId val="{00000009-9D42-284B-9EEF-39D0C2000846}"/>
              </c:ext>
            </c:extLst>
          </c:dPt>
          <c:cat>
            <c:strRef>
              <c:f>'KEY FINANCIAL RATIOS'!$A$93:$A$97</c:f>
              <c:strCache>
                <c:ptCount val="5"/>
                <c:pt idx="0">
                  <c:v>Upstream</c:v>
                </c:pt>
                <c:pt idx="1">
                  <c:v>Downstream</c:v>
                </c:pt>
                <c:pt idx="2">
                  <c:v>Chemical</c:v>
                </c:pt>
                <c:pt idx="3">
                  <c:v>Speciality Products</c:v>
                </c:pt>
                <c:pt idx="4">
                  <c:v>Corporate and Financing</c:v>
                </c:pt>
              </c:strCache>
            </c:strRef>
          </c:cat>
          <c:val>
            <c:numRef>
              <c:f>'KEY FINANCIAL RATIOS'!$B$93:$B$97</c:f>
              <c:numCache>
                <c:formatCode>"$"#,##0_);[Red]\("$"#,##0\)</c:formatCode>
                <c:ptCount val="5"/>
                <c:pt idx="0">
                  <c:v>4577</c:v>
                </c:pt>
                <c:pt idx="1">
                  <c:v>2310</c:v>
                </c:pt>
                <c:pt idx="2">
                  <c:v>828</c:v>
                </c:pt>
                <c:pt idx="3" formatCode="General">
                  <c:v>671</c:v>
                </c:pt>
                <c:pt idx="4">
                  <c:v>-506</c:v>
                </c:pt>
              </c:numCache>
            </c:numRef>
          </c:val>
          <c:extLst>
            <c:ext xmlns:c16="http://schemas.microsoft.com/office/drawing/2014/chart" uri="{C3380CC4-5D6E-409C-BE32-E72D297353CC}">
              <c16:uniqueId val="{0000000A-9D42-284B-9EEF-39D0C2000846}"/>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rgbClr val="FF0000"/>
                </a:solidFill>
                <a:latin typeface="+mn-lt"/>
                <a:ea typeface="+mn-ea"/>
                <a:cs typeface="+mn-cs"/>
              </a:defRPr>
            </a:pPr>
            <a:r>
              <a:rPr lang="en-US" b="1">
                <a:solidFill>
                  <a:srgbClr val="FF0000"/>
                </a:solidFill>
              </a:rPr>
              <a:t>PEER ANALYSIS</a:t>
            </a:r>
          </a:p>
        </c:rich>
      </c:tx>
      <c:layout>
        <c:manualLayout>
          <c:xMode val="edge"/>
          <c:yMode val="edge"/>
          <c:x val="0.42461881424978126"/>
          <c:y val="2.9134114583333332E-2"/>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rgbClr val="FF0000"/>
              </a:solidFill>
              <a:latin typeface="+mn-lt"/>
              <a:ea typeface="+mn-ea"/>
              <a:cs typeface="+mn-cs"/>
            </a:defRPr>
          </a:pPr>
          <a:endParaRPr lang="en-US"/>
        </a:p>
      </c:txPr>
    </c:title>
    <c:autoTitleDeleted val="0"/>
    <c:plotArea>
      <c:layout/>
      <c:barChart>
        <c:barDir val="bar"/>
        <c:grouping val="clustered"/>
        <c:varyColors val="0"/>
        <c:ser>
          <c:idx val="0"/>
          <c:order val="0"/>
          <c:tx>
            <c:strRef>
              <c:f>'KEY FINANCIAL RATIOS'!$B$4</c:f>
              <c:strCache>
                <c:ptCount val="1"/>
                <c:pt idx="0">
                  <c:v>Revenue (TTM)</c:v>
                </c:pt>
              </c:strCache>
            </c:strRef>
          </c:tx>
          <c:spPr>
            <a:solidFill>
              <a:srgbClr val="750000"/>
            </a:solidFill>
            <a:ln>
              <a:noFill/>
            </a:ln>
            <a:effectLst/>
          </c:spPr>
          <c:invertIfNegative val="0"/>
          <c:cat>
            <c:strRef>
              <c:f>'KEY FINANCIAL RATIOS'!$A$5:$A$8</c:f>
              <c:strCache>
                <c:ptCount val="4"/>
                <c:pt idx="0">
                  <c:v>Conoco Phillips</c:v>
                </c:pt>
                <c:pt idx="1">
                  <c:v>Chevron Corporation</c:v>
                </c:pt>
                <c:pt idx="2">
                  <c:v>Valero Energy Corporation</c:v>
                </c:pt>
                <c:pt idx="3">
                  <c:v>Exxon Mobil Corp</c:v>
                </c:pt>
              </c:strCache>
            </c:strRef>
          </c:cat>
          <c:val>
            <c:numRef>
              <c:f>'KEY FINANCIAL RATIOS'!$B$5:$B$8</c:f>
              <c:numCache>
                <c:formatCode>General</c:formatCode>
                <c:ptCount val="4"/>
                <c:pt idx="0">
                  <c:v>66.73</c:v>
                </c:pt>
                <c:pt idx="1">
                  <c:v>214.09</c:v>
                </c:pt>
                <c:pt idx="2">
                  <c:v>157.15</c:v>
                </c:pt>
                <c:pt idx="3">
                  <c:v>364.12</c:v>
                </c:pt>
              </c:numCache>
            </c:numRef>
          </c:val>
          <c:extLst>
            <c:ext xmlns:c16="http://schemas.microsoft.com/office/drawing/2014/chart" uri="{C3380CC4-5D6E-409C-BE32-E72D297353CC}">
              <c16:uniqueId val="{00000000-2F50-CD4F-91E4-56BF4A0C7DB7}"/>
            </c:ext>
          </c:extLst>
        </c:ser>
        <c:ser>
          <c:idx val="1"/>
          <c:order val="1"/>
          <c:tx>
            <c:strRef>
              <c:f>'KEY FINANCIAL RATIOS'!$C$4</c:f>
              <c:strCache>
                <c:ptCount val="1"/>
                <c:pt idx="0">
                  <c:v>Net Income (TTM)</c:v>
                </c:pt>
              </c:strCache>
            </c:strRef>
          </c:tx>
          <c:spPr>
            <a:solidFill>
              <a:srgbClr val="C00000"/>
            </a:solidFill>
            <a:ln>
              <a:noFill/>
            </a:ln>
            <a:effectLst/>
          </c:spPr>
          <c:invertIfNegative val="0"/>
          <c:cat>
            <c:strRef>
              <c:f>'KEY FINANCIAL RATIOS'!$A$5:$A$8</c:f>
              <c:strCache>
                <c:ptCount val="4"/>
                <c:pt idx="0">
                  <c:v>Conoco Phillips</c:v>
                </c:pt>
                <c:pt idx="1">
                  <c:v>Chevron Corporation</c:v>
                </c:pt>
                <c:pt idx="2">
                  <c:v>Valero Energy Corporation</c:v>
                </c:pt>
                <c:pt idx="3">
                  <c:v>Exxon Mobil Corp</c:v>
                </c:pt>
              </c:strCache>
            </c:strRef>
          </c:cat>
          <c:val>
            <c:numRef>
              <c:f>'KEY FINANCIAL RATIOS'!$C$5:$C$8</c:f>
              <c:numCache>
                <c:formatCode>General</c:formatCode>
                <c:ptCount val="4"/>
                <c:pt idx="0">
                  <c:v>12.91</c:v>
                </c:pt>
                <c:pt idx="1">
                  <c:v>30.17</c:v>
                </c:pt>
                <c:pt idx="2">
                  <c:v>10.9</c:v>
                </c:pt>
                <c:pt idx="3">
                  <c:v>51.69</c:v>
                </c:pt>
              </c:numCache>
            </c:numRef>
          </c:val>
          <c:extLst>
            <c:ext xmlns:c16="http://schemas.microsoft.com/office/drawing/2014/chart" uri="{C3380CC4-5D6E-409C-BE32-E72D297353CC}">
              <c16:uniqueId val="{00000001-2F50-CD4F-91E4-56BF4A0C7DB7}"/>
            </c:ext>
          </c:extLst>
        </c:ser>
        <c:ser>
          <c:idx val="2"/>
          <c:order val="2"/>
          <c:tx>
            <c:strRef>
              <c:f>'KEY FINANCIAL RATIOS'!$D$4</c:f>
              <c:strCache>
                <c:ptCount val="1"/>
                <c:pt idx="0">
                  <c:v>Market Cap</c:v>
                </c:pt>
              </c:strCache>
            </c:strRef>
          </c:tx>
          <c:spPr>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ln>
              <a:noFill/>
            </a:ln>
            <a:effectLst/>
          </c:spPr>
          <c:invertIfNegative val="0"/>
          <c:cat>
            <c:strRef>
              <c:f>'KEY FINANCIAL RATIOS'!$A$5:$A$8</c:f>
              <c:strCache>
                <c:ptCount val="4"/>
                <c:pt idx="0">
                  <c:v>Conoco Phillips</c:v>
                </c:pt>
                <c:pt idx="1">
                  <c:v>Chevron Corporation</c:v>
                </c:pt>
                <c:pt idx="2">
                  <c:v>Valero Energy Corporation</c:v>
                </c:pt>
                <c:pt idx="3">
                  <c:v>Exxon Mobil Corp</c:v>
                </c:pt>
              </c:strCache>
            </c:strRef>
          </c:cat>
          <c:val>
            <c:numRef>
              <c:f>'KEY FINANCIAL RATIOS'!$D$5:$D$8</c:f>
              <c:numCache>
                <c:formatCode>General</c:formatCode>
                <c:ptCount val="4"/>
                <c:pt idx="0">
                  <c:v>138.11000000000001</c:v>
                </c:pt>
                <c:pt idx="1">
                  <c:v>309.47000000000003</c:v>
                </c:pt>
                <c:pt idx="2">
                  <c:v>44.68</c:v>
                </c:pt>
                <c:pt idx="3">
                  <c:v>429.02</c:v>
                </c:pt>
              </c:numCache>
            </c:numRef>
          </c:val>
          <c:extLst>
            <c:ext xmlns:c16="http://schemas.microsoft.com/office/drawing/2014/chart" uri="{C3380CC4-5D6E-409C-BE32-E72D297353CC}">
              <c16:uniqueId val="{00000002-2F50-CD4F-91E4-56BF4A0C7DB7}"/>
            </c:ext>
          </c:extLst>
        </c:ser>
        <c:dLbls>
          <c:showLegendKey val="0"/>
          <c:showVal val="0"/>
          <c:showCatName val="0"/>
          <c:showSerName val="0"/>
          <c:showPercent val="0"/>
          <c:showBubbleSize val="0"/>
        </c:dLbls>
        <c:gapWidth val="182"/>
        <c:axId val="953404423"/>
        <c:axId val="1167023624"/>
      </c:barChart>
      <c:catAx>
        <c:axId val="953404423"/>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bg1"/>
                </a:solidFill>
                <a:latin typeface="Gill Sans MT" panose="020B0502020104020203" pitchFamily="34" charset="77"/>
                <a:ea typeface="+mn-ea"/>
                <a:cs typeface="+mn-cs"/>
              </a:defRPr>
            </a:pPr>
            <a:endParaRPr lang="en-US"/>
          </a:p>
        </c:txPr>
        <c:crossAx val="1167023624"/>
        <c:crosses val="autoZero"/>
        <c:auto val="1"/>
        <c:lblAlgn val="ctr"/>
        <c:lblOffset val="100"/>
        <c:noMultiLvlLbl val="0"/>
      </c:catAx>
      <c:valAx>
        <c:axId val="116702362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1" i="0" u="none" strike="noStrike" kern="1200" baseline="0">
                <a:solidFill>
                  <a:schemeClr val="bg1"/>
                </a:solidFill>
                <a:latin typeface="+mn-lt"/>
                <a:ea typeface="+mn-ea"/>
                <a:cs typeface="+mn-cs"/>
              </a:defRPr>
            </a:pPr>
            <a:endParaRPr lang="en-US"/>
          </a:p>
        </c:txPr>
        <c:crossAx val="95340442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1" i="0" u="none" strike="noStrike" kern="1200" baseline="0">
              <a:solidFill>
                <a:schemeClr val="bg1"/>
              </a:solidFill>
              <a:latin typeface="+mn-lt"/>
              <a:ea typeface="+mn-ea"/>
              <a:cs typeface="+mn-cs"/>
            </a:defRPr>
          </a:pPr>
          <a:endParaRPr lang="en-US"/>
        </a:p>
      </c:txPr>
    </c:legend>
    <c:plotVisOnly val="1"/>
    <c:dispBlanksAs val="gap"/>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bg1"/>
                </a:solidFill>
                <a:latin typeface="Gill Sans MT" panose="020B0502020104020203" pitchFamily="34" charset="77"/>
                <a:ea typeface="+mn-ea"/>
                <a:cs typeface="+mn-cs"/>
              </a:defRPr>
            </a:pPr>
            <a:r>
              <a:rPr lang="en-US" b="1">
                <a:latin typeface="Gill Sans MT" panose="020B0502020104020203" pitchFamily="34" charset="77"/>
              </a:rPr>
              <a:t>Implied Stock Price </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bg1"/>
              </a:solidFill>
              <a:latin typeface="Gill Sans MT" panose="020B0502020104020203" pitchFamily="34" charset="77"/>
              <a:ea typeface="+mn-ea"/>
              <a:cs typeface="+mn-cs"/>
            </a:defRPr>
          </a:pPr>
          <a:endParaRPr lang="en-US"/>
        </a:p>
      </c:txPr>
    </c:title>
    <c:autoTitleDeleted val="0"/>
    <c:plotArea>
      <c:layout/>
      <c:barChart>
        <c:barDir val="col"/>
        <c:grouping val="clustered"/>
        <c:varyColors val="0"/>
        <c:ser>
          <c:idx val="0"/>
          <c:order val="0"/>
          <c:tx>
            <c:strRef>
              <c:f>'COMPARABLE ANALYSIS'!$C$39</c:f>
              <c:strCache>
                <c:ptCount val="1"/>
                <c:pt idx="0">
                  <c:v>Min</c:v>
                </c:pt>
              </c:strCache>
            </c:strRef>
          </c:tx>
          <c:spPr>
            <a:solidFill>
              <a:srgbClr val="002060"/>
            </a:solidFill>
            <a:ln>
              <a:noFill/>
            </a:ln>
            <a:effectLst/>
          </c:spPr>
          <c:invertIfNegative val="0"/>
          <c:cat>
            <c:strRef>
              <c:f>'COMPARABLE ANALYSIS'!$D$38:$F$38</c:f>
              <c:strCache>
                <c:ptCount val="3"/>
                <c:pt idx="0">
                  <c:v>EV/Sales</c:v>
                </c:pt>
                <c:pt idx="1">
                  <c:v>EV/EBIT</c:v>
                </c:pt>
                <c:pt idx="2">
                  <c:v>EV/EBITDA</c:v>
                </c:pt>
              </c:strCache>
            </c:strRef>
          </c:cat>
          <c:val>
            <c:numRef>
              <c:f>'COMPARABLE ANALYSIS'!$D$39:$F$39</c:f>
              <c:numCache>
                <c:formatCode>"$"#,##0_);[Red]\("$"#,##0\)</c:formatCode>
                <c:ptCount val="3"/>
                <c:pt idx="0">
                  <c:v>29.961442688724805</c:v>
                </c:pt>
                <c:pt idx="1">
                  <c:v>54.914458402648442</c:v>
                </c:pt>
                <c:pt idx="2">
                  <c:v>75.657461413748948</c:v>
                </c:pt>
              </c:numCache>
            </c:numRef>
          </c:val>
          <c:extLst>
            <c:ext xmlns:c16="http://schemas.microsoft.com/office/drawing/2014/chart" uri="{C3380CC4-5D6E-409C-BE32-E72D297353CC}">
              <c16:uniqueId val="{00000000-E58C-7F4C-BDC0-CDF6C1BFBC3B}"/>
            </c:ext>
          </c:extLst>
        </c:ser>
        <c:ser>
          <c:idx val="1"/>
          <c:order val="1"/>
          <c:tx>
            <c:strRef>
              <c:f>'COMPARABLE ANALYSIS'!$C$40</c:f>
              <c:strCache>
                <c:ptCount val="1"/>
                <c:pt idx="0">
                  <c:v>Mean</c:v>
                </c:pt>
              </c:strCache>
            </c:strRef>
          </c:tx>
          <c:spPr>
            <a:solidFill>
              <a:schemeClr val="bg2">
                <a:lumMod val="75000"/>
              </a:schemeClr>
            </a:solidFill>
            <a:ln>
              <a:noFill/>
            </a:ln>
            <a:effectLst/>
          </c:spPr>
          <c:invertIfNegative val="0"/>
          <c:cat>
            <c:strRef>
              <c:f>'COMPARABLE ANALYSIS'!$D$38:$F$38</c:f>
              <c:strCache>
                <c:ptCount val="3"/>
                <c:pt idx="0">
                  <c:v>EV/Sales</c:v>
                </c:pt>
                <c:pt idx="1">
                  <c:v>EV/EBIT</c:v>
                </c:pt>
                <c:pt idx="2">
                  <c:v>EV/EBITDA</c:v>
                </c:pt>
              </c:strCache>
            </c:strRef>
          </c:cat>
          <c:val>
            <c:numRef>
              <c:f>'COMPARABLE ANALYSIS'!$D$40:$F$40</c:f>
              <c:numCache>
                <c:formatCode>"$"#,##0.00_);[Red]\("$"#,##0.00\)</c:formatCode>
                <c:ptCount val="3"/>
                <c:pt idx="0">
                  <c:v>136.40171274452356</c:v>
                </c:pt>
                <c:pt idx="1">
                  <c:v>98.898913381233854</c:v>
                </c:pt>
                <c:pt idx="2">
                  <c:v>97.186855329810143</c:v>
                </c:pt>
              </c:numCache>
            </c:numRef>
          </c:val>
          <c:extLst>
            <c:ext xmlns:c16="http://schemas.microsoft.com/office/drawing/2014/chart" uri="{C3380CC4-5D6E-409C-BE32-E72D297353CC}">
              <c16:uniqueId val="{00000001-E58C-7F4C-BDC0-CDF6C1BFBC3B}"/>
            </c:ext>
          </c:extLst>
        </c:ser>
        <c:ser>
          <c:idx val="2"/>
          <c:order val="2"/>
          <c:tx>
            <c:strRef>
              <c:f>'COMPARABLE ANALYSIS'!$C$41</c:f>
              <c:strCache>
                <c:ptCount val="1"/>
                <c:pt idx="0">
                  <c:v>Max</c:v>
                </c:pt>
              </c:strCache>
            </c:strRef>
          </c:tx>
          <c:spPr>
            <a:solidFill>
              <a:schemeClr val="bg2">
                <a:lumMod val="60000"/>
                <a:lumOff val="40000"/>
              </a:schemeClr>
            </a:solidFill>
            <a:ln>
              <a:noFill/>
            </a:ln>
            <a:effectLst/>
          </c:spPr>
          <c:invertIfNegative val="0"/>
          <c:cat>
            <c:strRef>
              <c:f>'COMPARABLE ANALYSIS'!$D$38:$F$38</c:f>
              <c:strCache>
                <c:ptCount val="3"/>
                <c:pt idx="0">
                  <c:v>EV/Sales</c:v>
                </c:pt>
                <c:pt idx="1">
                  <c:v>EV/EBIT</c:v>
                </c:pt>
                <c:pt idx="2">
                  <c:v>EV/EBITDA</c:v>
                </c:pt>
              </c:strCache>
            </c:strRef>
          </c:cat>
          <c:val>
            <c:numRef>
              <c:f>'COMPARABLE ANALYSIS'!$D$41:$F$41</c:f>
              <c:numCache>
                <c:formatCode>"$"#,##0_);[Red]\("$"#,##0\)</c:formatCode>
                <c:ptCount val="3"/>
                <c:pt idx="0">
                  <c:v>246.9585072052929</c:v>
                </c:pt>
                <c:pt idx="1">
                  <c:v>126.11777077823291</c:v>
                </c:pt>
                <c:pt idx="2">
                  <c:v>108.6798300112625</c:v>
                </c:pt>
              </c:numCache>
            </c:numRef>
          </c:val>
          <c:extLst>
            <c:ext xmlns:c16="http://schemas.microsoft.com/office/drawing/2014/chart" uri="{C3380CC4-5D6E-409C-BE32-E72D297353CC}">
              <c16:uniqueId val="{00000002-E58C-7F4C-BDC0-CDF6C1BFBC3B}"/>
            </c:ext>
          </c:extLst>
        </c:ser>
        <c:dLbls>
          <c:showLegendKey val="0"/>
          <c:showVal val="0"/>
          <c:showCatName val="0"/>
          <c:showSerName val="0"/>
          <c:showPercent val="0"/>
          <c:showBubbleSize val="0"/>
        </c:dLbls>
        <c:gapWidth val="219"/>
        <c:overlap val="-27"/>
        <c:axId val="1754167472"/>
        <c:axId val="1523416848"/>
      </c:barChart>
      <c:catAx>
        <c:axId val="17541674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bg1"/>
                </a:solidFill>
                <a:latin typeface="Gill Sans MT" panose="020B0502020104020203" pitchFamily="34" charset="77"/>
                <a:ea typeface="+mn-ea"/>
                <a:cs typeface="+mn-cs"/>
              </a:defRPr>
            </a:pPr>
            <a:endParaRPr lang="en-US"/>
          </a:p>
        </c:txPr>
        <c:crossAx val="1523416848"/>
        <c:crosses val="autoZero"/>
        <c:auto val="1"/>
        <c:lblAlgn val="ctr"/>
        <c:lblOffset val="100"/>
        <c:noMultiLvlLbl val="0"/>
      </c:catAx>
      <c:valAx>
        <c:axId val="1523416848"/>
        <c:scaling>
          <c:orientation val="minMax"/>
          <c:min val="20"/>
        </c:scaling>
        <c:delete val="0"/>
        <c:axPos val="l"/>
        <c:numFmt formatCode="&quot;$&quot;#,##0_);[Red]\(&quot;$&quot;#,##0\)"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bg1"/>
                </a:solidFill>
                <a:latin typeface="Gill Sans MT" panose="020B0502020104020203" pitchFamily="34" charset="77"/>
                <a:ea typeface="+mn-ea"/>
                <a:cs typeface="+mn-cs"/>
              </a:defRPr>
            </a:pPr>
            <a:endParaRPr lang="en-US"/>
          </a:p>
        </c:txPr>
        <c:crossAx val="17541674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Gill Sans MT" panose="020B0502020104020203" pitchFamily="34" charset="77"/>
              <a:ea typeface="+mn-ea"/>
              <a:cs typeface="+mn-cs"/>
            </a:defRPr>
          </a:pPr>
          <a:endParaRPr lang="en-US"/>
        </a:p>
      </c:txPr>
    </c:legend>
    <c:plotVisOnly val="1"/>
    <c:dispBlanksAs val="gap"/>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bg1"/>
                </a:solidFill>
                <a:latin typeface="Gill Sans MT" panose="020B0502020104020203" pitchFamily="34" charset="77"/>
                <a:ea typeface="+mn-ea"/>
                <a:cs typeface="+mn-cs"/>
              </a:defRPr>
            </a:pPr>
            <a:r>
              <a:rPr lang="en-US" sz="1600">
                <a:latin typeface="Gill Sans MT" panose="020B0502020104020203" pitchFamily="34" charset="77"/>
              </a:rPr>
              <a:t>Implied Stock Price </a:t>
            </a:r>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bg1"/>
              </a:solidFill>
              <a:latin typeface="Gill Sans MT" panose="020B0502020104020203" pitchFamily="34" charset="77"/>
              <a:ea typeface="+mn-ea"/>
              <a:cs typeface="+mn-cs"/>
            </a:defRPr>
          </a:pPr>
          <a:endParaRPr lang="en-US"/>
        </a:p>
      </c:txPr>
    </c:title>
    <c:autoTitleDeleted val="0"/>
    <c:plotArea>
      <c:layout/>
      <c:barChart>
        <c:barDir val="col"/>
        <c:grouping val="clustered"/>
        <c:varyColors val="0"/>
        <c:ser>
          <c:idx val="0"/>
          <c:order val="0"/>
          <c:tx>
            <c:strRef>
              <c:f>'PRECEDENT TRANSACTION'!$A$29</c:f>
              <c:strCache>
                <c:ptCount val="1"/>
                <c:pt idx="0">
                  <c:v>Min</c:v>
                </c:pt>
              </c:strCache>
            </c:strRef>
          </c:tx>
          <c:spPr>
            <a:solidFill>
              <a:schemeClr val="bg2">
                <a:lumMod val="50000"/>
              </a:schemeClr>
            </a:solidFill>
            <a:ln>
              <a:noFill/>
            </a:ln>
            <a:effectLst/>
          </c:spPr>
          <c:invertIfNegative val="0"/>
          <c:cat>
            <c:strRef>
              <c:f>'PRECEDENT TRANSACTION'!$B$28:$D$28</c:f>
              <c:strCache>
                <c:ptCount val="3"/>
                <c:pt idx="0">
                  <c:v>EV/SALES</c:v>
                </c:pt>
                <c:pt idx="1">
                  <c:v>EV/EBIT</c:v>
                </c:pt>
                <c:pt idx="2">
                  <c:v>EV/EBITDA</c:v>
                </c:pt>
              </c:strCache>
            </c:strRef>
          </c:cat>
          <c:val>
            <c:numRef>
              <c:f>'PRECEDENT TRANSACTION'!$B$29:$D$29</c:f>
              <c:numCache>
                <c:formatCode>"$"#,##0_);[Red]\("$"#,##0\)</c:formatCode>
                <c:ptCount val="3"/>
                <c:pt idx="0">
                  <c:v>57.04912052456443</c:v>
                </c:pt>
                <c:pt idx="1">
                  <c:v>50.193978784896196</c:v>
                </c:pt>
                <c:pt idx="2">
                  <c:v>6.3642015267424776</c:v>
                </c:pt>
              </c:numCache>
            </c:numRef>
          </c:val>
          <c:extLst>
            <c:ext xmlns:c16="http://schemas.microsoft.com/office/drawing/2014/chart" uri="{C3380CC4-5D6E-409C-BE32-E72D297353CC}">
              <c16:uniqueId val="{00000000-92E3-7947-83B1-03D5DA312F34}"/>
            </c:ext>
          </c:extLst>
        </c:ser>
        <c:ser>
          <c:idx val="1"/>
          <c:order val="1"/>
          <c:tx>
            <c:strRef>
              <c:f>'PRECEDENT TRANSACTION'!$A$30</c:f>
              <c:strCache>
                <c:ptCount val="1"/>
                <c:pt idx="0">
                  <c:v>Mean</c:v>
                </c:pt>
              </c:strCache>
            </c:strRef>
          </c:tx>
          <c:spPr>
            <a:solidFill>
              <a:schemeClr val="bg2">
                <a:lumMod val="75000"/>
              </a:schemeClr>
            </a:solidFill>
            <a:ln>
              <a:noFill/>
            </a:ln>
            <a:effectLst/>
          </c:spPr>
          <c:invertIfNegative val="0"/>
          <c:cat>
            <c:strRef>
              <c:f>'PRECEDENT TRANSACTION'!$B$28:$D$28</c:f>
              <c:strCache>
                <c:ptCount val="3"/>
                <c:pt idx="0">
                  <c:v>EV/SALES</c:v>
                </c:pt>
                <c:pt idx="1">
                  <c:v>EV/EBIT</c:v>
                </c:pt>
                <c:pt idx="2">
                  <c:v>EV/EBITDA</c:v>
                </c:pt>
              </c:strCache>
            </c:strRef>
          </c:cat>
          <c:val>
            <c:numRef>
              <c:f>'PRECEDENT TRANSACTION'!$B$30:$D$30</c:f>
              <c:numCache>
                <c:formatCode>"$"#,##0_);[Red]\("$"#,##0\)</c:formatCode>
                <c:ptCount val="3"/>
                <c:pt idx="0">
                  <c:v>169.14602199376176</c:v>
                </c:pt>
                <c:pt idx="1">
                  <c:v>131.15635877266143</c:v>
                </c:pt>
                <c:pt idx="2">
                  <c:v>89.469114856910423</c:v>
                </c:pt>
              </c:numCache>
            </c:numRef>
          </c:val>
          <c:extLst>
            <c:ext xmlns:c16="http://schemas.microsoft.com/office/drawing/2014/chart" uri="{C3380CC4-5D6E-409C-BE32-E72D297353CC}">
              <c16:uniqueId val="{00000001-92E3-7947-83B1-03D5DA312F34}"/>
            </c:ext>
          </c:extLst>
        </c:ser>
        <c:ser>
          <c:idx val="2"/>
          <c:order val="2"/>
          <c:tx>
            <c:strRef>
              <c:f>'PRECEDENT TRANSACTION'!$A$31</c:f>
              <c:strCache>
                <c:ptCount val="1"/>
                <c:pt idx="0">
                  <c:v>Max</c:v>
                </c:pt>
              </c:strCache>
            </c:strRef>
          </c:tx>
          <c:spPr>
            <a:solidFill>
              <a:schemeClr val="bg2">
                <a:lumMod val="60000"/>
                <a:lumOff val="40000"/>
              </a:schemeClr>
            </a:solidFill>
            <a:ln>
              <a:noFill/>
            </a:ln>
            <a:effectLst/>
          </c:spPr>
          <c:invertIfNegative val="0"/>
          <c:cat>
            <c:strRef>
              <c:f>'PRECEDENT TRANSACTION'!$B$28:$D$28</c:f>
              <c:strCache>
                <c:ptCount val="3"/>
                <c:pt idx="0">
                  <c:v>EV/SALES</c:v>
                </c:pt>
                <c:pt idx="1">
                  <c:v>EV/EBIT</c:v>
                </c:pt>
                <c:pt idx="2">
                  <c:v>EV/EBITDA</c:v>
                </c:pt>
              </c:strCache>
            </c:strRef>
          </c:cat>
          <c:val>
            <c:numRef>
              <c:f>'PRECEDENT TRANSACTION'!$B$31:$D$31</c:f>
              <c:numCache>
                <c:formatCode>"$"#,##0_);[Red]\("$"#,##0\)</c:formatCode>
                <c:ptCount val="3"/>
                <c:pt idx="0">
                  <c:v>341.39894545672092</c:v>
                </c:pt>
                <c:pt idx="1">
                  <c:v>234.28509753308816</c:v>
                </c:pt>
                <c:pt idx="2">
                  <c:v>153.0531430439888</c:v>
                </c:pt>
              </c:numCache>
            </c:numRef>
          </c:val>
          <c:extLst>
            <c:ext xmlns:c16="http://schemas.microsoft.com/office/drawing/2014/chart" uri="{C3380CC4-5D6E-409C-BE32-E72D297353CC}">
              <c16:uniqueId val="{00000002-92E3-7947-83B1-03D5DA312F34}"/>
            </c:ext>
          </c:extLst>
        </c:ser>
        <c:dLbls>
          <c:showLegendKey val="0"/>
          <c:showVal val="0"/>
          <c:showCatName val="0"/>
          <c:showSerName val="0"/>
          <c:showPercent val="0"/>
          <c:showBubbleSize val="0"/>
        </c:dLbls>
        <c:gapWidth val="219"/>
        <c:overlap val="-27"/>
        <c:axId val="948808767"/>
        <c:axId val="1791453680"/>
      </c:barChart>
      <c:catAx>
        <c:axId val="9488087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bg1"/>
                </a:solidFill>
                <a:latin typeface="Gill Sans MT" panose="020B0502020104020203" pitchFamily="34" charset="77"/>
                <a:ea typeface="+mn-ea"/>
                <a:cs typeface="+mn-cs"/>
              </a:defRPr>
            </a:pPr>
            <a:endParaRPr lang="en-US"/>
          </a:p>
        </c:txPr>
        <c:crossAx val="1791453680"/>
        <c:crossesAt val="2"/>
        <c:auto val="1"/>
        <c:lblAlgn val="ctr"/>
        <c:lblOffset val="100"/>
        <c:noMultiLvlLbl val="0"/>
      </c:catAx>
      <c:valAx>
        <c:axId val="1791453680"/>
        <c:scaling>
          <c:orientation val="minMax"/>
          <c:min val="2"/>
        </c:scaling>
        <c:delete val="0"/>
        <c:axPos val="l"/>
        <c:numFmt formatCode="&quot;$&quot;#,##0_);[Red]\(&quot;$&quot;#,##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bg1"/>
                </a:solidFill>
                <a:latin typeface="Gill Sans MT" panose="020B0502020104020203" pitchFamily="34" charset="77"/>
                <a:ea typeface="+mn-ea"/>
                <a:cs typeface="+mn-cs"/>
              </a:defRPr>
            </a:pPr>
            <a:endParaRPr lang="en-US"/>
          </a:p>
        </c:txPr>
        <c:crossAx val="94880876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Gill Sans MT" panose="020B0502020104020203" pitchFamily="34" charset="77"/>
              <a:ea typeface="+mn-ea"/>
              <a:cs typeface="+mn-cs"/>
            </a:defRPr>
          </a:pPr>
          <a:endParaRPr lang="en-US"/>
        </a:p>
      </c:txPr>
    </c:legend>
    <c:plotVisOnly val="1"/>
    <c:dispBlanksAs val="gap"/>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F4E306-846A-0F4D-BF5E-15D7B11090AF}" type="datetimeFigureOut">
              <a:rPr lang="en-US" smtClean="0"/>
              <a:t>10/24/23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BCAFF6-B2B9-2B4F-B80F-D7C85E983B43}" type="slidenum">
              <a:rPr lang="en-US" smtClean="0"/>
              <a:t>‹#›</a:t>
            </a:fld>
            <a:endParaRPr lang="en-US"/>
          </a:p>
        </p:txBody>
      </p:sp>
    </p:spTree>
    <p:extLst>
      <p:ext uri="{BB962C8B-B14F-4D97-AF65-F5344CB8AC3E}">
        <p14:creationId xmlns:p14="http://schemas.microsoft.com/office/powerpoint/2010/main" val="42833029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graph shows that ExxonMobil's upstream segment, which includes oil and gas production, was the most profitable segment in the second quarter of 2023, </a:t>
            </a:r>
          </a:p>
          <a:p>
            <a:r>
              <a:rPr lang="en-US" dirty="0"/>
              <a:t>generating earnings of $4.6 billion. The downstream segment, which includes refining and marketing, was the second most profitable segment, generating earnings of $2.8 billion. The chemical segment was the least profitable segment, generating earnings of $0.8 billion. Overall, ExxonMobil's second quarter earnings were $8.2 billion, which was up from $6.2 billion in the first quarter of 2023. The increase in earnings was driven by higher oil and gas prices</a:t>
            </a:r>
            <a:r>
              <a:rPr lang="en-US"/>
              <a:t> and production growth from its Permian Basin and Guyana operations</a:t>
            </a:r>
            <a:r>
              <a:rPr lang="en-US" dirty="0"/>
              <a:t>.</a:t>
            </a:r>
            <a:endParaRPr lang="en-US" dirty="0">
              <a:cs typeface="Calibri"/>
            </a:endParaRPr>
          </a:p>
        </p:txBody>
      </p:sp>
      <p:sp>
        <p:nvSpPr>
          <p:cNvPr id="4" name="Slide Number Placeholder 3"/>
          <p:cNvSpPr>
            <a:spLocks noGrp="1"/>
          </p:cNvSpPr>
          <p:nvPr>
            <p:ph type="sldNum" sz="quarter" idx="5"/>
          </p:nvPr>
        </p:nvSpPr>
        <p:spPr/>
        <p:txBody>
          <a:bodyPr/>
          <a:lstStyle/>
          <a:p>
            <a:fld id="{AFBCAFF6-B2B9-2B4F-B80F-D7C85E983B43}" type="slidenum">
              <a:rPr lang="en-US" smtClean="0"/>
              <a:t>4</a:t>
            </a:fld>
            <a:endParaRPr lang="en-US"/>
          </a:p>
        </p:txBody>
      </p:sp>
    </p:spTree>
    <p:extLst>
      <p:ext uri="{BB962C8B-B14F-4D97-AF65-F5344CB8AC3E}">
        <p14:creationId xmlns:p14="http://schemas.microsoft.com/office/powerpoint/2010/main" val="13402423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rgbClr val="FF0000"/>
                </a:solidFill>
                <a:latin typeface="Gill Sans MT" panose="020B0502020104020203" pitchFamily="34" charset="77"/>
              </a:rPr>
              <a:t>DCF OPTIMISTIC</a:t>
            </a:r>
          </a:p>
          <a:p>
            <a:endParaRPr lang="en-US" sz="1200" b="0" i="0" u="none" strike="noStrike" dirty="0">
              <a:solidFill>
                <a:srgbClr val="000000"/>
              </a:solidFill>
              <a:effectLst/>
              <a:latin typeface="Gill Sans MT" panose="020B0502020104020203" pitchFamily="34" charset="77"/>
            </a:endParaRPr>
          </a:p>
          <a:p>
            <a:r>
              <a:rPr lang="en-US" sz="1200" b="0" i="0" u="none" strike="noStrike" dirty="0">
                <a:solidFill>
                  <a:srgbClr val="000000"/>
                </a:solidFill>
                <a:effectLst/>
                <a:latin typeface="Gill Sans MT" panose="020B0502020104020203" pitchFamily="34" charset="77"/>
              </a:rPr>
              <a:t>The revenue will grow by 5% from 2023 to 2024 in the case of Optimism because the demand for oil and gas has been steady and diversification may have an increase in revenue for Exxon</a:t>
            </a:r>
          </a:p>
          <a:p>
            <a:endParaRPr lang="en-US" sz="1200" b="0" i="0" u="none" strike="noStrike" dirty="0">
              <a:solidFill>
                <a:srgbClr val="000000"/>
              </a:solidFill>
              <a:effectLst/>
              <a:latin typeface="Gill Sans MT" panose="020B0502020104020203" pitchFamily="34" charset="77"/>
            </a:endParaRPr>
          </a:p>
          <a:p>
            <a:r>
              <a:rPr lang="en-US" sz="1200" dirty="0">
                <a:solidFill>
                  <a:srgbClr val="FF0000"/>
                </a:solidFill>
                <a:latin typeface="Gill Sans MT" panose="020B0502020104020203" pitchFamily="34" charset="77"/>
                <a:cs typeface="Times New Roman" panose="02020603050405020304" pitchFamily="18" charset="0"/>
              </a:rPr>
              <a:t>EBIT MARGIN</a:t>
            </a:r>
          </a:p>
          <a:p>
            <a:r>
              <a:rPr lang="en-US" sz="1200" dirty="0">
                <a:solidFill>
                  <a:schemeClr val="bg1"/>
                </a:solidFill>
                <a:latin typeface="Gill Sans MT" panose="020B0502020104020203" pitchFamily="34" charset="77"/>
                <a:cs typeface="Times New Roman" panose="02020603050405020304" pitchFamily="18" charset="0"/>
              </a:rPr>
              <a:t>EBIT Margin for the Projection data of 16.33  is been taken from comparable analysis.</a:t>
            </a:r>
          </a:p>
          <a:p>
            <a:r>
              <a:rPr lang="en-US" sz="1200" dirty="0">
                <a:solidFill>
                  <a:schemeClr val="bg1"/>
                </a:solidFill>
                <a:latin typeface="Gill Sans MT" panose="020B0502020104020203" pitchFamily="34" charset="77"/>
                <a:cs typeface="Times New Roman" panose="02020603050405020304" pitchFamily="18" charset="0"/>
              </a:rPr>
              <a:t>It is calculated by taking the average of the peers. We assume the EBIT MARGIN to remain stable for the following years. </a:t>
            </a:r>
          </a:p>
          <a:p>
            <a:endParaRPr lang="en-US" sz="1200" dirty="0">
              <a:solidFill>
                <a:schemeClr val="bg1"/>
              </a:solidFill>
              <a:latin typeface="Gill Sans MT" panose="020B0502020104020203" pitchFamily="34" charset="77"/>
              <a:cs typeface="Times New Roman" panose="02020603050405020304" pitchFamily="18" charset="0"/>
            </a:endParaRPr>
          </a:p>
          <a:p>
            <a:r>
              <a:rPr lang="en-US" sz="1200" dirty="0">
                <a:solidFill>
                  <a:srgbClr val="FF0000"/>
                </a:solidFill>
                <a:latin typeface="Gill Sans MT" panose="020B0502020104020203" pitchFamily="34" charset="77"/>
                <a:cs typeface="Times New Roman" panose="02020603050405020304" pitchFamily="18" charset="0"/>
              </a:rPr>
              <a:t>NFA %</a:t>
            </a:r>
          </a:p>
          <a:p>
            <a:r>
              <a:rPr lang="en-US" sz="1200" dirty="0">
                <a:solidFill>
                  <a:schemeClr val="bg1"/>
                </a:solidFill>
                <a:latin typeface="Gill Sans MT" panose="020B0502020104020203" pitchFamily="34" charset="77"/>
                <a:cs typeface="Times New Roman" panose="02020603050405020304" pitchFamily="18" charset="0"/>
              </a:rPr>
              <a:t>XOM net fixed assets are expected to change over year by year due to its investment in new growth projects, maintenance and replacement, and increased production volumes.</a:t>
            </a:r>
          </a:p>
          <a:p>
            <a:endParaRPr lang="en-US" sz="1200" dirty="0">
              <a:solidFill>
                <a:schemeClr val="bg1"/>
              </a:solidFill>
              <a:latin typeface="Gill Sans MT" panose="020B0502020104020203" pitchFamily="34" charset="77"/>
              <a:cs typeface="Times New Roman" panose="02020603050405020304" pitchFamily="18" charset="0"/>
            </a:endParaRPr>
          </a:p>
          <a:p>
            <a:r>
              <a:rPr lang="en-US" sz="1200" dirty="0">
                <a:solidFill>
                  <a:srgbClr val="FF0000"/>
                </a:solidFill>
                <a:latin typeface="Gill Sans MT" panose="020B0502020104020203" pitchFamily="34" charset="77"/>
                <a:cs typeface="Times New Roman" panose="02020603050405020304" pitchFamily="18" charset="0"/>
              </a:rPr>
              <a:t>NOWC%</a:t>
            </a:r>
          </a:p>
          <a:p>
            <a:r>
              <a:rPr lang="en-US" sz="1200" dirty="0">
                <a:solidFill>
                  <a:schemeClr val="bg1"/>
                </a:solidFill>
                <a:latin typeface="Gill Sans MT" panose="020B0502020104020203" pitchFamily="34" charset="77"/>
                <a:cs typeface="Times New Roman" panose="02020603050405020304" pitchFamily="18" charset="0"/>
              </a:rPr>
              <a:t>XOM net operating working capital is expected to remain stable in the coming years. This is due to the company's strong operating performance, its focus on working capital management, and the favorable industry outlook.</a:t>
            </a:r>
          </a:p>
          <a:p>
            <a:endParaRPr lang="en-US" sz="1200" dirty="0">
              <a:solidFill>
                <a:schemeClr val="bg1"/>
              </a:solidFill>
              <a:latin typeface="Gill Sans MT" panose="020B0502020104020203" pitchFamily="34" charset="77"/>
              <a:cs typeface="Times New Roman" panose="02020603050405020304" pitchFamily="18" charset="0"/>
            </a:endParaRPr>
          </a:p>
          <a:p>
            <a:r>
              <a:rPr lang="en-US" sz="1200" dirty="0">
                <a:solidFill>
                  <a:srgbClr val="FF0000"/>
                </a:solidFill>
                <a:latin typeface="Gill Sans MT" panose="020B0502020104020203" pitchFamily="34" charset="77"/>
                <a:cs typeface="Times New Roman" panose="02020603050405020304" pitchFamily="18" charset="0"/>
              </a:rPr>
              <a:t>TAX RATE</a:t>
            </a:r>
          </a:p>
          <a:p>
            <a:r>
              <a:rPr lang="en-US" sz="1200" dirty="0">
                <a:solidFill>
                  <a:schemeClr val="bg1"/>
                </a:solidFill>
                <a:latin typeface="Gill Sans MT" panose="020B0502020104020203" pitchFamily="34" charset="77"/>
                <a:cs typeface="Times New Roman" panose="02020603050405020304" pitchFamily="18" charset="0"/>
              </a:rPr>
              <a:t>By taking the average effective tax rate from past quarterly data. The average % has been taken.</a:t>
            </a:r>
          </a:p>
          <a:p>
            <a:endParaRPr lang="en-US" sz="1200" dirty="0">
              <a:solidFill>
                <a:schemeClr val="bg1"/>
              </a:solidFill>
              <a:latin typeface="Gill Sans MT" panose="020B0502020104020203" pitchFamily="34" charset="77"/>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Gill Sans MT" panose="020B0502020104020203" pitchFamily="34" charset="77"/>
                <a:cs typeface="Times New Roman" panose="02020603050405020304" pitchFamily="18" charset="0"/>
              </a:rPr>
              <a:t>Analysts  estimates Exxon  future growth rate would be between 2% to 4%. A 3% growth rate is considered to be a reasonable assumption given company’s strong fundamentals and expected growth in global energy demand .</a:t>
            </a:r>
            <a:endParaRPr lang="en-US" sz="1200" b="0" i="0" u="none" strike="noStrike" dirty="0">
              <a:solidFill>
                <a:srgbClr val="000000"/>
              </a:solidFill>
              <a:effectLst/>
              <a:latin typeface="Gill Sans MT" panose="020B0502020104020203" pitchFamily="34" charset="77"/>
            </a:endParaRPr>
          </a:p>
          <a:p>
            <a:endParaRPr lang="en-US" sz="1200" dirty="0">
              <a:solidFill>
                <a:schemeClr val="bg1"/>
              </a:solidFill>
              <a:latin typeface="Gill Sans MT" panose="020B0502020104020203" pitchFamily="34" charset="77"/>
              <a:cs typeface="Times New Roman" panose="02020603050405020304" pitchFamily="18" charset="0"/>
            </a:endParaRPr>
          </a:p>
          <a:p>
            <a:endParaRPr lang="en-US" sz="1200" b="0" i="0" u="none" strike="noStrike" dirty="0">
              <a:solidFill>
                <a:srgbClr val="000000"/>
              </a:solidFill>
              <a:effectLst/>
              <a:latin typeface="Gill Sans MT" panose="020B0502020104020203" pitchFamily="34" charset="77"/>
            </a:endParaRPr>
          </a:p>
          <a:p>
            <a:endParaRPr lang="en-US" sz="1200" b="0" i="0" u="none" strike="noStrike" dirty="0">
              <a:solidFill>
                <a:srgbClr val="000000"/>
              </a:solidFill>
              <a:effectLst/>
              <a:latin typeface="Gill Sans MT" panose="020B0502020104020203" pitchFamily="34" charset="77"/>
            </a:endParaRPr>
          </a:p>
          <a:p>
            <a:r>
              <a:rPr lang="en-US" sz="1200" b="0" i="0" u="none" strike="noStrike" dirty="0">
                <a:solidFill>
                  <a:srgbClr val="000000"/>
                </a:solidFill>
                <a:effectLst/>
                <a:latin typeface="Gill Sans MT" panose="020B0502020104020203" pitchFamily="34" charset="77"/>
              </a:rPr>
              <a:t>By increase in  growth rate our stock price increases from 201-328$ is observed from performing sensitivity analysis </a:t>
            </a:r>
            <a:endParaRPr lang="en-US" sz="1200" dirty="0">
              <a:solidFill>
                <a:schemeClr val="bg1"/>
              </a:solidFill>
              <a:latin typeface="Gill Sans MT" panose="020B0502020104020203" pitchFamily="34" charset="77"/>
            </a:endParaRPr>
          </a:p>
          <a:p>
            <a:endParaRPr lang="en-US" dirty="0"/>
          </a:p>
        </p:txBody>
      </p:sp>
      <p:sp>
        <p:nvSpPr>
          <p:cNvPr id="4" name="Slide Number Placeholder 3"/>
          <p:cNvSpPr>
            <a:spLocks noGrp="1"/>
          </p:cNvSpPr>
          <p:nvPr>
            <p:ph type="sldNum" sz="quarter" idx="5"/>
          </p:nvPr>
        </p:nvSpPr>
        <p:spPr/>
        <p:txBody>
          <a:bodyPr/>
          <a:lstStyle/>
          <a:p>
            <a:fld id="{AFBCAFF6-B2B9-2B4F-B80F-D7C85E983B43}" type="slidenum">
              <a:rPr lang="en-US" smtClean="0"/>
              <a:t>16</a:t>
            </a:fld>
            <a:endParaRPr lang="en-US"/>
          </a:p>
        </p:txBody>
      </p:sp>
    </p:spTree>
    <p:extLst>
      <p:ext uri="{BB962C8B-B14F-4D97-AF65-F5344CB8AC3E}">
        <p14:creationId xmlns:p14="http://schemas.microsoft.com/office/powerpoint/2010/main" val="5577580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rgbClr val="FF0000"/>
                </a:solidFill>
                <a:latin typeface="Gill Sans MT" panose="020B0502020104020203" pitchFamily="34" charset="77"/>
              </a:rPr>
              <a:t>DCF BASELINE</a:t>
            </a:r>
          </a:p>
          <a:p>
            <a:endParaRPr lang="en-US" sz="1200" dirty="0">
              <a:solidFill>
                <a:schemeClr val="bg1"/>
              </a:solidFill>
              <a:latin typeface="Gill Sans MT" panose="020B0502020104020203" pitchFamily="34" charset="77"/>
            </a:endParaRPr>
          </a:p>
          <a:p>
            <a:r>
              <a:rPr lang="en-US" sz="1200" b="0" i="0" u="none" strike="noStrike" dirty="0">
                <a:solidFill>
                  <a:srgbClr val="000000"/>
                </a:solidFill>
                <a:effectLst/>
                <a:latin typeface="Gill Sans MT" panose="020B0502020104020203" pitchFamily="34" charset="77"/>
              </a:rPr>
              <a:t>As of the date  we started valuation  there was a negotiation going on for Exxon to acquire Pioneers  so I expect  it to have an impact this year by having a drop in  revenue by 17%  and would  recover gradually in upcoming years</a:t>
            </a:r>
          </a:p>
          <a:p>
            <a:endParaRPr lang="en-US" sz="1200" b="0" i="0" u="none" strike="noStrike" dirty="0">
              <a:solidFill>
                <a:srgbClr val="000000"/>
              </a:solidFill>
              <a:effectLst/>
              <a:latin typeface="Gill Sans MT" panose="020B0502020104020203" pitchFamily="34" charset="77"/>
            </a:endParaRPr>
          </a:p>
          <a:p>
            <a:endParaRPr lang="en-US" sz="1200" b="0" i="0" u="none" strike="noStrike" dirty="0">
              <a:solidFill>
                <a:srgbClr val="000000"/>
              </a:solidFill>
              <a:effectLst/>
              <a:latin typeface="Gill Sans MT" panose="020B0502020104020203" pitchFamily="34" charset="77"/>
            </a:endParaRPr>
          </a:p>
          <a:p>
            <a:endParaRPr lang="en-US" sz="1200" b="0" i="0" u="none" strike="noStrike" dirty="0">
              <a:solidFill>
                <a:srgbClr val="000000"/>
              </a:solidFill>
              <a:effectLst/>
              <a:latin typeface="Gill Sans MT" panose="020B0502020104020203" pitchFamily="34"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Gill Sans MT" panose="020B0502020104020203" pitchFamily="34" charset="77"/>
              </a:rPr>
              <a:t>By increase in  growth rate our stock price increases from 142-214 $</a:t>
            </a:r>
            <a:endParaRPr lang="en-US" sz="1200" dirty="0">
              <a:solidFill>
                <a:schemeClr val="bg1"/>
              </a:solidFill>
              <a:latin typeface="Gill Sans MT" panose="020B0502020104020203" pitchFamily="34" charset="77"/>
            </a:endParaRPr>
          </a:p>
          <a:p>
            <a:endParaRPr lang="en-US" sz="1200" b="0" i="0" u="none" strike="noStrike" dirty="0">
              <a:solidFill>
                <a:srgbClr val="000000"/>
              </a:solidFill>
              <a:effectLst/>
              <a:latin typeface="Gill Sans MT" panose="020B0502020104020203" pitchFamily="34" charset="77"/>
            </a:endParaRPr>
          </a:p>
          <a:p>
            <a:endParaRPr lang="en-US" sz="1200" b="0" i="0" u="none" strike="noStrike" dirty="0">
              <a:solidFill>
                <a:srgbClr val="000000"/>
              </a:solidFill>
              <a:effectLst/>
              <a:latin typeface="Gill Sans MT" panose="020B0502020104020203" pitchFamily="34" charset="77"/>
            </a:endParaRPr>
          </a:p>
          <a:p>
            <a:endParaRPr lang="en-US" sz="1200" b="0" i="0" u="none" strike="noStrike" dirty="0">
              <a:solidFill>
                <a:srgbClr val="000000"/>
              </a:solidFill>
              <a:effectLst/>
              <a:latin typeface="Gill Sans MT" panose="020B0502020104020203" pitchFamily="34" charset="77"/>
            </a:endParaRPr>
          </a:p>
          <a:p>
            <a:endParaRPr lang="en-US" dirty="0"/>
          </a:p>
        </p:txBody>
      </p:sp>
      <p:sp>
        <p:nvSpPr>
          <p:cNvPr id="4" name="Slide Number Placeholder 3"/>
          <p:cNvSpPr>
            <a:spLocks noGrp="1"/>
          </p:cNvSpPr>
          <p:nvPr>
            <p:ph type="sldNum" sz="quarter" idx="5"/>
          </p:nvPr>
        </p:nvSpPr>
        <p:spPr/>
        <p:txBody>
          <a:bodyPr/>
          <a:lstStyle/>
          <a:p>
            <a:fld id="{AFBCAFF6-B2B9-2B4F-B80F-D7C85E983B43}" type="slidenum">
              <a:rPr lang="en-US" smtClean="0"/>
              <a:t>17</a:t>
            </a:fld>
            <a:endParaRPr lang="en-US"/>
          </a:p>
        </p:txBody>
      </p:sp>
    </p:spTree>
    <p:extLst>
      <p:ext uri="{BB962C8B-B14F-4D97-AF65-F5344CB8AC3E}">
        <p14:creationId xmlns:p14="http://schemas.microsoft.com/office/powerpoint/2010/main" val="32640420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rgbClr val="FF0000"/>
                </a:solidFill>
                <a:latin typeface="Gill Sans MT" panose="020B0502020104020203" pitchFamily="34" charset="77"/>
              </a:rPr>
              <a:t>DCF PESSIMISTIC</a:t>
            </a:r>
          </a:p>
          <a:p>
            <a:endParaRPr lang="en-US" sz="1200" b="0" i="0" u="none" strike="noStrike" dirty="0">
              <a:solidFill>
                <a:srgbClr val="000000"/>
              </a:solidFill>
              <a:effectLst/>
              <a:latin typeface="Gill Sans MT" panose="020B0502020104020203" pitchFamily="34" charset="77"/>
            </a:endParaRPr>
          </a:p>
          <a:p>
            <a:r>
              <a:rPr lang="en-US" sz="1200" b="0" i="0" u="none" strike="noStrike" dirty="0">
                <a:solidFill>
                  <a:srgbClr val="000000"/>
                </a:solidFill>
                <a:effectLst/>
                <a:latin typeface="Gill Sans MT" panose="020B0502020104020203" pitchFamily="34" charset="77"/>
              </a:rPr>
              <a:t>The revenue growth is  considered to  fall  for the next couple of years as there are challenges for the company in terms of oil pricing and this case could occur if the company fails to adapt to the changing environment .</a:t>
            </a:r>
            <a:endParaRPr lang="en-US" sz="1200" dirty="0">
              <a:solidFill>
                <a:schemeClr val="bg1"/>
              </a:solidFill>
              <a:latin typeface="Gill Sans MT" panose="020B0502020104020203" pitchFamily="34" charset="77"/>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Gill Sans MT" panose="020B0502020104020203" pitchFamily="34" charset="77"/>
              </a:rPr>
              <a:t>By increase in  growth rate our stock price increases from 93-124 $</a:t>
            </a:r>
            <a:endParaRPr lang="en-US" sz="1200" dirty="0">
              <a:solidFill>
                <a:schemeClr val="bg1"/>
              </a:solidFill>
              <a:latin typeface="Gill Sans MT" panose="020B0502020104020203" pitchFamily="34" charset="77"/>
            </a:endParaRPr>
          </a:p>
          <a:p>
            <a:endParaRPr lang="en-US" sz="1200" b="0" i="0" u="none" strike="noStrike" dirty="0">
              <a:solidFill>
                <a:srgbClr val="000000"/>
              </a:solidFill>
              <a:effectLst/>
              <a:latin typeface="Gill Sans MT" panose="020B0502020104020203" pitchFamily="34" charset="77"/>
            </a:endParaRPr>
          </a:p>
          <a:p>
            <a:endParaRPr lang="en-US" dirty="0"/>
          </a:p>
        </p:txBody>
      </p:sp>
      <p:sp>
        <p:nvSpPr>
          <p:cNvPr id="4" name="Slide Number Placeholder 3"/>
          <p:cNvSpPr>
            <a:spLocks noGrp="1"/>
          </p:cNvSpPr>
          <p:nvPr>
            <p:ph type="sldNum" sz="quarter" idx="5"/>
          </p:nvPr>
        </p:nvSpPr>
        <p:spPr/>
        <p:txBody>
          <a:bodyPr/>
          <a:lstStyle/>
          <a:p>
            <a:fld id="{AFBCAFF6-B2B9-2B4F-B80F-D7C85E983B43}" type="slidenum">
              <a:rPr lang="en-US" smtClean="0"/>
              <a:t>18</a:t>
            </a:fld>
            <a:endParaRPr lang="en-US"/>
          </a:p>
        </p:txBody>
      </p:sp>
    </p:spTree>
    <p:extLst>
      <p:ext uri="{BB962C8B-B14F-4D97-AF65-F5344CB8AC3E}">
        <p14:creationId xmlns:p14="http://schemas.microsoft.com/office/powerpoint/2010/main" val="29880433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per our valuation ,The stock price can range  from 100 to 210 $, so as per foot ball field we could say that the current stock price is in our range and it is recommended from this football field to purchase those shares in the point of long term investor.</a:t>
            </a:r>
          </a:p>
        </p:txBody>
      </p:sp>
      <p:sp>
        <p:nvSpPr>
          <p:cNvPr id="4" name="Slide Number Placeholder 3"/>
          <p:cNvSpPr>
            <a:spLocks noGrp="1"/>
          </p:cNvSpPr>
          <p:nvPr>
            <p:ph type="sldNum" sz="quarter" idx="5"/>
          </p:nvPr>
        </p:nvSpPr>
        <p:spPr/>
        <p:txBody>
          <a:bodyPr/>
          <a:lstStyle/>
          <a:p>
            <a:fld id="{AFBCAFF6-B2B9-2B4F-B80F-D7C85E983B43}" type="slidenum">
              <a:rPr lang="en-US" smtClean="0"/>
              <a:t>19</a:t>
            </a:fld>
            <a:endParaRPr lang="en-US"/>
          </a:p>
        </p:txBody>
      </p:sp>
    </p:spTree>
    <p:extLst>
      <p:ext uri="{BB962C8B-B14F-4D97-AF65-F5344CB8AC3E}">
        <p14:creationId xmlns:p14="http://schemas.microsoft.com/office/powerpoint/2010/main" val="3265448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panose="020F0502020204030204"/>
            </a:endParaRPr>
          </a:p>
        </p:txBody>
      </p:sp>
      <p:sp>
        <p:nvSpPr>
          <p:cNvPr id="4" name="Slide Number Placeholder 3"/>
          <p:cNvSpPr>
            <a:spLocks noGrp="1"/>
          </p:cNvSpPr>
          <p:nvPr>
            <p:ph type="sldNum" sz="quarter" idx="5"/>
          </p:nvPr>
        </p:nvSpPr>
        <p:spPr/>
        <p:txBody>
          <a:bodyPr/>
          <a:lstStyle/>
          <a:p>
            <a:fld id="{AFBCAFF6-B2B9-2B4F-B80F-D7C85E983B43}" type="slidenum">
              <a:rPr lang="en-US" smtClean="0"/>
              <a:t>5</a:t>
            </a:fld>
            <a:endParaRPr lang="en-US"/>
          </a:p>
        </p:txBody>
      </p:sp>
    </p:spTree>
    <p:extLst>
      <p:ext uri="{BB962C8B-B14F-4D97-AF65-F5344CB8AC3E}">
        <p14:creationId xmlns:p14="http://schemas.microsoft.com/office/powerpoint/2010/main" val="3058707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Exxon's income statement for the three months ended June 30, 2023, shows that the company generated revenue of $82.9 billion and net income of $7.8 billion. This represents a decline in both revenue and net income compared to the same period in 2022, when Exxon generated revenue of $115 billion and net income of $17.8 billion respectively in the last year. .</a:t>
            </a:r>
          </a:p>
        </p:txBody>
      </p:sp>
      <p:sp>
        <p:nvSpPr>
          <p:cNvPr id="4" name="Slide Number Placeholder 3"/>
          <p:cNvSpPr>
            <a:spLocks noGrp="1"/>
          </p:cNvSpPr>
          <p:nvPr>
            <p:ph type="sldNum" sz="quarter" idx="5"/>
          </p:nvPr>
        </p:nvSpPr>
        <p:spPr/>
        <p:txBody>
          <a:bodyPr/>
          <a:lstStyle/>
          <a:p>
            <a:fld id="{AFBCAFF6-B2B9-2B4F-B80F-D7C85E983B43}" type="slidenum">
              <a:rPr lang="en-US" smtClean="0"/>
              <a:t>7</a:t>
            </a:fld>
            <a:endParaRPr lang="en-US"/>
          </a:p>
        </p:txBody>
      </p:sp>
    </p:spTree>
    <p:extLst>
      <p:ext uri="{BB962C8B-B14F-4D97-AF65-F5344CB8AC3E}">
        <p14:creationId xmlns:p14="http://schemas.microsoft.com/office/powerpoint/2010/main" val="7292620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see that Exxon outperformed its peers in terms of MARKET CAP, NET INCOME and REVENUE. According  TO LTM Data. </a:t>
            </a:r>
          </a:p>
        </p:txBody>
      </p:sp>
      <p:sp>
        <p:nvSpPr>
          <p:cNvPr id="4" name="Slide Number Placeholder 3"/>
          <p:cNvSpPr>
            <a:spLocks noGrp="1"/>
          </p:cNvSpPr>
          <p:nvPr>
            <p:ph type="sldNum" sz="quarter" idx="5"/>
          </p:nvPr>
        </p:nvSpPr>
        <p:spPr/>
        <p:txBody>
          <a:bodyPr/>
          <a:lstStyle/>
          <a:p>
            <a:fld id="{AFBCAFF6-B2B9-2B4F-B80F-D7C85E983B43}" type="slidenum">
              <a:rPr lang="en-US" smtClean="0"/>
              <a:t>8</a:t>
            </a:fld>
            <a:endParaRPr lang="en-US"/>
          </a:p>
        </p:txBody>
      </p:sp>
    </p:spTree>
    <p:extLst>
      <p:ext uri="{BB962C8B-B14F-4D97-AF65-F5344CB8AC3E}">
        <p14:creationId xmlns:p14="http://schemas.microsoft.com/office/powerpoint/2010/main" val="21665505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As you can see, ExxonMobil's stock price has fluctuated significantly over the past 10 years. However, the stock has generally trended upwards, with a total return of over 140% over the period.</a:t>
            </a:r>
          </a:p>
          <a:p>
            <a:r>
              <a:rPr lang="en-US" dirty="0"/>
              <a:t>ExxonMobil's stock price is likely to continue to be volatile in the future. The stock is sensitive to oil and gas prices, which can fluctuate significantly depending on economic conditions and other factors. However, ExxonMobil is a well-managed company with a strong track record of profitability. The company is also investing heavily in new projects, such as its Guyana operations, which are expected to boost the company's production and revenue in the long term.</a:t>
            </a:r>
          </a:p>
          <a:p>
            <a:endParaRPr lang="en-US" dirty="0">
              <a:cs typeface="Calibri"/>
            </a:endParaRPr>
          </a:p>
        </p:txBody>
      </p:sp>
      <p:sp>
        <p:nvSpPr>
          <p:cNvPr id="4" name="Slide Number Placeholder 3"/>
          <p:cNvSpPr>
            <a:spLocks noGrp="1"/>
          </p:cNvSpPr>
          <p:nvPr>
            <p:ph type="sldNum" sz="quarter" idx="5"/>
          </p:nvPr>
        </p:nvSpPr>
        <p:spPr/>
        <p:txBody>
          <a:bodyPr/>
          <a:lstStyle/>
          <a:p>
            <a:fld id="{AFBCAFF6-B2B9-2B4F-B80F-D7C85E983B43}" type="slidenum">
              <a:rPr lang="en-US" smtClean="0"/>
              <a:t>9</a:t>
            </a:fld>
            <a:endParaRPr lang="en-US"/>
          </a:p>
        </p:txBody>
      </p:sp>
    </p:spTree>
    <p:extLst>
      <p:ext uri="{BB962C8B-B14F-4D97-AF65-F5344CB8AC3E}">
        <p14:creationId xmlns:p14="http://schemas.microsoft.com/office/powerpoint/2010/main" val="41137352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BCAFF6-B2B9-2B4F-B80F-D7C85E983B43}" type="slidenum">
              <a:rPr lang="en-US" smtClean="0"/>
              <a:t>11</a:t>
            </a:fld>
            <a:endParaRPr lang="en-US"/>
          </a:p>
        </p:txBody>
      </p:sp>
    </p:spTree>
    <p:extLst>
      <p:ext uri="{BB962C8B-B14F-4D97-AF65-F5344CB8AC3E}">
        <p14:creationId xmlns:p14="http://schemas.microsoft.com/office/powerpoint/2010/main" val="10827429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BCAFF6-B2B9-2B4F-B80F-D7C85E983B43}" type="slidenum">
              <a:rPr lang="en-US" smtClean="0"/>
              <a:t>12</a:t>
            </a:fld>
            <a:endParaRPr lang="en-US"/>
          </a:p>
        </p:txBody>
      </p:sp>
    </p:spTree>
    <p:extLst>
      <p:ext uri="{BB962C8B-B14F-4D97-AF65-F5344CB8AC3E}">
        <p14:creationId xmlns:p14="http://schemas.microsoft.com/office/powerpoint/2010/main" val="34977743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BCAFF6-B2B9-2B4F-B80F-D7C85E983B43}" type="slidenum">
              <a:rPr lang="en-US" smtClean="0"/>
              <a:t>13</a:t>
            </a:fld>
            <a:endParaRPr lang="en-US"/>
          </a:p>
        </p:txBody>
      </p:sp>
    </p:spTree>
    <p:extLst>
      <p:ext uri="{BB962C8B-B14F-4D97-AF65-F5344CB8AC3E}">
        <p14:creationId xmlns:p14="http://schemas.microsoft.com/office/powerpoint/2010/main" val="7176080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solidFill>
                  <a:srgbClr val="000000"/>
                </a:solidFill>
                <a:latin typeface="Arial"/>
                <a:cs typeface="Arial"/>
              </a:rPr>
              <a:t>EXXON has AA / Aa2 rating which is</a:t>
            </a:r>
            <a:r>
              <a:rPr lang="en-US" sz="1200" b="0" i="0" u="none" strike="noStrike">
                <a:solidFill>
                  <a:srgbClr val="000000"/>
                </a:solidFill>
                <a:effectLst/>
                <a:latin typeface="Arial"/>
                <a:cs typeface="Arial"/>
              </a:rPr>
              <a:t> the third highest rating in Moody's Long-term Corporate Obligation Rating.</a:t>
            </a:r>
            <a:r>
              <a:rPr lang="en-US">
                <a:solidFill>
                  <a:srgbClr val="000000"/>
                </a:solidFill>
                <a:latin typeface="Arial"/>
                <a:cs typeface="Arial"/>
              </a:rPr>
              <a:t> </a:t>
            </a:r>
            <a:r>
              <a:rPr lang="en-US">
                <a:solidFill>
                  <a:srgbClr val="000000"/>
                </a:solidFill>
              </a:rPr>
              <a:t>The obligations rated Aa2 are judged to be of high quality and are subject to very low credit risk</a:t>
            </a:r>
            <a:endParaRPr lang="en-US" sz="1200" b="0" i="0" u="none" strike="noStrike">
              <a:solidFill>
                <a:srgbClr val="000000"/>
              </a:solidFill>
              <a:effectLst/>
              <a:latin typeface="Arial" panose="020B0604020202020204" pitchFamily="34" charset="0"/>
            </a:endParaRPr>
          </a:p>
          <a:p>
            <a:r>
              <a:rPr lang="en-US" sz="1200" b="0" i="0" u="none" strike="noStrike">
                <a:solidFill>
                  <a:srgbClr val="000000"/>
                </a:solidFill>
                <a:effectLst/>
                <a:latin typeface="Arial"/>
                <a:cs typeface="Arial"/>
              </a:rPr>
              <a:t>MRP is assumed to be 5% because this is the average difference between the historical return of the S&amp;P 500 and the historical return of Treasury bills.</a:t>
            </a:r>
          </a:p>
          <a:p>
            <a:endParaRPr lang="en-US"/>
          </a:p>
        </p:txBody>
      </p:sp>
      <p:sp>
        <p:nvSpPr>
          <p:cNvPr id="4" name="Slide Number Placeholder 3"/>
          <p:cNvSpPr>
            <a:spLocks noGrp="1"/>
          </p:cNvSpPr>
          <p:nvPr>
            <p:ph type="sldNum" sz="quarter" idx="5"/>
          </p:nvPr>
        </p:nvSpPr>
        <p:spPr/>
        <p:txBody>
          <a:bodyPr/>
          <a:lstStyle/>
          <a:p>
            <a:fld id="{AFBCAFF6-B2B9-2B4F-B80F-D7C85E983B43}" type="slidenum">
              <a:rPr lang="en-US" smtClean="0"/>
              <a:t>14</a:t>
            </a:fld>
            <a:endParaRPr lang="en-US"/>
          </a:p>
        </p:txBody>
      </p:sp>
    </p:spTree>
    <p:extLst>
      <p:ext uri="{BB962C8B-B14F-4D97-AF65-F5344CB8AC3E}">
        <p14:creationId xmlns:p14="http://schemas.microsoft.com/office/powerpoint/2010/main" val="336576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2"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72"/>
            <a:ext cx="11471565" cy="1739347"/>
          </a:xfrm>
        </p:spPr>
        <p:txBody>
          <a:bodyPr tIns="45720" bIns="45720" anchor="ctr">
            <a:normAutofit/>
          </a:bodyPr>
          <a:lstStyle>
            <a:lvl1pPr algn="ctr">
              <a:lnSpc>
                <a:spcPct val="80000"/>
              </a:lnSpc>
              <a:defRPr sz="6000" spc="151" baseline="0"/>
            </a:lvl1pPr>
          </a:lstStyle>
          <a:p>
            <a:r>
              <a:rPr lang="en-US"/>
              <a:t>Click to edit Master title style</a:t>
            </a:r>
          </a:p>
        </p:txBody>
      </p:sp>
      <p:sp>
        <p:nvSpPr>
          <p:cNvPr id="3" name="Subtitle 2"/>
          <p:cNvSpPr>
            <a:spLocks noGrp="1"/>
          </p:cNvSpPr>
          <p:nvPr>
            <p:ph type="subTitle" idx="1"/>
          </p:nvPr>
        </p:nvSpPr>
        <p:spPr>
          <a:xfrm>
            <a:off x="1524000" y="3996255"/>
            <a:ext cx="9144000" cy="1309255"/>
          </a:xfrm>
        </p:spPr>
        <p:txBody>
          <a:bodyPr>
            <a:normAutofit/>
          </a:bodyPr>
          <a:lstStyle>
            <a:lvl1pPr marL="0" indent="0" algn="ctr">
              <a:buNone/>
              <a:defRPr sz="2000"/>
            </a:lvl1pPr>
            <a:lvl2pPr marL="457178" indent="0" algn="ctr">
              <a:buNone/>
              <a:defRPr sz="2000"/>
            </a:lvl2pPr>
            <a:lvl3pPr marL="914354" indent="0" algn="ctr">
              <a:buNone/>
              <a:defRPr sz="2000"/>
            </a:lvl3pPr>
            <a:lvl4pPr marL="1371532" indent="0" algn="ctr">
              <a:buNone/>
              <a:defRPr sz="2000"/>
            </a:lvl4pPr>
            <a:lvl5pPr marL="1828709" indent="0" algn="ctr">
              <a:buNone/>
              <a:defRPr sz="2000"/>
            </a:lvl5pPr>
            <a:lvl6pPr marL="2285886" indent="0" algn="ctr">
              <a:buNone/>
              <a:defRPr sz="2000"/>
            </a:lvl6pPr>
            <a:lvl7pPr marL="2743062" indent="0" algn="ctr">
              <a:buNone/>
              <a:defRPr sz="2000"/>
            </a:lvl7pPr>
            <a:lvl8pPr marL="3200240" indent="0" algn="ctr">
              <a:buNone/>
              <a:defRPr sz="2000"/>
            </a:lvl8pPr>
            <a:lvl9pPr marL="3657418"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96DFF08F-DC6B-4601-B491-B0F83F6DD2DA}" type="datetimeFigureOut">
              <a:rPr lang="en-US" dirty="0"/>
              <a:t>10/24/23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DFF08F-DC6B-4601-B491-B0F83F6DD2DA}" type="datetimeFigureOut">
              <a:rPr lang="en-US" dirty="0"/>
              <a:t>10/24/23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7" y="274638"/>
            <a:ext cx="2402380" cy="58975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3" y="6422862"/>
            <a:ext cx="2743196" cy="365125"/>
          </a:xfrm>
        </p:spPr>
        <p:txBody>
          <a:bodyPr/>
          <a:lstStyle/>
          <a:p>
            <a:fld id="{96DFF08F-DC6B-4601-B491-B0F83F6DD2DA}" type="datetimeFigureOut">
              <a:rPr lang="en-US" dirty="0"/>
              <a:t>10/24/23</a:t>
            </a:fld>
            <a:endParaRPr lang="en-US"/>
          </a:p>
        </p:txBody>
      </p:sp>
      <p:sp>
        <p:nvSpPr>
          <p:cNvPr id="5" name="Footer Placeholder 4"/>
          <p:cNvSpPr>
            <a:spLocks noGrp="1"/>
          </p:cNvSpPr>
          <p:nvPr>
            <p:ph type="ftr" sz="quarter" idx="11"/>
          </p:nvPr>
        </p:nvSpPr>
        <p:spPr>
          <a:xfrm>
            <a:off x="3776136" y="6422862"/>
            <a:ext cx="4279669" cy="365125"/>
          </a:xfrm>
        </p:spPr>
        <p:txBody>
          <a:bodyPr/>
          <a:lstStyle/>
          <a:p>
            <a:endParaRPr lang="en-US"/>
          </a:p>
        </p:txBody>
      </p:sp>
      <p:sp>
        <p:nvSpPr>
          <p:cNvPr id="6" name="Slide Number Placeholder 5"/>
          <p:cNvSpPr>
            <a:spLocks noGrp="1"/>
          </p:cNvSpPr>
          <p:nvPr>
            <p:ph type="sldNum" sz="quarter" idx="12"/>
          </p:nvPr>
        </p:nvSpPr>
        <p:spPr>
          <a:xfrm>
            <a:off x="8073054" y="6422862"/>
            <a:ext cx="879759" cy="365125"/>
          </a:xfrm>
        </p:spPr>
        <p:txBody>
          <a:bodyPr/>
          <a:lstStyle/>
          <a:p>
            <a:fld id="{4FAB73BC-B049-4115-A692-8D63A059BFB8}"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DFF08F-DC6B-4601-B491-B0F83F6DD2DA}" type="datetimeFigureOut">
              <a:rPr lang="en-US" dirty="0"/>
              <a:t>10/24/23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2"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1" baseline="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3191" y="4010341"/>
            <a:ext cx="10515600" cy="1174639"/>
          </a:xfrm>
        </p:spPr>
        <p:txBody>
          <a:bodyPr anchor="t">
            <a:normAutofit/>
          </a:bodyPr>
          <a:lstStyle>
            <a:lvl1pPr marL="0" indent="0" algn="ctr">
              <a:buNone/>
              <a:defRPr sz="2000">
                <a:solidFill>
                  <a:schemeClr val="tx2"/>
                </a:solidFill>
              </a:defRPr>
            </a:lvl1pPr>
            <a:lvl2pPr marL="457178" indent="0">
              <a:buNone/>
              <a:defRPr sz="1800">
                <a:solidFill>
                  <a:schemeClr val="tx1">
                    <a:tint val="75000"/>
                  </a:schemeClr>
                </a:solidFill>
              </a:defRPr>
            </a:lvl2pPr>
            <a:lvl3pPr marL="914354" indent="0">
              <a:buNone/>
              <a:defRPr sz="1600">
                <a:solidFill>
                  <a:schemeClr val="tx1">
                    <a:tint val="75000"/>
                  </a:schemeClr>
                </a:solidFill>
              </a:defRPr>
            </a:lvl3pPr>
            <a:lvl4pPr marL="1371532" indent="0">
              <a:buNone/>
              <a:defRPr sz="1400">
                <a:solidFill>
                  <a:schemeClr val="tx1">
                    <a:tint val="75000"/>
                  </a:schemeClr>
                </a:solidFill>
              </a:defRPr>
            </a:lvl4pPr>
            <a:lvl5pPr marL="1828709" indent="0">
              <a:buNone/>
              <a:defRPr sz="1400">
                <a:solidFill>
                  <a:schemeClr val="tx1">
                    <a:tint val="75000"/>
                  </a:schemeClr>
                </a:solidFill>
              </a:defRPr>
            </a:lvl5pPr>
            <a:lvl6pPr marL="2285886" indent="0">
              <a:buNone/>
              <a:defRPr sz="1400">
                <a:solidFill>
                  <a:schemeClr val="tx1">
                    <a:tint val="75000"/>
                  </a:schemeClr>
                </a:solidFill>
              </a:defRPr>
            </a:lvl6pPr>
            <a:lvl7pPr marL="2743062" indent="0">
              <a:buNone/>
              <a:defRPr sz="1400">
                <a:solidFill>
                  <a:schemeClr val="tx1">
                    <a:tint val="75000"/>
                  </a:schemeClr>
                </a:solidFill>
              </a:defRPr>
            </a:lvl7pPr>
            <a:lvl8pPr marL="3200240" indent="0">
              <a:buNone/>
              <a:defRPr sz="1400">
                <a:solidFill>
                  <a:schemeClr val="tx1">
                    <a:tint val="75000"/>
                  </a:schemeClr>
                </a:solidFill>
              </a:defRPr>
            </a:lvl8pPr>
            <a:lvl9pPr marL="3657418"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96DFF08F-DC6B-4601-B491-B0F83F6DD2DA}" type="datetimeFigureOut">
              <a:rPr lang="en-US" dirty="0"/>
              <a:pPr/>
              <a:t>10/24/23</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DFF08F-DC6B-4601-B491-B0F83F6DD2DA}" type="datetimeFigureOut">
              <a:rPr lang="en-US" dirty="0"/>
              <a:t>10/24/23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31231" y="1913470"/>
            <a:ext cx="4754880" cy="743094"/>
          </a:xfrm>
        </p:spPr>
        <p:txBody>
          <a:bodyPr anchor="ctr">
            <a:normAutofit/>
          </a:bodyPr>
          <a:lstStyle>
            <a:lvl1pPr marL="0" indent="0">
              <a:buNone/>
              <a:defRPr sz="21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1"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DFF08F-DC6B-4601-B491-B0F83F6DD2DA}" type="datetimeFigureOut">
              <a:rPr lang="en-US" dirty="0"/>
              <a:t>10/24/23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DFF08F-DC6B-4601-B491-B0F83F6DD2DA}" type="datetimeFigureOut">
              <a:rPr lang="en-US" dirty="0"/>
              <a:t>10/24/23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10/24/23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789023" y="2147490"/>
            <a:ext cx="3200400" cy="3432319"/>
          </a:xfrm>
        </p:spPr>
        <p:txBody>
          <a:bodyPr>
            <a:normAutofit/>
          </a:bodyPr>
          <a:lstStyle>
            <a:lvl1pPr marL="0" indent="0">
              <a:lnSpc>
                <a:spcPct val="95000"/>
              </a:lnSpc>
              <a:buNone/>
              <a:defRPr sz="1800"/>
            </a:lvl1pPr>
            <a:lvl2pPr marL="457178"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2" indent="0">
              <a:buNone/>
              <a:defRPr sz="900"/>
            </a:lvl7pPr>
            <a:lvl8pPr marL="3200240" indent="0">
              <a:buNone/>
              <a:defRPr sz="900"/>
            </a:lvl8pPr>
            <a:lvl9pPr marL="365741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10/24/23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r>
              <a:rPr lang="en-US"/>
              <a:t>Click icon to add picture</a:t>
            </a:r>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178"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2" indent="0">
              <a:buNone/>
              <a:defRPr sz="900"/>
            </a:lvl7pPr>
            <a:lvl8pPr marL="3200240" indent="0">
              <a:buNone/>
              <a:defRPr sz="900"/>
            </a:lvl8pPr>
            <a:lvl9pPr marL="365741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10/24/23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202270" y="6422862"/>
            <a:ext cx="3000895" cy="365125"/>
          </a:xfrm>
          <a:prstGeom prst="rect">
            <a:avLst/>
          </a:prstGeom>
        </p:spPr>
        <p:txBody>
          <a:bodyPr vert="horz" lIns="91440" tIns="45720" rIns="45720" bIns="45720" rtlCol="0" anchor="ctr"/>
          <a:lstStyle>
            <a:lvl1pPr algn="l">
              <a:defRPr sz="1051">
                <a:solidFill>
                  <a:schemeClr val="tx1"/>
                </a:solidFill>
              </a:defRPr>
            </a:lvl1pPr>
          </a:lstStyle>
          <a:p>
            <a:fld id="{96DFF08F-DC6B-4601-B491-B0F83F6DD2DA}" type="datetimeFigureOut">
              <a:rPr lang="en-US" dirty="0"/>
              <a:pPr/>
              <a:t>10/24/23</a:t>
            </a:fld>
            <a:endParaRPr lang="en-US"/>
          </a:p>
        </p:txBody>
      </p:sp>
      <p:sp>
        <p:nvSpPr>
          <p:cNvPr id="5" name="Footer Placeholder 4"/>
          <p:cNvSpPr>
            <a:spLocks noGrp="1"/>
          </p:cNvSpPr>
          <p:nvPr>
            <p:ph type="ftr" sz="quarter" idx="3"/>
          </p:nvPr>
        </p:nvSpPr>
        <p:spPr>
          <a:xfrm>
            <a:off x="5596471" y="6422862"/>
            <a:ext cx="5044440" cy="365125"/>
          </a:xfrm>
          <a:prstGeom prst="rect">
            <a:avLst/>
          </a:prstGeom>
        </p:spPr>
        <p:txBody>
          <a:bodyPr vert="horz" lIns="91440" tIns="45720" rIns="91440" bIns="45720" rtlCol="0" anchor="ctr"/>
          <a:lstStyle>
            <a:lvl1pPr algn="r">
              <a:defRPr sz="1051">
                <a:solidFill>
                  <a:schemeClr val="tx1"/>
                </a:solidFill>
              </a:defRPr>
            </a:lvl1pPr>
          </a:lstStyle>
          <a:p>
            <a:endParaRPr lang="en-US"/>
          </a:p>
        </p:txBody>
      </p:sp>
      <p:sp>
        <p:nvSpPr>
          <p:cNvPr id="6" name="Slide Number Placeholder 5"/>
          <p:cNvSpPr>
            <a:spLocks noGrp="1"/>
          </p:cNvSpPr>
          <p:nvPr>
            <p:ph type="sldNum" sz="quarter" idx="4"/>
          </p:nvPr>
        </p:nvSpPr>
        <p:spPr>
          <a:xfrm>
            <a:off x="10658927" y="6422862"/>
            <a:ext cx="946264" cy="365125"/>
          </a:xfrm>
          <a:prstGeom prst="rect">
            <a:avLst/>
          </a:prstGeom>
        </p:spPr>
        <p:txBody>
          <a:bodyPr vert="horz" lIns="45720" tIns="45720" rIns="91440" bIns="45720" rtlCol="0" anchor="ctr"/>
          <a:lstStyle>
            <a:lvl1pPr algn="l">
              <a:defRPr sz="1200" b="0">
                <a:solidFill>
                  <a:schemeClr val="tx1"/>
                </a:solidFill>
              </a:defRPr>
            </a:lvl1pPr>
          </a:lstStyle>
          <a:p>
            <a:fld id="{4FAB73BC-B049-4115-A692-8D63A059BFB8}" type="slidenum">
              <a:rPr lang="en-US" dirty="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54"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70" indent="-182870" algn="l" defTabSz="914354"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60" indent="-182870" algn="l" defTabSz="914354"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48" indent="-182870" algn="l" defTabSz="914354"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37" indent="-182870" algn="l" defTabSz="914354"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26" indent="-182870" algn="l" defTabSz="914354"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536" indent="-228589" algn="l" defTabSz="914354"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726" indent="-228589" algn="l" defTabSz="914354"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8918" indent="-228589" algn="l" defTabSz="914354"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110" indent="-228589" algn="l" defTabSz="914354"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chart" Target="../charts/char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9.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chart" Target="../charts/chart4.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hyperlink" Target="https://www.britannica.com/topic/Mobil-Corporation" TargetMode="External"/><Relationship Id="rId7" Type="http://schemas.openxmlformats.org/officeDocument/2006/relationships/image" Target="../media/image7.png"/><Relationship Id="rId2" Type="http://schemas.openxmlformats.org/officeDocument/2006/relationships/hyperlink" Target="https://www.britannica.com/topic/Exxon-Corporation" TargetMode="Externa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59000">
              <a:srgbClr val="FF0000"/>
            </a:gs>
            <a:gs pos="17000">
              <a:srgbClr val="C00000"/>
            </a:gs>
            <a:gs pos="47000">
              <a:srgbClr val="FFA8A8"/>
            </a:gs>
            <a:gs pos="61000">
              <a:srgbClr val="FF0000"/>
            </a:gs>
            <a:gs pos="1000">
              <a:srgbClr val="FF0000"/>
            </a:gs>
            <a:gs pos="100000">
              <a:srgbClr val="FF0000">
                <a:tint val="23500"/>
                <a:satMod val="160000"/>
              </a:srgbClr>
            </a:gs>
          </a:gsLst>
          <a:lin ang="2700000" scaled="1"/>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3E75778-8865-451E-A418-58B337FE5B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10" name="Rectangle 9">
            <a:extLst>
              <a:ext uri="{FF2B5EF4-FFF2-40B4-BE49-F238E27FC236}">
                <a16:creationId xmlns:a16="http://schemas.microsoft.com/office/drawing/2014/main" id="{04B3A732-BD30-43B3-B22F-86F9419075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B5978F0-8D3C-4B12-B071-F1254173E3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71600"/>
            <a:ext cx="12192000" cy="4114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red and black logo&#10;&#10;Description automatically generated">
            <a:extLst>
              <a:ext uri="{FF2B5EF4-FFF2-40B4-BE49-F238E27FC236}">
                <a16:creationId xmlns:a16="http://schemas.microsoft.com/office/drawing/2014/main" id="{384809D6-33BC-1A62-A729-6B2823D5FBE2}"/>
              </a:ext>
            </a:extLst>
          </p:cNvPr>
          <p:cNvPicPr>
            <a:picLocks noChangeAspect="1"/>
          </p:cNvPicPr>
          <p:nvPr/>
        </p:nvPicPr>
        <p:blipFill>
          <a:blip r:embed="rId2"/>
          <a:stretch>
            <a:fillRect/>
          </a:stretch>
        </p:blipFill>
        <p:spPr>
          <a:xfrm>
            <a:off x="87265" y="2750893"/>
            <a:ext cx="5304551" cy="1356211"/>
          </a:xfrm>
          <a:prstGeom prst="rect">
            <a:avLst/>
          </a:prstGeom>
        </p:spPr>
      </p:pic>
      <p:sp>
        <p:nvSpPr>
          <p:cNvPr id="6" name="TextBox 5">
            <a:extLst>
              <a:ext uri="{FF2B5EF4-FFF2-40B4-BE49-F238E27FC236}">
                <a16:creationId xmlns:a16="http://schemas.microsoft.com/office/drawing/2014/main" id="{633716D2-DB2E-E2A8-1731-FD340B13E0C8}"/>
              </a:ext>
            </a:extLst>
          </p:cNvPr>
          <p:cNvSpPr txBox="1"/>
          <p:nvPr/>
        </p:nvSpPr>
        <p:spPr>
          <a:xfrm>
            <a:off x="7762353" y="6457895"/>
            <a:ext cx="6100011" cy="400110"/>
          </a:xfrm>
          <a:prstGeom prst="rect">
            <a:avLst/>
          </a:prstGeom>
          <a:noFill/>
        </p:spPr>
        <p:txBody>
          <a:bodyPr wrap="square">
            <a:spAutoFit/>
          </a:bodyPr>
          <a:lstStyle/>
          <a:p>
            <a:r>
              <a:rPr lang="en-US" sz="2000">
                <a:solidFill>
                  <a:schemeClr val="bg1"/>
                </a:solidFill>
                <a:latin typeface="Times New Roman" panose="02020603050405020304" pitchFamily="18" charset="0"/>
                <a:cs typeface="Times New Roman" panose="02020603050405020304" pitchFamily="18" charset="0"/>
              </a:rPr>
              <a:t>BY: KALYANI AND VAIRAVAN</a:t>
            </a:r>
          </a:p>
        </p:txBody>
      </p:sp>
      <p:pic>
        <p:nvPicPr>
          <p:cNvPr id="3076" name="Picture 4" descr="image">
            <a:extLst>
              <a:ext uri="{FF2B5EF4-FFF2-40B4-BE49-F238E27FC236}">
                <a16:creationId xmlns:a16="http://schemas.microsoft.com/office/drawing/2014/main" id="{9A97FFD6-B78D-BFF2-822D-6CE440E780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5657" y="1371599"/>
            <a:ext cx="6100011" cy="41148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EDC9AEC-BED9-2036-DE16-75ECEBF4BB78}"/>
              </a:ext>
            </a:extLst>
          </p:cNvPr>
          <p:cNvSpPr txBox="1"/>
          <p:nvPr/>
        </p:nvSpPr>
        <p:spPr>
          <a:xfrm>
            <a:off x="8" y="5124740"/>
            <a:ext cx="6092481" cy="307777"/>
          </a:xfrm>
          <a:prstGeom prst="rect">
            <a:avLst/>
          </a:prstGeom>
          <a:noFill/>
        </p:spPr>
        <p:txBody>
          <a:bodyPr wrap="square">
            <a:spAutoFit/>
          </a:bodyPr>
          <a:lstStyle/>
          <a:p>
            <a:r>
              <a:rPr lang="en-US" sz="1400" b="1">
                <a:solidFill>
                  <a:srgbClr val="FF0000"/>
                </a:solidFill>
                <a:latin typeface="Gill Sans MT" panose="020B0502020104020203" pitchFamily="34" charset="77"/>
              </a:rPr>
              <a:t>                                 Taking on the world’s toughest energy challenges….</a:t>
            </a:r>
          </a:p>
        </p:txBody>
      </p:sp>
      <p:sp>
        <p:nvSpPr>
          <p:cNvPr id="7" name="TextBox 6">
            <a:extLst>
              <a:ext uri="{FF2B5EF4-FFF2-40B4-BE49-F238E27FC236}">
                <a16:creationId xmlns:a16="http://schemas.microsoft.com/office/drawing/2014/main" id="{B6C36BA0-9223-E0BB-7351-908A10C61097}"/>
              </a:ext>
            </a:extLst>
          </p:cNvPr>
          <p:cNvSpPr txBox="1"/>
          <p:nvPr/>
        </p:nvSpPr>
        <p:spPr>
          <a:xfrm>
            <a:off x="3194145" y="801665"/>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326106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6E37985-09B8-4F09-93C7-44CB3EDE5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6206"/>
            <a:ext cx="12192000" cy="600560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a:extLst>
              <a:ext uri="{FF2B5EF4-FFF2-40B4-BE49-F238E27FC236}">
                <a16:creationId xmlns:a16="http://schemas.microsoft.com/office/drawing/2014/main" id="{E10910C4-3C54-80D1-3AD3-5E0BAB9CE9FF}"/>
              </a:ext>
            </a:extLst>
          </p:cNvPr>
          <p:cNvGraphicFramePr>
            <a:graphicFrameLocks noGrp="1"/>
          </p:cNvGraphicFramePr>
          <p:nvPr>
            <p:extLst>
              <p:ext uri="{D42A27DB-BD31-4B8C-83A1-F6EECF244321}">
                <p14:modId xmlns:p14="http://schemas.microsoft.com/office/powerpoint/2010/main" val="4176020504"/>
              </p:ext>
            </p:extLst>
          </p:nvPr>
        </p:nvGraphicFramePr>
        <p:xfrm>
          <a:off x="2" y="1344681"/>
          <a:ext cx="12192005" cy="1691355"/>
        </p:xfrm>
        <a:graphic>
          <a:graphicData uri="http://schemas.openxmlformats.org/drawingml/2006/table">
            <a:tbl>
              <a:tblPr firstRow="1" bandRow="1">
                <a:tableStyleId>{46F890A9-2807-4EBB-B81D-B2AA78EC7F39}</a:tableStyleId>
              </a:tblPr>
              <a:tblGrid>
                <a:gridCol w="2281580">
                  <a:extLst>
                    <a:ext uri="{9D8B030D-6E8A-4147-A177-3AD203B41FA5}">
                      <a16:colId xmlns:a16="http://schemas.microsoft.com/office/drawing/2014/main" val="1480274104"/>
                    </a:ext>
                  </a:extLst>
                </a:gridCol>
                <a:gridCol w="528248">
                  <a:extLst>
                    <a:ext uri="{9D8B030D-6E8A-4147-A177-3AD203B41FA5}">
                      <a16:colId xmlns:a16="http://schemas.microsoft.com/office/drawing/2014/main" val="2283602814"/>
                    </a:ext>
                  </a:extLst>
                </a:gridCol>
                <a:gridCol w="651880">
                  <a:extLst>
                    <a:ext uri="{9D8B030D-6E8A-4147-A177-3AD203B41FA5}">
                      <a16:colId xmlns:a16="http://schemas.microsoft.com/office/drawing/2014/main" val="2604584071"/>
                    </a:ext>
                  </a:extLst>
                </a:gridCol>
                <a:gridCol w="1112692">
                  <a:extLst>
                    <a:ext uri="{9D8B030D-6E8A-4147-A177-3AD203B41FA5}">
                      <a16:colId xmlns:a16="http://schemas.microsoft.com/office/drawing/2014/main" val="785981664"/>
                    </a:ext>
                  </a:extLst>
                </a:gridCol>
                <a:gridCol w="641996">
                  <a:extLst>
                    <a:ext uri="{9D8B030D-6E8A-4147-A177-3AD203B41FA5}">
                      <a16:colId xmlns:a16="http://schemas.microsoft.com/office/drawing/2014/main" val="320583648"/>
                    </a:ext>
                  </a:extLst>
                </a:gridCol>
                <a:gridCol w="610803">
                  <a:extLst>
                    <a:ext uri="{9D8B030D-6E8A-4147-A177-3AD203B41FA5}">
                      <a16:colId xmlns:a16="http://schemas.microsoft.com/office/drawing/2014/main" val="3463744281"/>
                    </a:ext>
                  </a:extLst>
                </a:gridCol>
                <a:gridCol w="704511">
                  <a:extLst>
                    <a:ext uri="{9D8B030D-6E8A-4147-A177-3AD203B41FA5}">
                      <a16:colId xmlns:a16="http://schemas.microsoft.com/office/drawing/2014/main" val="2301396391"/>
                    </a:ext>
                  </a:extLst>
                </a:gridCol>
                <a:gridCol w="682671">
                  <a:extLst>
                    <a:ext uri="{9D8B030D-6E8A-4147-A177-3AD203B41FA5}">
                      <a16:colId xmlns:a16="http://schemas.microsoft.com/office/drawing/2014/main" val="4115274829"/>
                    </a:ext>
                  </a:extLst>
                </a:gridCol>
                <a:gridCol w="951807">
                  <a:extLst>
                    <a:ext uri="{9D8B030D-6E8A-4147-A177-3AD203B41FA5}">
                      <a16:colId xmlns:a16="http://schemas.microsoft.com/office/drawing/2014/main" val="2303171599"/>
                    </a:ext>
                  </a:extLst>
                </a:gridCol>
                <a:gridCol w="932829">
                  <a:extLst>
                    <a:ext uri="{9D8B030D-6E8A-4147-A177-3AD203B41FA5}">
                      <a16:colId xmlns:a16="http://schemas.microsoft.com/office/drawing/2014/main" val="3792723229"/>
                    </a:ext>
                  </a:extLst>
                </a:gridCol>
                <a:gridCol w="682671">
                  <a:extLst>
                    <a:ext uri="{9D8B030D-6E8A-4147-A177-3AD203B41FA5}">
                      <a16:colId xmlns:a16="http://schemas.microsoft.com/office/drawing/2014/main" val="3549612735"/>
                    </a:ext>
                  </a:extLst>
                </a:gridCol>
                <a:gridCol w="1141583">
                  <a:extLst>
                    <a:ext uri="{9D8B030D-6E8A-4147-A177-3AD203B41FA5}">
                      <a16:colId xmlns:a16="http://schemas.microsoft.com/office/drawing/2014/main" val="2919899886"/>
                    </a:ext>
                  </a:extLst>
                </a:gridCol>
                <a:gridCol w="779287">
                  <a:extLst>
                    <a:ext uri="{9D8B030D-6E8A-4147-A177-3AD203B41FA5}">
                      <a16:colId xmlns:a16="http://schemas.microsoft.com/office/drawing/2014/main" val="906508254"/>
                    </a:ext>
                  </a:extLst>
                </a:gridCol>
                <a:gridCol w="489447">
                  <a:extLst>
                    <a:ext uri="{9D8B030D-6E8A-4147-A177-3AD203B41FA5}">
                      <a16:colId xmlns:a16="http://schemas.microsoft.com/office/drawing/2014/main" val="1134344172"/>
                    </a:ext>
                  </a:extLst>
                </a:gridCol>
              </a:tblGrid>
              <a:tr h="735341">
                <a:tc>
                  <a:txBody>
                    <a:bodyPr/>
                    <a:lstStyle/>
                    <a:p>
                      <a:pPr algn="ctr" fontAlgn="t"/>
                      <a:r>
                        <a:rPr lang="en-US" sz="1200" u="none" strike="noStrike">
                          <a:solidFill>
                            <a:schemeClr val="tx2">
                              <a:lumMod val="10000"/>
                            </a:schemeClr>
                          </a:solidFill>
                          <a:effectLst/>
                          <a:latin typeface="Gill Sans MT" panose="020B0502020104020203" pitchFamily="34" charset="77"/>
                        </a:rPr>
                        <a:t>Company Name</a:t>
                      </a:r>
                      <a:endParaRPr lang="en-US" sz="1200" b="1" i="0" u="none" strike="noStrike">
                        <a:solidFill>
                          <a:schemeClr val="tx2">
                            <a:lumMod val="10000"/>
                          </a:schemeClr>
                        </a:solidFill>
                        <a:effectLst/>
                        <a:latin typeface="Gill Sans MT" panose="020B0502020104020203" pitchFamily="34" charset="77"/>
                      </a:endParaRPr>
                    </a:p>
                  </a:txBody>
                  <a:tcPr marL="3821" marR="3821" marT="3821" marB="0">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tcPr>
                </a:tc>
                <a:tc>
                  <a:txBody>
                    <a:bodyPr/>
                    <a:lstStyle/>
                    <a:p>
                      <a:pPr algn="ctr" fontAlgn="t"/>
                      <a:r>
                        <a:rPr lang="en-US" sz="1200" u="none" strike="noStrike">
                          <a:solidFill>
                            <a:schemeClr val="tx2">
                              <a:lumMod val="10000"/>
                            </a:schemeClr>
                          </a:solidFill>
                          <a:effectLst/>
                          <a:latin typeface="Gill Sans MT" panose="020B0502020104020203" pitchFamily="34" charset="77"/>
                        </a:rPr>
                        <a:t>Ticker</a:t>
                      </a:r>
                      <a:endParaRPr lang="en-US" sz="1200" b="1" i="0" u="none" strike="noStrike">
                        <a:solidFill>
                          <a:schemeClr val="tx2">
                            <a:lumMod val="10000"/>
                          </a:schemeClr>
                        </a:solidFill>
                        <a:effectLst/>
                        <a:latin typeface="Gill Sans MT" panose="020B0502020104020203" pitchFamily="34" charset="77"/>
                      </a:endParaRPr>
                    </a:p>
                  </a:txBody>
                  <a:tcPr marL="3821" marR="3821" marT="3821" marB="0">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tcPr>
                </a:tc>
                <a:tc>
                  <a:txBody>
                    <a:bodyPr/>
                    <a:lstStyle/>
                    <a:p>
                      <a:pPr algn="ctr" fontAlgn="t"/>
                      <a:r>
                        <a:rPr lang="en-US" sz="1200" u="none" strike="noStrike">
                          <a:solidFill>
                            <a:schemeClr val="tx2">
                              <a:lumMod val="10000"/>
                            </a:schemeClr>
                          </a:solidFill>
                          <a:effectLst/>
                          <a:latin typeface="Gill Sans MT" panose="020B0502020104020203" pitchFamily="34" charset="77"/>
                        </a:rPr>
                        <a:t>Close Price </a:t>
                      </a:r>
                      <a:r>
                        <a:rPr lang="en-US" sz="1100" u="none" strike="noStrike">
                          <a:solidFill>
                            <a:schemeClr val="tx2">
                              <a:lumMod val="10000"/>
                            </a:schemeClr>
                          </a:solidFill>
                          <a:effectLst/>
                          <a:latin typeface="Gill Sans MT" panose="020B0502020104020203" pitchFamily="34" charset="77"/>
                        </a:rPr>
                        <a:t>(10-05-2023</a:t>
                      </a:r>
                      <a:r>
                        <a:rPr lang="en-US" sz="1200" u="none" strike="noStrike">
                          <a:solidFill>
                            <a:schemeClr val="tx2">
                              <a:lumMod val="10000"/>
                            </a:schemeClr>
                          </a:solidFill>
                          <a:effectLst/>
                          <a:latin typeface="Gill Sans MT" panose="020B0502020104020203" pitchFamily="34" charset="77"/>
                        </a:rPr>
                        <a:t>)</a:t>
                      </a:r>
                      <a:endParaRPr lang="en-US" sz="1200" b="1" i="0" u="none" strike="noStrike">
                        <a:solidFill>
                          <a:schemeClr val="tx2">
                            <a:lumMod val="10000"/>
                          </a:schemeClr>
                        </a:solidFill>
                        <a:effectLst/>
                        <a:latin typeface="Gill Sans MT" panose="020B0502020104020203" pitchFamily="34" charset="77"/>
                      </a:endParaRPr>
                    </a:p>
                  </a:txBody>
                  <a:tcPr marL="3821" marR="3821" marT="3821" marB="0">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tcPr>
                </a:tc>
                <a:tc>
                  <a:txBody>
                    <a:bodyPr/>
                    <a:lstStyle/>
                    <a:p>
                      <a:pPr algn="ctr" fontAlgn="t"/>
                      <a:r>
                        <a:rPr lang="en-US" sz="1200" u="none" strike="noStrike">
                          <a:solidFill>
                            <a:schemeClr val="tx2">
                              <a:lumMod val="10000"/>
                            </a:schemeClr>
                          </a:solidFill>
                          <a:effectLst/>
                          <a:latin typeface="Gill Sans MT" panose="020B0502020104020203" pitchFamily="34" charset="77"/>
                        </a:rPr>
                        <a:t>Shares Outstanding</a:t>
                      </a:r>
                    </a:p>
                    <a:p>
                      <a:pPr algn="ctr" fontAlgn="t"/>
                      <a:endParaRPr lang="en-US" sz="1200" u="none" strike="noStrike">
                        <a:solidFill>
                          <a:schemeClr val="tx2">
                            <a:lumMod val="10000"/>
                          </a:schemeClr>
                        </a:solidFill>
                        <a:effectLst/>
                        <a:latin typeface="Gill Sans MT" panose="020B0502020104020203" pitchFamily="34" charset="77"/>
                      </a:endParaRPr>
                    </a:p>
                    <a:p>
                      <a:pPr algn="ctr" fontAlgn="t"/>
                      <a:r>
                        <a:rPr lang="en-US" sz="1200" u="none" strike="noStrike">
                          <a:solidFill>
                            <a:schemeClr val="tx2">
                              <a:lumMod val="10000"/>
                            </a:schemeClr>
                          </a:solidFill>
                          <a:effectLst/>
                          <a:latin typeface="Gill Sans MT" panose="020B0502020104020203" pitchFamily="34" charset="77"/>
                        </a:rPr>
                        <a:t> </a:t>
                      </a:r>
                      <a:r>
                        <a:rPr lang="en-US" sz="1100" u="none" strike="noStrike">
                          <a:solidFill>
                            <a:schemeClr val="tx2">
                              <a:lumMod val="10000"/>
                            </a:schemeClr>
                          </a:solidFill>
                          <a:effectLst/>
                          <a:latin typeface="Gill Sans MT" panose="020B0502020104020203" pitchFamily="34" charset="77"/>
                        </a:rPr>
                        <a:t>( In Millions)</a:t>
                      </a:r>
                      <a:endParaRPr lang="en-US" sz="1200" b="1" i="0" u="none" strike="noStrike">
                        <a:solidFill>
                          <a:schemeClr val="tx2">
                            <a:lumMod val="10000"/>
                          </a:schemeClr>
                        </a:solidFill>
                        <a:effectLst/>
                        <a:latin typeface="Gill Sans MT" panose="020B0502020104020203" pitchFamily="34" charset="77"/>
                      </a:endParaRPr>
                    </a:p>
                  </a:txBody>
                  <a:tcPr marL="3821" marR="3821" marT="3821" marB="0">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tcPr>
                </a:tc>
                <a:tc>
                  <a:txBody>
                    <a:bodyPr/>
                    <a:lstStyle/>
                    <a:p>
                      <a:pPr algn="ctr" fontAlgn="t"/>
                      <a:r>
                        <a:rPr lang="en-US" sz="1200" u="none" strike="noStrike">
                          <a:solidFill>
                            <a:schemeClr val="tx2">
                              <a:lumMod val="10000"/>
                            </a:schemeClr>
                          </a:solidFill>
                          <a:effectLst/>
                          <a:latin typeface="Gill Sans MT" panose="020B0502020104020203" pitchFamily="34" charset="77"/>
                        </a:rPr>
                        <a:t>Market Capitalization</a:t>
                      </a:r>
                      <a:endParaRPr lang="en-US" sz="1200" b="1" i="0" u="none" strike="noStrike">
                        <a:solidFill>
                          <a:schemeClr val="tx2">
                            <a:lumMod val="10000"/>
                          </a:schemeClr>
                        </a:solidFill>
                        <a:effectLst/>
                        <a:latin typeface="Gill Sans MT" panose="020B0502020104020203" pitchFamily="34" charset="77"/>
                      </a:endParaRPr>
                    </a:p>
                  </a:txBody>
                  <a:tcPr marL="3821" marR="3821" marT="3821" marB="0">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tcPr>
                </a:tc>
                <a:tc>
                  <a:txBody>
                    <a:bodyPr/>
                    <a:lstStyle/>
                    <a:p>
                      <a:pPr algn="ctr" fontAlgn="t"/>
                      <a:r>
                        <a:rPr lang="en-US" sz="1200" u="none" strike="noStrike">
                          <a:solidFill>
                            <a:schemeClr val="tx2">
                              <a:lumMod val="10000"/>
                            </a:schemeClr>
                          </a:solidFill>
                          <a:effectLst/>
                          <a:latin typeface="Gill Sans MT" panose="020B0502020104020203" pitchFamily="34" charset="77"/>
                        </a:rPr>
                        <a:t>Cash</a:t>
                      </a:r>
                      <a:endParaRPr lang="en-US" sz="1200" b="1" i="0" u="none" strike="noStrike">
                        <a:solidFill>
                          <a:schemeClr val="tx2">
                            <a:lumMod val="10000"/>
                          </a:schemeClr>
                        </a:solidFill>
                        <a:effectLst/>
                        <a:latin typeface="Gill Sans MT" panose="020B0502020104020203" pitchFamily="34" charset="77"/>
                      </a:endParaRPr>
                    </a:p>
                  </a:txBody>
                  <a:tcPr marL="3821" marR="3821" marT="3821" marB="0">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tcPr>
                </a:tc>
                <a:tc>
                  <a:txBody>
                    <a:bodyPr/>
                    <a:lstStyle/>
                    <a:p>
                      <a:pPr algn="ctr" fontAlgn="t"/>
                      <a:r>
                        <a:rPr lang="en-US" sz="1200" u="none" strike="noStrike">
                          <a:solidFill>
                            <a:schemeClr val="tx2">
                              <a:lumMod val="10000"/>
                            </a:schemeClr>
                          </a:solidFill>
                          <a:effectLst/>
                          <a:latin typeface="Gill Sans MT" panose="020B0502020104020203" pitchFamily="34" charset="77"/>
                        </a:rPr>
                        <a:t>Total Debt</a:t>
                      </a:r>
                      <a:endParaRPr lang="en-US" sz="1200" b="1" i="0" u="none" strike="noStrike">
                        <a:solidFill>
                          <a:schemeClr val="tx2">
                            <a:lumMod val="10000"/>
                          </a:schemeClr>
                        </a:solidFill>
                        <a:effectLst/>
                        <a:latin typeface="Gill Sans MT" panose="020B0502020104020203" pitchFamily="34" charset="77"/>
                      </a:endParaRPr>
                    </a:p>
                  </a:txBody>
                  <a:tcPr marL="3821" marR="3821" marT="3821" marB="0">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tcPr>
                </a:tc>
                <a:tc>
                  <a:txBody>
                    <a:bodyPr/>
                    <a:lstStyle/>
                    <a:p>
                      <a:pPr algn="ctr" fontAlgn="t"/>
                      <a:r>
                        <a:rPr lang="en-US" sz="1200" u="none" strike="noStrike">
                          <a:solidFill>
                            <a:schemeClr val="tx2">
                              <a:lumMod val="10000"/>
                            </a:schemeClr>
                          </a:solidFill>
                          <a:effectLst/>
                          <a:latin typeface="Gill Sans MT" panose="020B0502020104020203" pitchFamily="34" charset="77"/>
                        </a:rPr>
                        <a:t>Net Debt</a:t>
                      </a:r>
                      <a:endParaRPr lang="en-US" sz="1200" b="1" i="0" u="none" strike="noStrike">
                        <a:solidFill>
                          <a:schemeClr val="tx2">
                            <a:lumMod val="10000"/>
                          </a:schemeClr>
                        </a:solidFill>
                        <a:effectLst/>
                        <a:latin typeface="Gill Sans MT" panose="020B0502020104020203" pitchFamily="34" charset="77"/>
                      </a:endParaRPr>
                    </a:p>
                  </a:txBody>
                  <a:tcPr marL="3821" marR="3821" marT="3821" marB="0">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tcPr>
                </a:tc>
                <a:tc>
                  <a:txBody>
                    <a:bodyPr/>
                    <a:lstStyle/>
                    <a:p>
                      <a:pPr algn="ctr" fontAlgn="t"/>
                      <a:r>
                        <a:rPr lang="en-US" sz="1200" u="none" strike="noStrike">
                          <a:solidFill>
                            <a:schemeClr val="tx2">
                              <a:lumMod val="10000"/>
                            </a:schemeClr>
                          </a:solidFill>
                          <a:effectLst/>
                          <a:latin typeface="Gill Sans MT" panose="020B0502020104020203" pitchFamily="34" charset="77"/>
                        </a:rPr>
                        <a:t>Enterprise Value</a:t>
                      </a:r>
                      <a:endParaRPr lang="en-US" sz="1200" b="1" i="0" u="none" strike="noStrike">
                        <a:solidFill>
                          <a:schemeClr val="tx2">
                            <a:lumMod val="10000"/>
                          </a:schemeClr>
                        </a:solidFill>
                        <a:effectLst/>
                        <a:latin typeface="Gill Sans MT" panose="020B0502020104020203" pitchFamily="34" charset="77"/>
                      </a:endParaRPr>
                    </a:p>
                  </a:txBody>
                  <a:tcPr marL="3821" marR="3821" marT="3821" marB="0">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tcPr>
                </a:tc>
                <a:tc>
                  <a:txBody>
                    <a:bodyPr/>
                    <a:lstStyle/>
                    <a:p>
                      <a:pPr algn="ctr" fontAlgn="t"/>
                      <a:r>
                        <a:rPr lang="en-US" sz="1200" u="none" strike="noStrike">
                          <a:solidFill>
                            <a:schemeClr val="tx2">
                              <a:lumMod val="10000"/>
                            </a:schemeClr>
                          </a:solidFill>
                          <a:effectLst/>
                          <a:latin typeface="Gill Sans MT" panose="020B0502020104020203" pitchFamily="34" charset="77"/>
                        </a:rPr>
                        <a:t>Revenue</a:t>
                      </a:r>
                      <a:endParaRPr lang="en-US" sz="1200" b="1" i="0" u="none" strike="noStrike">
                        <a:solidFill>
                          <a:schemeClr val="tx2">
                            <a:lumMod val="10000"/>
                          </a:schemeClr>
                        </a:solidFill>
                        <a:effectLst/>
                        <a:latin typeface="Gill Sans MT" panose="020B0502020104020203" pitchFamily="34" charset="77"/>
                      </a:endParaRPr>
                    </a:p>
                  </a:txBody>
                  <a:tcPr marL="3821" marR="3821" marT="3821" marB="0">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tcPr>
                </a:tc>
                <a:tc>
                  <a:txBody>
                    <a:bodyPr/>
                    <a:lstStyle/>
                    <a:p>
                      <a:pPr algn="ctr" fontAlgn="t"/>
                      <a:r>
                        <a:rPr lang="en-US" sz="1200" u="none" strike="noStrike">
                          <a:solidFill>
                            <a:schemeClr val="tx2">
                              <a:lumMod val="10000"/>
                            </a:schemeClr>
                          </a:solidFill>
                          <a:effectLst/>
                          <a:latin typeface="Gill Sans MT" panose="020B0502020104020203" pitchFamily="34" charset="77"/>
                        </a:rPr>
                        <a:t>EBIT</a:t>
                      </a:r>
                      <a:endParaRPr lang="en-US" sz="1200" b="1" i="0" u="none" strike="noStrike">
                        <a:solidFill>
                          <a:schemeClr val="tx2">
                            <a:lumMod val="10000"/>
                          </a:schemeClr>
                        </a:solidFill>
                        <a:effectLst/>
                        <a:latin typeface="Gill Sans MT" panose="020B0502020104020203" pitchFamily="34" charset="77"/>
                      </a:endParaRPr>
                    </a:p>
                  </a:txBody>
                  <a:tcPr marL="3821" marR="3821" marT="3821" marB="0">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tcPr>
                </a:tc>
                <a:tc>
                  <a:txBody>
                    <a:bodyPr/>
                    <a:lstStyle/>
                    <a:p>
                      <a:pPr algn="ctr" fontAlgn="t"/>
                      <a:r>
                        <a:rPr lang="en-US" sz="1200" u="none" strike="noStrike">
                          <a:solidFill>
                            <a:schemeClr val="tx2">
                              <a:lumMod val="10000"/>
                            </a:schemeClr>
                          </a:solidFill>
                          <a:effectLst/>
                          <a:latin typeface="Gill Sans MT" panose="020B0502020104020203" pitchFamily="34" charset="77"/>
                        </a:rPr>
                        <a:t>Depreciation And Amortization</a:t>
                      </a:r>
                      <a:endParaRPr lang="en-US" sz="1200" b="1" i="0" u="none" strike="noStrike">
                        <a:solidFill>
                          <a:schemeClr val="tx2">
                            <a:lumMod val="10000"/>
                          </a:schemeClr>
                        </a:solidFill>
                        <a:effectLst/>
                        <a:latin typeface="Gill Sans MT" panose="020B0502020104020203" pitchFamily="34" charset="77"/>
                      </a:endParaRPr>
                    </a:p>
                  </a:txBody>
                  <a:tcPr marL="3821" marR="3821" marT="3821" marB="0">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tcPr>
                </a:tc>
                <a:tc>
                  <a:txBody>
                    <a:bodyPr/>
                    <a:lstStyle/>
                    <a:p>
                      <a:pPr algn="ctr" fontAlgn="t"/>
                      <a:r>
                        <a:rPr lang="en-US" sz="1200" u="none" strike="noStrike">
                          <a:solidFill>
                            <a:schemeClr val="tx2">
                              <a:lumMod val="10000"/>
                            </a:schemeClr>
                          </a:solidFill>
                          <a:effectLst/>
                          <a:latin typeface="Gill Sans MT" panose="020B0502020104020203" pitchFamily="34" charset="77"/>
                        </a:rPr>
                        <a:t>EBITDA</a:t>
                      </a:r>
                      <a:endParaRPr lang="en-US" sz="1200" b="1" i="0" u="none" strike="noStrike">
                        <a:solidFill>
                          <a:schemeClr val="tx2">
                            <a:lumMod val="10000"/>
                          </a:schemeClr>
                        </a:solidFill>
                        <a:effectLst/>
                        <a:latin typeface="Gill Sans MT" panose="020B0502020104020203" pitchFamily="34" charset="77"/>
                      </a:endParaRPr>
                    </a:p>
                  </a:txBody>
                  <a:tcPr marL="3821" marR="3821" marT="3821" marB="0">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tcPr>
                </a:tc>
                <a:tc>
                  <a:txBody>
                    <a:bodyPr/>
                    <a:lstStyle/>
                    <a:p>
                      <a:pPr algn="ctr" fontAlgn="t"/>
                      <a:r>
                        <a:rPr lang="en-US" sz="1200" u="none" strike="noStrike">
                          <a:solidFill>
                            <a:schemeClr val="tx2">
                              <a:lumMod val="10000"/>
                            </a:schemeClr>
                          </a:solidFill>
                          <a:effectLst/>
                          <a:latin typeface="Gill Sans MT" panose="020B0502020104020203" pitchFamily="34" charset="77"/>
                        </a:rPr>
                        <a:t>EPS</a:t>
                      </a:r>
                      <a:endParaRPr lang="en-US" sz="1200" b="1" i="0" u="none" strike="noStrike">
                        <a:solidFill>
                          <a:schemeClr val="tx2">
                            <a:lumMod val="10000"/>
                          </a:schemeClr>
                        </a:solidFill>
                        <a:effectLst/>
                        <a:latin typeface="Gill Sans MT" panose="020B0502020104020203" pitchFamily="34" charset="77"/>
                      </a:endParaRPr>
                    </a:p>
                  </a:txBody>
                  <a:tcPr marL="3821" marR="3821" marT="3821" marB="0">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tcPr>
                </a:tc>
                <a:extLst>
                  <a:ext uri="{0D108BD9-81ED-4DB2-BD59-A6C34878D82A}">
                    <a16:rowId xmlns:a16="http://schemas.microsoft.com/office/drawing/2014/main" val="378831255"/>
                  </a:ext>
                </a:extLst>
              </a:tr>
              <a:tr h="231161">
                <a:tc>
                  <a:txBody>
                    <a:bodyPr/>
                    <a:lstStyle/>
                    <a:p>
                      <a:pPr algn="ctr" fontAlgn="b"/>
                      <a:r>
                        <a:rPr lang="en-US" sz="1200" u="none" strike="noStrike">
                          <a:solidFill>
                            <a:schemeClr val="tx2">
                              <a:lumMod val="10000"/>
                            </a:schemeClr>
                          </a:solidFill>
                          <a:effectLst/>
                          <a:latin typeface="Gill Sans MT" panose="020B0502020104020203" pitchFamily="34" charset="77"/>
                        </a:rPr>
                        <a:t>VALERO</a:t>
                      </a:r>
                      <a:endParaRPr lang="en-US" sz="1200" b="0" i="0" u="none" strike="noStrike">
                        <a:solidFill>
                          <a:schemeClr val="tx2">
                            <a:lumMod val="10000"/>
                          </a:schemeClr>
                        </a:solidFill>
                        <a:effectLst/>
                        <a:latin typeface="Gill Sans MT" panose="020B0502020104020203" pitchFamily="34" charset="77"/>
                      </a:endParaRPr>
                    </a:p>
                  </a:txBody>
                  <a:tcPr marL="3821" marR="3821" marT="3821"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tcPr>
                </a:tc>
                <a:tc>
                  <a:txBody>
                    <a:bodyPr/>
                    <a:lstStyle/>
                    <a:p>
                      <a:pPr algn="ctr" fontAlgn="b"/>
                      <a:r>
                        <a:rPr lang="en-US" sz="1200" u="none" strike="noStrike">
                          <a:solidFill>
                            <a:schemeClr val="tx2">
                              <a:lumMod val="10000"/>
                            </a:schemeClr>
                          </a:solidFill>
                          <a:effectLst/>
                          <a:latin typeface="Gill Sans MT" panose="020B0502020104020203" pitchFamily="34" charset="77"/>
                        </a:rPr>
                        <a:t>VLO</a:t>
                      </a:r>
                      <a:endParaRPr lang="en-US" sz="1200" b="0" i="0" u="none" strike="noStrike">
                        <a:solidFill>
                          <a:schemeClr val="tx2">
                            <a:lumMod val="10000"/>
                          </a:schemeClr>
                        </a:solidFill>
                        <a:effectLst/>
                        <a:latin typeface="Gill Sans MT" panose="020B0502020104020203" pitchFamily="34" charset="77"/>
                      </a:endParaRPr>
                    </a:p>
                  </a:txBody>
                  <a:tcPr marL="3821" marR="3821" marT="3821"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tcPr>
                </a:tc>
                <a:tc>
                  <a:txBody>
                    <a:bodyPr/>
                    <a:lstStyle/>
                    <a:p>
                      <a:pPr algn="ctr" fontAlgn="b"/>
                      <a:r>
                        <a:rPr lang="en-US" sz="1200" u="none" strike="noStrike">
                          <a:solidFill>
                            <a:schemeClr val="tx2">
                              <a:lumMod val="10000"/>
                            </a:schemeClr>
                          </a:solidFill>
                          <a:effectLst/>
                          <a:latin typeface="Gill Sans MT" panose="020B0502020104020203" pitchFamily="34" charset="77"/>
                        </a:rPr>
                        <a:t>138.09</a:t>
                      </a:r>
                      <a:endParaRPr lang="en-US" sz="1200" b="0" i="0" u="none" strike="noStrike">
                        <a:solidFill>
                          <a:schemeClr val="tx2">
                            <a:lumMod val="10000"/>
                          </a:schemeClr>
                        </a:solidFill>
                        <a:effectLst/>
                        <a:latin typeface="Gill Sans MT" panose="020B0502020104020203" pitchFamily="34" charset="77"/>
                      </a:endParaRPr>
                    </a:p>
                  </a:txBody>
                  <a:tcPr marL="3821" marR="3821" marT="3821"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tcPr>
                </a:tc>
                <a:tc>
                  <a:txBody>
                    <a:bodyPr/>
                    <a:lstStyle/>
                    <a:p>
                      <a:pPr algn="ctr" fontAlgn="b"/>
                      <a:r>
                        <a:rPr lang="en-US" sz="1200" u="none" strike="noStrike">
                          <a:solidFill>
                            <a:schemeClr val="tx2">
                              <a:lumMod val="10000"/>
                            </a:schemeClr>
                          </a:solidFill>
                          <a:effectLst/>
                          <a:latin typeface="Gill Sans MT" panose="020B0502020104020203" pitchFamily="34" charset="77"/>
                        </a:rPr>
                        <a:t>358</a:t>
                      </a:r>
                      <a:endParaRPr lang="en-US" sz="1200" b="0" i="0" u="none" strike="noStrike">
                        <a:solidFill>
                          <a:schemeClr val="tx2">
                            <a:lumMod val="10000"/>
                          </a:schemeClr>
                        </a:solidFill>
                        <a:effectLst/>
                        <a:latin typeface="Gill Sans MT" panose="020B0502020104020203" pitchFamily="34" charset="77"/>
                      </a:endParaRPr>
                    </a:p>
                  </a:txBody>
                  <a:tcPr marL="3821" marR="3821" marT="3821"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tcPr>
                </a:tc>
                <a:tc>
                  <a:txBody>
                    <a:bodyPr/>
                    <a:lstStyle/>
                    <a:p>
                      <a:pPr algn="ctr" fontAlgn="b"/>
                      <a:r>
                        <a:rPr lang="en-US" sz="1200" u="none" strike="noStrike">
                          <a:solidFill>
                            <a:schemeClr val="tx2">
                              <a:lumMod val="10000"/>
                            </a:schemeClr>
                          </a:solidFill>
                          <a:effectLst/>
                          <a:latin typeface="Gill Sans MT" panose="020B0502020104020203" pitchFamily="34" charset="77"/>
                        </a:rPr>
                        <a:t>49,436</a:t>
                      </a:r>
                      <a:endParaRPr lang="en-US" sz="1200" b="0" i="0" u="none" strike="noStrike">
                        <a:solidFill>
                          <a:schemeClr val="tx2">
                            <a:lumMod val="10000"/>
                          </a:schemeClr>
                        </a:solidFill>
                        <a:effectLst/>
                        <a:latin typeface="Gill Sans MT" panose="020B0502020104020203" pitchFamily="34" charset="77"/>
                      </a:endParaRPr>
                    </a:p>
                  </a:txBody>
                  <a:tcPr marL="3821" marR="3821" marT="3821"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tcPr>
                </a:tc>
                <a:tc>
                  <a:txBody>
                    <a:bodyPr/>
                    <a:lstStyle/>
                    <a:p>
                      <a:pPr algn="ctr" fontAlgn="b"/>
                      <a:r>
                        <a:rPr lang="en-US" sz="1200" u="none" strike="noStrike">
                          <a:solidFill>
                            <a:schemeClr val="tx2">
                              <a:lumMod val="10000"/>
                            </a:schemeClr>
                          </a:solidFill>
                          <a:effectLst/>
                          <a:latin typeface="Gill Sans MT" panose="020B0502020104020203" pitchFamily="34" charset="77"/>
                        </a:rPr>
                        <a:t>5,075</a:t>
                      </a:r>
                      <a:endParaRPr lang="en-US" sz="1200" b="0" i="0" u="none" strike="noStrike">
                        <a:solidFill>
                          <a:schemeClr val="tx2">
                            <a:lumMod val="10000"/>
                          </a:schemeClr>
                        </a:solidFill>
                        <a:effectLst/>
                        <a:latin typeface="Gill Sans MT" panose="020B0502020104020203" pitchFamily="34" charset="77"/>
                      </a:endParaRPr>
                    </a:p>
                  </a:txBody>
                  <a:tcPr marL="3821" marR="3821" marT="3821"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tcPr>
                </a:tc>
                <a:tc>
                  <a:txBody>
                    <a:bodyPr/>
                    <a:lstStyle/>
                    <a:p>
                      <a:pPr algn="ctr" fontAlgn="b"/>
                      <a:r>
                        <a:rPr lang="en-US" sz="1200" u="none" strike="noStrike">
                          <a:solidFill>
                            <a:schemeClr val="tx2">
                              <a:lumMod val="10000"/>
                            </a:schemeClr>
                          </a:solidFill>
                          <a:effectLst/>
                          <a:latin typeface="Gill Sans MT" panose="020B0502020104020203" pitchFamily="34" charset="77"/>
                        </a:rPr>
                        <a:t>11323</a:t>
                      </a:r>
                      <a:endParaRPr lang="en-US" sz="1200" b="0" i="0" u="none" strike="noStrike">
                        <a:solidFill>
                          <a:schemeClr val="tx2">
                            <a:lumMod val="10000"/>
                          </a:schemeClr>
                        </a:solidFill>
                        <a:effectLst/>
                        <a:latin typeface="Gill Sans MT" panose="020B0502020104020203" pitchFamily="34" charset="77"/>
                      </a:endParaRPr>
                    </a:p>
                  </a:txBody>
                  <a:tcPr marL="3821" marR="3821" marT="3821"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tcPr>
                </a:tc>
                <a:tc>
                  <a:txBody>
                    <a:bodyPr/>
                    <a:lstStyle/>
                    <a:p>
                      <a:pPr algn="ctr" fontAlgn="b"/>
                      <a:r>
                        <a:rPr lang="en-US" sz="1200" u="none" strike="noStrike">
                          <a:solidFill>
                            <a:schemeClr val="tx2">
                              <a:lumMod val="10000"/>
                            </a:schemeClr>
                          </a:solidFill>
                          <a:effectLst/>
                          <a:latin typeface="Gill Sans MT" panose="020B0502020104020203" pitchFamily="34" charset="77"/>
                        </a:rPr>
                        <a:t>6,248</a:t>
                      </a:r>
                      <a:endParaRPr lang="en-US" sz="1200" b="0" i="0" u="none" strike="noStrike">
                        <a:solidFill>
                          <a:schemeClr val="tx2">
                            <a:lumMod val="10000"/>
                          </a:schemeClr>
                        </a:solidFill>
                        <a:effectLst/>
                        <a:latin typeface="Gill Sans MT" panose="020B0502020104020203" pitchFamily="34" charset="77"/>
                      </a:endParaRPr>
                    </a:p>
                  </a:txBody>
                  <a:tcPr marL="3821" marR="3821" marT="3821"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tcPr>
                </a:tc>
                <a:tc>
                  <a:txBody>
                    <a:bodyPr/>
                    <a:lstStyle/>
                    <a:p>
                      <a:pPr algn="ctr" fontAlgn="b"/>
                      <a:r>
                        <a:rPr lang="en-US" sz="1200" u="none" strike="noStrike">
                          <a:solidFill>
                            <a:schemeClr val="tx2">
                              <a:lumMod val="10000"/>
                            </a:schemeClr>
                          </a:solidFill>
                          <a:effectLst/>
                          <a:latin typeface="Gill Sans MT" panose="020B0502020104020203" pitchFamily="34" charset="77"/>
                        </a:rPr>
                        <a:t>55,684</a:t>
                      </a:r>
                      <a:endParaRPr lang="en-US" sz="1200" b="0" i="0" u="none" strike="noStrike">
                        <a:solidFill>
                          <a:schemeClr val="tx2">
                            <a:lumMod val="10000"/>
                          </a:schemeClr>
                        </a:solidFill>
                        <a:effectLst/>
                        <a:latin typeface="Gill Sans MT" panose="020B0502020104020203" pitchFamily="34" charset="77"/>
                      </a:endParaRPr>
                    </a:p>
                  </a:txBody>
                  <a:tcPr marL="3821" marR="3821" marT="3821"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tcPr>
                </a:tc>
                <a:tc>
                  <a:txBody>
                    <a:bodyPr/>
                    <a:lstStyle/>
                    <a:p>
                      <a:pPr algn="ctr" fontAlgn="b"/>
                      <a:r>
                        <a:rPr lang="en-US" sz="1200" u="none" strike="noStrike">
                          <a:solidFill>
                            <a:schemeClr val="tx2">
                              <a:lumMod val="10000"/>
                            </a:schemeClr>
                          </a:solidFill>
                          <a:effectLst/>
                          <a:latin typeface="Gill Sans MT" panose="020B0502020104020203" pitchFamily="34" charset="77"/>
                        </a:rPr>
                        <a:t>34,509</a:t>
                      </a:r>
                      <a:endParaRPr lang="en-US" sz="1200" b="0" i="0" u="none" strike="noStrike">
                        <a:solidFill>
                          <a:schemeClr val="tx2">
                            <a:lumMod val="10000"/>
                          </a:schemeClr>
                        </a:solidFill>
                        <a:effectLst/>
                        <a:latin typeface="Gill Sans MT" panose="020B0502020104020203" pitchFamily="34" charset="77"/>
                      </a:endParaRPr>
                    </a:p>
                  </a:txBody>
                  <a:tcPr marL="3821" marR="3821" marT="3821"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tcPr>
                </a:tc>
                <a:tc>
                  <a:txBody>
                    <a:bodyPr/>
                    <a:lstStyle/>
                    <a:p>
                      <a:pPr algn="ctr" fontAlgn="b"/>
                      <a:r>
                        <a:rPr lang="en-US" sz="1200" u="none" strike="noStrike">
                          <a:solidFill>
                            <a:schemeClr val="tx2">
                              <a:lumMod val="10000"/>
                            </a:schemeClr>
                          </a:solidFill>
                          <a:effectLst/>
                          <a:latin typeface="Gill Sans MT" panose="020B0502020104020203" pitchFamily="34" charset="77"/>
                        </a:rPr>
                        <a:t>2,759</a:t>
                      </a:r>
                      <a:endParaRPr lang="en-US" sz="1200" b="0" i="0" u="none" strike="noStrike">
                        <a:solidFill>
                          <a:schemeClr val="tx2">
                            <a:lumMod val="10000"/>
                          </a:schemeClr>
                        </a:solidFill>
                        <a:effectLst/>
                        <a:latin typeface="Gill Sans MT" panose="020B0502020104020203" pitchFamily="34" charset="77"/>
                      </a:endParaRPr>
                    </a:p>
                  </a:txBody>
                  <a:tcPr marL="3821" marR="3821" marT="3821"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tcPr>
                </a:tc>
                <a:tc>
                  <a:txBody>
                    <a:bodyPr/>
                    <a:lstStyle/>
                    <a:p>
                      <a:pPr algn="ctr" fontAlgn="b"/>
                      <a:r>
                        <a:rPr lang="en-US" sz="1200" u="none" strike="noStrike">
                          <a:solidFill>
                            <a:schemeClr val="tx2">
                              <a:lumMod val="10000"/>
                            </a:schemeClr>
                          </a:solidFill>
                          <a:effectLst/>
                          <a:latin typeface="Gill Sans MT" panose="020B0502020104020203" pitchFamily="34" charset="77"/>
                        </a:rPr>
                        <a:t>11</a:t>
                      </a:r>
                      <a:endParaRPr lang="en-US" sz="1200" b="0" i="0" u="none" strike="noStrike">
                        <a:solidFill>
                          <a:schemeClr val="tx2">
                            <a:lumMod val="10000"/>
                          </a:schemeClr>
                        </a:solidFill>
                        <a:effectLst/>
                        <a:latin typeface="Gill Sans MT" panose="020B0502020104020203" pitchFamily="34" charset="77"/>
                      </a:endParaRPr>
                    </a:p>
                  </a:txBody>
                  <a:tcPr marL="3821" marR="3821" marT="3821"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tcPr>
                </a:tc>
                <a:tc>
                  <a:txBody>
                    <a:bodyPr/>
                    <a:lstStyle/>
                    <a:p>
                      <a:pPr algn="ctr" fontAlgn="b"/>
                      <a:r>
                        <a:rPr lang="en-US" sz="1200" u="none" strike="noStrike">
                          <a:solidFill>
                            <a:schemeClr val="tx2">
                              <a:lumMod val="10000"/>
                            </a:schemeClr>
                          </a:solidFill>
                          <a:effectLst/>
                          <a:latin typeface="Gill Sans MT" panose="020B0502020104020203" pitchFamily="34" charset="77"/>
                        </a:rPr>
                        <a:t>2,770</a:t>
                      </a:r>
                      <a:endParaRPr lang="en-US" sz="1200" b="0" i="0" u="none" strike="noStrike">
                        <a:solidFill>
                          <a:schemeClr val="tx2">
                            <a:lumMod val="10000"/>
                          </a:schemeClr>
                        </a:solidFill>
                        <a:effectLst/>
                        <a:latin typeface="Gill Sans MT" panose="020B0502020104020203" pitchFamily="34" charset="77"/>
                      </a:endParaRPr>
                    </a:p>
                  </a:txBody>
                  <a:tcPr marL="3821" marR="3821" marT="3821"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tcPr>
                </a:tc>
                <a:tc>
                  <a:txBody>
                    <a:bodyPr/>
                    <a:lstStyle/>
                    <a:p>
                      <a:pPr algn="ctr" fontAlgn="b"/>
                      <a:r>
                        <a:rPr lang="en-US" sz="1200" u="none" strike="noStrike">
                          <a:solidFill>
                            <a:schemeClr val="tx2">
                              <a:lumMod val="10000"/>
                            </a:schemeClr>
                          </a:solidFill>
                          <a:effectLst/>
                          <a:latin typeface="Gill Sans MT" panose="020B0502020104020203" pitchFamily="34" charset="77"/>
                        </a:rPr>
                        <a:t>5.40</a:t>
                      </a:r>
                      <a:endParaRPr lang="en-US" sz="1200" b="0" i="0" u="none" strike="noStrike">
                        <a:solidFill>
                          <a:schemeClr val="tx2">
                            <a:lumMod val="10000"/>
                          </a:schemeClr>
                        </a:solidFill>
                        <a:effectLst/>
                        <a:latin typeface="Gill Sans MT" panose="020B0502020104020203" pitchFamily="34" charset="77"/>
                      </a:endParaRPr>
                    </a:p>
                  </a:txBody>
                  <a:tcPr marL="3821" marR="3821" marT="3821"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tcPr>
                </a:tc>
                <a:extLst>
                  <a:ext uri="{0D108BD9-81ED-4DB2-BD59-A6C34878D82A}">
                    <a16:rowId xmlns:a16="http://schemas.microsoft.com/office/drawing/2014/main" val="431278259"/>
                  </a:ext>
                </a:extLst>
              </a:tr>
              <a:tr h="234304">
                <a:tc>
                  <a:txBody>
                    <a:bodyPr/>
                    <a:lstStyle/>
                    <a:p>
                      <a:pPr algn="ctr" fontAlgn="b"/>
                      <a:r>
                        <a:rPr lang="en-US" sz="1200" u="none" strike="noStrike">
                          <a:solidFill>
                            <a:schemeClr val="tx2">
                              <a:lumMod val="10000"/>
                            </a:schemeClr>
                          </a:solidFill>
                          <a:effectLst/>
                          <a:latin typeface="Gill Sans MT" panose="020B0502020104020203" pitchFamily="34" charset="77"/>
                        </a:rPr>
                        <a:t>CONOCO PHILLIPS</a:t>
                      </a:r>
                      <a:endParaRPr lang="en-US" sz="1200" b="0" i="0" u="none" strike="noStrike">
                        <a:solidFill>
                          <a:schemeClr val="tx2">
                            <a:lumMod val="10000"/>
                          </a:schemeClr>
                        </a:solidFill>
                        <a:effectLst/>
                        <a:latin typeface="Gill Sans MT" panose="020B0502020104020203" pitchFamily="34" charset="77"/>
                      </a:endParaRPr>
                    </a:p>
                  </a:txBody>
                  <a:tcPr marL="3821" marR="3821" marT="3821"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tcPr>
                </a:tc>
                <a:tc>
                  <a:txBody>
                    <a:bodyPr/>
                    <a:lstStyle/>
                    <a:p>
                      <a:pPr algn="ctr" fontAlgn="b"/>
                      <a:r>
                        <a:rPr lang="en-US" sz="1200" u="none" strike="noStrike">
                          <a:solidFill>
                            <a:schemeClr val="tx2">
                              <a:lumMod val="10000"/>
                            </a:schemeClr>
                          </a:solidFill>
                          <a:effectLst/>
                          <a:latin typeface="Gill Sans MT" panose="020B0502020104020203" pitchFamily="34" charset="77"/>
                        </a:rPr>
                        <a:t>COP</a:t>
                      </a:r>
                      <a:endParaRPr lang="en-US" sz="1200" b="0" i="0" u="none" strike="noStrike">
                        <a:solidFill>
                          <a:schemeClr val="tx2">
                            <a:lumMod val="10000"/>
                          </a:schemeClr>
                        </a:solidFill>
                        <a:effectLst/>
                        <a:latin typeface="Gill Sans MT" panose="020B0502020104020203" pitchFamily="34" charset="77"/>
                      </a:endParaRPr>
                    </a:p>
                  </a:txBody>
                  <a:tcPr marL="3821" marR="3821" marT="3821"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tcPr>
                </a:tc>
                <a:tc>
                  <a:txBody>
                    <a:bodyPr/>
                    <a:lstStyle/>
                    <a:p>
                      <a:pPr algn="ctr" fontAlgn="b"/>
                      <a:r>
                        <a:rPr lang="en-US" sz="1200" u="none" strike="noStrike">
                          <a:solidFill>
                            <a:schemeClr val="tx2">
                              <a:lumMod val="10000"/>
                            </a:schemeClr>
                          </a:solidFill>
                          <a:effectLst/>
                          <a:latin typeface="Gill Sans MT" panose="020B0502020104020203" pitchFamily="34" charset="77"/>
                        </a:rPr>
                        <a:t>117.1</a:t>
                      </a:r>
                      <a:endParaRPr lang="en-US" sz="1200" b="0" i="0" u="none" strike="noStrike">
                        <a:solidFill>
                          <a:schemeClr val="tx2">
                            <a:lumMod val="10000"/>
                          </a:schemeClr>
                        </a:solidFill>
                        <a:effectLst/>
                        <a:latin typeface="Gill Sans MT" panose="020B0502020104020203" pitchFamily="34" charset="77"/>
                      </a:endParaRPr>
                    </a:p>
                  </a:txBody>
                  <a:tcPr marL="3821" marR="3821" marT="3821"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tcPr>
                </a:tc>
                <a:tc>
                  <a:txBody>
                    <a:bodyPr/>
                    <a:lstStyle/>
                    <a:p>
                      <a:pPr algn="ctr" fontAlgn="b"/>
                      <a:r>
                        <a:rPr lang="en-US" sz="1200" u="none" strike="noStrike">
                          <a:solidFill>
                            <a:schemeClr val="tx2">
                              <a:lumMod val="10000"/>
                            </a:schemeClr>
                          </a:solidFill>
                          <a:effectLst/>
                          <a:latin typeface="Gill Sans MT" panose="020B0502020104020203" pitchFamily="34" charset="77"/>
                        </a:rPr>
                        <a:t>1,210</a:t>
                      </a:r>
                      <a:endParaRPr lang="en-US" sz="1200" b="0" i="0" u="none" strike="noStrike">
                        <a:solidFill>
                          <a:schemeClr val="tx2">
                            <a:lumMod val="10000"/>
                          </a:schemeClr>
                        </a:solidFill>
                        <a:effectLst/>
                        <a:latin typeface="Gill Sans MT" panose="020B0502020104020203" pitchFamily="34" charset="77"/>
                      </a:endParaRPr>
                    </a:p>
                  </a:txBody>
                  <a:tcPr marL="3821" marR="3821" marT="3821"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tcPr>
                </a:tc>
                <a:tc>
                  <a:txBody>
                    <a:bodyPr/>
                    <a:lstStyle/>
                    <a:p>
                      <a:pPr algn="ctr" fontAlgn="b"/>
                      <a:r>
                        <a:rPr lang="en-US" sz="1200" u="none" strike="noStrike">
                          <a:solidFill>
                            <a:schemeClr val="tx2">
                              <a:lumMod val="10000"/>
                            </a:schemeClr>
                          </a:solidFill>
                          <a:effectLst/>
                          <a:latin typeface="Gill Sans MT" panose="020B0502020104020203" pitchFamily="34" charset="77"/>
                        </a:rPr>
                        <a:t>141,731</a:t>
                      </a:r>
                      <a:endParaRPr lang="en-US" sz="1200" b="0" i="0" u="none" strike="noStrike">
                        <a:solidFill>
                          <a:schemeClr val="tx2">
                            <a:lumMod val="10000"/>
                          </a:schemeClr>
                        </a:solidFill>
                        <a:effectLst/>
                        <a:latin typeface="Gill Sans MT" panose="020B0502020104020203" pitchFamily="34" charset="77"/>
                      </a:endParaRPr>
                    </a:p>
                  </a:txBody>
                  <a:tcPr marL="3821" marR="3821" marT="3821"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tcPr>
                </a:tc>
                <a:tc>
                  <a:txBody>
                    <a:bodyPr/>
                    <a:lstStyle/>
                    <a:p>
                      <a:pPr algn="ctr" fontAlgn="b"/>
                      <a:r>
                        <a:rPr lang="en-US" sz="1200" u="none" strike="noStrike">
                          <a:solidFill>
                            <a:schemeClr val="tx2">
                              <a:lumMod val="10000"/>
                            </a:schemeClr>
                          </a:solidFill>
                          <a:effectLst/>
                          <a:latin typeface="Gill Sans MT" panose="020B0502020104020203" pitchFamily="34" charset="77"/>
                        </a:rPr>
                        <a:t>6,815</a:t>
                      </a:r>
                      <a:endParaRPr lang="en-US" sz="1200" b="0" i="0" u="none" strike="noStrike">
                        <a:solidFill>
                          <a:schemeClr val="tx2">
                            <a:lumMod val="10000"/>
                          </a:schemeClr>
                        </a:solidFill>
                        <a:effectLst/>
                        <a:latin typeface="Gill Sans MT" panose="020B0502020104020203" pitchFamily="34" charset="77"/>
                      </a:endParaRPr>
                    </a:p>
                  </a:txBody>
                  <a:tcPr marL="3821" marR="3821" marT="3821"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tcPr>
                </a:tc>
                <a:tc>
                  <a:txBody>
                    <a:bodyPr/>
                    <a:lstStyle/>
                    <a:p>
                      <a:pPr algn="ctr" fontAlgn="b"/>
                      <a:r>
                        <a:rPr lang="en-US" sz="1200" u="none" strike="noStrike">
                          <a:solidFill>
                            <a:schemeClr val="tx2">
                              <a:lumMod val="10000"/>
                            </a:schemeClr>
                          </a:solidFill>
                          <a:effectLst/>
                          <a:latin typeface="Gill Sans MT" panose="020B0502020104020203" pitchFamily="34" charset="77"/>
                        </a:rPr>
                        <a:t>16444</a:t>
                      </a:r>
                      <a:endParaRPr lang="en-US" sz="1200" b="0" i="0" u="none" strike="noStrike">
                        <a:solidFill>
                          <a:schemeClr val="tx2">
                            <a:lumMod val="10000"/>
                          </a:schemeClr>
                        </a:solidFill>
                        <a:effectLst/>
                        <a:latin typeface="Gill Sans MT" panose="020B0502020104020203" pitchFamily="34" charset="77"/>
                      </a:endParaRPr>
                    </a:p>
                  </a:txBody>
                  <a:tcPr marL="3821" marR="3821" marT="3821"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tcPr>
                </a:tc>
                <a:tc>
                  <a:txBody>
                    <a:bodyPr/>
                    <a:lstStyle/>
                    <a:p>
                      <a:pPr algn="ctr" fontAlgn="b"/>
                      <a:r>
                        <a:rPr lang="en-US" sz="1200" u="none" strike="noStrike">
                          <a:solidFill>
                            <a:schemeClr val="tx2">
                              <a:lumMod val="10000"/>
                            </a:schemeClr>
                          </a:solidFill>
                          <a:effectLst/>
                          <a:latin typeface="Gill Sans MT" panose="020B0502020104020203" pitchFamily="34" charset="77"/>
                        </a:rPr>
                        <a:t>9,629</a:t>
                      </a:r>
                      <a:endParaRPr lang="en-US" sz="1200" b="0" i="0" u="none" strike="noStrike">
                        <a:solidFill>
                          <a:schemeClr val="tx2">
                            <a:lumMod val="10000"/>
                          </a:schemeClr>
                        </a:solidFill>
                        <a:effectLst/>
                        <a:latin typeface="Gill Sans MT" panose="020B0502020104020203" pitchFamily="34" charset="77"/>
                      </a:endParaRPr>
                    </a:p>
                  </a:txBody>
                  <a:tcPr marL="3821" marR="3821" marT="3821"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tcPr>
                </a:tc>
                <a:tc>
                  <a:txBody>
                    <a:bodyPr/>
                    <a:lstStyle/>
                    <a:p>
                      <a:pPr algn="ctr" fontAlgn="b"/>
                      <a:r>
                        <a:rPr lang="en-US" sz="1200" u="none" strike="noStrike">
                          <a:solidFill>
                            <a:schemeClr val="tx2">
                              <a:lumMod val="10000"/>
                            </a:schemeClr>
                          </a:solidFill>
                          <a:effectLst/>
                          <a:latin typeface="Gill Sans MT" panose="020B0502020104020203" pitchFamily="34" charset="77"/>
                        </a:rPr>
                        <a:t>151,360</a:t>
                      </a:r>
                      <a:endParaRPr lang="en-US" sz="1200" b="0" i="0" u="none" strike="noStrike">
                        <a:solidFill>
                          <a:schemeClr val="tx2">
                            <a:lumMod val="10000"/>
                          </a:schemeClr>
                        </a:solidFill>
                        <a:effectLst/>
                        <a:latin typeface="Gill Sans MT" panose="020B0502020104020203" pitchFamily="34" charset="77"/>
                      </a:endParaRPr>
                    </a:p>
                  </a:txBody>
                  <a:tcPr marL="3821" marR="3821" marT="3821"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tcPr>
                </a:tc>
                <a:tc>
                  <a:txBody>
                    <a:bodyPr/>
                    <a:lstStyle/>
                    <a:p>
                      <a:pPr algn="ctr" fontAlgn="b"/>
                      <a:r>
                        <a:rPr lang="en-US" sz="1200" u="none" strike="noStrike">
                          <a:solidFill>
                            <a:schemeClr val="tx2">
                              <a:lumMod val="10000"/>
                            </a:schemeClr>
                          </a:solidFill>
                          <a:effectLst/>
                          <a:latin typeface="Gill Sans MT" panose="020B0502020104020203" pitchFamily="34" charset="77"/>
                        </a:rPr>
                        <a:t>12,351</a:t>
                      </a:r>
                      <a:endParaRPr lang="en-US" sz="1200" b="0" i="0" u="none" strike="noStrike">
                        <a:solidFill>
                          <a:schemeClr val="tx2">
                            <a:lumMod val="10000"/>
                          </a:schemeClr>
                        </a:solidFill>
                        <a:effectLst/>
                        <a:latin typeface="Gill Sans MT" panose="020B0502020104020203" pitchFamily="34" charset="77"/>
                      </a:endParaRPr>
                    </a:p>
                  </a:txBody>
                  <a:tcPr marL="3821" marR="3821" marT="3821"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tcPr>
                </a:tc>
                <a:tc>
                  <a:txBody>
                    <a:bodyPr/>
                    <a:lstStyle/>
                    <a:p>
                      <a:pPr algn="ctr" fontAlgn="b"/>
                      <a:r>
                        <a:rPr lang="en-US" sz="1200" u="none" strike="noStrike">
                          <a:solidFill>
                            <a:schemeClr val="tx2">
                              <a:lumMod val="10000"/>
                            </a:schemeClr>
                          </a:solidFill>
                          <a:effectLst/>
                          <a:latin typeface="Gill Sans MT" panose="020B0502020104020203" pitchFamily="34" charset="77"/>
                        </a:rPr>
                        <a:t>3,362</a:t>
                      </a:r>
                      <a:endParaRPr lang="en-US" sz="1200" b="0" i="0" u="none" strike="noStrike">
                        <a:solidFill>
                          <a:schemeClr val="tx2">
                            <a:lumMod val="10000"/>
                          </a:schemeClr>
                        </a:solidFill>
                        <a:effectLst/>
                        <a:latin typeface="Gill Sans MT" panose="020B0502020104020203" pitchFamily="34" charset="77"/>
                      </a:endParaRPr>
                    </a:p>
                  </a:txBody>
                  <a:tcPr marL="3821" marR="3821" marT="3821"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tcPr>
                </a:tc>
                <a:tc>
                  <a:txBody>
                    <a:bodyPr/>
                    <a:lstStyle/>
                    <a:p>
                      <a:pPr algn="ctr" fontAlgn="b"/>
                      <a:r>
                        <a:rPr lang="en-US" sz="1200" u="none" strike="noStrike">
                          <a:solidFill>
                            <a:schemeClr val="tx2">
                              <a:lumMod val="10000"/>
                            </a:schemeClr>
                          </a:solidFill>
                          <a:effectLst/>
                          <a:latin typeface="Gill Sans MT" panose="020B0502020104020203" pitchFamily="34" charset="77"/>
                        </a:rPr>
                        <a:t>2,010</a:t>
                      </a:r>
                      <a:endParaRPr lang="en-US" sz="1200" b="0" i="0" u="none" strike="noStrike">
                        <a:solidFill>
                          <a:schemeClr val="tx2">
                            <a:lumMod val="10000"/>
                          </a:schemeClr>
                        </a:solidFill>
                        <a:effectLst/>
                        <a:latin typeface="Gill Sans MT" panose="020B0502020104020203" pitchFamily="34" charset="77"/>
                      </a:endParaRPr>
                    </a:p>
                  </a:txBody>
                  <a:tcPr marL="3821" marR="3821" marT="3821"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tcPr>
                </a:tc>
                <a:tc>
                  <a:txBody>
                    <a:bodyPr/>
                    <a:lstStyle/>
                    <a:p>
                      <a:pPr algn="ctr" fontAlgn="b"/>
                      <a:r>
                        <a:rPr lang="en-US" sz="1200" u="none" strike="noStrike">
                          <a:solidFill>
                            <a:schemeClr val="tx2">
                              <a:lumMod val="10000"/>
                            </a:schemeClr>
                          </a:solidFill>
                          <a:effectLst/>
                          <a:latin typeface="Gill Sans MT" panose="020B0502020104020203" pitchFamily="34" charset="77"/>
                        </a:rPr>
                        <a:t>5,372</a:t>
                      </a:r>
                      <a:endParaRPr lang="en-US" sz="1200" b="0" i="0" u="none" strike="noStrike">
                        <a:solidFill>
                          <a:schemeClr val="tx2">
                            <a:lumMod val="10000"/>
                          </a:schemeClr>
                        </a:solidFill>
                        <a:effectLst/>
                        <a:latin typeface="Gill Sans MT" panose="020B0502020104020203" pitchFamily="34" charset="77"/>
                      </a:endParaRPr>
                    </a:p>
                  </a:txBody>
                  <a:tcPr marL="3821" marR="3821" marT="3821"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tcPr>
                </a:tc>
                <a:tc>
                  <a:txBody>
                    <a:bodyPr/>
                    <a:lstStyle/>
                    <a:p>
                      <a:pPr algn="ctr" fontAlgn="b"/>
                      <a:r>
                        <a:rPr lang="en-US" sz="1200" u="none" strike="noStrike">
                          <a:solidFill>
                            <a:schemeClr val="tx2">
                              <a:lumMod val="10000"/>
                            </a:schemeClr>
                          </a:solidFill>
                          <a:effectLst/>
                          <a:latin typeface="Gill Sans MT" panose="020B0502020104020203" pitchFamily="34" charset="77"/>
                        </a:rPr>
                        <a:t>1.84</a:t>
                      </a:r>
                      <a:endParaRPr lang="en-US" sz="1200" b="0" i="0" u="none" strike="noStrike">
                        <a:solidFill>
                          <a:schemeClr val="tx2">
                            <a:lumMod val="10000"/>
                          </a:schemeClr>
                        </a:solidFill>
                        <a:effectLst/>
                        <a:latin typeface="Gill Sans MT" panose="020B0502020104020203" pitchFamily="34" charset="77"/>
                      </a:endParaRPr>
                    </a:p>
                  </a:txBody>
                  <a:tcPr marL="3821" marR="3821" marT="3821"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tcPr>
                </a:tc>
                <a:extLst>
                  <a:ext uri="{0D108BD9-81ED-4DB2-BD59-A6C34878D82A}">
                    <a16:rowId xmlns:a16="http://schemas.microsoft.com/office/drawing/2014/main" val="4036679491"/>
                  </a:ext>
                </a:extLst>
              </a:tr>
              <a:tr h="259388">
                <a:tc>
                  <a:txBody>
                    <a:bodyPr/>
                    <a:lstStyle/>
                    <a:p>
                      <a:pPr algn="ctr" fontAlgn="b"/>
                      <a:r>
                        <a:rPr lang="en-US" sz="1200" u="none" strike="noStrike">
                          <a:solidFill>
                            <a:schemeClr val="tx2">
                              <a:lumMod val="10000"/>
                            </a:schemeClr>
                          </a:solidFill>
                          <a:effectLst/>
                          <a:latin typeface="Gill Sans MT" panose="020B0502020104020203" pitchFamily="34" charset="77"/>
                        </a:rPr>
                        <a:t>CHEVRON</a:t>
                      </a:r>
                      <a:endParaRPr lang="en-US" sz="1200" b="0" i="0" u="none" strike="noStrike">
                        <a:solidFill>
                          <a:schemeClr val="tx2">
                            <a:lumMod val="10000"/>
                          </a:schemeClr>
                        </a:solidFill>
                        <a:effectLst/>
                        <a:latin typeface="Gill Sans MT" panose="020B0502020104020203" pitchFamily="34" charset="77"/>
                      </a:endParaRPr>
                    </a:p>
                  </a:txBody>
                  <a:tcPr marL="3821" marR="3821" marT="3821"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tcPr>
                </a:tc>
                <a:tc>
                  <a:txBody>
                    <a:bodyPr/>
                    <a:lstStyle/>
                    <a:p>
                      <a:pPr algn="ctr" fontAlgn="b"/>
                      <a:r>
                        <a:rPr lang="en-US" sz="1200" u="none" strike="noStrike">
                          <a:solidFill>
                            <a:schemeClr val="tx2">
                              <a:lumMod val="10000"/>
                            </a:schemeClr>
                          </a:solidFill>
                          <a:effectLst/>
                          <a:latin typeface="Gill Sans MT" panose="020B0502020104020203" pitchFamily="34" charset="77"/>
                        </a:rPr>
                        <a:t>CVX</a:t>
                      </a:r>
                      <a:endParaRPr lang="en-US" sz="1200" b="0" i="0" u="none" strike="noStrike">
                        <a:solidFill>
                          <a:schemeClr val="tx2">
                            <a:lumMod val="10000"/>
                          </a:schemeClr>
                        </a:solidFill>
                        <a:effectLst/>
                        <a:latin typeface="Gill Sans MT" panose="020B0502020104020203" pitchFamily="34" charset="77"/>
                      </a:endParaRPr>
                    </a:p>
                  </a:txBody>
                  <a:tcPr marL="3821" marR="3821" marT="3821"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tcPr>
                </a:tc>
                <a:tc>
                  <a:txBody>
                    <a:bodyPr/>
                    <a:lstStyle/>
                    <a:p>
                      <a:pPr algn="ctr" fontAlgn="b"/>
                      <a:r>
                        <a:rPr lang="en-US" sz="1200" u="none" strike="noStrike">
                          <a:solidFill>
                            <a:schemeClr val="tx2">
                              <a:lumMod val="10000"/>
                            </a:schemeClr>
                          </a:solidFill>
                          <a:effectLst/>
                          <a:latin typeface="Gill Sans MT" panose="020B0502020104020203" pitchFamily="34" charset="77"/>
                        </a:rPr>
                        <a:t>166.54</a:t>
                      </a:r>
                      <a:endParaRPr lang="en-US" sz="1200" b="0" i="0" u="none" strike="noStrike">
                        <a:solidFill>
                          <a:schemeClr val="tx2">
                            <a:lumMod val="10000"/>
                          </a:schemeClr>
                        </a:solidFill>
                        <a:effectLst/>
                        <a:latin typeface="Gill Sans MT" panose="020B0502020104020203" pitchFamily="34" charset="77"/>
                      </a:endParaRPr>
                    </a:p>
                  </a:txBody>
                  <a:tcPr marL="3821" marR="3821" marT="3821"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tcPr>
                </a:tc>
                <a:tc>
                  <a:txBody>
                    <a:bodyPr/>
                    <a:lstStyle/>
                    <a:p>
                      <a:pPr algn="ctr" fontAlgn="b"/>
                      <a:r>
                        <a:rPr lang="en-US" sz="1200" u="none" strike="noStrike">
                          <a:solidFill>
                            <a:schemeClr val="tx2">
                              <a:lumMod val="10000"/>
                            </a:schemeClr>
                          </a:solidFill>
                          <a:effectLst/>
                          <a:latin typeface="Gill Sans MT" panose="020B0502020104020203" pitchFamily="34" charset="77"/>
                        </a:rPr>
                        <a:t>1,876</a:t>
                      </a:r>
                      <a:endParaRPr lang="en-US" sz="1200" b="0" i="0" u="none" strike="noStrike">
                        <a:solidFill>
                          <a:schemeClr val="tx2">
                            <a:lumMod val="10000"/>
                          </a:schemeClr>
                        </a:solidFill>
                        <a:effectLst/>
                        <a:latin typeface="Gill Sans MT" panose="020B0502020104020203" pitchFamily="34" charset="77"/>
                      </a:endParaRPr>
                    </a:p>
                  </a:txBody>
                  <a:tcPr marL="3821" marR="3821" marT="3821"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tcPr>
                </a:tc>
                <a:tc>
                  <a:txBody>
                    <a:bodyPr/>
                    <a:lstStyle/>
                    <a:p>
                      <a:pPr algn="ctr" fontAlgn="b"/>
                      <a:r>
                        <a:rPr lang="en-US" sz="1200" u="none" strike="noStrike">
                          <a:solidFill>
                            <a:schemeClr val="tx2">
                              <a:lumMod val="10000"/>
                            </a:schemeClr>
                          </a:solidFill>
                          <a:effectLst/>
                          <a:latin typeface="Gill Sans MT" panose="020B0502020104020203" pitchFamily="34" charset="77"/>
                        </a:rPr>
                        <a:t>312,347</a:t>
                      </a:r>
                      <a:endParaRPr lang="en-US" sz="1200" b="0" i="0" u="none" strike="noStrike">
                        <a:solidFill>
                          <a:schemeClr val="tx2">
                            <a:lumMod val="10000"/>
                          </a:schemeClr>
                        </a:solidFill>
                        <a:effectLst/>
                        <a:latin typeface="Gill Sans MT" panose="020B0502020104020203" pitchFamily="34" charset="77"/>
                      </a:endParaRPr>
                    </a:p>
                  </a:txBody>
                  <a:tcPr marL="3821" marR="3821" marT="3821"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tcPr>
                </a:tc>
                <a:tc>
                  <a:txBody>
                    <a:bodyPr/>
                    <a:lstStyle/>
                    <a:p>
                      <a:pPr algn="ctr" fontAlgn="b"/>
                      <a:r>
                        <a:rPr lang="en-US" sz="1200" u="none" strike="noStrike">
                          <a:solidFill>
                            <a:schemeClr val="tx2">
                              <a:lumMod val="10000"/>
                            </a:schemeClr>
                          </a:solidFill>
                          <a:effectLst/>
                          <a:latin typeface="Gill Sans MT" panose="020B0502020104020203" pitchFamily="34" charset="77"/>
                        </a:rPr>
                        <a:t>9,610</a:t>
                      </a:r>
                      <a:endParaRPr lang="en-US" sz="1200" b="0" i="0" u="none" strike="noStrike">
                        <a:solidFill>
                          <a:schemeClr val="tx2">
                            <a:lumMod val="10000"/>
                          </a:schemeClr>
                        </a:solidFill>
                        <a:effectLst/>
                        <a:latin typeface="Gill Sans MT" panose="020B0502020104020203" pitchFamily="34" charset="77"/>
                      </a:endParaRPr>
                    </a:p>
                  </a:txBody>
                  <a:tcPr marL="3821" marR="3821" marT="3821"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tcPr>
                </a:tc>
                <a:tc>
                  <a:txBody>
                    <a:bodyPr/>
                    <a:lstStyle/>
                    <a:p>
                      <a:pPr algn="ctr" fontAlgn="b"/>
                      <a:r>
                        <a:rPr lang="en-US" sz="1200" u="none" strike="noStrike">
                          <a:solidFill>
                            <a:schemeClr val="tx2">
                              <a:lumMod val="10000"/>
                            </a:schemeClr>
                          </a:solidFill>
                          <a:effectLst/>
                          <a:latin typeface="Gill Sans MT" panose="020B0502020104020203" pitchFamily="34" charset="77"/>
                        </a:rPr>
                        <a:t>21514</a:t>
                      </a:r>
                      <a:endParaRPr lang="en-US" sz="1200" b="0" i="0" u="none" strike="noStrike">
                        <a:solidFill>
                          <a:schemeClr val="tx2">
                            <a:lumMod val="10000"/>
                          </a:schemeClr>
                        </a:solidFill>
                        <a:effectLst/>
                        <a:latin typeface="Gill Sans MT" panose="020B0502020104020203" pitchFamily="34" charset="77"/>
                      </a:endParaRPr>
                    </a:p>
                  </a:txBody>
                  <a:tcPr marL="3821" marR="3821" marT="3821"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tcPr>
                </a:tc>
                <a:tc>
                  <a:txBody>
                    <a:bodyPr/>
                    <a:lstStyle/>
                    <a:p>
                      <a:pPr algn="ctr" fontAlgn="b"/>
                      <a:r>
                        <a:rPr lang="en-US" sz="1200" u="none" strike="noStrike">
                          <a:solidFill>
                            <a:schemeClr val="tx2">
                              <a:lumMod val="10000"/>
                            </a:schemeClr>
                          </a:solidFill>
                          <a:effectLst/>
                          <a:latin typeface="Gill Sans MT" panose="020B0502020104020203" pitchFamily="34" charset="77"/>
                        </a:rPr>
                        <a:t>11,904</a:t>
                      </a:r>
                      <a:endParaRPr lang="en-US" sz="1200" b="0" i="0" u="none" strike="noStrike">
                        <a:solidFill>
                          <a:schemeClr val="tx2">
                            <a:lumMod val="10000"/>
                          </a:schemeClr>
                        </a:solidFill>
                        <a:effectLst/>
                        <a:latin typeface="Gill Sans MT" panose="020B0502020104020203" pitchFamily="34" charset="77"/>
                      </a:endParaRPr>
                    </a:p>
                  </a:txBody>
                  <a:tcPr marL="3821" marR="3821" marT="3821"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tcPr>
                </a:tc>
                <a:tc>
                  <a:txBody>
                    <a:bodyPr/>
                    <a:lstStyle/>
                    <a:p>
                      <a:pPr algn="ctr" fontAlgn="b"/>
                      <a:r>
                        <a:rPr lang="en-US" sz="1200" u="none" strike="noStrike">
                          <a:solidFill>
                            <a:schemeClr val="tx2">
                              <a:lumMod val="10000"/>
                            </a:schemeClr>
                          </a:solidFill>
                          <a:effectLst/>
                          <a:latin typeface="Gill Sans MT" panose="020B0502020104020203" pitchFamily="34" charset="77"/>
                        </a:rPr>
                        <a:t>324,251</a:t>
                      </a:r>
                      <a:endParaRPr lang="en-US" sz="1200" b="0" i="0" u="none" strike="noStrike">
                        <a:solidFill>
                          <a:schemeClr val="tx2">
                            <a:lumMod val="10000"/>
                          </a:schemeClr>
                        </a:solidFill>
                        <a:effectLst/>
                        <a:latin typeface="Gill Sans MT" panose="020B0502020104020203" pitchFamily="34" charset="77"/>
                      </a:endParaRPr>
                    </a:p>
                  </a:txBody>
                  <a:tcPr marL="3821" marR="3821" marT="3821"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tcPr>
                </a:tc>
                <a:tc>
                  <a:txBody>
                    <a:bodyPr/>
                    <a:lstStyle/>
                    <a:p>
                      <a:pPr algn="ctr" fontAlgn="b"/>
                      <a:r>
                        <a:rPr lang="en-US" sz="1200" u="none" strike="noStrike">
                          <a:solidFill>
                            <a:schemeClr val="tx2">
                              <a:lumMod val="10000"/>
                            </a:schemeClr>
                          </a:solidFill>
                          <a:effectLst/>
                          <a:latin typeface="Gill Sans MT" panose="020B0502020104020203" pitchFamily="34" charset="77"/>
                        </a:rPr>
                        <a:t>48,896</a:t>
                      </a:r>
                      <a:endParaRPr lang="en-US" sz="1200" b="0" i="0" u="none" strike="noStrike">
                        <a:solidFill>
                          <a:schemeClr val="tx2">
                            <a:lumMod val="10000"/>
                          </a:schemeClr>
                        </a:solidFill>
                        <a:effectLst/>
                        <a:latin typeface="Gill Sans MT" panose="020B0502020104020203" pitchFamily="34" charset="77"/>
                      </a:endParaRPr>
                    </a:p>
                  </a:txBody>
                  <a:tcPr marL="3821" marR="3821" marT="3821"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tcPr>
                </a:tc>
                <a:tc>
                  <a:txBody>
                    <a:bodyPr/>
                    <a:lstStyle/>
                    <a:p>
                      <a:pPr algn="ctr" fontAlgn="b"/>
                      <a:r>
                        <a:rPr lang="en-US" sz="1200" u="none" strike="noStrike">
                          <a:solidFill>
                            <a:schemeClr val="tx2">
                              <a:lumMod val="10000"/>
                            </a:schemeClr>
                          </a:solidFill>
                          <a:effectLst/>
                          <a:latin typeface="Gill Sans MT" panose="020B0502020104020203" pitchFamily="34" charset="77"/>
                        </a:rPr>
                        <a:t>7,837</a:t>
                      </a:r>
                      <a:endParaRPr lang="en-US" sz="1200" b="0" i="0" u="none" strike="noStrike">
                        <a:solidFill>
                          <a:schemeClr val="tx2">
                            <a:lumMod val="10000"/>
                          </a:schemeClr>
                        </a:solidFill>
                        <a:effectLst/>
                        <a:latin typeface="Gill Sans MT" panose="020B0502020104020203" pitchFamily="34" charset="77"/>
                      </a:endParaRPr>
                    </a:p>
                  </a:txBody>
                  <a:tcPr marL="3821" marR="3821" marT="3821"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tcPr>
                </a:tc>
                <a:tc>
                  <a:txBody>
                    <a:bodyPr/>
                    <a:lstStyle/>
                    <a:p>
                      <a:pPr algn="ctr" fontAlgn="b"/>
                      <a:r>
                        <a:rPr lang="en-US" sz="1200" u="none" strike="noStrike">
                          <a:solidFill>
                            <a:schemeClr val="tx2">
                              <a:lumMod val="10000"/>
                            </a:schemeClr>
                          </a:solidFill>
                          <a:effectLst/>
                          <a:latin typeface="Gill Sans MT" panose="020B0502020104020203" pitchFamily="34" charset="77"/>
                        </a:rPr>
                        <a:t>3,521</a:t>
                      </a:r>
                      <a:endParaRPr lang="en-US" sz="1200" b="0" i="0" u="none" strike="noStrike">
                        <a:solidFill>
                          <a:schemeClr val="tx2">
                            <a:lumMod val="10000"/>
                          </a:schemeClr>
                        </a:solidFill>
                        <a:effectLst/>
                        <a:latin typeface="Gill Sans MT" panose="020B0502020104020203" pitchFamily="34" charset="77"/>
                      </a:endParaRPr>
                    </a:p>
                  </a:txBody>
                  <a:tcPr marL="3821" marR="3821" marT="3821"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tcPr>
                </a:tc>
                <a:tc>
                  <a:txBody>
                    <a:bodyPr/>
                    <a:lstStyle/>
                    <a:p>
                      <a:pPr algn="ctr" fontAlgn="b"/>
                      <a:r>
                        <a:rPr lang="en-US" sz="1200" u="none" strike="noStrike">
                          <a:solidFill>
                            <a:schemeClr val="tx2">
                              <a:lumMod val="10000"/>
                            </a:schemeClr>
                          </a:solidFill>
                          <a:effectLst/>
                          <a:latin typeface="Gill Sans MT" panose="020B0502020104020203" pitchFamily="34" charset="77"/>
                        </a:rPr>
                        <a:t>11,358</a:t>
                      </a:r>
                      <a:endParaRPr lang="en-US" sz="1200" b="0" i="0" u="none" strike="noStrike">
                        <a:solidFill>
                          <a:schemeClr val="tx2">
                            <a:lumMod val="10000"/>
                          </a:schemeClr>
                        </a:solidFill>
                        <a:effectLst/>
                        <a:latin typeface="Gill Sans MT" panose="020B0502020104020203" pitchFamily="34" charset="77"/>
                      </a:endParaRPr>
                    </a:p>
                  </a:txBody>
                  <a:tcPr marL="3821" marR="3821" marT="3821"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tcPr>
                </a:tc>
                <a:tc>
                  <a:txBody>
                    <a:bodyPr/>
                    <a:lstStyle/>
                    <a:p>
                      <a:pPr algn="ctr" fontAlgn="b"/>
                      <a:r>
                        <a:rPr lang="en-US" sz="1200" u="none" strike="noStrike">
                          <a:solidFill>
                            <a:schemeClr val="tx2">
                              <a:lumMod val="10000"/>
                            </a:schemeClr>
                          </a:solidFill>
                          <a:effectLst/>
                          <a:latin typeface="Gill Sans MT" panose="020B0502020104020203" pitchFamily="34" charset="77"/>
                        </a:rPr>
                        <a:t>3.20</a:t>
                      </a:r>
                      <a:endParaRPr lang="en-US" sz="1200" b="0" i="0" u="none" strike="noStrike">
                        <a:solidFill>
                          <a:schemeClr val="tx2">
                            <a:lumMod val="10000"/>
                          </a:schemeClr>
                        </a:solidFill>
                        <a:effectLst/>
                        <a:latin typeface="Gill Sans MT" panose="020B0502020104020203" pitchFamily="34" charset="77"/>
                      </a:endParaRPr>
                    </a:p>
                  </a:txBody>
                  <a:tcPr marL="3821" marR="3821" marT="3821"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tcPr>
                </a:tc>
                <a:extLst>
                  <a:ext uri="{0D108BD9-81ED-4DB2-BD59-A6C34878D82A}">
                    <a16:rowId xmlns:a16="http://schemas.microsoft.com/office/drawing/2014/main" val="1936082229"/>
                  </a:ext>
                </a:extLst>
              </a:tr>
              <a:tr h="231161">
                <a:tc>
                  <a:txBody>
                    <a:bodyPr/>
                    <a:lstStyle/>
                    <a:p>
                      <a:pPr algn="ctr" fontAlgn="b"/>
                      <a:r>
                        <a:rPr lang="en-US" sz="1200" b="1" u="none" strike="noStrike">
                          <a:solidFill>
                            <a:schemeClr val="tx2">
                              <a:lumMod val="10000"/>
                            </a:schemeClr>
                          </a:solidFill>
                          <a:effectLst/>
                          <a:latin typeface="Gill Sans MT" panose="020B0502020104020203" pitchFamily="34" charset="77"/>
                        </a:rPr>
                        <a:t>EXXON</a:t>
                      </a:r>
                      <a:endParaRPr lang="en-US" sz="1200" b="1" i="0" u="none" strike="noStrike">
                        <a:solidFill>
                          <a:schemeClr val="tx2">
                            <a:lumMod val="10000"/>
                          </a:schemeClr>
                        </a:solidFill>
                        <a:effectLst/>
                        <a:latin typeface="Gill Sans MT" panose="020B0502020104020203" pitchFamily="34" charset="77"/>
                      </a:endParaRPr>
                    </a:p>
                  </a:txBody>
                  <a:tcPr marL="3821" marR="3821" marT="3821"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tcPr>
                </a:tc>
                <a:tc>
                  <a:txBody>
                    <a:bodyPr/>
                    <a:lstStyle/>
                    <a:p>
                      <a:pPr algn="ctr" fontAlgn="b"/>
                      <a:r>
                        <a:rPr lang="en-US" sz="1200" b="1" u="none" strike="noStrike">
                          <a:solidFill>
                            <a:schemeClr val="tx2">
                              <a:lumMod val="10000"/>
                            </a:schemeClr>
                          </a:solidFill>
                          <a:effectLst/>
                          <a:latin typeface="Gill Sans MT" panose="020B0502020104020203" pitchFamily="34" charset="77"/>
                        </a:rPr>
                        <a:t>XOM</a:t>
                      </a:r>
                      <a:endParaRPr lang="en-US" sz="1200" b="1" i="0" u="none" strike="noStrike">
                        <a:solidFill>
                          <a:schemeClr val="tx2">
                            <a:lumMod val="10000"/>
                          </a:schemeClr>
                        </a:solidFill>
                        <a:effectLst/>
                        <a:latin typeface="Gill Sans MT" panose="020B0502020104020203" pitchFamily="34" charset="77"/>
                      </a:endParaRPr>
                    </a:p>
                  </a:txBody>
                  <a:tcPr marL="3821" marR="3821" marT="3821"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tcPr>
                </a:tc>
                <a:tc>
                  <a:txBody>
                    <a:bodyPr/>
                    <a:lstStyle/>
                    <a:p>
                      <a:pPr algn="ctr" fontAlgn="b"/>
                      <a:r>
                        <a:rPr lang="en-US" sz="1200" b="1" u="none" strike="noStrike">
                          <a:solidFill>
                            <a:schemeClr val="tx2">
                              <a:lumMod val="10000"/>
                            </a:schemeClr>
                          </a:solidFill>
                          <a:effectLst/>
                          <a:latin typeface="Gill Sans MT" panose="020B0502020104020203" pitchFamily="34" charset="77"/>
                        </a:rPr>
                        <a:t>108.99</a:t>
                      </a:r>
                      <a:endParaRPr lang="en-US" sz="1200" b="1" i="0" u="none" strike="noStrike">
                        <a:solidFill>
                          <a:schemeClr val="tx2">
                            <a:lumMod val="10000"/>
                          </a:schemeClr>
                        </a:solidFill>
                        <a:effectLst/>
                        <a:latin typeface="Gill Sans MT" panose="020B0502020104020203" pitchFamily="34" charset="77"/>
                      </a:endParaRPr>
                    </a:p>
                  </a:txBody>
                  <a:tcPr marL="3821" marR="3821" marT="3821"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tcPr>
                </a:tc>
                <a:tc>
                  <a:txBody>
                    <a:bodyPr/>
                    <a:lstStyle/>
                    <a:p>
                      <a:pPr algn="ctr" fontAlgn="b"/>
                      <a:r>
                        <a:rPr lang="en-US" sz="1200" b="1" u="none" strike="noStrike">
                          <a:solidFill>
                            <a:schemeClr val="tx2">
                              <a:lumMod val="10000"/>
                            </a:schemeClr>
                          </a:solidFill>
                          <a:effectLst/>
                          <a:latin typeface="Gill Sans MT" panose="020B0502020104020203" pitchFamily="34" charset="77"/>
                        </a:rPr>
                        <a:t>4,066</a:t>
                      </a:r>
                      <a:endParaRPr lang="en-US" sz="1200" b="1" i="0" u="none" strike="noStrike">
                        <a:solidFill>
                          <a:schemeClr val="tx2">
                            <a:lumMod val="10000"/>
                          </a:schemeClr>
                        </a:solidFill>
                        <a:effectLst/>
                        <a:latin typeface="Gill Sans MT" panose="020B0502020104020203" pitchFamily="34" charset="77"/>
                      </a:endParaRPr>
                    </a:p>
                  </a:txBody>
                  <a:tcPr marL="3821" marR="3821" marT="3821"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tcPr>
                </a:tc>
                <a:tc>
                  <a:txBody>
                    <a:bodyPr/>
                    <a:lstStyle/>
                    <a:p>
                      <a:pPr algn="ctr" fontAlgn="b"/>
                      <a:r>
                        <a:rPr lang="en-US" sz="1200" b="1" u="none" strike="noStrike">
                          <a:solidFill>
                            <a:schemeClr val="tx2">
                              <a:lumMod val="10000"/>
                            </a:schemeClr>
                          </a:solidFill>
                          <a:effectLst/>
                          <a:latin typeface="Gill Sans MT" panose="020B0502020104020203" pitchFamily="34" charset="77"/>
                        </a:rPr>
                        <a:t>443,153</a:t>
                      </a:r>
                      <a:endParaRPr lang="en-US" sz="1200" b="1" i="0" u="none" strike="noStrike">
                        <a:solidFill>
                          <a:schemeClr val="tx2">
                            <a:lumMod val="10000"/>
                          </a:schemeClr>
                        </a:solidFill>
                        <a:effectLst/>
                        <a:latin typeface="Gill Sans MT" panose="020B0502020104020203" pitchFamily="34" charset="77"/>
                      </a:endParaRPr>
                    </a:p>
                  </a:txBody>
                  <a:tcPr marL="3821" marR="3821" marT="3821"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tcPr>
                </a:tc>
                <a:tc>
                  <a:txBody>
                    <a:bodyPr/>
                    <a:lstStyle/>
                    <a:p>
                      <a:pPr algn="ctr" fontAlgn="b"/>
                      <a:r>
                        <a:rPr lang="en-US" sz="1200" b="1" u="none" strike="noStrike">
                          <a:solidFill>
                            <a:schemeClr val="tx2">
                              <a:lumMod val="10000"/>
                            </a:schemeClr>
                          </a:solidFill>
                          <a:effectLst/>
                          <a:latin typeface="Gill Sans MT" panose="020B0502020104020203" pitchFamily="34" charset="77"/>
                        </a:rPr>
                        <a:t>29,528</a:t>
                      </a:r>
                      <a:endParaRPr lang="en-US" sz="1200" b="1" i="0" u="none" strike="noStrike">
                        <a:solidFill>
                          <a:schemeClr val="tx2">
                            <a:lumMod val="10000"/>
                          </a:schemeClr>
                        </a:solidFill>
                        <a:effectLst/>
                        <a:latin typeface="Gill Sans MT" panose="020B0502020104020203" pitchFamily="34" charset="77"/>
                      </a:endParaRPr>
                    </a:p>
                  </a:txBody>
                  <a:tcPr marL="3821" marR="3821" marT="3821"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tcPr>
                </a:tc>
                <a:tc>
                  <a:txBody>
                    <a:bodyPr/>
                    <a:lstStyle/>
                    <a:p>
                      <a:pPr algn="ctr" fontAlgn="b"/>
                      <a:r>
                        <a:rPr lang="en-US" sz="1200" b="1" u="none" strike="noStrike">
                          <a:solidFill>
                            <a:schemeClr val="tx2">
                              <a:lumMod val="10000"/>
                            </a:schemeClr>
                          </a:solidFill>
                          <a:effectLst/>
                          <a:latin typeface="Gill Sans MT" panose="020B0502020104020203" pitchFamily="34" charset="77"/>
                        </a:rPr>
                        <a:t>41496</a:t>
                      </a:r>
                      <a:endParaRPr lang="en-US" sz="1200" b="1" i="0" u="none" strike="noStrike">
                        <a:solidFill>
                          <a:schemeClr val="tx2">
                            <a:lumMod val="10000"/>
                          </a:schemeClr>
                        </a:solidFill>
                        <a:effectLst/>
                        <a:latin typeface="Gill Sans MT" panose="020B0502020104020203" pitchFamily="34" charset="77"/>
                      </a:endParaRPr>
                    </a:p>
                  </a:txBody>
                  <a:tcPr marL="3821" marR="3821" marT="3821"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tcPr>
                </a:tc>
                <a:tc>
                  <a:txBody>
                    <a:bodyPr/>
                    <a:lstStyle/>
                    <a:p>
                      <a:pPr algn="ctr" fontAlgn="b"/>
                      <a:r>
                        <a:rPr lang="en-US" sz="1200" b="1" u="none" strike="noStrike">
                          <a:solidFill>
                            <a:schemeClr val="tx2">
                              <a:lumMod val="10000"/>
                            </a:schemeClr>
                          </a:solidFill>
                          <a:effectLst/>
                          <a:latin typeface="Gill Sans MT" panose="020B0502020104020203" pitchFamily="34" charset="77"/>
                        </a:rPr>
                        <a:t>11,968</a:t>
                      </a:r>
                      <a:endParaRPr lang="en-US" sz="1200" b="1" i="0" u="none" strike="noStrike">
                        <a:solidFill>
                          <a:schemeClr val="tx2">
                            <a:lumMod val="10000"/>
                          </a:schemeClr>
                        </a:solidFill>
                        <a:effectLst/>
                        <a:latin typeface="Gill Sans MT" panose="020B0502020104020203" pitchFamily="34" charset="77"/>
                      </a:endParaRPr>
                    </a:p>
                  </a:txBody>
                  <a:tcPr marL="3821" marR="3821" marT="3821"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tcPr>
                </a:tc>
                <a:tc>
                  <a:txBody>
                    <a:bodyPr/>
                    <a:lstStyle/>
                    <a:p>
                      <a:pPr algn="ctr" fontAlgn="b"/>
                      <a:r>
                        <a:rPr lang="en-US" sz="1200" b="1" u="none" strike="noStrike">
                          <a:solidFill>
                            <a:schemeClr val="tx2">
                              <a:lumMod val="10000"/>
                            </a:schemeClr>
                          </a:solidFill>
                          <a:effectLst/>
                          <a:latin typeface="Gill Sans MT" panose="020B0502020104020203" pitchFamily="34" charset="77"/>
                        </a:rPr>
                        <a:t>455,121</a:t>
                      </a:r>
                      <a:endParaRPr lang="en-US" sz="1200" b="1" i="0" u="none" strike="noStrike">
                        <a:solidFill>
                          <a:schemeClr val="tx2">
                            <a:lumMod val="10000"/>
                          </a:schemeClr>
                        </a:solidFill>
                        <a:effectLst/>
                        <a:latin typeface="Gill Sans MT" panose="020B0502020104020203" pitchFamily="34" charset="77"/>
                      </a:endParaRPr>
                    </a:p>
                  </a:txBody>
                  <a:tcPr marL="3821" marR="3821" marT="3821"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tcPr>
                </a:tc>
                <a:tc>
                  <a:txBody>
                    <a:bodyPr/>
                    <a:lstStyle/>
                    <a:p>
                      <a:pPr algn="ctr" fontAlgn="b"/>
                      <a:r>
                        <a:rPr lang="en-US" sz="1200" b="1" u="none" strike="noStrike">
                          <a:solidFill>
                            <a:schemeClr val="tx2">
                              <a:lumMod val="10000"/>
                            </a:schemeClr>
                          </a:solidFill>
                          <a:effectLst/>
                          <a:latin typeface="Gill Sans MT" panose="020B0502020104020203" pitchFamily="34" charset="77"/>
                        </a:rPr>
                        <a:t>82,914</a:t>
                      </a:r>
                      <a:endParaRPr lang="en-US" sz="1200" b="1" i="0" u="none" strike="noStrike">
                        <a:solidFill>
                          <a:schemeClr val="tx2">
                            <a:lumMod val="10000"/>
                          </a:schemeClr>
                        </a:solidFill>
                        <a:effectLst/>
                        <a:latin typeface="Gill Sans MT" panose="020B0502020104020203" pitchFamily="34" charset="77"/>
                      </a:endParaRPr>
                    </a:p>
                  </a:txBody>
                  <a:tcPr marL="3821" marR="3821" marT="3821"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tcPr>
                </a:tc>
                <a:tc>
                  <a:txBody>
                    <a:bodyPr/>
                    <a:lstStyle/>
                    <a:p>
                      <a:pPr algn="ctr" fontAlgn="b"/>
                      <a:r>
                        <a:rPr lang="en-US" sz="1200" b="1" u="none" strike="noStrike">
                          <a:solidFill>
                            <a:schemeClr val="tx2">
                              <a:lumMod val="10000"/>
                            </a:schemeClr>
                          </a:solidFill>
                          <a:effectLst/>
                          <a:latin typeface="Gill Sans MT" panose="020B0502020104020203" pitchFamily="34" charset="77"/>
                        </a:rPr>
                        <a:t>11,656</a:t>
                      </a:r>
                      <a:endParaRPr lang="en-US" sz="1200" b="1" i="0" u="none" strike="noStrike">
                        <a:solidFill>
                          <a:schemeClr val="tx2">
                            <a:lumMod val="10000"/>
                          </a:schemeClr>
                        </a:solidFill>
                        <a:effectLst/>
                        <a:latin typeface="Gill Sans MT" panose="020B0502020104020203" pitchFamily="34" charset="77"/>
                      </a:endParaRPr>
                    </a:p>
                  </a:txBody>
                  <a:tcPr marL="3821" marR="3821" marT="3821"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tcPr>
                </a:tc>
                <a:tc>
                  <a:txBody>
                    <a:bodyPr/>
                    <a:lstStyle/>
                    <a:p>
                      <a:pPr algn="ctr" fontAlgn="b"/>
                      <a:r>
                        <a:rPr lang="en-US" sz="1200" b="1" u="none" strike="noStrike">
                          <a:solidFill>
                            <a:schemeClr val="tx2">
                              <a:lumMod val="10000"/>
                            </a:schemeClr>
                          </a:solidFill>
                          <a:effectLst/>
                          <a:latin typeface="Gill Sans MT" panose="020B0502020104020203" pitchFamily="34" charset="77"/>
                        </a:rPr>
                        <a:t>4,242</a:t>
                      </a:r>
                      <a:endParaRPr lang="en-US" sz="1200" b="1" i="0" u="none" strike="noStrike">
                        <a:solidFill>
                          <a:schemeClr val="tx2">
                            <a:lumMod val="10000"/>
                          </a:schemeClr>
                        </a:solidFill>
                        <a:effectLst/>
                        <a:latin typeface="Gill Sans MT" panose="020B0502020104020203" pitchFamily="34" charset="77"/>
                      </a:endParaRPr>
                    </a:p>
                  </a:txBody>
                  <a:tcPr marL="3821" marR="3821" marT="3821"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tcPr>
                </a:tc>
                <a:tc>
                  <a:txBody>
                    <a:bodyPr/>
                    <a:lstStyle/>
                    <a:p>
                      <a:pPr algn="ctr" fontAlgn="b"/>
                      <a:r>
                        <a:rPr lang="en-US" sz="1200" b="1" u="none" strike="noStrike">
                          <a:solidFill>
                            <a:schemeClr val="tx2">
                              <a:lumMod val="10000"/>
                            </a:schemeClr>
                          </a:solidFill>
                          <a:effectLst/>
                          <a:latin typeface="Gill Sans MT" panose="020B0502020104020203" pitchFamily="34" charset="77"/>
                        </a:rPr>
                        <a:t>15,898</a:t>
                      </a:r>
                      <a:endParaRPr lang="en-US" sz="1200" b="1" i="0" u="none" strike="noStrike">
                        <a:solidFill>
                          <a:schemeClr val="tx2">
                            <a:lumMod val="10000"/>
                          </a:schemeClr>
                        </a:solidFill>
                        <a:effectLst/>
                        <a:latin typeface="Gill Sans MT" panose="020B0502020104020203" pitchFamily="34" charset="77"/>
                      </a:endParaRPr>
                    </a:p>
                  </a:txBody>
                  <a:tcPr marL="3821" marR="3821" marT="3821"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tcPr>
                </a:tc>
                <a:tc>
                  <a:txBody>
                    <a:bodyPr/>
                    <a:lstStyle/>
                    <a:p>
                      <a:pPr algn="ctr" fontAlgn="b"/>
                      <a:r>
                        <a:rPr lang="en-US" sz="1200" b="1" u="none" strike="noStrike">
                          <a:solidFill>
                            <a:schemeClr val="tx2">
                              <a:lumMod val="10000"/>
                            </a:schemeClr>
                          </a:solidFill>
                          <a:effectLst/>
                          <a:latin typeface="Gill Sans MT" panose="020B0502020104020203" pitchFamily="34" charset="77"/>
                        </a:rPr>
                        <a:t>1.94</a:t>
                      </a:r>
                      <a:endParaRPr lang="en-US" sz="1200" b="1" i="0" u="none" strike="noStrike">
                        <a:solidFill>
                          <a:schemeClr val="tx2">
                            <a:lumMod val="10000"/>
                          </a:schemeClr>
                        </a:solidFill>
                        <a:effectLst/>
                        <a:latin typeface="Gill Sans MT" panose="020B0502020104020203" pitchFamily="34" charset="77"/>
                      </a:endParaRPr>
                    </a:p>
                  </a:txBody>
                  <a:tcPr marL="3821" marR="3821" marT="3821"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tcPr>
                </a:tc>
                <a:extLst>
                  <a:ext uri="{0D108BD9-81ED-4DB2-BD59-A6C34878D82A}">
                    <a16:rowId xmlns:a16="http://schemas.microsoft.com/office/drawing/2014/main" val="874306164"/>
                  </a:ext>
                </a:extLst>
              </a:tr>
            </a:tbl>
          </a:graphicData>
        </a:graphic>
      </p:graphicFrame>
      <p:sp>
        <p:nvSpPr>
          <p:cNvPr id="8" name="TextBox 7">
            <a:extLst>
              <a:ext uri="{FF2B5EF4-FFF2-40B4-BE49-F238E27FC236}">
                <a16:creationId xmlns:a16="http://schemas.microsoft.com/office/drawing/2014/main" id="{4376196E-6355-EE88-81F7-EF5C42215A27}"/>
              </a:ext>
            </a:extLst>
          </p:cNvPr>
          <p:cNvSpPr txBox="1"/>
          <p:nvPr/>
        </p:nvSpPr>
        <p:spPr>
          <a:xfrm>
            <a:off x="-1" y="3152576"/>
            <a:ext cx="11950701" cy="830997"/>
          </a:xfrm>
          <a:prstGeom prst="rect">
            <a:avLst/>
          </a:prstGeom>
          <a:noFill/>
        </p:spPr>
        <p:txBody>
          <a:bodyPr wrap="square" rtlCol="0">
            <a:spAutoFit/>
          </a:bodyPr>
          <a:lstStyle/>
          <a:p>
            <a:r>
              <a:rPr lang="en-US" sz="1600">
                <a:solidFill>
                  <a:schemeClr val="bg1"/>
                </a:solidFill>
                <a:latin typeface="Gill Sans MT" panose="020B0502020104020203" pitchFamily="34" charset="77"/>
              </a:rPr>
              <a:t>ExxonMobil is the largest and most profitable of the three companies. However, Chevron, Valero, and ConocoPhillips are all significant players in the oil and gas industry. In addition to their size and global reach, Chevron, Valero, and ConocoPhillips are also Exxon peers because they are all large, integrated energy companies that operate in the same industry and face the same challenges and opportunities.</a:t>
            </a:r>
          </a:p>
        </p:txBody>
      </p:sp>
      <p:sp>
        <p:nvSpPr>
          <p:cNvPr id="14" name="TextBox 13">
            <a:extLst>
              <a:ext uri="{FF2B5EF4-FFF2-40B4-BE49-F238E27FC236}">
                <a16:creationId xmlns:a16="http://schemas.microsoft.com/office/drawing/2014/main" id="{B324ED98-8239-C847-820B-7BB7C165E17D}"/>
              </a:ext>
            </a:extLst>
          </p:cNvPr>
          <p:cNvSpPr txBox="1"/>
          <p:nvPr/>
        </p:nvSpPr>
        <p:spPr>
          <a:xfrm>
            <a:off x="2985553" y="497935"/>
            <a:ext cx="7803715" cy="769441"/>
          </a:xfrm>
          <a:prstGeom prst="rect">
            <a:avLst/>
          </a:prstGeom>
          <a:noFill/>
        </p:spPr>
        <p:txBody>
          <a:bodyPr wrap="square" rtlCol="0">
            <a:spAutoFit/>
          </a:bodyPr>
          <a:lstStyle/>
          <a:p>
            <a:r>
              <a:rPr lang="en-US" sz="4400">
                <a:solidFill>
                  <a:srgbClr val="FF0000"/>
                </a:solidFill>
                <a:latin typeface="Gill Sans MT" panose="020B0502020104020203" pitchFamily="34" charset="77"/>
              </a:rPr>
              <a:t>COMPARABLE  ANALYSIS</a:t>
            </a:r>
          </a:p>
        </p:txBody>
      </p:sp>
      <p:pic>
        <p:nvPicPr>
          <p:cNvPr id="18" name="Picture 17">
            <a:extLst>
              <a:ext uri="{FF2B5EF4-FFF2-40B4-BE49-F238E27FC236}">
                <a16:creationId xmlns:a16="http://schemas.microsoft.com/office/drawing/2014/main" id="{EE724968-AED1-1328-E11A-727C0B27FFD5}"/>
              </a:ext>
            </a:extLst>
          </p:cNvPr>
          <p:cNvPicPr>
            <a:picLocks noChangeAspect="1"/>
          </p:cNvPicPr>
          <p:nvPr/>
        </p:nvPicPr>
        <p:blipFill>
          <a:blip r:embed="rId2"/>
          <a:stretch>
            <a:fillRect/>
          </a:stretch>
        </p:blipFill>
        <p:spPr>
          <a:xfrm>
            <a:off x="1087223" y="5556842"/>
            <a:ext cx="555363" cy="307028"/>
          </a:xfrm>
          <a:prstGeom prst="rect">
            <a:avLst/>
          </a:prstGeom>
        </p:spPr>
      </p:pic>
      <p:pic>
        <p:nvPicPr>
          <p:cNvPr id="19" name="Picture 18">
            <a:extLst>
              <a:ext uri="{FF2B5EF4-FFF2-40B4-BE49-F238E27FC236}">
                <a16:creationId xmlns:a16="http://schemas.microsoft.com/office/drawing/2014/main" id="{0B24C384-6293-992D-C807-16F983B3FCCA}"/>
              </a:ext>
            </a:extLst>
          </p:cNvPr>
          <p:cNvPicPr>
            <a:picLocks noChangeAspect="1"/>
          </p:cNvPicPr>
          <p:nvPr/>
        </p:nvPicPr>
        <p:blipFill>
          <a:blip r:embed="rId3"/>
          <a:stretch>
            <a:fillRect/>
          </a:stretch>
        </p:blipFill>
        <p:spPr>
          <a:xfrm>
            <a:off x="4" y="5821235"/>
            <a:ext cx="2303321" cy="578771"/>
          </a:xfrm>
          <a:prstGeom prst="rect">
            <a:avLst/>
          </a:prstGeom>
        </p:spPr>
      </p:pic>
      <p:pic>
        <p:nvPicPr>
          <p:cNvPr id="20" name="Picture 19">
            <a:extLst>
              <a:ext uri="{FF2B5EF4-FFF2-40B4-BE49-F238E27FC236}">
                <a16:creationId xmlns:a16="http://schemas.microsoft.com/office/drawing/2014/main" id="{340DF86C-5512-495E-D7E3-BE0DE803403B}"/>
              </a:ext>
            </a:extLst>
          </p:cNvPr>
          <p:cNvPicPr>
            <a:picLocks noChangeAspect="1"/>
          </p:cNvPicPr>
          <p:nvPr/>
        </p:nvPicPr>
        <p:blipFill>
          <a:blip r:embed="rId4"/>
          <a:stretch>
            <a:fillRect/>
          </a:stretch>
        </p:blipFill>
        <p:spPr>
          <a:xfrm>
            <a:off x="780531" y="5020699"/>
            <a:ext cx="1063996" cy="578771"/>
          </a:xfrm>
          <a:prstGeom prst="rect">
            <a:avLst/>
          </a:prstGeom>
        </p:spPr>
      </p:pic>
      <p:pic>
        <p:nvPicPr>
          <p:cNvPr id="21" name="Picture 20">
            <a:extLst>
              <a:ext uri="{FF2B5EF4-FFF2-40B4-BE49-F238E27FC236}">
                <a16:creationId xmlns:a16="http://schemas.microsoft.com/office/drawing/2014/main" id="{A9A9F349-09DA-ABAA-BDE4-CC97ABB29E72}"/>
              </a:ext>
            </a:extLst>
          </p:cNvPr>
          <p:cNvPicPr>
            <a:picLocks noChangeAspect="1"/>
          </p:cNvPicPr>
          <p:nvPr/>
        </p:nvPicPr>
        <p:blipFill>
          <a:blip r:embed="rId5"/>
          <a:stretch>
            <a:fillRect/>
          </a:stretch>
        </p:blipFill>
        <p:spPr>
          <a:xfrm>
            <a:off x="10033692" y="6049924"/>
            <a:ext cx="1917011" cy="381875"/>
          </a:xfrm>
          <a:prstGeom prst="rect">
            <a:avLst/>
          </a:prstGeom>
        </p:spPr>
      </p:pic>
      <p:graphicFrame>
        <p:nvGraphicFramePr>
          <p:cNvPr id="22" name="Table 21">
            <a:extLst>
              <a:ext uri="{FF2B5EF4-FFF2-40B4-BE49-F238E27FC236}">
                <a16:creationId xmlns:a16="http://schemas.microsoft.com/office/drawing/2014/main" id="{259588CC-EF35-5105-A43B-C7645CFAFE50}"/>
              </a:ext>
            </a:extLst>
          </p:cNvPr>
          <p:cNvGraphicFramePr>
            <a:graphicFrameLocks noGrp="1"/>
          </p:cNvGraphicFramePr>
          <p:nvPr>
            <p:extLst>
              <p:ext uri="{D42A27DB-BD31-4B8C-83A1-F6EECF244321}">
                <p14:modId xmlns:p14="http://schemas.microsoft.com/office/powerpoint/2010/main" val="3269402724"/>
              </p:ext>
            </p:extLst>
          </p:nvPr>
        </p:nvGraphicFramePr>
        <p:xfrm>
          <a:off x="1883887" y="4159083"/>
          <a:ext cx="7908510" cy="2123684"/>
        </p:xfrm>
        <a:graphic>
          <a:graphicData uri="http://schemas.openxmlformats.org/drawingml/2006/table">
            <a:tbl>
              <a:tblPr/>
              <a:tblGrid>
                <a:gridCol w="2683163">
                  <a:extLst>
                    <a:ext uri="{9D8B030D-6E8A-4147-A177-3AD203B41FA5}">
                      <a16:colId xmlns:a16="http://schemas.microsoft.com/office/drawing/2014/main" val="2856517334"/>
                    </a:ext>
                  </a:extLst>
                </a:gridCol>
                <a:gridCol w="1888368">
                  <a:extLst>
                    <a:ext uri="{9D8B030D-6E8A-4147-A177-3AD203B41FA5}">
                      <a16:colId xmlns:a16="http://schemas.microsoft.com/office/drawing/2014/main" val="2363178590"/>
                    </a:ext>
                  </a:extLst>
                </a:gridCol>
                <a:gridCol w="2043576">
                  <a:extLst>
                    <a:ext uri="{9D8B030D-6E8A-4147-A177-3AD203B41FA5}">
                      <a16:colId xmlns:a16="http://schemas.microsoft.com/office/drawing/2014/main" val="194159280"/>
                    </a:ext>
                  </a:extLst>
                </a:gridCol>
                <a:gridCol w="1293403">
                  <a:extLst>
                    <a:ext uri="{9D8B030D-6E8A-4147-A177-3AD203B41FA5}">
                      <a16:colId xmlns:a16="http://schemas.microsoft.com/office/drawing/2014/main" val="1762853996"/>
                    </a:ext>
                  </a:extLst>
                </a:gridCol>
              </a:tblGrid>
              <a:tr h="678520">
                <a:tc>
                  <a:txBody>
                    <a:bodyPr/>
                    <a:lstStyle/>
                    <a:p>
                      <a:pPr algn="ctr" rtl="0" fontAlgn="b"/>
                      <a:r>
                        <a:rPr lang="en-US" sz="1300">
                          <a:solidFill>
                            <a:schemeClr val="bg1"/>
                          </a:solidFill>
                          <a:effectLst/>
                          <a:latin typeface="Gill Sans MT" panose="020B0502020104020203" pitchFamily="34" charset="77"/>
                        </a:rPr>
                        <a:t>Market capitalization (US$ billion)</a:t>
                      </a:r>
                    </a:p>
                  </a:txBody>
                  <a:tcPr marL="28575" marR="28575" marT="19051" marB="19051"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rtl="0" fontAlgn="b"/>
                      <a:r>
                        <a:rPr lang="en-US" sz="1300">
                          <a:solidFill>
                            <a:schemeClr val="bg1"/>
                          </a:solidFill>
                          <a:effectLst/>
                          <a:latin typeface="Gill Sans MT" panose="020B0502020104020203" pitchFamily="34" charset="77"/>
                        </a:rPr>
                        <a:t>Revenue (US$ billion)</a:t>
                      </a:r>
                    </a:p>
                  </a:txBody>
                  <a:tcPr marL="28575" marR="28575" marT="19051" marB="19051"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rtl="0" fontAlgn="b"/>
                      <a:r>
                        <a:rPr lang="en-US" sz="1300">
                          <a:solidFill>
                            <a:schemeClr val="bg1"/>
                          </a:solidFill>
                          <a:effectLst/>
                          <a:latin typeface="Gill Sans MT" panose="020B0502020104020203" pitchFamily="34" charset="77"/>
                        </a:rPr>
                        <a:t>Net income (US$ billion)</a:t>
                      </a:r>
                    </a:p>
                  </a:txBody>
                  <a:tcPr marL="28575" marR="28575" marT="19051" marB="19051"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rtl="0" fontAlgn="b"/>
                      <a:r>
                        <a:rPr lang="en-US" sz="1300">
                          <a:solidFill>
                            <a:schemeClr val="bg1"/>
                          </a:solidFill>
                          <a:effectLst/>
                          <a:latin typeface="Gill Sans MT" panose="020B0502020104020203" pitchFamily="34" charset="77"/>
                        </a:rPr>
                        <a:t>Employees</a:t>
                      </a:r>
                    </a:p>
                  </a:txBody>
                  <a:tcPr marL="28575" marR="28575" marT="19051" marB="19051"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1958432006"/>
                  </a:ext>
                </a:extLst>
              </a:tr>
              <a:tr h="361291">
                <a:tc>
                  <a:txBody>
                    <a:bodyPr/>
                    <a:lstStyle/>
                    <a:p>
                      <a:pPr algn="ctr" rtl="0" fontAlgn="b"/>
                      <a:r>
                        <a:rPr lang="en-US" sz="1300">
                          <a:solidFill>
                            <a:schemeClr val="bg1"/>
                          </a:solidFill>
                          <a:effectLst/>
                          <a:latin typeface="Gill Sans MT" panose="020B0502020104020203" pitchFamily="34" charset="77"/>
                        </a:rPr>
                        <a:t>440.2</a:t>
                      </a:r>
                    </a:p>
                  </a:txBody>
                  <a:tcPr marL="28575" marR="28575" marT="19051" marB="19051"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rtl="0" fontAlgn="b"/>
                      <a:r>
                        <a:rPr lang="en-US" sz="1300">
                          <a:solidFill>
                            <a:schemeClr val="bg1"/>
                          </a:solidFill>
                          <a:effectLst/>
                          <a:latin typeface="Gill Sans MT" panose="020B0502020104020203" pitchFamily="34" charset="77"/>
                        </a:rPr>
                        <a:t>364.12</a:t>
                      </a:r>
                    </a:p>
                  </a:txBody>
                  <a:tcPr marL="28575" marR="28575" marT="19051" marB="19051"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rtl="0" fontAlgn="b"/>
                      <a:r>
                        <a:rPr lang="en-US" sz="1300">
                          <a:solidFill>
                            <a:schemeClr val="bg1"/>
                          </a:solidFill>
                          <a:effectLst/>
                          <a:latin typeface="Gill Sans MT" panose="020B0502020104020203" pitchFamily="34" charset="77"/>
                        </a:rPr>
                        <a:t>51.69</a:t>
                      </a:r>
                    </a:p>
                  </a:txBody>
                  <a:tcPr marL="28575" marR="28575" marT="19051" marB="19051"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rtl="0" fontAlgn="b"/>
                      <a:r>
                        <a:rPr lang="en-US" sz="1300">
                          <a:solidFill>
                            <a:schemeClr val="bg1"/>
                          </a:solidFill>
                          <a:effectLst/>
                          <a:latin typeface="Gill Sans MT" panose="020B0502020104020203" pitchFamily="34" charset="77"/>
                        </a:rPr>
                        <a:t>9.70k</a:t>
                      </a:r>
                    </a:p>
                  </a:txBody>
                  <a:tcPr marL="28575" marR="28575" marT="19051" marB="19051"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4088521585"/>
                  </a:ext>
                </a:extLst>
              </a:tr>
              <a:tr h="361291">
                <a:tc>
                  <a:txBody>
                    <a:bodyPr/>
                    <a:lstStyle/>
                    <a:p>
                      <a:pPr algn="ctr" rtl="0" fontAlgn="b"/>
                      <a:r>
                        <a:rPr lang="en-US" sz="1300">
                          <a:solidFill>
                            <a:schemeClr val="bg1"/>
                          </a:solidFill>
                          <a:effectLst/>
                          <a:latin typeface="Gill Sans MT" panose="020B0502020104020203" pitchFamily="34" charset="77"/>
                        </a:rPr>
                        <a:t>318.24</a:t>
                      </a:r>
                    </a:p>
                  </a:txBody>
                  <a:tcPr marL="28575" marR="28575" marT="19051" marB="19051"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rtl="0" fontAlgn="b"/>
                      <a:r>
                        <a:rPr lang="en-US" sz="1300">
                          <a:solidFill>
                            <a:schemeClr val="bg1"/>
                          </a:solidFill>
                          <a:effectLst/>
                          <a:latin typeface="Gill Sans MT" panose="020B0502020104020203" pitchFamily="34" charset="77"/>
                        </a:rPr>
                        <a:t>214.09</a:t>
                      </a:r>
                    </a:p>
                  </a:txBody>
                  <a:tcPr marL="28575" marR="28575" marT="19051" marB="19051"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rtl="0" fontAlgn="b"/>
                      <a:r>
                        <a:rPr lang="en-US" sz="1300">
                          <a:solidFill>
                            <a:schemeClr val="bg1"/>
                          </a:solidFill>
                          <a:effectLst/>
                          <a:latin typeface="Gill Sans MT" panose="020B0502020104020203" pitchFamily="34" charset="77"/>
                        </a:rPr>
                        <a:t>30.17</a:t>
                      </a:r>
                    </a:p>
                  </a:txBody>
                  <a:tcPr marL="28575" marR="28575" marT="19051" marB="19051"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rtl="0" fontAlgn="b"/>
                      <a:r>
                        <a:rPr lang="en-US" sz="1300">
                          <a:solidFill>
                            <a:schemeClr val="bg1"/>
                          </a:solidFill>
                          <a:effectLst/>
                          <a:latin typeface="Gill Sans MT" panose="020B0502020104020203" pitchFamily="34" charset="77"/>
                        </a:rPr>
                        <a:t>43.85k</a:t>
                      </a:r>
                    </a:p>
                  </a:txBody>
                  <a:tcPr marL="28575" marR="28575" marT="19051" marB="19051"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1064193500"/>
                  </a:ext>
                </a:extLst>
              </a:tr>
              <a:tr h="361291">
                <a:tc>
                  <a:txBody>
                    <a:bodyPr/>
                    <a:lstStyle/>
                    <a:p>
                      <a:pPr algn="ctr" rtl="0" fontAlgn="b"/>
                      <a:r>
                        <a:rPr lang="en-US" sz="1300">
                          <a:solidFill>
                            <a:schemeClr val="bg1"/>
                          </a:solidFill>
                          <a:effectLst/>
                          <a:latin typeface="Gill Sans MT" panose="020B0502020104020203" pitchFamily="34" charset="77"/>
                        </a:rPr>
                        <a:t>46.32</a:t>
                      </a:r>
                    </a:p>
                  </a:txBody>
                  <a:tcPr marL="28575" marR="28575" marT="19051" marB="19051"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rtl="0" fontAlgn="b"/>
                      <a:r>
                        <a:rPr lang="en-US" sz="1300">
                          <a:solidFill>
                            <a:schemeClr val="bg1"/>
                          </a:solidFill>
                          <a:effectLst/>
                          <a:latin typeface="Gill Sans MT" panose="020B0502020104020203" pitchFamily="34" charset="77"/>
                        </a:rPr>
                        <a:t>157.15</a:t>
                      </a:r>
                    </a:p>
                  </a:txBody>
                  <a:tcPr marL="28575" marR="28575" marT="19051" marB="19051"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rtl="0" fontAlgn="b"/>
                      <a:r>
                        <a:rPr lang="en-US" sz="1300">
                          <a:solidFill>
                            <a:schemeClr val="bg1"/>
                          </a:solidFill>
                          <a:effectLst/>
                          <a:latin typeface="Gill Sans MT" panose="020B0502020104020203" pitchFamily="34" charset="77"/>
                        </a:rPr>
                        <a:t>10.9</a:t>
                      </a:r>
                    </a:p>
                  </a:txBody>
                  <a:tcPr marL="28575" marR="28575" marT="19051" marB="19051"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rtl="0" fontAlgn="b"/>
                      <a:r>
                        <a:rPr lang="en-US" sz="1300">
                          <a:solidFill>
                            <a:schemeClr val="bg1"/>
                          </a:solidFill>
                          <a:effectLst/>
                          <a:latin typeface="Gill Sans MT" panose="020B0502020104020203" pitchFamily="34" charset="77"/>
                        </a:rPr>
                        <a:t>9.72k</a:t>
                      </a:r>
                    </a:p>
                  </a:txBody>
                  <a:tcPr marL="28575" marR="28575" marT="19051" marB="19051"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250288872"/>
                  </a:ext>
                </a:extLst>
              </a:tr>
              <a:tr h="361291">
                <a:tc>
                  <a:txBody>
                    <a:bodyPr/>
                    <a:lstStyle/>
                    <a:p>
                      <a:pPr algn="ctr" rtl="0" fontAlgn="b"/>
                      <a:r>
                        <a:rPr lang="en-US" sz="1300">
                          <a:solidFill>
                            <a:schemeClr val="bg1"/>
                          </a:solidFill>
                          <a:effectLst/>
                          <a:latin typeface="Gill Sans MT" panose="020B0502020104020203" pitchFamily="34" charset="77"/>
                        </a:rPr>
                        <a:t>148.56</a:t>
                      </a:r>
                    </a:p>
                  </a:txBody>
                  <a:tcPr marL="28575" marR="28575" marT="19051" marB="19051"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rtl="0" fontAlgn="b"/>
                      <a:r>
                        <a:rPr lang="en-US" sz="1300">
                          <a:solidFill>
                            <a:schemeClr val="bg1"/>
                          </a:solidFill>
                          <a:effectLst/>
                          <a:latin typeface="Gill Sans MT" panose="020B0502020104020203" pitchFamily="34" charset="77"/>
                        </a:rPr>
                        <a:t>66.73</a:t>
                      </a:r>
                    </a:p>
                  </a:txBody>
                  <a:tcPr marL="28575" marR="28575" marT="19051" marB="19051"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rtl="0" fontAlgn="b"/>
                      <a:r>
                        <a:rPr lang="en-US" sz="1300">
                          <a:solidFill>
                            <a:schemeClr val="bg1"/>
                          </a:solidFill>
                          <a:effectLst/>
                          <a:latin typeface="Gill Sans MT" panose="020B0502020104020203" pitchFamily="34" charset="77"/>
                        </a:rPr>
                        <a:t>12.91</a:t>
                      </a:r>
                    </a:p>
                  </a:txBody>
                  <a:tcPr marL="28575" marR="28575" marT="19051" marB="19051"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rtl="0" fontAlgn="b"/>
                      <a:r>
                        <a:rPr lang="en-US" sz="1300">
                          <a:solidFill>
                            <a:schemeClr val="bg1"/>
                          </a:solidFill>
                          <a:effectLst/>
                          <a:latin typeface="Gill Sans MT" panose="020B0502020104020203" pitchFamily="34" charset="77"/>
                        </a:rPr>
                        <a:t>62.00k</a:t>
                      </a:r>
                    </a:p>
                  </a:txBody>
                  <a:tcPr marL="28575" marR="28575" marT="19051" marB="19051"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3702595927"/>
                  </a:ext>
                </a:extLst>
              </a:tr>
            </a:tbl>
          </a:graphicData>
        </a:graphic>
      </p:graphicFrame>
      <p:pic>
        <p:nvPicPr>
          <p:cNvPr id="23" name="Picture 22">
            <a:extLst>
              <a:ext uri="{FF2B5EF4-FFF2-40B4-BE49-F238E27FC236}">
                <a16:creationId xmlns:a16="http://schemas.microsoft.com/office/drawing/2014/main" id="{F014C5F7-3A81-36A2-ED5B-CED74CDEF9BF}"/>
              </a:ext>
            </a:extLst>
          </p:cNvPr>
          <p:cNvPicPr>
            <a:picLocks noChangeAspect="1"/>
          </p:cNvPicPr>
          <p:nvPr/>
        </p:nvPicPr>
        <p:blipFill>
          <a:blip r:embed="rId5"/>
          <a:stretch>
            <a:fillRect/>
          </a:stretch>
        </p:blipFill>
        <p:spPr>
          <a:xfrm>
            <a:off x="843067" y="4827171"/>
            <a:ext cx="938924" cy="187037"/>
          </a:xfrm>
          <a:prstGeom prst="rect">
            <a:avLst/>
          </a:prstGeom>
        </p:spPr>
      </p:pic>
    </p:spTree>
    <p:extLst>
      <p:ext uri="{BB962C8B-B14F-4D97-AF65-F5344CB8AC3E}">
        <p14:creationId xmlns:p14="http://schemas.microsoft.com/office/powerpoint/2010/main" val="3677518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5149" name="Rectangle 5148">
            <a:extLst>
              <a:ext uri="{FF2B5EF4-FFF2-40B4-BE49-F238E27FC236}">
                <a16:creationId xmlns:a16="http://schemas.microsoft.com/office/drawing/2014/main" id="{E6E37985-09B8-4F09-93C7-44CB3EDE5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6206"/>
            <a:ext cx="12192000" cy="600560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a:extLst>
              <a:ext uri="{FF2B5EF4-FFF2-40B4-BE49-F238E27FC236}">
                <a16:creationId xmlns:a16="http://schemas.microsoft.com/office/drawing/2014/main" id="{1CAA9D2A-37F4-2448-243B-AC12EA39C6B3}"/>
              </a:ext>
            </a:extLst>
          </p:cNvPr>
          <p:cNvGraphicFramePr>
            <a:graphicFrameLocks noGrp="1"/>
          </p:cNvGraphicFramePr>
          <p:nvPr>
            <p:extLst>
              <p:ext uri="{D42A27DB-BD31-4B8C-83A1-F6EECF244321}">
                <p14:modId xmlns:p14="http://schemas.microsoft.com/office/powerpoint/2010/main" val="4195120468"/>
              </p:ext>
            </p:extLst>
          </p:nvPr>
        </p:nvGraphicFramePr>
        <p:xfrm>
          <a:off x="245672" y="213105"/>
          <a:ext cx="5688121" cy="1349535"/>
        </p:xfrm>
        <a:graphic>
          <a:graphicData uri="http://schemas.openxmlformats.org/drawingml/2006/table">
            <a:tbl>
              <a:tblPr>
                <a:tableStyleId>{5C22544A-7EE6-4342-B048-85BDC9FD1C3A}</a:tableStyleId>
              </a:tblPr>
              <a:tblGrid>
                <a:gridCol w="1301656">
                  <a:extLst>
                    <a:ext uri="{9D8B030D-6E8A-4147-A177-3AD203B41FA5}">
                      <a16:colId xmlns:a16="http://schemas.microsoft.com/office/drawing/2014/main" val="3140425705"/>
                    </a:ext>
                  </a:extLst>
                </a:gridCol>
                <a:gridCol w="1577723">
                  <a:extLst>
                    <a:ext uri="{9D8B030D-6E8A-4147-A177-3AD203B41FA5}">
                      <a16:colId xmlns:a16="http://schemas.microsoft.com/office/drawing/2014/main" val="2480726094"/>
                    </a:ext>
                  </a:extLst>
                </a:gridCol>
                <a:gridCol w="1380328">
                  <a:extLst>
                    <a:ext uri="{9D8B030D-6E8A-4147-A177-3AD203B41FA5}">
                      <a16:colId xmlns:a16="http://schemas.microsoft.com/office/drawing/2014/main" val="2891639977"/>
                    </a:ext>
                  </a:extLst>
                </a:gridCol>
                <a:gridCol w="1338744">
                  <a:extLst>
                    <a:ext uri="{9D8B030D-6E8A-4147-A177-3AD203B41FA5}">
                      <a16:colId xmlns:a16="http://schemas.microsoft.com/office/drawing/2014/main" val="395332510"/>
                    </a:ext>
                  </a:extLst>
                </a:gridCol>
                <a:gridCol w="44835">
                  <a:extLst>
                    <a:ext uri="{9D8B030D-6E8A-4147-A177-3AD203B41FA5}">
                      <a16:colId xmlns:a16="http://schemas.microsoft.com/office/drawing/2014/main" val="237524626"/>
                    </a:ext>
                  </a:extLst>
                </a:gridCol>
                <a:gridCol w="44835">
                  <a:extLst>
                    <a:ext uri="{9D8B030D-6E8A-4147-A177-3AD203B41FA5}">
                      <a16:colId xmlns:a16="http://schemas.microsoft.com/office/drawing/2014/main" val="804788409"/>
                    </a:ext>
                  </a:extLst>
                </a:gridCol>
              </a:tblGrid>
              <a:tr h="647283">
                <a:tc>
                  <a:txBody>
                    <a:bodyPr/>
                    <a:lstStyle/>
                    <a:p>
                      <a:pPr algn="l" fontAlgn="b"/>
                      <a:r>
                        <a:rPr lang="en-US" sz="1500" u="none" strike="noStrike">
                          <a:effectLst/>
                          <a:latin typeface="Gill Sans MT" panose="020B0502020104020203" pitchFamily="34" charset="77"/>
                        </a:rPr>
                        <a:t> </a:t>
                      </a:r>
                      <a:endParaRPr lang="en-US" sz="1500" b="0" i="0" u="none" strike="noStrike">
                        <a:solidFill>
                          <a:srgbClr val="000000"/>
                        </a:solidFill>
                        <a:effectLst/>
                        <a:latin typeface="Gill Sans MT" panose="020B0502020104020203" pitchFamily="34" charset="77"/>
                      </a:endParaRPr>
                    </a:p>
                  </a:txBody>
                  <a:tcPr marL="5484" marR="5484" marT="5484"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500" b="1" u="none" strike="noStrike">
                          <a:effectLst/>
                          <a:latin typeface="Gill Sans MT" panose="020B0502020104020203" pitchFamily="34" charset="77"/>
                        </a:rPr>
                        <a:t>EV/SALES</a:t>
                      </a:r>
                      <a:endParaRPr lang="en-US" sz="1500" b="1" i="0" u="none" strike="noStrike">
                        <a:solidFill>
                          <a:srgbClr val="000000"/>
                        </a:solidFill>
                        <a:effectLst/>
                        <a:latin typeface="Gill Sans MT" panose="020B0502020104020203" pitchFamily="34" charset="77"/>
                      </a:endParaRPr>
                    </a:p>
                  </a:txBody>
                  <a:tcPr marL="5484" marR="5484" marT="5484"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500" b="1" u="none" strike="noStrike">
                          <a:effectLst/>
                          <a:latin typeface="Gill Sans MT" panose="020B0502020104020203" pitchFamily="34" charset="77"/>
                        </a:rPr>
                        <a:t>EV/EBIT</a:t>
                      </a:r>
                      <a:endParaRPr lang="en-US" sz="1500" b="1" i="0" u="none" strike="noStrike">
                        <a:solidFill>
                          <a:srgbClr val="000000"/>
                        </a:solidFill>
                        <a:effectLst/>
                        <a:latin typeface="Gill Sans MT" panose="020B0502020104020203" pitchFamily="34" charset="77"/>
                      </a:endParaRPr>
                    </a:p>
                  </a:txBody>
                  <a:tcPr marL="5484" marR="5484" marT="5484"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500" b="1" u="none" strike="noStrike">
                          <a:effectLst/>
                          <a:latin typeface="Gill Sans MT" panose="020B0502020104020203" pitchFamily="34" charset="77"/>
                        </a:rPr>
                        <a:t>EV/EBITDA</a:t>
                      </a:r>
                      <a:endParaRPr lang="en-US" sz="1500" b="1" i="0" u="none" strike="noStrike">
                        <a:solidFill>
                          <a:srgbClr val="000000"/>
                        </a:solidFill>
                        <a:effectLst/>
                        <a:latin typeface="Gill Sans MT" panose="020B0502020104020203" pitchFamily="34" charset="77"/>
                      </a:endParaRPr>
                    </a:p>
                  </a:txBody>
                  <a:tcPr marL="5484" marR="5484" marT="5484"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endParaRPr lang="en-US" sz="1200" b="1" i="0" u="none" strike="noStrike">
                        <a:solidFill>
                          <a:srgbClr val="000000"/>
                        </a:solidFill>
                        <a:effectLst/>
                        <a:latin typeface="Gill Sans MT" panose="020B0502020104020203" pitchFamily="34" charset="77"/>
                      </a:endParaRPr>
                    </a:p>
                  </a:txBody>
                  <a:tcPr marL="5484" marR="5484" marT="5484" marB="0" anchor="b">
                    <a:solidFill>
                      <a:schemeClr val="tx1"/>
                    </a:solidFill>
                  </a:tcPr>
                </a:tc>
                <a:tc>
                  <a:txBody>
                    <a:bodyPr/>
                    <a:lstStyle/>
                    <a:p>
                      <a:pPr algn="ctr" fontAlgn="b"/>
                      <a:endParaRPr lang="en-US" sz="1200" b="1" i="0" u="none" strike="noStrike">
                        <a:solidFill>
                          <a:schemeClr val="tx1"/>
                        </a:solidFill>
                        <a:effectLst/>
                        <a:latin typeface="Gill Sans MT" panose="020B0502020104020203" pitchFamily="34" charset="77"/>
                      </a:endParaRPr>
                    </a:p>
                  </a:txBody>
                  <a:tcPr marL="5484" marR="5484" marT="5484" marB="0" anchor="b">
                    <a:solidFill>
                      <a:schemeClr val="tx1"/>
                    </a:solidFill>
                  </a:tcPr>
                </a:tc>
                <a:extLst>
                  <a:ext uri="{0D108BD9-81ED-4DB2-BD59-A6C34878D82A}">
                    <a16:rowId xmlns:a16="http://schemas.microsoft.com/office/drawing/2014/main" val="1613231770"/>
                  </a:ext>
                </a:extLst>
              </a:tr>
              <a:tr h="234084">
                <a:tc>
                  <a:txBody>
                    <a:bodyPr/>
                    <a:lstStyle/>
                    <a:p>
                      <a:pPr algn="ctr" fontAlgn="b"/>
                      <a:r>
                        <a:rPr lang="en-US" sz="1500" u="none" strike="noStrike">
                          <a:effectLst/>
                          <a:latin typeface="Gill Sans MT" panose="020B0502020104020203" pitchFamily="34" charset="77"/>
                        </a:rPr>
                        <a:t>Min</a:t>
                      </a:r>
                      <a:endParaRPr lang="en-US" sz="1500" b="1" i="0" u="none" strike="noStrike">
                        <a:solidFill>
                          <a:srgbClr val="000000"/>
                        </a:solidFill>
                        <a:effectLst/>
                        <a:latin typeface="Gill Sans MT" panose="020B0502020104020203" pitchFamily="34" charset="77"/>
                      </a:endParaRPr>
                    </a:p>
                  </a:txBody>
                  <a:tcPr marL="5484" marR="5484" marT="5484"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500" u="none" strike="noStrike">
                          <a:effectLst/>
                          <a:latin typeface="Gill Sans MT" panose="020B0502020104020203" pitchFamily="34" charset="77"/>
                        </a:rPr>
                        <a:t>1.61</a:t>
                      </a:r>
                      <a:endParaRPr lang="en-US" sz="1500" b="0" i="0" u="none" strike="noStrike">
                        <a:solidFill>
                          <a:srgbClr val="000000"/>
                        </a:solidFill>
                        <a:effectLst/>
                        <a:latin typeface="Gill Sans MT" panose="020B0502020104020203" pitchFamily="34" charset="77"/>
                      </a:endParaRPr>
                    </a:p>
                  </a:txBody>
                  <a:tcPr marL="5484" marR="5484" marT="5484"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500" u="none" strike="noStrike">
                          <a:effectLst/>
                          <a:latin typeface="Gill Sans MT" panose="020B0502020104020203" pitchFamily="34" charset="77"/>
                        </a:rPr>
                        <a:t>20.18</a:t>
                      </a:r>
                      <a:endParaRPr lang="en-US" sz="1500" b="0" i="0" u="none" strike="noStrike">
                        <a:solidFill>
                          <a:srgbClr val="000000"/>
                        </a:solidFill>
                        <a:effectLst/>
                        <a:latin typeface="Gill Sans MT" panose="020B0502020104020203" pitchFamily="34" charset="77"/>
                      </a:endParaRPr>
                    </a:p>
                  </a:txBody>
                  <a:tcPr marL="5484" marR="5484" marT="5484"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500" u="none" strike="noStrike">
                          <a:effectLst/>
                          <a:latin typeface="Gill Sans MT" panose="020B0502020104020203" pitchFamily="34" charset="77"/>
                        </a:rPr>
                        <a:t>20.10</a:t>
                      </a:r>
                      <a:endParaRPr lang="en-US" sz="1500" b="0" i="0" u="none" strike="noStrike">
                        <a:solidFill>
                          <a:srgbClr val="000000"/>
                        </a:solidFill>
                        <a:effectLst/>
                        <a:latin typeface="Gill Sans MT" panose="020B0502020104020203" pitchFamily="34" charset="77"/>
                      </a:endParaRPr>
                    </a:p>
                  </a:txBody>
                  <a:tcPr marL="5484" marR="5484" marT="5484"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r" fontAlgn="b"/>
                      <a:endParaRPr lang="en-US" sz="1200" b="0" i="0" u="none" strike="noStrike">
                        <a:solidFill>
                          <a:srgbClr val="000000"/>
                        </a:solidFill>
                        <a:effectLst/>
                        <a:latin typeface="Gill Sans MT" panose="020B0502020104020203" pitchFamily="34" charset="77"/>
                      </a:endParaRPr>
                    </a:p>
                  </a:txBody>
                  <a:tcPr marL="5484" marR="5484" marT="5484" marB="0" anchor="b">
                    <a:solidFill>
                      <a:schemeClr val="tx1"/>
                    </a:solidFill>
                  </a:tcPr>
                </a:tc>
                <a:tc>
                  <a:txBody>
                    <a:bodyPr/>
                    <a:lstStyle/>
                    <a:p>
                      <a:pPr algn="r" fontAlgn="b"/>
                      <a:endParaRPr lang="en-US" sz="1200" b="0" i="0" u="none" strike="noStrike">
                        <a:solidFill>
                          <a:schemeClr val="tx1"/>
                        </a:solidFill>
                        <a:effectLst/>
                        <a:latin typeface="Gill Sans MT" panose="020B0502020104020203" pitchFamily="34" charset="77"/>
                      </a:endParaRPr>
                    </a:p>
                  </a:txBody>
                  <a:tcPr marL="5484" marR="5484" marT="5484" marB="0" anchor="b">
                    <a:solidFill>
                      <a:schemeClr val="tx1"/>
                    </a:solidFill>
                  </a:tcPr>
                </a:tc>
                <a:extLst>
                  <a:ext uri="{0D108BD9-81ED-4DB2-BD59-A6C34878D82A}">
                    <a16:rowId xmlns:a16="http://schemas.microsoft.com/office/drawing/2014/main" val="3215720142"/>
                  </a:ext>
                </a:extLst>
              </a:tr>
              <a:tr h="234084">
                <a:tc>
                  <a:txBody>
                    <a:bodyPr/>
                    <a:lstStyle/>
                    <a:p>
                      <a:pPr algn="ctr" fontAlgn="b"/>
                      <a:r>
                        <a:rPr lang="en-US" sz="1500" u="none" strike="noStrike">
                          <a:effectLst/>
                          <a:latin typeface="Gill Sans MT" panose="020B0502020104020203" pitchFamily="34" charset="77"/>
                        </a:rPr>
                        <a:t>Mean</a:t>
                      </a:r>
                      <a:endParaRPr lang="en-US" sz="1500" b="1" i="0" u="none" strike="noStrike">
                        <a:solidFill>
                          <a:srgbClr val="000000"/>
                        </a:solidFill>
                        <a:effectLst/>
                        <a:latin typeface="Gill Sans MT" panose="020B0502020104020203" pitchFamily="34" charset="77"/>
                      </a:endParaRPr>
                    </a:p>
                  </a:txBody>
                  <a:tcPr marL="5484" marR="5484" marT="5484"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500" u="none" strike="noStrike">
                          <a:effectLst/>
                          <a:latin typeface="Gill Sans MT" panose="020B0502020104020203" pitchFamily="34" charset="77"/>
                        </a:rPr>
                        <a:t>6.83</a:t>
                      </a:r>
                      <a:endParaRPr lang="en-US" sz="1500" b="0" i="0" u="none" strike="noStrike">
                        <a:solidFill>
                          <a:srgbClr val="000000"/>
                        </a:solidFill>
                        <a:effectLst/>
                        <a:latin typeface="Gill Sans MT" panose="020B0502020104020203" pitchFamily="34" charset="77"/>
                      </a:endParaRPr>
                    </a:p>
                  </a:txBody>
                  <a:tcPr marL="5484" marR="5484" marT="5484"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500" u="none" strike="noStrike">
                          <a:effectLst/>
                          <a:latin typeface="Gill Sans MT" panose="020B0502020104020203" pitchFamily="34" charset="77"/>
                        </a:rPr>
                        <a:t>35.53</a:t>
                      </a:r>
                      <a:endParaRPr lang="en-US" sz="1500" b="0" i="0" u="none" strike="noStrike">
                        <a:solidFill>
                          <a:srgbClr val="000000"/>
                        </a:solidFill>
                        <a:effectLst/>
                        <a:latin typeface="Gill Sans MT" panose="020B0502020104020203" pitchFamily="34" charset="77"/>
                      </a:endParaRPr>
                    </a:p>
                  </a:txBody>
                  <a:tcPr marL="5484" marR="5484" marT="5484"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500" u="none" strike="noStrike">
                          <a:effectLst/>
                          <a:latin typeface="Gill Sans MT" panose="020B0502020104020203" pitchFamily="34" charset="77"/>
                        </a:rPr>
                        <a:t>25.61</a:t>
                      </a:r>
                      <a:endParaRPr lang="en-US" sz="1500" b="0" i="0" u="none" strike="noStrike">
                        <a:solidFill>
                          <a:srgbClr val="000000"/>
                        </a:solidFill>
                        <a:effectLst/>
                        <a:latin typeface="Gill Sans MT" panose="020B0502020104020203" pitchFamily="34" charset="77"/>
                      </a:endParaRPr>
                    </a:p>
                  </a:txBody>
                  <a:tcPr marL="5484" marR="5484" marT="5484"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r" fontAlgn="b"/>
                      <a:endParaRPr lang="en-US" sz="1200" b="0" i="0" u="none" strike="noStrike">
                        <a:solidFill>
                          <a:srgbClr val="000000"/>
                        </a:solidFill>
                        <a:effectLst/>
                        <a:latin typeface="Gill Sans MT" panose="020B0502020104020203" pitchFamily="34" charset="77"/>
                      </a:endParaRPr>
                    </a:p>
                  </a:txBody>
                  <a:tcPr marL="5484" marR="5484" marT="5484" marB="0" anchor="b">
                    <a:solidFill>
                      <a:schemeClr val="tx1"/>
                    </a:solidFill>
                  </a:tcPr>
                </a:tc>
                <a:tc>
                  <a:txBody>
                    <a:bodyPr/>
                    <a:lstStyle/>
                    <a:p>
                      <a:pPr algn="r" fontAlgn="b"/>
                      <a:endParaRPr lang="en-US" sz="1200" b="0" i="0" u="none" strike="noStrike">
                        <a:solidFill>
                          <a:schemeClr val="tx1"/>
                        </a:solidFill>
                        <a:effectLst/>
                        <a:latin typeface="Gill Sans MT" panose="020B0502020104020203" pitchFamily="34" charset="77"/>
                      </a:endParaRPr>
                    </a:p>
                  </a:txBody>
                  <a:tcPr marL="5484" marR="5484" marT="5484" marB="0" anchor="b">
                    <a:solidFill>
                      <a:schemeClr val="tx1"/>
                    </a:solidFill>
                  </a:tcPr>
                </a:tc>
                <a:extLst>
                  <a:ext uri="{0D108BD9-81ED-4DB2-BD59-A6C34878D82A}">
                    <a16:rowId xmlns:a16="http://schemas.microsoft.com/office/drawing/2014/main" val="2500964782"/>
                  </a:ext>
                </a:extLst>
              </a:tr>
              <a:tr h="234084">
                <a:tc>
                  <a:txBody>
                    <a:bodyPr/>
                    <a:lstStyle/>
                    <a:p>
                      <a:pPr algn="ctr" fontAlgn="b"/>
                      <a:r>
                        <a:rPr lang="en-US" sz="1500" u="none" strike="noStrike">
                          <a:effectLst/>
                          <a:latin typeface="Gill Sans MT" panose="020B0502020104020203" pitchFamily="34" charset="77"/>
                        </a:rPr>
                        <a:t>Max</a:t>
                      </a:r>
                      <a:endParaRPr lang="en-US" sz="1500" b="1" i="0" u="none" strike="noStrike">
                        <a:solidFill>
                          <a:srgbClr val="000000"/>
                        </a:solidFill>
                        <a:effectLst/>
                        <a:latin typeface="Gill Sans MT" panose="020B0502020104020203" pitchFamily="34" charset="77"/>
                      </a:endParaRPr>
                    </a:p>
                  </a:txBody>
                  <a:tcPr marL="5484" marR="5484" marT="5484"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500" u="none" strike="noStrike">
                          <a:effectLst/>
                          <a:latin typeface="Gill Sans MT" panose="020B0502020104020203" pitchFamily="34" charset="77"/>
                        </a:rPr>
                        <a:t>12.25</a:t>
                      </a:r>
                      <a:endParaRPr lang="en-US" sz="1500" b="0" i="0" u="none" strike="noStrike">
                        <a:solidFill>
                          <a:srgbClr val="000000"/>
                        </a:solidFill>
                        <a:effectLst/>
                        <a:latin typeface="Gill Sans MT" panose="020B0502020104020203" pitchFamily="34" charset="77"/>
                      </a:endParaRPr>
                    </a:p>
                  </a:txBody>
                  <a:tcPr marL="5484" marR="5484" marT="5484"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500" u="none" strike="noStrike">
                          <a:effectLst/>
                          <a:latin typeface="Gill Sans MT" panose="020B0502020104020203" pitchFamily="34" charset="77"/>
                        </a:rPr>
                        <a:t>45.02</a:t>
                      </a:r>
                      <a:endParaRPr lang="en-US" sz="1500" b="0" i="0" u="none" strike="noStrike">
                        <a:solidFill>
                          <a:srgbClr val="000000"/>
                        </a:solidFill>
                        <a:effectLst/>
                        <a:latin typeface="Gill Sans MT" panose="020B0502020104020203" pitchFamily="34" charset="77"/>
                      </a:endParaRPr>
                    </a:p>
                  </a:txBody>
                  <a:tcPr marL="5484" marR="5484" marT="5484"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500" u="none" strike="noStrike">
                          <a:effectLst/>
                          <a:latin typeface="Gill Sans MT" panose="020B0502020104020203" pitchFamily="34" charset="77"/>
                        </a:rPr>
                        <a:t>28.55</a:t>
                      </a:r>
                      <a:endParaRPr lang="en-US" sz="1500" b="0" i="0" u="none" strike="noStrike">
                        <a:solidFill>
                          <a:srgbClr val="000000"/>
                        </a:solidFill>
                        <a:effectLst/>
                        <a:latin typeface="Gill Sans MT" panose="020B0502020104020203" pitchFamily="34" charset="77"/>
                      </a:endParaRPr>
                    </a:p>
                  </a:txBody>
                  <a:tcPr marL="5484" marR="5484" marT="5484"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r" fontAlgn="b"/>
                      <a:endParaRPr lang="en-US" sz="1200" b="0" i="0" u="none" strike="noStrike">
                        <a:solidFill>
                          <a:srgbClr val="000000"/>
                        </a:solidFill>
                        <a:effectLst/>
                        <a:latin typeface="Gill Sans MT" panose="020B0502020104020203" pitchFamily="34" charset="77"/>
                      </a:endParaRPr>
                    </a:p>
                  </a:txBody>
                  <a:tcPr marL="5484" marR="5484" marT="5484" marB="0" anchor="b">
                    <a:solidFill>
                      <a:schemeClr val="tx1"/>
                    </a:solidFill>
                  </a:tcPr>
                </a:tc>
                <a:tc>
                  <a:txBody>
                    <a:bodyPr/>
                    <a:lstStyle/>
                    <a:p>
                      <a:pPr algn="r" fontAlgn="b"/>
                      <a:endParaRPr lang="en-US" sz="1200" b="0" i="0" u="none" strike="noStrike">
                        <a:solidFill>
                          <a:schemeClr val="tx1"/>
                        </a:solidFill>
                        <a:effectLst/>
                        <a:latin typeface="Gill Sans MT" panose="020B0502020104020203" pitchFamily="34" charset="77"/>
                      </a:endParaRPr>
                    </a:p>
                  </a:txBody>
                  <a:tcPr marL="5484" marR="5484" marT="5484" marB="0" anchor="b">
                    <a:solidFill>
                      <a:schemeClr val="tx1"/>
                    </a:solidFill>
                  </a:tcPr>
                </a:tc>
                <a:extLst>
                  <a:ext uri="{0D108BD9-81ED-4DB2-BD59-A6C34878D82A}">
                    <a16:rowId xmlns:a16="http://schemas.microsoft.com/office/drawing/2014/main" val="339016508"/>
                  </a:ext>
                </a:extLst>
              </a:tr>
            </a:tbl>
          </a:graphicData>
        </a:graphic>
      </p:graphicFrame>
      <p:graphicFrame>
        <p:nvGraphicFramePr>
          <p:cNvPr id="10" name="Table 9">
            <a:extLst>
              <a:ext uri="{FF2B5EF4-FFF2-40B4-BE49-F238E27FC236}">
                <a16:creationId xmlns:a16="http://schemas.microsoft.com/office/drawing/2014/main" id="{0325171F-4D7A-1644-40DF-F2BDA74BA8DC}"/>
              </a:ext>
            </a:extLst>
          </p:cNvPr>
          <p:cNvGraphicFramePr>
            <a:graphicFrameLocks noGrp="1"/>
          </p:cNvGraphicFramePr>
          <p:nvPr>
            <p:extLst>
              <p:ext uri="{D42A27DB-BD31-4B8C-83A1-F6EECF244321}">
                <p14:modId xmlns:p14="http://schemas.microsoft.com/office/powerpoint/2010/main" val="2398713671"/>
              </p:ext>
            </p:extLst>
          </p:nvPr>
        </p:nvGraphicFramePr>
        <p:xfrm>
          <a:off x="261937" y="1727863"/>
          <a:ext cx="5671851" cy="4688451"/>
        </p:xfrm>
        <a:graphic>
          <a:graphicData uri="http://schemas.openxmlformats.org/drawingml/2006/table">
            <a:tbl>
              <a:tblPr>
                <a:tableStyleId>{5C22544A-7EE6-4342-B048-85BDC9FD1C3A}</a:tableStyleId>
              </a:tblPr>
              <a:tblGrid>
                <a:gridCol w="1325563">
                  <a:extLst>
                    <a:ext uri="{9D8B030D-6E8A-4147-A177-3AD203B41FA5}">
                      <a16:colId xmlns:a16="http://schemas.microsoft.com/office/drawing/2014/main" val="3394455658"/>
                    </a:ext>
                  </a:extLst>
                </a:gridCol>
                <a:gridCol w="1568583">
                  <a:extLst>
                    <a:ext uri="{9D8B030D-6E8A-4147-A177-3AD203B41FA5}">
                      <a16:colId xmlns:a16="http://schemas.microsoft.com/office/drawing/2014/main" val="314706330"/>
                    </a:ext>
                  </a:extLst>
                </a:gridCol>
                <a:gridCol w="1372513">
                  <a:extLst>
                    <a:ext uri="{9D8B030D-6E8A-4147-A177-3AD203B41FA5}">
                      <a16:colId xmlns:a16="http://schemas.microsoft.com/office/drawing/2014/main" val="2775118705"/>
                    </a:ext>
                  </a:extLst>
                </a:gridCol>
                <a:gridCol w="1405192">
                  <a:extLst>
                    <a:ext uri="{9D8B030D-6E8A-4147-A177-3AD203B41FA5}">
                      <a16:colId xmlns:a16="http://schemas.microsoft.com/office/drawing/2014/main" val="3300888703"/>
                    </a:ext>
                  </a:extLst>
                </a:gridCol>
              </a:tblGrid>
              <a:tr h="234729">
                <a:tc>
                  <a:txBody>
                    <a:bodyPr/>
                    <a:lstStyle/>
                    <a:p>
                      <a:pPr algn="l" fontAlgn="b"/>
                      <a:r>
                        <a:rPr lang="en-US" sz="1500" u="none" strike="noStrike">
                          <a:effectLst/>
                          <a:latin typeface="Gill Sans MT" panose="020B0502020104020203" pitchFamily="34" charset="77"/>
                        </a:rPr>
                        <a:t> </a:t>
                      </a:r>
                      <a:endParaRPr lang="en-US" sz="1500" b="0" i="0" u="none" strike="noStrike">
                        <a:solidFill>
                          <a:srgbClr val="000000"/>
                        </a:solidFill>
                        <a:effectLst/>
                        <a:latin typeface="Gill Sans MT" panose="020B0502020104020203" pitchFamily="34" charset="77"/>
                      </a:endParaRPr>
                    </a:p>
                  </a:txBody>
                  <a:tcPr marL="6129" marR="6129" marT="6129"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500" b="1" u="none" strike="noStrike">
                          <a:effectLst/>
                          <a:latin typeface="Gill Sans MT" panose="020B0502020104020203" pitchFamily="34" charset="77"/>
                        </a:rPr>
                        <a:t>EV/SALES</a:t>
                      </a:r>
                      <a:endParaRPr lang="en-US" sz="1500" b="1" i="0" u="none" strike="noStrike">
                        <a:solidFill>
                          <a:srgbClr val="000000"/>
                        </a:solidFill>
                        <a:effectLst/>
                        <a:latin typeface="Gill Sans MT" panose="020B0502020104020203" pitchFamily="34" charset="77"/>
                      </a:endParaRPr>
                    </a:p>
                  </a:txBody>
                  <a:tcPr marL="9144" marR="6129" marT="6129" marB="0" anchor="ctr">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500" b="1" u="none" strike="noStrike">
                          <a:effectLst/>
                          <a:latin typeface="Gill Sans MT" panose="020B0502020104020203" pitchFamily="34" charset="77"/>
                        </a:rPr>
                        <a:t>EV/EBIT</a:t>
                      </a:r>
                      <a:endParaRPr lang="en-US" sz="1500" b="1" i="0" u="none" strike="noStrike">
                        <a:solidFill>
                          <a:srgbClr val="000000"/>
                        </a:solidFill>
                        <a:effectLst/>
                        <a:latin typeface="Gill Sans MT" panose="020B0502020104020203" pitchFamily="34" charset="77"/>
                      </a:endParaRPr>
                    </a:p>
                  </a:txBody>
                  <a:tcPr marL="6129" marR="6129" marT="6129"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500" b="1" u="none" strike="noStrike">
                          <a:effectLst/>
                          <a:latin typeface="Gill Sans MT" panose="020B0502020104020203" pitchFamily="34" charset="77"/>
                        </a:rPr>
                        <a:t>EV/EBITDA</a:t>
                      </a:r>
                      <a:endParaRPr lang="en-US" sz="1500" b="1" i="0" u="none" strike="noStrike">
                        <a:solidFill>
                          <a:srgbClr val="000000"/>
                        </a:solidFill>
                        <a:effectLst/>
                        <a:latin typeface="Gill Sans MT" panose="020B0502020104020203" pitchFamily="34" charset="77"/>
                      </a:endParaRPr>
                    </a:p>
                  </a:txBody>
                  <a:tcPr marL="6129" marR="6129" marT="6129"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2522979126"/>
                  </a:ext>
                </a:extLst>
              </a:tr>
              <a:tr h="234729">
                <a:tc>
                  <a:txBody>
                    <a:bodyPr/>
                    <a:lstStyle/>
                    <a:p>
                      <a:pPr algn="ctr" fontAlgn="b"/>
                      <a:r>
                        <a:rPr lang="en-US" sz="1500" u="none" strike="noStrike">
                          <a:effectLst/>
                          <a:latin typeface="Gill Sans MT" panose="020B0502020104020203" pitchFamily="34" charset="77"/>
                        </a:rPr>
                        <a:t>Min</a:t>
                      </a:r>
                      <a:endParaRPr lang="en-US" sz="1500" b="1" i="0" u="none" strike="noStrike">
                        <a:solidFill>
                          <a:srgbClr val="000000"/>
                        </a:solidFill>
                        <a:effectLst/>
                        <a:latin typeface="Gill Sans MT" panose="020B0502020104020203" pitchFamily="34" charset="77"/>
                      </a:endParaRPr>
                    </a:p>
                  </a:txBody>
                  <a:tcPr marL="6129" marR="6129" marT="6129"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500" u="none" strike="noStrike">
                          <a:effectLst/>
                          <a:latin typeface="Gill Sans MT" panose="020B0502020104020203" pitchFamily="34" charset="77"/>
                        </a:rPr>
                        <a:t>1.61</a:t>
                      </a:r>
                      <a:endParaRPr lang="en-US" sz="1500" b="0" i="0" u="none" strike="noStrike">
                        <a:solidFill>
                          <a:srgbClr val="000000"/>
                        </a:solidFill>
                        <a:effectLst/>
                        <a:latin typeface="Gill Sans MT" panose="020B0502020104020203" pitchFamily="34" charset="77"/>
                      </a:endParaRPr>
                    </a:p>
                  </a:txBody>
                  <a:tcPr marL="6129" marR="6129" marT="6129"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500" u="none" strike="noStrike">
                          <a:effectLst/>
                          <a:latin typeface="Gill Sans MT" panose="020B0502020104020203" pitchFamily="34" charset="77"/>
                        </a:rPr>
                        <a:t>20.18</a:t>
                      </a:r>
                      <a:endParaRPr lang="en-US" sz="1500" b="0" i="0" u="none" strike="noStrike">
                        <a:solidFill>
                          <a:srgbClr val="000000"/>
                        </a:solidFill>
                        <a:effectLst/>
                        <a:latin typeface="Gill Sans MT" panose="020B0502020104020203" pitchFamily="34" charset="77"/>
                      </a:endParaRPr>
                    </a:p>
                  </a:txBody>
                  <a:tcPr marL="6129" marR="6129" marT="6129"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500" u="none" strike="noStrike">
                          <a:effectLst/>
                          <a:latin typeface="Gill Sans MT" panose="020B0502020104020203" pitchFamily="34" charset="77"/>
                        </a:rPr>
                        <a:t>20.10</a:t>
                      </a:r>
                      <a:endParaRPr lang="en-US" sz="1500" b="1" i="0" u="none" strike="noStrike">
                        <a:solidFill>
                          <a:srgbClr val="000000"/>
                        </a:solidFill>
                        <a:effectLst/>
                        <a:latin typeface="Gill Sans MT" panose="020B0502020104020203" pitchFamily="34" charset="77"/>
                      </a:endParaRPr>
                    </a:p>
                  </a:txBody>
                  <a:tcPr marL="6129" marR="6129" marT="6129"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3351552410"/>
                  </a:ext>
                </a:extLst>
              </a:tr>
              <a:tr h="234729">
                <a:tc>
                  <a:txBody>
                    <a:bodyPr/>
                    <a:lstStyle/>
                    <a:p>
                      <a:pPr algn="ctr" fontAlgn="b"/>
                      <a:r>
                        <a:rPr lang="en-US" sz="1500" u="none" strike="noStrike">
                          <a:effectLst/>
                          <a:latin typeface="Gill Sans MT" panose="020B0502020104020203" pitchFamily="34" charset="77"/>
                        </a:rPr>
                        <a:t>Mean</a:t>
                      </a:r>
                      <a:endParaRPr lang="en-US" sz="1500" b="1" i="0" u="none" strike="noStrike">
                        <a:solidFill>
                          <a:srgbClr val="000000"/>
                        </a:solidFill>
                        <a:effectLst/>
                        <a:latin typeface="Gill Sans MT" panose="020B0502020104020203" pitchFamily="34" charset="77"/>
                      </a:endParaRPr>
                    </a:p>
                  </a:txBody>
                  <a:tcPr marL="6129" marR="6129" marT="6129"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500" u="none" strike="noStrike">
                          <a:effectLst/>
                          <a:latin typeface="Gill Sans MT" panose="020B0502020104020203" pitchFamily="34" charset="77"/>
                        </a:rPr>
                        <a:t>6.83</a:t>
                      </a:r>
                      <a:endParaRPr lang="en-US" sz="1500" b="1" i="0" u="none" strike="noStrike">
                        <a:solidFill>
                          <a:srgbClr val="000000"/>
                        </a:solidFill>
                        <a:effectLst/>
                        <a:latin typeface="Gill Sans MT" panose="020B0502020104020203" pitchFamily="34" charset="77"/>
                      </a:endParaRPr>
                    </a:p>
                  </a:txBody>
                  <a:tcPr marL="6129" marR="6129" marT="6129"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500" u="none" strike="noStrike">
                          <a:effectLst/>
                          <a:latin typeface="Gill Sans MT" panose="020B0502020104020203" pitchFamily="34" charset="77"/>
                        </a:rPr>
                        <a:t>35.53</a:t>
                      </a:r>
                      <a:endParaRPr lang="en-US" sz="1500" b="1" i="0" u="none" strike="noStrike">
                        <a:solidFill>
                          <a:srgbClr val="000000"/>
                        </a:solidFill>
                        <a:effectLst/>
                        <a:latin typeface="Gill Sans MT" panose="020B0502020104020203" pitchFamily="34" charset="77"/>
                      </a:endParaRPr>
                    </a:p>
                  </a:txBody>
                  <a:tcPr marL="6129" marR="6129" marT="6129"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500" u="none" strike="noStrike">
                          <a:effectLst/>
                          <a:latin typeface="Gill Sans MT" panose="020B0502020104020203" pitchFamily="34" charset="77"/>
                        </a:rPr>
                        <a:t>25.61</a:t>
                      </a:r>
                      <a:endParaRPr lang="en-US" sz="1500" b="1" i="0" u="none" strike="noStrike">
                        <a:solidFill>
                          <a:srgbClr val="000000"/>
                        </a:solidFill>
                        <a:effectLst/>
                        <a:latin typeface="Gill Sans MT" panose="020B0502020104020203" pitchFamily="34" charset="77"/>
                      </a:endParaRPr>
                    </a:p>
                  </a:txBody>
                  <a:tcPr marL="6129" marR="6129" marT="6129"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2591251594"/>
                  </a:ext>
                </a:extLst>
              </a:tr>
              <a:tr h="234729">
                <a:tc>
                  <a:txBody>
                    <a:bodyPr/>
                    <a:lstStyle/>
                    <a:p>
                      <a:pPr algn="ctr" fontAlgn="b"/>
                      <a:r>
                        <a:rPr lang="en-US" sz="1500" u="none" strike="noStrike">
                          <a:effectLst/>
                          <a:latin typeface="Gill Sans MT" panose="020B0502020104020203" pitchFamily="34" charset="77"/>
                        </a:rPr>
                        <a:t>Max</a:t>
                      </a:r>
                      <a:endParaRPr lang="en-US" sz="1500" b="1" i="0" u="none" strike="noStrike">
                        <a:solidFill>
                          <a:srgbClr val="000000"/>
                        </a:solidFill>
                        <a:effectLst/>
                        <a:latin typeface="Gill Sans MT" panose="020B0502020104020203" pitchFamily="34" charset="77"/>
                      </a:endParaRPr>
                    </a:p>
                  </a:txBody>
                  <a:tcPr marL="6129" marR="6129" marT="6129"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500" u="none" strike="noStrike">
                          <a:effectLst/>
                          <a:latin typeface="Gill Sans MT" panose="020B0502020104020203" pitchFamily="34" charset="77"/>
                        </a:rPr>
                        <a:t>12.25</a:t>
                      </a:r>
                      <a:endParaRPr lang="en-US" sz="1500" b="0" i="0" u="none" strike="noStrike">
                        <a:solidFill>
                          <a:srgbClr val="000000"/>
                        </a:solidFill>
                        <a:effectLst/>
                        <a:latin typeface="Gill Sans MT" panose="020B0502020104020203" pitchFamily="34" charset="77"/>
                      </a:endParaRPr>
                    </a:p>
                  </a:txBody>
                  <a:tcPr marL="6129" marR="6129" marT="6129"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500" u="none" strike="noStrike">
                          <a:effectLst/>
                          <a:latin typeface="Gill Sans MT" panose="020B0502020104020203" pitchFamily="34" charset="77"/>
                        </a:rPr>
                        <a:t>45.02</a:t>
                      </a:r>
                      <a:endParaRPr lang="en-US" sz="1500" b="0" i="0" u="none" strike="noStrike">
                        <a:solidFill>
                          <a:srgbClr val="000000"/>
                        </a:solidFill>
                        <a:effectLst/>
                        <a:latin typeface="Gill Sans MT" panose="020B0502020104020203" pitchFamily="34" charset="77"/>
                      </a:endParaRPr>
                    </a:p>
                  </a:txBody>
                  <a:tcPr marL="6129" marR="6129" marT="6129"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500" u="none" strike="noStrike">
                          <a:effectLst/>
                          <a:latin typeface="Gill Sans MT" panose="020B0502020104020203" pitchFamily="34" charset="77"/>
                        </a:rPr>
                        <a:t>28.55</a:t>
                      </a:r>
                      <a:endParaRPr lang="en-US" sz="1500" b="1" i="0" u="none" strike="noStrike">
                        <a:solidFill>
                          <a:srgbClr val="000000"/>
                        </a:solidFill>
                        <a:effectLst/>
                        <a:latin typeface="Gill Sans MT" panose="020B0502020104020203" pitchFamily="34" charset="77"/>
                      </a:endParaRPr>
                    </a:p>
                  </a:txBody>
                  <a:tcPr marL="6129" marR="6129" marT="6129"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2310771263"/>
                  </a:ext>
                </a:extLst>
              </a:tr>
              <a:tr h="234729">
                <a:tc>
                  <a:txBody>
                    <a:bodyPr/>
                    <a:lstStyle/>
                    <a:p>
                      <a:pPr algn="ctr" fontAlgn="b"/>
                      <a:r>
                        <a:rPr lang="en-US" sz="1500" u="none" strike="noStrike">
                          <a:effectLst/>
                          <a:latin typeface="Gill Sans MT" panose="020B0502020104020203" pitchFamily="34" charset="77"/>
                        </a:rPr>
                        <a:t> </a:t>
                      </a:r>
                      <a:endParaRPr lang="en-US" sz="1500" b="1" i="0" u="none" strike="noStrike">
                        <a:solidFill>
                          <a:srgbClr val="000000"/>
                        </a:solidFill>
                        <a:effectLst/>
                        <a:latin typeface="Gill Sans MT" panose="020B0502020104020203" pitchFamily="34" charset="77"/>
                      </a:endParaRPr>
                    </a:p>
                  </a:txBody>
                  <a:tcPr marL="6129" marR="6129" marT="6129"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500" u="none" strike="noStrike">
                          <a:effectLst/>
                          <a:latin typeface="Gill Sans MT" panose="020B0502020104020203" pitchFamily="34" charset="77"/>
                        </a:rPr>
                        <a:t> </a:t>
                      </a:r>
                      <a:endParaRPr lang="en-US" sz="1500" b="0" i="0" u="none" strike="noStrike">
                        <a:solidFill>
                          <a:srgbClr val="000000"/>
                        </a:solidFill>
                        <a:effectLst/>
                        <a:latin typeface="Gill Sans MT" panose="020B0502020104020203" pitchFamily="34" charset="77"/>
                      </a:endParaRPr>
                    </a:p>
                  </a:txBody>
                  <a:tcPr marL="6129" marR="6129" marT="6129"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500" u="none" strike="noStrike">
                          <a:effectLst/>
                          <a:latin typeface="Gill Sans MT" panose="020B0502020104020203" pitchFamily="34" charset="77"/>
                        </a:rPr>
                        <a:t> </a:t>
                      </a:r>
                      <a:endParaRPr lang="en-US" sz="1500" b="0" i="0" u="none" strike="noStrike">
                        <a:solidFill>
                          <a:srgbClr val="000000"/>
                        </a:solidFill>
                        <a:effectLst/>
                        <a:latin typeface="Gill Sans MT" panose="020B0502020104020203" pitchFamily="34" charset="77"/>
                      </a:endParaRPr>
                    </a:p>
                  </a:txBody>
                  <a:tcPr marL="6129" marR="6129" marT="6129"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500" u="none" strike="noStrike">
                          <a:effectLst/>
                          <a:latin typeface="Gill Sans MT" panose="020B0502020104020203" pitchFamily="34" charset="77"/>
                        </a:rPr>
                        <a:t> </a:t>
                      </a:r>
                      <a:endParaRPr lang="en-US" sz="1500" b="0" i="0" u="none" strike="noStrike">
                        <a:solidFill>
                          <a:srgbClr val="000000"/>
                        </a:solidFill>
                        <a:effectLst/>
                        <a:latin typeface="Gill Sans MT" panose="020B0502020104020203" pitchFamily="34" charset="77"/>
                      </a:endParaRPr>
                    </a:p>
                  </a:txBody>
                  <a:tcPr marL="6129" marR="6129" marT="6129"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2462618296"/>
                  </a:ext>
                </a:extLst>
              </a:tr>
              <a:tr h="234729">
                <a:tc>
                  <a:txBody>
                    <a:bodyPr/>
                    <a:lstStyle/>
                    <a:p>
                      <a:pPr algn="ctr" fontAlgn="b"/>
                      <a:r>
                        <a:rPr lang="en-US" sz="1500" b="1" u="none" strike="noStrike">
                          <a:effectLst/>
                          <a:latin typeface="Gill Sans MT" panose="020B0502020104020203" pitchFamily="34" charset="77"/>
                        </a:rPr>
                        <a:t>Implied EV</a:t>
                      </a:r>
                      <a:endParaRPr lang="en-US" sz="1500" b="1" i="0" u="none" strike="noStrike">
                        <a:solidFill>
                          <a:srgbClr val="000000"/>
                        </a:solidFill>
                        <a:effectLst/>
                        <a:latin typeface="Gill Sans MT" panose="020B0502020104020203" pitchFamily="34" charset="77"/>
                      </a:endParaRPr>
                    </a:p>
                  </a:txBody>
                  <a:tcPr marL="6129" marR="6129" marT="6129"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endParaRPr lang="en-US" sz="1500" b="1" i="0" u="none" strike="noStrike">
                        <a:solidFill>
                          <a:srgbClr val="000000"/>
                        </a:solidFill>
                        <a:effectLst/>
                        <a:latin typeface="Gill Sans MT" panose="020B0502020104020203" pitchFamily="34" charset="77"/>
                      </a:endParaRPr>
                    </a:p>
                  </a:txBody>
                  <a:tcPr marL="6129" marR="6129" marT="6129"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endParaRPr lang="en-US" sz="1500" b="1" i="0" u="none" strike="noStrike">
                        <a:solidFill>
                          <a:srgbClr val="000000"/>
                        </a:solidFill>
                        <a:effectLst/>
                        <a:latin typeface="Gill Sans MT" panose="020B0502020104020203" pitchFamily="34" charset="77"/>
                      </a:endParaRPr>
                    </a:p>
                  </a:txBody>
                  <a:tcPr marL="6129" marR="6129" marT="6129"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endParaRPr lang="en-US" sz="1500" b="1" i="0" u="none" strike="noStrike">
                        <a:solidFill>
                          <a:srgbClr val="000000"/>
                        </a:solidFill>
                        <a:effectLst/>
                        <a:latin typeface="Gill Sans MT" panose="020B0502020104020203" pitchFamily="34" charset="77"/>
                      </a:endParaRPr>
                    </a:p>
                  </a:txBody>
                  <a:tcPr marL="6129" marR="6129" marT="6129"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2770252251"/>
                  </a:ext>
                </a:extLst>
              </a:tr>
              <a:tr h="234729">
                <a:tc>
                  <a:txBody>
                    <a:bodyPr/>
                    <a:lstStyle/>
                    <a:p>
                      <a:pPr algn="ctr" fontAlgn="b"/>
                      <a:r>
                        <a:rPr lang="en-US" sz="1500" u="none" strike="noStrike">
                          <a:effectLst/>
                          <a:latin typeface="Gill Sans MT" panose="020B0502020104020203" pitchFamily="34" charset="77"/>
                        </a:rPr>
                        <a:t>Min</a:t>
                      </a:r>
                      <a:endParaRPr lang="en-US" sz="1500" b="1" i="0" u="none" strike="noStrike">
                        <a:solidFill>
                          <a:srgbClr val="000000"/>
                        </a:solidFill>
                        <a:effectLst/>
                        <a:latin typeface="Gill Sans MT" panose="020B0502020104020203" pitchFamily="34" charset="77"/>
                      </a:endParaRPr>
                    </a:p>
                  </a:txBody>
                  <a:tcPr marL="6129" marR="6129" marT="6129"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500" u="none" strike="noStrike">
                          <a:effectLst/>
                          <a:latin typeface="Gill Sans MT" panose="020B0502020104020203" pitchFamily="34" charset="77"/>
                        </a:rPr>
                        <a:t>$133,791.23</a:t>
                      </a:r>
                      <a:endParaRPr lang="en-US" sz="1500" b="0" i="0" u="none" strike="noStrike">
                        <a:solidFill>
                          <a:srgbClr val="000000"/>
                        </a:solidFill>
                        <a:effectLst/>
                        <a:latin typeface="Gill Sans MT" panose="020B0502020104020203" pitchFamily="34" charset="77"/>
                      </a:endParaRPr>
                    </a:p>
                  </a:txBody>
                  <a:tcPr marL="6129" marR="6129" marT="6129"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500" u="none" strike="noStrike">
                          <a:effectLst/>
                          <a:latin typeface="Gill Sans MT" panose="020B0502020104020203" pitchFamily="34" charset="77"/>
                        </a:rPr>
                        <a:t>$235,250.19</a:t>
                      </a:r>
                      <a:endParaRPr lang="en-US" sz="1500" b="0" i="0" u="none" strike="noStrike">
                        <a:solidFill>
                          <a:srgbClr val="000000"/>
                        </a:solidFill>
                        <a:effectLst/>
                        <a:latin typeface="Gill Sans MT" panose="020B0502020104020203" pitchFamily="34" charset="77"/>
                      </a:endParaRPr>
                    </a:p>
                  </a:txBody>
                  <a:tcPr marL="6129" marR="6129" marT="6129"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500" u="none" strike="noStrike">
                          <a:effectLst/>
                          <a:latin typeface="Gill Sans MT" panose="020B0502020104020203" pitchFamily="34" charset="77"/>
                        </a:rPr>
                        <a:t>$319,591.24</a:t>
                      </a:r>
                      <a:endParaRPr lang="en-US" sz="1500" b="0" i="0" u="none" strike="noStrike">
                        <a:solidFill>
                          <a:srgbClr val="000000"/>
                        </a:solidFill>
                        <a:effectLst/>
                        <a:latin typeface="Gill Sans MT" panose="020B0502020104020203" pitchFamily="34" charset="77"/>
                      </a:endParaRPr>
                    </a:p>
                  </a:txBody>
                  <a:tcPr marL="6129" marR="6129" marT="6129"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351970457"/>
                  </a:ext>
                </a:extLst>
              </a:tr>
              <a:tr h="234729">
                <a:tc>
                  <a:txBody>
                    <a:bodyPr/>
                    <a:lstStyle/>
                    <a:p>
                      <a:pPr algn="ctr" fontAlgn="b"/>
                      <a:r>
                        <a:rPr lang="en-US" sz="1500" u="none" strike="noStrike">
                          <a:effectLst/>
                          <a:latin typeface="Gill Sans MT" panose="020B0502020104020203" pitchFamily="34" charset="77"/>
                        </a:rPr>
                        <a:t>Mean</a:t>
                      </a:r>
                      <a:endParaRPr lang="en-US" sz="1500" b="1" i="0" u="none" strike="noStrike">
                        <a:solidFill>
                          <a:srgbClr val="000000"/>
                        </a:solidFill>
                        <a:effectLst/>
                        <a:latin typeface="Gill Sans MT" panose="020B0502020104020203" pitchFamily="34" charset="77"/>
                      </a:endParaRPr>
                    </a:p>
                  </a:txBody>
                  <a:tcPr marL="6129" marR="6129" marT="6129"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500" u="none" strike="noStrike">
                          <a:effectLst/>
                          <a:latin typeface="Gill Sans MT" panose="020B0502020104020203" pitchFamily="34" charset="77"/>
                        </a:rPr>
                        <a:t>$566,577.36</a:t>
                      </a:r>
                      <a:endParaRPr lang="en-US" sz="1500" b="1" i="0" u="none" strike="noStrike">
                        <a:solidFill>
                          <a:srgbClr val="000000"/>
                        </a:solidFill>
                        <a:effectLst/>
                        <a:latin typeface="Gill Sans MT" panose="020B0502020104020203" pitchFamily="34" charset="77"/>
                      </a:endParaRPr>
                    </a:p>
                  </a:txBody>
                  <a:tcPr marL="6129" marR="6129" marT="6129"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500" u="none" strike="noStrike">
                          <a:effectLst/>
                          <a:latin typeface="Gill Sans MT" panose="020B0502020104020203" pitchFamily="34" charset="77"/>
                        </a:rPr>
                        <a:t>$414,090.98</a:t>
                      </a:r>
                      <a:endParaRPr lang="en-US" sz="1500" b="1" i="0" u="none" strike="noStrike">
                        <a:solidFill>
                          <a:srgbClr val="000000"/>
                        </a:solidFill>
                        <a:effectLst/>
                        <a:latin typeface="Gill Sans MT" panose="020B0502020104020203" pitchFamily="34" charset="77"/>
                      </a:endParaRPr>
                    </a:p>
                  </a:txBody>
                  <a:tcPr marL="6129" marR="6129" marT="6129"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500" u="none" strike="noStrike">
                          <a:effectLst/>
                          <a:latin typeface="Gill Sans MT" panose="020B0502020104020203" pitchFamily="34" charset="77"/>
                        </a:rPr>
                        <a:t>$407,129.75</a:t>
                      </a:r>
                      <a:endParaRPr lang="en-US" sz="1500" b="1" i="0" u="none" strike="noStrike">
                        <a:solidFill>
                          <a:srgbClr val="000000"/>
                        </a:solidFill>
                        <a:effectLst/>
                        <a:latin typeface="Gill Sans MT" panose="020B0502020104020203" pitchFamily="34" charset="77"/>
                      </a:endParaRPr>
                    </a:p>
                  </a:txBody>
                  <a:tcPr marL="6129" marR="6129" marT="6129"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2178005450"/>
                  </a:ext>
                </a:extLst>
              </a:tr>
              <a:tr h="234729">
                <a:tc>
                  <a:txBody>
                    <a:bodyPr/>
                    <a:lstStyle/>
                    <a:p>
                      <a:pPr algn="ctr" fontAlgn="b"/>
                      <a:r>
                        <a:rPr lang="en-US" sz="1500" u="none" strike="noStrike">
                          <a:effectLst/>
                          <a:latin typeface="Gill Sans MT" panose="020B0502020104020203" pitchFamily="34" charset="77"/>
                        </a:rPr>
                        <a:t>Max</a:t>
                      </a:r>
                      <a:endParaRPr lang="en-US" sz="1500" b="1" i="0" u="none" strike="noStrike">
                        <a:solidFill>
                          <a:srgbClr val="000000"/>
                        </a:solidFill>
                        <a:effectLst/>
                        <a:latin typeface="Gill Sans MT" panose="020B0502020104020203" pitchFamily="34" charset="77"/>
                      </a:endParaRPr>
                    </a:p>
                  </a:txBody>
                  <a:tcPr marL="6129" marR="6129" marT="6129"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500" u="none" strike="noStrike">
                          <a:effectLst/>
                          <a:latin typeface="Gill Sans MT" panose="020B0502020104020203" pitchFamily="34" charset="77"/>
                        </a:rPr>
                        <a:t>$1,016,101.29</a:t>
                      </a:r>
                      <a:endParaRPr lang="en-US" sz="1500" b="0" i="0" u="none" strike="noStrike">
                        <a:solidFill>
                          <a:srgbClr val="000000"/>
                        </a:solidFill>
                        <a:effectLst/>
                        <a:latin typeface="Gill Sans MT" panose="020B0502020104020203" pitchFamily="34" charset="77"/>
                      </a:endParaRPr>
                    </a:p>
                  </a:txBody>
                  <a:tcPr marL="6129" marR="6129" marT="6129"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500" u="none" strike="noStrike">
                          <a:effectLst/>
                          <a:latin typeface="Gill Sans MT" panose="020B0502020104020203" pitchFamily="34" charset="77"/>
                        </a:rPr>
                        <a:t>$524,762.86</a:t>
                      </a:r>
                      <a:endParaRPr lang="en-US" sz="1500" b="0" i="0" u="none" strike="noStrike">
                        <a:solidFill>
                          <a:srgbClr val="000000"/>
                        </a:solidFill>
                        <a:effectLst/>
                        <a:latin typeface="Gill Sans MT" panose="020B0502020104020203" pitchFamily="34" charset="77"/>
                      </a:endParaRPr>
                    </a:p>
                  </a:txBody>
                  <a:tcPr marL="6129" marR="6129" marT="6129"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500" u="none" strike="noStrike">
                          <a:effectLst/>
                          <a:latin typeface="Gill Sans MT" panose="020B0502020104020203" pitchFamily="34" charset="77"/>
                        </a:rPr>
                        <a:t>$453,860.19</a:t>
                      </a:r>
                      <a:endParaRPr lang="en-US" sz="1500" b="0" i="0" u="none" strike="noStrike">
                        <a:solidFill>
                          <a:srgbClr val="000000"/>
                        </a:solidFill>
                        <a:effectLst/>
                        <a:latin typeface="Gill Sans MT" panose="020B0502020104020203" pitchFamily="34" charset="77"/>
                      </a:endParaRPr>
                    </a:p>
                  </a:txBody>
                  <a:tcPr marL="6129" marR="6129" marT="6129"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2448697820"/>
                  </a:ext>
                </a:extLst>
              </a:tr>
              <a:tr h="234729">
                <a:tc>
                  <a:txBody>
                    <a:bodyPr/>
                    <a:lstStyle/>
                    <a:p>
                      <a:pPr algn="ctr" fontAlgn="b"/>
                      <a:r>
                        <a:rPr lang="en-US" sz="1500" u="none" strike="noStrike">
                          <a:effectLst/>
                          <a:latin typeface="Gill Sans MT" panose="020B0502020104020203" pitchFamily="34" charset="77"/>
                        </a:rPr>
                        <a:t> </a:t>
                      </a:r>
                      <a:endParaRPr lang="en-US" sz="1500" b="1" i="0" u="none" strike="noStrike">
                        <a:solidFill>
                          <a:srgbClr val="000000"/>
                        </a:solidFill>
                        <a:effectLst/>
                        <a:latin typeface="Gill Sans MT" panose="020B0502020104020203" pitchFamily="34" charset="77"/>
                      </a:endParaRPr>
                    </a:p>
                  </a:txBody>
                  <a:tcPr marL="6129" marR="6129" marT="6129"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500" u="none" strike="noStrike">
                          <a:effectLst/>
                          <a:latin typeface="Gill Sans MT" panose="020B0502020104020203" pitchFamily="34" charset="77"/>
                        </a:rPr>
                        <a:t> </a:t>
                      </a:r>
                      <a:endParaRPr lang="en-US" sz="1500" b="0" i="0" u="none" strike="noStrike">
                        <a:solidFill>
                          <a:srgbClr val="000000"/>
                        </a:solidFill>
                        <a:effectLst/>
                        <a:latin typeface="Gill Sans MT" panose="020B0502020104020203" pitchFamily="34" charset="77"/>
                      </a:endParaRPr>
                    </a:p>
                  </a:txBody>
                  <a:tcPr marL="6129" marR="6129" marT="6129"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500" u="none" strike="noStrike">
                          <a:effectLst/>
                          <a:latin typeface="Gill Sans MT" panose="020B0502020104020203" pitchFamily="34" charset="77"/>
                        </a:rPr>
                        <a:t> </a:t>
                      </a:r>
                      <a:endParaRPr lang="en-US" sz="1500" b="0" i="0" u="none" strike="noStrike">
                        <a:solidFill>
                          <a:srgbClr val="000000"/>
                        </a:solidFill>
                        <a:effectLst/>
                        <a:latin typeface="Gill Sans MT" panose="020B0502020104020203" pitchFamily="34" charset="77"/>
                      </a:endParaRPr>
                    </a:p>
                  </a:txBody>
                  <a:tcPr marL="6129" marR="6129" marT="6129"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500" u="none" strike="noStrike">
                          <a:effectLst/>
                          <a:latin typeface="Gill Sans MT" panose="020B0502020104020203" pitchFamily="34" charset="77"/>
                        </a:rPr>
                        <a:t> </a:t>
                      </a:r>
                      <a:endParaRPr lang="en-US" sz="1500" b="0" i="0" u="none" strike="noStrike">
                        <a:solidFill>
                          <a:srgbClr val="000000"/>
                        </a:solidFill>
                        <a:effectLst/>
                        <a:latin typeface="Gill Sans MT" panose="020B0502020104020203" pitchFamily="34" charset="77"/>
                      </a:endParaRPr>
                    </a:p>
                  </a:txBody>
                  <a:tcPr marL="6129" marR="6129" marT="6129"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1538474152"/>
                  </a:ext>
                </a:extLst>
              </a:tr>
              <a:tr h="234729">
                <a:tc>
                  <a:txBody>
                    <a:bodyPr/>
                    <a:lstStyle/>
                    <a:p>
                      <a:pPr algn="ctr" fontAlgn="b"/>
                      <a:r>
                        <a:rPr lang="en-US" sz="1500" b="1" u="none" strike="noStrike">
                          <a:effectLst/>
                          <a:latin typeface="Gill Sans MT" panose="020B0502020104020203" pitchFamily="34" charset="77"/>
                        </a:rPr>
                        <a:t>Implied Equity </a:t>
                      </a:r>
                      <a:endParaRPr lang="en-US" sz="1500" b="1" i="0" u="none" strike="noStrike">
                        <a:solidFill>
                          <a:srgbClr val="000000"/>
                        </a:solidFill>
                        <a:effectLst/>
                        <a:latin typeface="Gill Sans MT" panose="020B0502020104020203" pitchFamily="34" charset="77"/>
                      </a:endParaRPr>
                    </a:p>
                  </a:txBody>
                  <a:tcPr marL="6129" marR="6129" marT="6129"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endParaRPr lang="en-US" sz="1500" b="1" i="0" u="none" strike="noStrike">
                        <a:solidFill>
                          <a:srgbClr val="000000"/>
                        </a:solidFill>
                        <a:effectLst/>
                        <a:latin typeface="Gill Sans MT" panose="020B0502020104020203" pitchFamily="34" charset="77"/>
                      </a:endParaRPr>
                    </a:p>
                  </a:txBody>
                  <a:tcPr marL="6129" marR="6129" marT="6129"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endParaRPr lang="en-US" sz="1500" b="1" i="0" u="none" strike="noStrike">
                        <a:solidFill>
                          <a:srgbClr val="000000"/>
                        </a:solidFill>
                        <a:effectLst/>
                        <a:latin typeface="Gill Sans MT" panose="020B0502020104020203" pitchFamily="34" charset="77"/>
                      </a:endParaRPr>
                    </a:p>
                  </a:txBody>
                  <a:tcPr marL="6129" marR="6129" marT="6129"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endParaRPr lang="en-US" sz="1500" b="1" i="0" u="none" strike="noStrike">
                        <a:solidFill>
                          <a:srgbClr val="000000"/>
                        </a:solidFill>
                        <a:effectLst/>
                        <a:latin typeface="Gill Sans MT" panose="020B0502020104020203" pitchFamily="34" charset="77"/>
                      </a:endParaRPr>
                    </a:p>
                  </a:txBody>
                  <a:tcPr marL="6129" marR="6129" marT="6129"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875686978"/>
                  </a:ext>
                </a:extLst>
              </a:tr>
              <a:tr h="234729">
                <a:tc>
                  <a:txBody>
                    <a:bodyPr/>
                    <a:lstStyle/>
                    <a:p>
                      <a:pPr algn="ctr" fontAlgn="b"/>
                      <a:r>
                        <a:rPr lang="en-US" sz="1500" u="none" strike="noStrike">
                          <a:effectLst/>
                          <a:latin typeface="Gill Sans MT" panose="020B0502020104020203" pitchFamily="34" charset="77"/>
                        </a:rPr>
                        <a:t>Min</a:t>
                      </a:r>
                      <a:endParaRPr lang="en-US" sz="1500" b="1" i="0" u="none" strike="noStrike">
                        <a:solidFill>
                          <a:srgbClr val="000000"/>
                        </a:solidFill>
                        <a:effectLst/>
                        <a:latin typeface="Gill Sans MT" panose="020B0502020104020203" pitchFamily="34" charset="77"/>
                      </a:endParaRPr>
                    </a:p>
                  </a:txBody>
                  <a:tcPr marL="6129" marR="6129" marT="6129"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500" u="none" strike="noStrike">
                          <a:effectLst/>
                          <a:latin typeface="Gill Sans MT" panose="020B0502020104020203" pitchFamily="34" charset="77"/>
                        </a:rPr>
                        <a:t>$121,823 </a:t>
                      </a:r>
                      <a:endParaRPr lang="en-US" sz="1500" b="0" i="0" u="none" strike="noStrike">
                        <a:solidFill>
                          <a:srgbClr val="000000"/>
                        </a:solidFill>
                        <a:effectLst/>
                        <a:latin typeface="Gill Sans MT" panose="020B0502020104020203" pitchFamily="34" charset="77"/>
                      </a:endParaRPr>
                    </a:p>
                  </a:txBody>
                  <a:tcPr marL="6129" marR="6129" marT="6129"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500" u="none" strike="noStrike">
                          <a:effectLst/>
                          <a:latin typeface="Gill Sans MT" panose="020B0502020104020203" pitchFamily="34" charset="77"/>
                        </a:rPr>
                        <a:t>$223,282 </a:t>
                      </a:r>
                      <a:endParaRPr lang="en-US" sz="1500" b="0" i="0" u="none" strike="noStrike">
                        <a:solidFill>
                          <a:srgbClr val="000000"/>
                        </a:solidFill>
                        <a:effectLst/>
                        <a:latin typeface="Gill Sans MT" panose="020B0502020104020203" pitchFamily="34" charset="77"/>
                      </a:endParaRPr>
                    </a:p>
                  </a:txBody>
                  <a:tcPr marL="6129" marR="6129" marT="6129"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500" u="none" strike="noStrike">
                          <a:effectLst/>
                          <a:latin typeface="Gill Sans MT" panose="020B0502020104020203" pitchFamily="34" charset="77"/>
                        </a:rPr>
                        <a:t>$307,623 </a:t>
                      </a:r>
                      <a:endParaRPr lang="en-US" sz="1500" b="0" i="0" u="none" strike="noStrike">
                        <a:solidFill>
                          <a:srgbClr val="000000"/>
                        </a:solidFill>
                        <a:effectLst/>
                        <a:latin typeface="Gill Sans MT" panose="020B0502020104020203" pitchFamily="34" charset="77"/>
                      </a:endParaRPr>
                    </a:p>
                  </a:txBody>
                  <a:tcPr marL="6129" marR="6129" marT="6129"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3099175842"/>
                  </a:ext>
                </a:extLst>
              </a:tr>
              <a:tr h="234729">
                <a:tc>
                  <a:txBody>
                    <a:bodyPr/>
                    <a:lstStyle/>
                    <a:p>
                      <a:pPr algn="ctr" fontAlgn="b"/>
                      <a:r>
                        <a:rPr lang="en-US" sz="1500" u="none" strike="noStrike">
                          <a:effectLst/>
                          <a:latin typeface="Gill Sans MT" panose="020B0502020104020203" pitchFamily="34" charset="77"/>
                        </a:rPr>
                        <a:t>Mean</a:t>
                      </a:r>
                      <a:endParaRPr lang="en-US" sz="1500" b="1" i="0" u="none" strike="noStrike">
                        <a:solidFill>
                          <a:srgbClr val="000000"/>
                        </a:solidFill>
                        <a:effectLst/>
                        <a:latin typeface="Gill Sans MT" panose="020B0502020104020203" pitchFamily="34" charset="77"/>
                      </a:endParaRPr>
                    </a:p>
                  </a:txBody>
                  <a:tcPr marL="6129" marR="6129" marT="6129"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500" u="none" strike="noStrike">
                          <a:effectLst/>
                          <a:latin typeface="Gill Sans MT" panose="020B0502020104020203" pitchFamily="34" charset="77"/>
                        </a:rPr>
                        <a:t>$554,609 </a:t>
                      </a:r>
                      <a:endParaRPr lang="en-US" sz="1500" b="1" i="0" u="none" strike="noStrike">
                        <a:solidFill>
                          <a:srgbClr val="000000"/>
                        </a:solidFill>
                        <a:effectLst/>
                        <a:latin typeface="Gill Sans MT" panose="020B0502020104020203" pitchFamily="34" charset="77"/>
                      </a:endParaRPr>
                    </a:p>
                  </a:txBody>
                  <a:tcPr marL="6129" marR="6129" marT="6129"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500" u="none" strike="noStrike">
                          <a:effectLst/>
                          <a:latin typeface="Gill Sans MT" panose="020B0502020104020203" pitchFamily="34" charset="77"/>
                        </a:rPr>
                        <a:t>$402,123 </a:t>
                      </a:r>
                      <a:endParaRPr lang="en-US" sz="1500" b="1" i="0" u="none" strike="noStrike">
                        <a:solidFill>
                          <a:srgbClr val="000000"/>
                        </a:solidFill>
                        <a:effectLst/>
                        <a:latin typeface="Gill Sans MT" panose="020B0502020104020203" pitchFamily="34" charset="77"/>
                      </a:endParaRPr>
                    </a:p>
                  </a:txBody>
                  <a:tcPr marL="6129" marR="6129" marT="6129"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500" u="none" strike="noStrike">
                          <a:effectLst/>
                          <a:latin typeface="Gill Sans MT" panose="020B0502020104020203" pitchFamily="34" charset="77"/>
                        </a:rPr>
                        <a:t>$395,162 </a:t>
                      </a:r>
                      <a:endParaRPr lang="en-US" sz="1500" b="1" i="0" u="none" strike="noStrike">
                        <a:solidFill>
                          <a:srgbClr val="000000"/>
                        </a:solidFill>
                        <a:effectLst/>
                        <a:latin typeface="Gill Sans MT" panose="020B0502020104020203" pitchFamily="34" charset="77"/>
                      </a:endParaRPr>
                    </a:p>
                  </a:txBody>
                  <a:tcPr marL="6129" marR="6129" marT="6129"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1200006037"/>
                  </a:ext>
                </a:extLst>
              </a:tr>
              <a:tr h="234729">
                <a:tc>
                  <a:txBody>
                    <a:bodyPr/>
                    <a:lstStyle/>
                    <a:p>
                      <a:pPr algn="ctr" fontAlgn="b"/>
                      <a:r>
                        <a:rPr lang="en-US" sz="1500" u="none" strike="noStrike">
                          <a:effectLst/>
                          <a:latin typeface="Gill Sans MT" panose="020B0502020104020203" pitchFamily="34" charset="77"/>
                        </a:rPr>
                        <a:t>Max</a:t>
                      </a:r>
                      <a:endParaRPr lang="en-US" sz="1500" b="1" i="0" u="none" strike="noStrike">
                        <a:solidFill>
                          <a:srgbClr val="000000"/>
                        </a:solidFill>
                        <a:effectLst/>
                        <a:latin typeface="Gill Sans MT" panose="020B0502020104020203" pitchFamily="34" charset="77"/>
                      </a:endParaRPr>
                    </a:p>
                  </a:txBody>
                  <a:tcPr marL="6129" marR="6129" marT="6129"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500" u="none" strike="noStrike">
                          <a:effectLst/>
                          <a:latin typeface="Gill Sans MT" panose="020B0502020104020203" pitchFamily="34" charset="77"/>
                        </a:rPr>
                        <a:t>$1,004,133 </a:t>
                      </a:r>
                      <a:endParaRPr lang="en-US" sz="1500" b="0" i="0" u="none" strike="noStrike">
                        <a:solidFill>
                          <a:srgbClr val="000000"/>
                        </a:solidFill>
                        <a:effectLst/>
                        <a:latin typeface="Gill Sans MT" panose="020B0502020104020203" pitchFamily="34" charset="77"/>
                      </a:endParaRPr>
                    </a:p>
                  </a:txBody>
                  <a:tcPr marL="6129" marR="6129" marT="6129"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500" u="none" strike="noStrike">
                          <a:effectLst/>
                          <a:latin typeface="Gill Sans MT" panose="020B0502020104020203" pitchFamily="34" charset="77"/>
                        </a:rPr>
                        <a:t>$512,795 </a:t>
                      </a:r>
                      <a:endParaRPr lang="en-US" sz="1500" b="0" i="0" u="none" strike="noStrike">
                        <a:solidFill>
                          <a:srgbClr val="000000"/>
                        </a:solidFill>
                        <a:effectLst/>
                        <a:latin typeface="Gill Sans MT" panose="020B0502020104020203" pitchFamily="34" charset="77"/>
                      </a:endParaRPr>
                    </a:p>
                  </a:txBody>
                  <a:tcPr marL="6129" marR="6129" marT="6129"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500" u="none" strike="noStrike">
                          <a:effectLst/>
                          <a:latin typeface="Gill Sans MT" panose="020B0502020104020203" pitchFamily="34" charset="77"/>
                        </a:rPr>
                        <a:t>$441,892 </a:t>
                      </a:r>
                      <a:endParaRPr lang="en-US" sz="1500" b="0" i="0" u="none" strike="noStrike">
                        <a:solidFill>
                          <a:srgbClr val="000000"/>
                        </a:solidFill>
                        <a:effectLst/>
                        <a:latin typeface="Gill Sans MT" panose="020B0502020104020203" pitchFamily="34" charset="77"/>
                      </a:endParaRPr>
                    </a:p>
                  </a:txBody>
                  <a:tcPr marL="6129" marR="6129" marT="6129"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3366689477"/>
                  </a:ext>
                </a:extLst>
              </a:tr>
              <a:tr h="234729">
                <a:tc>
                  <a:txBody>
                    <a:bodyPr/>
                    <a:lstStyle/>
                    <a:p>
                      <a:pPr algn="ctr" fontAlgn="b"/>
                      <a:r>
                        <a:rPr lang="en-US" sz="1500" u="none" strike="noStrike">
                          <a:effectLst/>
                          <a:latin typeface="Gill Sans MT" panose="020B0502020104020203" pitchFamily="34" charset="77"/>
                        </a:rPr>
                        <a:t> </a:t>
                      </a:r>
                      <a:endParaRPr lang="en-US" sz="1500" b="1" i="0" u="none" strike="noStrike">
                        <a:solidFill>
                          <a:srgbClr val="000000"/>
                        </a:solidFill>
                        <a:effectLst/>
                        <a:latin typeface="Gill Sans MT" panose="020B0502020104020203" pitchFamily="34" charset="77"/>
                      </a:endParaRPr>
                    </a:p>
                  </a:txBody>
                  <a:tcPr marL="6129" marR="6129" marT="6129"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500" u="none" strike="noStrike">
                          <a:effectLst/>
                          <a:latin typeface="Gill Sans MT" panose="020B0502020104020203" pitchFamily="34" charset="77"/>
                        </a:rPr>
                        <a:t> </a:t>
                      </a:r>
                      <a:endParaRPr lang="en-US" sz="1500" b="0" i="0" u="none" strike="noStrike">
                        <a:solidFill>
                          <a:srgbClr val="000000"/>
                        </a:solidFill>
                        <a:effectLst/>
                        <a:latin typeface="Gill Sans MT" panose="020B0502020104020203" pitchFamily="34" charset="77"/>
                      </a:endParaRPr>
                    </a:p>
                  </a:txBody>
                  <a:tcPr marL="6129" marR="6129" marT="6129"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500" u="none" strike="noStrike">
                          <a:effectLst/>
                          <a:latin typeface="Gill Sans MT" panose="020B0502020104020203" pitchFamily="34" charset="77"/>
                        </a:rPr>
                        <a:t> </a:t>
                      </a:r>
                      <a:endParaRPr lang="en-US" sz="1500" b="0" i="0" u="none" strike="noStrike">
                        <a:solidFill>
                          <a:srgbClr val="000000"/>
                        </a:solidFill>
                        <a:effectLst/>
                        <a:latin typeface="Gill Sans MT" panose="020B0502020104020203" pitchFamily="34" charset="77"/>
                      </a:endParaRPr>
                    </a:p>
                  </a:txBody>
                  <a:tcPr marL="6129" marR="6129" marT="6129"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500" u="none" strike="noStrike">
                          <a:effectLst/>
                          <a:latin typeface="Gill Sans MT" panose="020B0502020104020203" pitchFamily="34" charset="77"/>
                        </a:rPr>
                        <a:t> </a:t>
                      </a:r>
                      <a:endParaRPr lang="en-US" sz="1500" b="0" i="0" u="none" strike="noStrike">
                        <a:solidFill>
                          <a:srgbClr val="000000"/>
                        </a:solidFill>
                        <a:effectLst/>
                        <a:latin typeface="Gill Sans MT" panose="020B0502020104020203" pitchFamily="34" charset="77"/>
                      </a:endParaRPr>
                    </a:p>
                  </a:txBody>
                  <a:tcPr marL="6129" marR="6129" marT="6129"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3365848070"/>
                  </a:ext>
                </a:extLst>
              </a:tr>
              <a:tr h="463329">
                <a:tc>
                  <a:txBody>
                    <a:bodyPr/>
                    <a:lstStyle/>
                    <a:p>
                      <a:pPr algn="ctr" fontAlgn="b"/>
                      <a:r>
                        <a:rPr lang="en-US" sz="1500" b="1" u="none" strike="noStrike">
                          <a:effectLst/>
                          <a:latin typeface="Gill Sans MT" panose="020B0502020104020203" pitchFamily="34" charset="77"/>
                        </a:rPr>
                        <a:t>Implied Stock Price</a:t>
                      </a:r>
                      <a:endParaRPr lang="en-US" sz="1500" b="1" i="0" u="none" strike="noStrike">
                        <a:solidFill>
                          <a:srgbClr val="000000"/>
                        </a:solidFill>
                        <a:effectLst/>
                        <a:latin typeface="Gill Sans MT" panose="020B0502020104020203" pitchFamily="34" charset="77"/>
                      </a:endParaRPr>
                    </a:p>
                  </a:txBody>
                  <a:tcPr marL="6129" marR="6129" marT="6129"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endParaRPr lang="en-US" sz="1500" b="1" i="0" u="none" strike="noStrike">
                        <a:solidFill>
                          <a:srgbClr val="000000"/>
                        </a:solidFill>
                        <a:effectLst/>
                        <a:latin typeface="Gill Sans MT" panose="020B0502020104020203" pitchFamily="34" charset="77"/>
                      </a:endParaRPr>
                    </a:p>
                  </a:txBody>
                  <a:tcPr marL="6129" marR="6129" marT="6129"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endParaRPr lang="en-US" sz="1500" b="1" i="0" u="none" strike="noStrike">
                        <a:solidFill>
                          <a:srgbClr val="000000"/>
                        </a:solidFill>
                        <a:effectLst/>
                        <a:latin typeface="Gill Sans MT" panose="020B0502020104020203" pitchFamily="34" charset="77"/>
                      </a:endParaRPr>
                    </a:p>
                  </a:txBody>
                  <a:tcPr marL="6129" marR="6129" marT="6129"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endParaRPr lang="en-US" sz="1500" b="1" i="0" u="none" strike="noStrike">
                        <a:solidFill>
                          <a:srgbClr val="000000"/>
                        </a:solidFill>
                        <a:effectLst/>
                        <a:latin typeface="Gill Sans MT" panose="020B0502020104020203" pitchFamily="34" charset="77"/>
                      </a:endParaRPr>
                    </a:p>
                  </a:txBody>
                  <a:tcPr marL="6129" marR="6129" marT="6129"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3672700754"/>
                  </a:ext>
                </a:extLst>
              </a:tr>
              <a:tr h="234729">
                <a:tc>
                  <a:txBody>
                    <a:bodyPr/>
                    <a:lstStyle/>
                    <a:p>
                      <a:pPr algn="ctr" fontAlgn="b"/>
                      <a:r>
                        <a:rPr lang="en-US" sz="1500" u="none" strike="noStrike">
                          <a:effectLst/>
                          <a:latin typeface="Gill Sans MT" panose="020B0502020104020203" pitchFamily="34" charset="77"/>
                        </a:rPr>
                        <a:t>Min</a:t>
                      </a:r>
                      <a:endParaRPr lang="en-US" sz="1500" b="1" i="0" u="none" strike="noStrike">
                        <a:solidFill>
                          <a:srgbClr val="000000"/>
                        </a:solidFill>
                        <a:effectLst/>
                        <a:latin typeface="Gill Sans MT" panose="020B0502020104020203" pitchFamily="34" charset="77"/>
                      </a:endParaRPr>
                    </a:p>
                  </a:txBody>
                  <a:tcPr marL="6129" marR="6129" marT="6129"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500" u="none" strike="noStrike">
                          <a:effectLst/>
                          <a:latin typeface="Gill Sans MT" panose="020B0502020104020203" pitchFamily="34" charset="77"/>
                        </a:rPr>
                        <a:t>$30 </a:t>
                      </a:r>
                      <a:endParaRPr lang="en-US" sz="1500" b="0" i="0" u="none" strike="noStrike">
                        <a:solidFill>
                          <a:srgbClr val="000000"/>
                        </a:solidFill>
                        <a:effectLst/>
                        <a:latin typeface="Gill Sans MT" panose="020B0502020104020203" pitchFamily="34" charset="77"/>
                      </a:endParaRPr>
                    </a:p>
                  </a:txBody>
                  <a:tcPr marL="6129" marR="6129" marT="6129"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500" u="none" strike="noStrike">
                          <a:effectLst/>
                          <a:latin typeface="Gill Sans MT" panose="020B0502020104020203" pitchFamily="34" charset="77"/>
                        </a:rPr>
                        <a:t>$55 </a:t>
                      </a:r>
                      <a:endParaRPr lang="en-US" sz="1500" b="0" i="0" u="none" strike="noStrike">
                        <a:solidFill>
                          <a:srgbClr val="000000"/>
                        </a:solidFill>
                        <a:effectLst/>
                        <a:latin typeface="Gill Sans MT" panose="020B0502020104020203" pitchFamily="34" charset="77"/>
                      </a:endParaRPr>
                    </a:p>
                  </a:txBody>
                  <a:tcPr marL="6129" marR="6129" marT="6129"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500" u="none" strike="noStrike">
                          <a:effectLst/>
                          <a:latin typeface="Gill Sans MT" panose="020B0502020104020203" pitchFamily="34" charset="77"/>
                        </a:rPr>
                        <a:t>$76 </a:t>
                      </a:r>
                      <a:endParaRPr lang="en-US" sz="1500" b="0" i="0" u="none" strike="noStrike">
                        <a:solidFill>
                          <a:srgbClr val="000000"/>
                        </a:solidFill>
                        <a:effectLst/>
                        <a:latin typeface="Gill Sans MT" panose="020B0502020104020203" pitchFamily="34" charset="77"/>
                      </a:endParaRPr>
                    </a:p>
                  </a:txBody>
                  <a:tcPr marL="6129" marR="6129" marT="6129"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3323875163"/>
                  </a:ext>
                </a:extLst>
              </a:tr>
              <a:tr h="234729">
                <a:tc>
                  <a:txBody>
                    <a:bodyPr/>
                    <a:lstStyle/>
                    <a:p>
                      <a:pPr algn="ctr" fontAlgn="b"/>
                      <a:r>
                        <a:rPr lang="en-US" sz="1500" b="1" u="none" strike="noStrike" dirty="0">
                          <a:effectLst/>
                          <a:latin typeface="Gill Sans MT" panose="020B0502020104020203" pitchFamily="34" charset="77"/>
                        </a:rPr>
                        <a:t>Mean</a:t>
                      </a:r>
                      <a:endParaRPr lang="en-US" sz="1500" b="1" i="0" u="none" strike="noStrike" dirty="0">
                        <a:solidFill>
                          <a:srgbClr val="000000"/>
                        </a:solidFill>
                        <a:effectLst/>
                        <a:latin typeface="Gill Sans MT" panose="020B0502020104020203" pitchFamily="34" charset="77"/>
                      </a:endParaRPr>
                    </a:p>
                  </a:txBody>
                  <a:tcPr marL="6129" marR="6129" marT="6129"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500" b="1" u="none" strike="noStrike" dirty="0">
                          <a:effectLst/>
                          <a:latin typeface="Gill Sans MT" panose="020B0502020104020203" pitchFamily="34" charset="77"/>
                        </a:rPr>
                        <a:t>$136.40 </a:t>
                      </a:r>
                      <a:endParaRPr lang="en-US" sz="1500" b="1" i="0" u="none" strike="noStrike" dirty="0">
                        <a:solidFill>
                          <a:srgbClr val="000000"/>
                        </a:solidFill>
                        <a:effectLst/>
                        <a:latin typeface="Gill Sans MT" panose="020B0502020104020203" pitchFamily="34" charset="77"/>
                      </a:endParaRPr>
                    </a:p>
                  </a:txBody>
                  <a:tcPr marL="6129" marR="6129" marT="6129"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500" b="1" u="none" strike="noStrike" dirty="0">
                          <a:effectLst/>
                          <a:latin typeface="Gill Sans MT" panose="020B0502020104020203" pitchFamily="34" charset="77"/>
                        </a:rPr>
                        <a:t>$98.90 </a:t>
                      </a:r>
                      <a:endParaRPr lang="en-US" sz="1500" b="1" i="0" u="none" strike="noStrike" dirty="0">
                        <a:solidFill>
                          <a:srgbClr val="000000"/>
                        </a:solidFill>
                        <a:effectLst/>
                        <a:latin typeface="Gill Sans MT" panose="020B0502020104020203" pitchFamily="34" charset="77"/>
                      </a:endParaRPr>
                    </a:p>
                  </a:txBody>
                  <a:tcPr marL="6129" marR="6129" marT="6129"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500" b="1" u="none" strike="noStrike" dirty="0">
                          <a:effectLst/>
                          <a:latin typeface="Gill Sans MT" panose="020B0502020104020203" pitchFamily="34" charset="77"/>
                        </a:rPr>
                        <a:t>$97.19 </a:t>
                      </a:r>
                      <a:endParaRPr lang="en-US" sz="1500" b="1" i="0" u="none" strike="noStrike" dirty="0">
                        <a:solidFill>
                          <a:srgbClr val="000000"/>
                        </a:solidFill>
                        <a:effectLst/>
                        <a:latin typeface="Gill Sans MT" panose="020B0502020104020203" pitchFamily="34" charset="77"/>
                      </a:endParaRPr>
                    </a:p>
                  </a:txBody>
                  <a:tcPr marL="6129" marR="6129" marT="6129"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2142971541"/>
                  </a:ext>
                </a:extLst>
              </a:tr>
              <a:tr h="234729">
                <a:tc>
                  <a:txBody>
                    <a:bodyPr/>
                    <a:lstStyle/>
                    <a:p>
                      <a:pPr algn="ctr" fontAlgn="b"/>
                      <a:r>
                        <a:rPr lang="en-US" sz="1500" b="0" u="none" strike="noStrike" dirty="0">
                          <a:effectLst/>
                          <a:latin typeface="Gill Sans MT" panose="020B0502020104020203" pitchFamily="34" charset="77"/>
                        </a:rPr>
                        <a:t>Max</a:t>
                      </a:r>
                      <a:endParaRPr lang="en-US" sz="1500" b="0" i="0" u="none" strike="noStrike" dirty="0">
                        <a:solidFill>
                          <a:srgbClr val="000000"/>
                        </a:solidFill>
                        <a:effectLst/>
                        <a:latin typeface="Gill Sans MT" panose="020B0502020104020203" pitchFamily="34" charset="77"/>
                      </a:endParaRPr>
                    </a:p>
                  </a:txBody>
                  <a:tcPr marL="6129" marR="6129" marT="6129"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500" b="0" u="none" strike="noStrike" dirty="0">
                          <a:effectLst/>
                          <a:latin typeface="Gill Sans MT" panose="020B0502020104020203" pitchFamily="34" charset="77"/>
                        </a:rPr>
                        <a:t>$247 </a:t>
                      </a:r>
                      <a:endParaRPr lang="en-US" sz="1500" b="0" i="0" u="none" strike="noStrike" dirty="0">
                        <a:solidFill>
                          <a:srgbClr val="000000"/>
                        </a:solidFill>
                        <a:effectLst/>
                        <a:latin typeface="Gill Sans MT" panose="020B0502020104020203" pitchFamily="34" charset="77"/>
                      </a:endParaRPr>
                    </a:p>
                  </a:txBody>
                  <a:tcPr marL="6129" marR="6129" marT="6129"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500" b="0" u="none" strike="noStrike" dirty="0">
                          <a:effectLst/>
                          <a:latin typeface="Gill Sans MT" panose="020B0502020104020203" pitchFamily="34" charset="77"/>
                        </a:rPr>
                        <a:t>$126 </a:t>
                      </a:r>
                      <a:endParaRPr lang="en-US" sz="1500" b="0" i="0" u="none" strike="noStrike" dirty="0">
                        <a:solidFill>
                          <a:srgbClr val="000000"/>
                        </a:solidFill>
                        <a:effectLst/>
                        <a:latin typeface="Gill Sans MT" panose="020B0502020104020203" pitchFamily="34" charset="77"/>
                      </a:endParaRPr>
                    </a:p>
                  </a:txBody>
                  <a:tcPr marL="6129" marR="6129" marT="6129"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500" b="0" u="none" strike="noStrike" dirty="0">
                          <a:effectLst/>
                          <a:latin typeface="Gill Sans MT" panose="020B0502020104020203" pitchFamily="34" charset="77"/>
                        </a:rPr>
                        <a:t>$109 </a:t>
                      </a:r>
                      <a:endParaRPr lang="en-US" sz="1500" b="0" i="0" u="none" strike="noStrike" dirty="0">
                        <a:solidFill>
                          <a:srgbClr val="000000"/>
                        </a:solidFill>
                        <a:effectLst/>
                        <a:latin typeface="Gill Sans MT" panose="020B0502020104020203" pitchFamily="34" charset="77"/>
                      </a:endParaRPr>
                    </a:p>
                  </a:txBody>
                  <a:tcPr marL="6129" marR="6129" marT="6129"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474786402"/>
                  </a:ext>
                </a:extLst>
              </a:tr>
            </a:tbl>
          </a:graphicData>
        </a:graphic>
      </p:graphicFrame>
      <p:pic>
        <p:nvPicPr>
          <p:cNvPr id="12" name="Picture 11">
            <a:extLst>
              <a:ext uri="{FF2B5EF4-FFF2-40B4-BE49-F238E27FC236}">
                <a16:creationId xmlns:a16="http://schemas.microsoft.com/office/drawing/2014/main" id="{8B5EBB11-5E6D-D306-737E-05C873BFA36D}"/>
              </a:ext>
            </a:extLst>
          </p:cNvPr>
          <p:cNvPicPr>
            <a:picLocks noChangeAspect="1"/>
          </p:cNvPicPr>
          <p:nvPr/>
        </p:nvPicPr>
        <p:blipFill>
          <a:blip r:embed="rId3"/>
          <a:stretch>
            <a:fillRect/>
          </a:stretch>
        </p:blipFill>
        <p:spPr>
          <a:xfrm>
            <a:off x="10157553" y="6049924"/>
            <a:ext cx="1917011" cy="381875"/>
          </a:xfrm>
          <a:prstGeom prst="rect">
            <a:avLst/>
          </a:prstGeom>
        </p:spPr>
      </p:pic>
      <p:graphicFrame>
        <p:nvGraphicFramePr>
          <p:cNvPr id="19" name="Chart 18">
            <a:extLst>
              <a:ext uri="{FF2B5EF4-FFF2-40B4-BE49-F238E27FC236}">
                <a16:creationId xmlns:a16="http://schemas.microsoft.com/office/drawing/2014/main" id="{5B134624-54DE-0C46-BFF8-52ECBC10DA9E}"/>
              </a:ext>
            </a:extLst>
          </p:cNvPr>
          <p:cNvGraphicFramePr>
            <a:graphicFrameLocks/>
          </p:cNvGraphicFramePr>
          <p:nvPr>
            <p:extLst>
              <p:ext uri="{D42A27DB-BD31-4B8C-83A1-F6EECF244321}">
                <p14:modId xmlns:p14="http://schemas.microsoft.com/office/powerpoint/2010/main" val="1134707986"/>
              </p:ext>
            </p:extLst>
          </p:nvPr>
        </p:nvGraphicFramePr>
        <p:xfrm>
          <a:off x="6288949" y="663441"/>
          <a:ext cx="5515779" cy="482576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957798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5149" name="Rectangle 5148">
            <a:extLst>
              <a:ext uri="{FF2B5EF4-FFF2-40B4-BE49-F238E27FC236}">
                <a16:creationId xmlns:a16="http://schemas.microsoft.com/office/drawing/2014/main" id="{E6E37985-09B8-4F09-93C7-44CB3EDE5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6206"/>
            <a:ext cx="12192000" cy="600560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8B5EBB11-5E6D-D306-737E-05C873BFA36D}"/>
              </a:ext>
            </a:extLst>
          </p:cNvPr>
          <p:cNvPicPr>
            <a:picLocks noChangeAspect="1"/>
          </p:cNvPicPr>
          <p:nvPr/>
        </p:nvPicPr>
        <p:blipFill>
          <a:blip r:embed="rId3"/>
          <a:stretch>
            <a:fillRect/>
          </a:stretch>
        </p:blipFill>
        <p:spPr>
          <a:xfrm>
            <a:off x="10157553" y="6049924"/>
            <a:ext cx="1917011" cy="381875"/>
          </a:xfrm>
          <a:prstGeom prst="rect">
            <a:avLst/>
          </a:prstGeom>
        </p:spPr>
      </p:pic>
      <p:sp>
        <p:nvSpPr>
          <p:cNvPr id="9" name="TextBox 8">
            <a:extLst>
              <a:ext uri="{FF2B5EF4-FFF2-40B4-BE49-F238E27FC236}">
                <a16:creationId xmlns:a16="http://schemas.microsoft.com/office/drawing/2014/main" id="{89A62294-5F04-B98B-16BA-0347F1100978}"/>
              </a:ext>
            </a:extLst>
          </p:cNvPr>
          <p:cNvSpPr txBox="1"/>
          <p:nvPr/>
        </p:nvSpPr>
        <p:spPr>
          <a:xfrm>
            <a:off x="353536" y="259769"/>
            <a:ext cx="10459244" cy="707886"/>
          </a:xfrm>
          <a:prstGeom prst="rect">
            <a:avLst/>
          </a:prstGeom>
          <a:noFill/>
        </p:spPr>
        <p:txBody>
          <a:bodyPr wrap="square">
            <a:spAutoFit/>
          </a:bodyPr>
          <a:lstStyle/>
          <a:p>
            <a:r>
              <a:rPr lang="en-US" sz="4000" dirty="0">
                <a:solidFill>
                  <a:srgbClr val="FF0000"/>
                </a:solidFill>
                <a:latin typeface="Gill Sans MT" panose="020B0502020104020203" pitchFamily="34" charset="77"/>
              </a:rPr>
              <a:t>PRECEDENT  TRANSACTION  ANALYSIS</a:t>
            </a:r>
          </a:p>
        </p:txBody>
      </p:sp>
      <p:graphicFrame>
        <p:nvGraphicFramePr>
          <p:cNvPr id="2" name="Table 1">
            <a:extLst>
              <a:ext uri="{FF2B5EF4-FFF2-40B4-BE49-F238E27FC236}">
                <a16:creationId xmlns:a16="http://schemas.microsoft.com/office/drawing/2014/main" id="{0B614494-6107-6AC0-B6F4-076DA6A88025}"/>
              </a:ext>
            </a:extLst>
          </p:cNvPr>
          <p:cNvGraphicFramePr>
            <a:graphicFrameLocks noGrp="1"/>
          </p:cNvGraphicFramePr>
          <p:nvPr>
            <p:extLst>
              <p:ext uri="{D42A27DB-BD31-4B8C-83A1-F6EECF244321}">
                <p14:modId xmlns:p14="http://schemas.microsoft.com/office/powerpoint/2010/main" val="1159785764"/>
              </p:ext>
            </p:extLst>
          </p:nvPr>
        </p:nvGraphicFramePr>
        <p:xfrm>
          <a:off x="0" y="1681516"/>
          <a:ext cx="12192001" cy="1610325"/>
        </p:xfrm>
        <a:graphic>
          <a:graphicData uri="http://schemas.openxmlformats.org/drawingml/2006/table">
            <a:tbl>
              <a:tblPr firstRow="1" bandRow="1">
                <a:tableStyleId>{5C22544A-7EE6-4342-B048-85BDC9FD1C3A}</a:tableStyleId>
              </a:tblPr>
              <a:tblGrid>
                <a:gridCol w="576987">
                  <a:extLst>
                    <a:ext uri="{9D8B030D-6E8A-4147-A177-3AD203B41FA5}">
                      <a16:colId xmlns:a16="http://schemas.microsoft.com/office/drawing/2014/main" val="4101604414"/>
                    </a:ext>
                  </a:extLst>
                </a:gridCol>
                <a:gridCol w="1111516">
                  <a:extLst>
                    <a:ext uri="{9D8B030D-6E8A-4147-A177-3AD203B41FA5}">
                      <a16:colId xmlns:a16="http://schemas.microsoft.com/office/drawing/2014/main" val="3697788858"/>
                    </a:ext>
                  </a:extLst>
                </a:gridCol>
                <a:gridCol w="1221468">
                  <a:extLst>
                    <a:ext uri="{9D8B030D-6E8A-4147-A177-3AD203B41FA5}">
                      <a16:colId xmlns:a16="http://schemas.microsoft.com/office/drawing/2014/main" val="934048523"/>
                    </a:ext>
                  </a:extLst>
                </a:gridCol>
                <a:gridCol w="614201">
                  <a:extLst>
                    <a:ext uri="{9D8B030D-6E8A-4147-A177-3AD203B41FA5}">
                      <a16:colId xmlns:a16="http://schemas.microsoft.com/office/drawing/2014/main" val="1335252845"/>
                    </a:ext>
                  </a:extLst>
                </a:gridCol>
                <a:gridCol w="602361">
                  <a:extLst>
                    <a:ext uri="{9D8B030D-6E8A-4147-A177-3AD203B41FA5}">
                      <a16:colId xmlns:a16="http://schemas.microsoft.com/office/drawing/2014/main" val="3013517117"/>
                    </a:ext>
                  </a:extLst>
                </a:gridCol>
                <a:gridCol w="1185945">
                  <a:extLst>
                    <a:ext uri="{9D8B030D-6E8A-4147-A177-3AD203B41FA5}">
                      <a16:colId xmlns:a16="http://schemas.microsoft.com/office/drawing/2014/main" val="946504335"/>
                    </a:ext>
                  </a:extLst>
                </a:gridCol>
                <a:gridCol w="752907">
                  <a:extLst>
                    <a:ext uri="{9D8B030D-6E8A-4147-A177-3AD203B41FA5}">
                      <a16:colId xmlns:a16="http://schemas.microsoft.com/office/drawing/2014/main" val="4045491519"/>
                    </a:ext>
                  </a:extLst>
                </a:gridCol>
                <a:gridCol w="524549">
                  <a:extLst>
                    <a:ext uri="{9D8B030D-6E8A-4147-A177-3AD203B41FA5}">
                      <a16:colId xmlns:a16="http://schemas.microsoft.com/office/drawing/2014/main" val="2108585286"/>
                    </a:ext>
                  </a:extLst>
                </a:gridCol>
                <a:gridCol w="617584">
                  <a:extLst>
                    <a:ext uri="{9D8B030D-6E8A-4147-A177-3AD203B41FA5}">
                      <a16:colId xmlns:a16="http://schemas.microsoft.com/office/drawing/2014/main" val="138364340"/>
                    </a:ext>
                  </a:extLst>
                </a:gridCol>
                <a:gridCol w="598976">
                  <a:extLst>
                    <a:ext uri="{9D8B030D-6E8A-4147-A177-3AD203B41FA5}">
                      <a16:colId xmlns:a16="http://schemas.microsoft.com/office/drawing/2014/main" val="1949999763"/>
                    </a:ext>
                  </a:extLst>
                </a:gridCol>
                <a:gridCol w="500868">
                  <a:extLst>
                    <a:ext uri="{9D8B030D-6E8A-4147-A177-3AD203B41FA5}">
                      <a16:colId xmlns:a16="http://schemas.microsoft.com/office/drawing/2014/main" val="2812629142"/>
                    </a:ext>
                  </a:extLst>
                </a:gridCol>
                <a:gridCol w="752907">
                  <a:extLst>
                    <a:ext uri="{9D8B030D-6E8A-4147-A177-3AD203B41FA5}">
                      <a16:colId xmlns:a16="http://schemas.microsoft.com/office/drawing/2014/main" val="2856467224"/>
                    </a:ext>
                  </a:extLst>
                </a:gridCol>
                <a:gridCol w="744451">
                  <a:extLst>
                    <a:ext uri="{9D8B030D-6E8A-4147-A177-3AD203B41FA5}">
                      <a16:colId xmlns:a16="http://schemas.microsoft.com/office/drawing/2014/main" val="1830642089"/>
                    </a:ext>
                  </a:extLst>
                </a:gridCol>
                <a:gridCol w="950819">
                  <a:extLst>
                    <a:ext uri="{9D8B030D-6E8A-4147-A177-3AD203B41FA5}">
                      <a16:colId xmlns:a16="http://schemas.microsoft.com/office/drawing/2014/main" val="1838184139"/>
                    </a:ext>
                  </a:extLst>
                </a:gridCol>
                <a:gridCol w="612509">
                  <a:extLst>
                    <a:ext uri="{9D8B030D-6E8A-4147-A177-3AD203B41FA5}">
                      <a16:colId xmlns:a16="http://schemas.microsoft.com/office/drawing/2014/main" val="950909598"/>
                    </a:ext>
                  </a:extLst>
                </a:gridCol>
                <a:gridCol w="823953">
                  <a:extLst>
                    <a:ext uri="{9D8B030D-6E8A-4147-A177-3AD203B41FA5}">
                      <a16:colId xmlns:a16="http://schemas.microsoft.com/office/drawing/2014/main" val="3777039193"/>
                    </a:ext>
                  </a:extLst>
                </a:gridCol>
              </a:tblGrid>
              <a:tr h="553534">
                <a:tc>
                  <a:txBody>
                    <a:bodyPr/>
                    <a:lstStyle/>
                    <a:p>
                      <a:pPr algn="ctr" rtl="0" fontAlgn="b"/>
                      <a:r>
                        <a:rPr lang="en-US" sz="1100" b="0" u="none" strike="noStrike" dirty="0">
                          <a:solidFill>
                            <a:schemeClr val="bg1"/>
                          </a:solidFill>
                          <a:effectLst/>
                          <a:latin typeface="Gill Sans MT" panose="020B0502020104020203" pitchFamily="34" charset="77"/>
                        </a:rPr>
                        <a:t>M&amp;A DATE</a:t>
                      </a:r>
                      <a:endParaRPr lang="en-US" sz="1100" b="0" i="0" u="none" strike="noStrike" dirty="0">
                        <a:solidFill>
                          <a:schemeClr val="bg1"/>
                        </a:solidFill>
                        <a:effectLst/>
                        <a:latin typeface="Gill Sans MT" panose="020B0502020104020203" pitchFamily="34" charset="77"/>
                      </a:endParaRPr>
                    </a:p>
                  </a:txBody>
                  <a:tcPr marL="3124" marR="3124" marT="3124"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rtl="0" fontAlgn="b"/>
                      <a:r>
                        <a:rPr lang="en-US" sz="1100" b="0" u="none" strike="noStrike" dirty="0">
                          <a:solidFill>
                            <a:schemeClr val="bg1"/>
                          </a:solidFill>
                          <a:effectLst/>
                          <a:latin typeface="Gill Sans MT" panose="020B0502020104020203" pitchFamily="34" charset="77"/>
                        </a:rPr>
                        <a:t>ACQUIRER NAME</a:t>
                      </a:r>
                      <a:endParaRPr lang="en-US" sz="1100" b="0" i="0" u="none" strike="noStrike" dirty="0">
                        <a:solidFill>
                          <a:schemeClr val="bg1"/>
                        </a:solidFill>
                        <a:effectLst/>
                        <a:latin typeface="Gill Sans MT" panose="020B0502020104020203" pitchFamily="34" charset="77"/>
                      </a:endParaRPr>
                    </a:p>
                  </a:txBody>
                  <a:tcPr marL="3124" marR="3124" marT="3124"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rtl="0" fontAlgn="b"/>
                      <a:r>
                        <a:rPr lang="en-US" sz="1100" b="0" u="none" strike="noStrike" dirty="0">
                          <a:solidFill>
                            <a:schemeClr val="bg1"/>
                          </a:solidFill>
                          <a:effectLst/>
                          <a:latin typeface="Gill Sans MT" panose="020B0502020104020203" pitchFamily="34" charset="77"/>
                        </a:rPr>
                        <a:t>TARGET NAME</a:t>
                      </a:r>
                      <a:endParaRPr lang="en-US" sz="1100" b="0" i="0" u="none" strike="noStrike" dirty="0">
                        <a:solidFill>
                          <a:schemeClr val="bg1"/>
                        </a:solidFill>
                        <a:effectLst/>
                        <a:latin typeface="Gill Sans MT" panose="020B0502020104020203" pitchFamily="34" charset="77"/>
                      </a:endParaRPr>
                    </a:p>
                  </a:txBody>
                  <a:tcPr marL="3124" marR="3124" marT="3124"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rtl="0" fontAlgn="b"/>
                      <a:r>
                        <a:rPr lang="en-US" sz="1100" b="0" u="none" strike="noStrike" dirty="0">
                          <a:solidFill>
                            <a:schemeClr val="bg1"/>
                          </a:solidFill>
                          <a:effectLst/>
                          <a:latin typeface="Gill Sans MT" panose="020B0502020104020203" pitchFamily="34" charset="77"/>
                        </a:rPr>
                        <a:t>TICKER</a:t>
                      </a:r>
                      <a:endParaRPr lang="en-US" sz="1100" b="0" i="0" u="none" strike="noStrike" dirty="0">
                        <a:solidFill>
                          <a:schemeClr val="bg1"/>
                        </a:solidFill>
                        <a:effectLst/>
                        <a:latin typeface="Gill Sans MT" panose="020B0502020104020203" pitchFamily="34" charset="77"/>
                      </a:endParaRPr>
                    </a:p>
                  </a:txBody>
                  <a:tcPr marL="3124" marR="3124" marT="3124"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rtl="0" fontAlgn="b"/>
                      <a:r>
                        <a:rPr lang="en-US" sz="1100" b="0" u="none" strike="noStrike" dirty="0">
                          <a:solidFill>
                            <a:schemeClr val="bg1"/>
                          </a:solidFill>
                          <a:effectLst/>
                          <a:latin typeface="Gill Sans MT" panose="020B0502020104020203" pitchFamily="34" charset="77"/>
                        </a:rPr>
                        <a:t>STOCK PRICE</a:t>
                      </a:r>
                      <a:endParaRPr lang="en-US" sz="1100" b="0" i="0" u="none" strike="noStrike" dirty="0">
                        <a:solidFill>
                          <a:schemeClr val="bg1"/>
                        </a:solidFill>
                        <a:effectLst/>
                        <a:latin typeface="Gill Sans MT" panose="020B0502020104020203" pitchFamily="34" charset="77"/>
                      </a:endParaRPr>
                    </a:p>
                  </a:txBody>
                  <a:tcPr marL="3124" marR="3124" marT="3124"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rtl="0" fontAlgn="b"/>
                      <a:r>
                        <a:rPr lang="en-US" sz="1100" b="0" u="none" strike="noStrike" dirty="0">
                          <a:solidFill>
                            <a:schemeClr val="bg1"/>
                          </a:solidFill>
                          <a:effectLst/>
                          <a:latin typeface="Gill Sans MT" panose="020B0502020104020203" pitchFamily="34" charset="77"/>
                        </a:rPr>
                        <a:t>SHARES OUTSTANDING</a:t>
                      </a:r>
                      <a:endParaRPr lang="en-US" sz="1100" b="0" i="0" u="none" strike="noStrike" dirty="0">
                        <a:solidFill>
                          <a:schemeClr val="bg1"/>
                        </a:solidFill>
                        <a:effectLst/>
                        <a:latin typeface="Gill Sans MT" panose="020B0502020104020203" pitchFamily="34" charset="77"/>
                      </a:endParaRPr>
                    </a:p>
                  </a:txBody>
                  <a:tcPr marL="3124" marR="3124" marT="3124"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rtl="0" fontAlgn="b"/>
                      <a:r>
                        <a:rPr lang="en-US" sz="1100" b="0" u="none" strike="noStrike">
                          <a:solidFill>
                            <a:schemeClr val="bg1"/>
                          </a:solidFill>
                          <a:effectLst/>
                          <a:latin typeface="Gill Sans MT" panose="020B0502020104020203" pitchFamily="34" charset="77"/>
                        </a:rPr>
                        <a:t>MARKET CAP</a:t>
                      </a:r>
                      <a:endParaRPr lang="en-US" sz="1100" b="0" i="0" u="none" strike="noStrike">
                        <a:solidFill>
                          <a:schemeClr val="bg1"/>
                        </a:solidFill>
                        <a:effectLst/>
                        <a:latin typeface="Gill Sans MT" panose="020B0502020104020203" pitchFamily="34" charset="77"/>
                      </a:endParaRPr>
                    </a:p>
                  </a:txBody>
                  <a:tcPr marL="3124" marR="3124" marT="3124"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rtl="0" fontAlgn="b"/>
                      <a:r>
                        <a:rPr lang="en-US" sz="1100" b="0" u="none" strike="noStrike">
                          <a:solidFill>
                            <a:schemeClr val="bg1"/>
                          </a:solidFill>
                          <a:effectLst/>
                          <a:latin typeface="Gill Sans MT" panose="020B0502020104020203" pitchFamily="34" charset="77"/>
                        </a:rPr>
                        <a:t>EBIT</a:t>
                      </a:r>
                      <a:endParaRPr lang="en-US" sz="1100" b="0" i="0" u="none" strike="noStrike">
                        <a:solidFill>
                          <a:schemeClr val="bg1"/>
                        </a:solidFill>
                        <a:effectLst/>
                        <a:latin typeface="Gill Sans MT" panose="020B0502020104020203" pitchFamily="34" charset="77"/>
                      </a:endParaRPr>
                    </a:p>
                  </a:txBody>
                  <a:tcPr marL="3124" marR="3124" marT="3124"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rtl="0" fontAlgn="b"/>
                      <a:r>
                        <a:rPr lang="en-US" sz="1100" b="0" u="none" strike="noStrike">
                          <a:solidFill>
                            <a:schemeClr val="bg1"/>
                          </a:solidFill>
                          <a:effectLst/>
                          <a:latin typeface="Gill Sans MT" panose="020B0502020104020203" pitchFamily="34" charset="77"/>
                        </a:rPr>
                        <a:t>EBITDA</a:t>
                      </a:r>
                      <a:endParaRPr lang="en-US" sz="1100" b="0" i="0" u="none" strike="noStrike">
                        <a:solidFill>
                          <a:schemeClr val="bg1"/>
                        </a:solidFill>
                        <a:effectLst/>
                        <a:latin typeface="Gill Sans MT" panose="020B0502020104020203" pitchFamily="34" charset="77"/>
                      </a:endParaRPr>
                    </a:p>
                  </a:txBody>
                  <a:tcPr marL="3124" marR="3124" marT="3124"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rtl="0" fontAlgn="b"/>
                      <a:r>
                        <a:rPr lang="en-US" sz="1100" b="0" u="none" strike="noStrike">
                          <a:solidFill>
                            <a:schemeClr val="bg1"/>
                          </a:solidFill>
                          <a:effectLst/>
                          <a:latin typeface="Gill Sans MT" panose="020B0502020104020203" pitchFamily="34" charset="77"/>
                        </a:rPr>
                        <a:t>TOTAL DEBT</a:t>
                      </a:r>
                      <a:endParaRPr lang="en-US" sz="1100" b="0" i="0" u="none" strike="noStrike">
                        <a:solidFill>
                          <a:schemeClr val="bg1"/>
                        </a:solidFill>
                        <a:effectLst/>
                        <a:latin typeface="Gill Sans MT" panose="020B0502020104020203" pitchFamily="34" charset="77"/>
                      </a:endParaRPr>
                    </a:p>
                  </a:txBody>
                  <a:tcPr marL="3124" marR="3124" marT="3124"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rtl="0" fontAlgn="b"/>
                      <a:r>
                        <a:rPr lang="en-US" sz="1100" b="0" u="none" strike="noStrike">
                          <a:solidFill>
                            <a:schemeClr val="bg1"/>
                          </a:solidFill>
                          <a:effectLst/>
                          <a:latin typeface="Gill Sans MT" panose="020B0502020104020203" pitchFamily="34" charset="77"/>
                        </a:rPr>
                        <a:t>CASH</a:t>
                      </a:r>
                      <a:endParaRPr lang="en-US" sz="1100" b="0" i="0" u="none" strike="noStrike">
                        <a:solidFill>
                          <a:schemeClr val="bg1"/>
                        </a:solidFill>
                        <a:effectLst/>
                        <a:latin typeface="Gill Sans MT" panose="020B0502020104020203" pitchFamily="34" charset="77"/>
                      </a:endParaRPr>
                    </a:p>
                  </a:txBody>
                  <a:tcPr marL="3124" marR="3124" marT="3124"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rtl="0" fontAlgn="b"/>
                      <a:r>
                        <a:rPr lang="en-US" sz="1100" b="0" u="none" strike="noStrike">
                          <a:solidFill>
                            <a:schemeClr val="bg1"/>
                          </a:solidFill>
                          <a:effectLst/>
                          <a:latin typeface="Gill Sans MT" panose="020B0502020104020203" pitchFamily="34" charset="77"/>
                        </a:rPr>
                        <a:t>EV (IN MILLION)</a:t>
                      </a:r>
                      <a:endParaRPr lang="en-US" sz="1100" b="0" i="0" u="none" strike="noStrike">
                        <a:solidFill>
                          <a:schemeClr val="bg1"/>
                        </a:solidFill>
                        <a:effectLst/>
                        <a:latin typeface="Gill Sans MT" panose="020B0502020104020203" pitchFamily="34" charset="77"/>
                      </a:endParaRPr>
                    </a:p>
                  </a:txBody>
                  <a:tcPr marL="3124" marR="3124" marT="3124"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rtl="0" fontAlgn="b"/>
                      <a:r>
                        <a:rPr lang="en-US" sz="1100" b="0" u="none" strike="noStrike">
                          <a:solidFill>
                            <a:schemeClr val="bg1"/>
                          </a:solidFill>
                          <a:effectLst/>
                          <a:latin typeface="Gill Sans MT" panose="020B0502020104020203" pitchFamily="34" charset="77"/>
                        </a:rPr>
                        <a:t>REVENUE</a:t>
                      </a:r>
                      <a:endParaRPr lang="en-US" sz="1100" b="0" i="0" u="none" strike="noStrike">
                        <a:solidFill>
                          <a:schemeClr val="bg1"/>
                        </a:solidFill>
                        <a:effectLst/>
                        <a:latin typeface="Gill Sans MT" panose="020B0502020104020203" pitchFamily="34" charset="77"/>
                      </a:endParaRPr>
                    </a:p>
                  </a:txBody>
                  <a:tcPr marL="3124" marR="3124" marT="3124"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rtl="0" fontAlgn="b"/>
                      <a:r>
                        <a:rPr lang="en-US" sz="1100" b="0" u="none" strike="noStrike">
                          <a:solidFill>
                            <a:schemeClr val="bg1"/>
                          </a:solidFill>
                          <a:effectLst/>
                          <a:latin typeface="Gill Sans MT" panose="020B0502020104020203" pitchFamily="34" charset="77"/>
                        </a:rPr>
                        <a:t>EV/REVENUE</a:t>
                      </a:r>
                      <a:endParaRPr lang="en-US" sz="1100" b="0" i="0" u="none" strike="noStrike">
                        <a:solidFill>
                          <a:schemeClr val="bg1"/>
                        </a:solidFill>
                        <a:effectLst/>
                        <a:latin typeface="Gill Sans MT" panose="020B0502020104020203" pitchFamily="34" charset="77"/>
                      </a:endParaRPr>
                    </a:p>
                  </a:txBody>
                  <a:tcPr marL="3124" marR="3124" marT="3124"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rtl="0" fontAlgn="b"/>
                      <a:r>
                        <a:rPr lang="en-US" sz="1100" b="0" u="none" strike="noStrike">
                          <a:solidFill>
                            <a:schemeClr val="bg1"/>
                          </a:solidFill>
                          <a:effectLst/>
                          <a:latin typeface="Gill Sans MT" panose="020B0502020104020203" pitchFamily="34" charset="77"/>
                        </a:rPr>
                        <a:t>EV/EBIT</a:t>
                      </a:r>
                      <a:endParaRPr lang="en-US" sz="1100" b="0" i="0" u="none" strike="noStrike">
                        <a:solidFill>
                          <a:schemeClr val="bg1"/>
                        </a:solidFill>
                        <a:effectLst/>
                        <a:latin typeface="Gill Sans MT" panose="020B0502020104020203" pitchFamily="34" charset="77"/>
                      </a:endParaRPr>
                    </a:p>
                  </a:txBody>
                  <a:tcPr marL="3124" marR="3124" marT="3124"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rtl="0" fontAlgn="b"/>
                      <a:r>
                        <a:rPr lang="en-US" sz="1100" b="0" u="none" strike="noStrike">
                          <a:solidFill>
                            <a:schemeClr val="bg1"/>
                          </a:solidFill>
                          <a:effectLst/>
                          <a:latin typeface="Gill Sans MT" panose="020B0502020104020203" pitchFamily="34" charset="77"/>
                        </a:rPr>
                        <a:t>EV/EBITDA</a:t>
                      </a:r>
                      <a:endParaRPr lang="en-US" sz="1100" b="0" i="0" u="none" strike="noStrike">
                        <a:solidFill>
                          <a:schemeClr val="bg1"/>
                        </a:solidFill>
                        <a:effectLst/>
                        <a:latin typeface="Gill Sans MT" panose="020B0502020104020203" pitchFamily="34" charset="77"/>
                      </a:endParaRPr>
                    </a:p>
                  </a:txBody>
                  <a:tcPr marL="3124" marR="3124" marT="3124"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4220292101"/>
                  </a:ext>
                </a:extLst>
              </a:tr>
              <a:tr h="413956">
                <a:tc>
                  <a:txBody>
                    <a:bodyPr/>
                    <a:lstStyle/>
                    <a:p>
                      <a:pPr algn="ctr" rtl="0" fontAlgn="b"/>
                      <a:r>
                        <a:rPr lang="en-US" sz="1100" b="0" u="none" strike="noStrike">
                          <a:solidFill>
                            <a:schemeClr val="bg1"/>
                          </a:solidFill>
                          <a:effectLst/>
                          <a:latin typeface="Gill Sans MT" panose="020B0502020104020203" pitchFamily="34" charset="77"/>
                        </a:rPr>
                        <a:t>8/21/23</a:t>
                      </a:r>
                      <a:endParaRPr lang="en-US" sz="1100" b="0" i="0" u="none" strike="noStrike">
                        <a:solidFill>
                          <a:schemeClr val="bg1"/>
                        </a:solidFill>
                        <a:effectLst/>
                        <a:latin typeface="Gill Sans MT" panose="020B0502020104020203" pitchFamily="34" charset="77"/>
                      </a:endParaRPr>
                    </a:p>
                  </a:txBody>
                  <a:tcPr marL="3124" marR="3124" marT="3124"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rtl="0" fontAlgn="b"/>
                      <a:r>
                        <a:rPr lang="en-US" sz="1100" b="0" u="none" strike="noStrike">
                          <a:solidFill>
                            <a:schemeClr val="bg1"/>
                          </a:solidFill>
                          <a:effectLst/>
                          <a:latin typeface="Gill Sans MT" panose="020B0502020104020203" pitchFamily="34" charset="77"/>
                        </a:rPr>
                        <a:t>Permian Resources Corp</a:t>
                      </a:r>
                      <a:endParaRPr lang="en-US" sz="1100" b="0" i="0" u="none" strike="noStrike">
                        <a:solidFill>
                          <a:schemeClr val="bg1"/>
                        </a:solidFill>
                        <a:effectLst/>
                        <a:latin typeface="Gill Sans MT" panose="020B0502020104020203" pitchFamily="34" charset="77"/>
                      </a:endParaRPr>
                    </a:p>
                  </a:txBody>
                  <a:tcPr marL="3124" marR="3124" marT="3124"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rtl="0" fontAlgn="b"/>
                      <a:r>
                        <a:rPr lang="en-US" sz="1100" b="0" u="none" strike="noStrike" err="1">
                          <a:solidFill>
                            <a:schemeClr val="bg1"/>
                          </a:solidFill>
                          <a:effectLst/>
                          <a:latin typeface="Gill Sans MT" panose="020B0502020104020203" pitchFamily="34" charset="77"/>
                        </a:rPr>
                        <a:t>Earthstone</a:t>
                      </a:r>
                      <a:r>
                        <a:rPr lang="en-US" sz="1100" b="0" u="none" strike="noStrike">
                          <a:solidFill>
                            <a:schemeClr val="bg1"/>
                          </a:solidFill>
                          <a:effectLst/>
                          <a:latin typeface="Gill Sans MT" panose="020B0502020104020203" pitchFamily="34" charset="77"/>
                        </a:rPr>
                        <a:t> Energy Inc</a:t>
                      </a:r>
                      <a:endParaRPr lang="en-US" sz="1100" b="0" i="0" u="none" strike="noStrike">
                        <a:solidFill>
                          <a:schemeClr val="bg1"/>
                        </a:solidFill>
                        <a:effectLst/>
                        <a:latin typeface="Gill Sans MT" panose="020B0502020104020203" pitchFamily="34" charset="77"/>
                      </a:endParaRPr>
                    </a:p>
                  </a:txBody>
                  <a:tcPr marL="3124" marR="3124" marT="3124"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100" b="0" u="none" strike="noStrike">
                          <a:solidFill>
                            <a:schemeClr val="bg1"/>
                          </a:solidFill>
                          <a:effectLst/>
                          <a:latin typeface="Gill Sans MT" panose="020B0502020104020203" pitchFamily="34" charset="77"/>
                        </a:rPr>
                        <a:t>ESTE</a:t>
                      </a:r>
                      <a:endParaRPr lang="en-US" sz="1100" b="0" i="0" u="none" strike="noStrike">
                        <a:solidFill>
                          <a:schemeClr val="bg1"/>
                        </a:solidFill>
                        <a:effectLst/>
                        <a:latin typeface="Gill Sans MT" panose="020B0502020104020203" pitchFamily="34" charset="77"/>
                      </a:endParaRPr>
                    </a:p>
                  </a:txBody>
                  <a:tcPr marL="3124" marR="3124" marT="3124"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rtl="0" fontAlgn="b"/>
                      <a:r>
                        <a:rPr lang="en-US" sz="1100" b="0" u="none" strike="noStrike">
                          <a:solidFill>
                            <a:schemeClr val="bg1"/>
                          </a:solidFill>
                          <a:effectLst/>
                          <a:latin typeface="Gill Sans MT" panose="020B0502020104020203" pitchFamily="34" charset="77"/>
                        </a:rPr>
                        <a:t>$18.94 </a:t>
                      </a:r>
                      <a:endParaRPr lang="en-US" sz="1100" b="0" i="0" u="none" strike="noStrike">
                        <a:solidFill>
                          <a:schemeClr val="bg1"/>
                        </a:solidFill>
                        <a:effectLst/>
                        <a:latin typeface="Gill Sans MT" panose="020B0502020104020203" pitchFamily="34" charset="77"/>
                      </a:endParaRPr>
                    </a:p>
                  </a:txBody>
                  <a:tcPr marL="3124" marR="3124" marT="3124"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rtl="0" fontAlgn="b"/>
                      <a:r>
                        <a:rPr lang="en-US" sz="1100" b="0" u="none" strike="noStrike" dirty="0">
                          <a:solidFill>
                            <a:schemeClr val="bg1"/>
                          </a:solidFill>
                          <a:effectLst/>
                          <a:latin typeface="Gill Sans MT" panose="020B0502020104020203" pitchFamily="34" charset="77"/>
                        </a:rPr>
                        <a:t>107.33</a:t>
                      </a:r>
                      <a:endParaRPr lang="en-US" sz="1100" b="0" i="0" u="none" strike="noStrike" dirty="0">
                        <a:solidFill>
                          <a:schemeClr val="bg1"/>
                        </a:solidFill>
                        <a:effectLst/>
                        <a:latin typeface="Gill Sans MT" panose="020B0502020104020203" pitchFamily="34" charset="77"/>
                      </a:endParaRPr>
                    </a:p>
                  </a:txBody>
                  <a:tcPr marL="3124" marR="3124" marT="3124"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100" b="0" u="none" strike="noStrike">
                          <a:solidFill>
                            <a:schemeClr val="bg1"/>
                          </a:solidFill>
                          <a:effectLst/>
                          <a:latin typeface="Gill Sans MT" panose="020B0502020104020203" pitchFamily="34" charset="77"/>
                        </a:rPr>
                        <a:t>$2,032.83 </a:t>
                      </a:r>
                      <a:endParaRPr lang="en-US" sz="1100" b="0" i="0" u="none" strike="noStrike">
                        <a:solidFill>
                          <a:schemeClr val="bg1"/>
                        </a:solidFill>
                        <a:effectLst/>
                        <a:latin typeface="Gill Sans MT" panose="020B0502020104020203" pitchFamily="34" charset="77"/>
                      </a:endParaRPr>
                    </a:p>
                  </a:txBody>
                  <a:tcPr marL="3124" marR="3124" marT="3124"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100" b="0" u="none" strike="noStrike">
                          <a:solidFill>
                            <a:schemeClr val="bg1"/>
                          </a:solidFill>
                          <a:effectLst/>
                          <a:latin typeface="Gill Sans MT" panose="020B0502020104020203" pitchFamily="34" charset="77"/>
                        </a:rPr>
                        <a:t>162.08</a:t>
                      </a:r>
                      <a:endParaRPr lang="en-US" sz="1100" b="0" i="0" u="none" strike="noStrike">
                        <a:solidFill>
                          <a:schemeClr val="bg1"/>
                        </a:solidFill>
                        <a:effectLst/>
                        <a:latin typeface="Gill Sans MT" panose="020B0502020104020203" pitchFamily="34" charset="77"/>
                      </a:endParaRPr>
                    </a:p>
                  </a:txBody>
                  <a:tcPr marL="3124" marR="3124" marT="3124"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100" b="0" u="none" strike="noStrike">
                          <a:solidFill>
                            <a:schemeClr val="bg1"/>
                          </a:solidFill>
                          <a:effectLst/>
                          <a:latin typeface="Gill Sans MT" panose="020B0502020104020203" pitchFamily="34" charset="77"/>
                        </a:rPr>
                        <a:t>1262.07</a:t>
                      </a:r>
                      <a:endParaRPr lang="en-US" sz="1100" b="0" i="0" u="none" strike="noStrike">
                        <a:solidFill>
                          <a:schemeClr val="bg1"/>
                        </a:solidFill>
                        <a:effectLst/>
                        <a:latin typeface="Gill Sans MT" panose="020B0502020104020203" pitchFamily="34" charset="77"/>
                      </a:endParaRPr>
                    </a:p>
                  </a:txBody>
                  <a:tcPr marL="3124" marR="3124" marT="3124"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rtl="0" fontAlgn="b"/>
                      <a:r>
                        <a:rPr lang="en-US" sz="1100" b="0" u="none" strike="noStrike">
                          <a:solidFill>
                            <a:schemeClr val="bg1"/>
                          </a:solidFill>
                          <a:effectLst/>
                          <a:latin typeface="Gill Sans MT" panose="020B0502020104020203" pitchFamily="34" charset="77"/>
                        </a:rPr>
                        <a:t>1021.00</a:t>
                      </a:r>
                      <a:endParaRPr lang="en-US" sz="1100" b="0" i="0" u="none" strike="noStrike">
                        <a:solidFill>
                          <a:schemeClr val="bg1"/>
                        </a:solidFill>
                        <a:effectLst/>
                        <a:latin typeface="Gill Sans MT" panose="020B0502020104020203" pitchFamily="34" charset="77"/>
                      </a:endParaRPr>
                    </a:p>
                  </a:txBody>
                  <a:tcPr marL="3124" marR="3124" marT="3124"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rtl="0" fontAlgn="b"/>
                      <a:r>
                        <a:rPr lang="en-US" sz="1100" b="0" u="none" strike="noStrike">
                          <a:solidFill>
                            <a:schemeClr val="bg1"/>
                          </a:solidFill>
                          <a:effectLst/>
                          <a:latin typeface="Gill Sans MT" panose="020B0502020104020203" pitchFamily="34" charset="77"/>
                        </a:rPr>
                        <a:t>49.50</a:t>
                      </a:r>
                      <a:endParaRPr lang="en-US" sz="1100" b="0" i="0" u="none" strike="noStrike">
                        <a:solidFill>
                          <a:schemeClr val="bg1"/>
                        </a:solidFill>
                        <a:effectLst/>
                        <a:latin typeface="Gill Sans MT" panose="020B0502020104020203" pitchFamily="34" charset="77"/>
                      </a:endParaRPr>
                    </a:p>
                  </a:txBody>
                  <a:tcPr marL="3124" marR="3124" marT="3124"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rtl="0" fontAlgn="b"/>
                      <a:r>
                        <a:rPr lang="en-US" sz="1100" b="0" u="none" strike="noStrike" dirty="0">
                          <a:solidFill>
                            <a:schemeClr val="bg1"/>
                          </a:solidFill>
                          <a:effectLst/>
                          <a:latin typeface="Gill Sans MT" panose="020B0502020104020203" pitchFamily="34" charset="77"/>
                        </a:rPr>
                        <a:t>$3,004.33 </a:t>
                      </a:r>
                      <a:endParaRPr lang="en-US" sz="1100" b="0" i="0" u="none" strike="noStrike" dirty="0">
                        <a:solidFill>
                          <a:schemeClr val="bg1"/>
                        </a:solidFill>
                        <a:effectLst/>
                        <a:latin typeface="Gill Sans MT" panose="020B0502020104020203" pitchFamily="34" charset="77"/>
                      </a:endParaRPr>
                    </a:p>
                  </a:txBody>
                  <a:tcPr marL="3124" marR="3124" marT="3124"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100" b="0" u="none" strike="noStrike" dirty="0">
                          <a:solidFill>
                            <a:schemeClr val="bg1"/>
                          </a:solidFill>
                          <a:effectLst/>
                          <a:latin typeface="Gill Sans MT" panose="020B0502020104020203" pitchFamily="34" charset="77"/>
                        </a:rPr>
                        <a:t>1021.20</a:t>
                      </a:r>
                      <a:endParaRPr lang="en-US" sz="1100" b="0" i="0" u="none" strike="noStrike" dirty="0">
                        <a:solidFill>
                          <a:schemeClr val="bg1"/>
                        </a:solidFill>
                        <a:effectLst/>
                        <a:latin typeface="Gill Sans MT" panose="020B0502020104020203" pitchFamily="34" charset="77"/>
                      </a:endParaRPr>
                    </a:p>
                  </a:txBody>
                  <a:tcPr marL="3124" marR="3124" marT="3124"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rtl="0" fontAlgn="b"/>
                      <a:r>
                        <a:rPr lang="en-US" sz="1100" b="0" u="none" strike="noStrike">
                          <a:solidFill>
                            <a:schemeClr val="bg1"/>
                          </a:solidFill>
                          <a:effectLst/>
                          <a:latin typeface="Gill Sans MT" panose="020B0502020104020203" pitchFamily="34" charset="77"/>
                        </a:rPr>
                        <a:t>2.94</a:t>
                      </a:r>
                      <a:endParaRPr lang="en-US" sz="1100" b="0" i="0" u="none" strike="noStrike">
                        <a:solidFill>
                          <a:schemeClr val="bg1"/>
                        </a:solidFill>
                        <a:effectLst/>
                        <a:latin typeface="Gill Sans MT" panose="020B0502020104020203" pitchFamily="34" charset="77"/>
                      </a:endParaRPr>
                    </a:p>
                  </a:txBody>
                  <a:tcPr marL="3124" marR="3124" marT="3124"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100" b="0" u="none" strike="noStrike">
                          <a:solidFill>
                            <a:schemeClr val="bg1"/>
                          </a:solidFill>
                          <a:effectLst/>
                          <a:latin typeface="Gill Sans MT" panose="020B0502020104020203" pitchFamily="34" charset="77"/>
                        </a:rPr>
                        <a:t>18.54</a:t>
                      </a:r>
                      <a:endParaRPr lang="en-US" sz="1100" b="0" i="0" u="none" strike="noStrike">
                        <a:solidFill>
                          <a:schemeClr val="bg1"/>
                        </a:solidFill>
                        <a:effectLst/>
                        <a:latin typeface="Gill Sans MT" panose="020B0502020104020203" pitchFamily="34" charset="77"/>
                      </a:endParaRPr>
                    </a:p>
                  </a:txBody>
                  <a:tcPr marL="3124" marR="3124" marT="3124"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rtl="0" fontAlgn="b"/>
                      <a:r>
                        <a:rPr lang="en-US" sz="1100" b="0" u="none" strike="noStrike">
                          <a:solidFill>
                            <a:schemeClr val="bg1"/>
                          </a:solidFill>
                          <a:effectLst/>
                          <a:latin typeface="Gill Sans MT" panose="020B0502020104020203" pitchFamily="34" charset="77"/>
                        </a:rPr>
                        <a:t>2.3805</a:t>
                      </a:r>
                      <a:endParaRPr lang="en-US" sz="1100" b="0" i="0" u="none" strike="noStrike">
                        <a:solidFill>
                          <a:schemeClr val="bg1"/>
                        </a:solidFill>
                        <a:effectLst/>
                        <a:latin typeface="Gill Sans MT" panose="020B0502020104020203" pitchFamily="34" charset="77"/>
                      </a:endParaRPr>
                    </a:p>
                  </a:txBody>
                  <a:tcPr marL="3124" marR="3124" marT="3124"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4066035640"/>
                  </a:ext>
                </a:extLst>
              </a:tr>
              <a:tr h="413956">
                <a:tc>
                  <a:txBody>
                    <a:bodyPr/>
                    <a:lstStyle/>
                    <a:p>
                      <a:pPr algn="ctr" fontAlgn="b"/>
                      <a:r>
                        <a:rPr lang="en-US" sz="1100" b="0" u="none" strike="noStrike">
                          <a:solidFill>
                            <a:schemeClr val="bg1"/>
                          </a:solidFill>
                          <a:effectLst/>
                          <a:latin typeface="Gill Sans MT" panose="020B0502020104020203" pitchFamily="34" charset="77"/>
                        </a:rPr>
                        <a:t>8/16/23</a:t>
                      </a:r>
                      <a:endParaRPr lang="en-US" sz="1100" b="0" i="0" u="none" strike="noStrike">
                        <a:solidFill>
                          <a:schemeClr val="bg1"/>
                        </a:solidFill>
                        <a:effectLst/>
                        <a:latin typeface="Gill Sans MT" panose="020B0502020104020203" pitchFamily="34" charset="77"/>
                      </a:endParaRPr>
                    </a:p>
                  </a:txBody>
                  <a:tcPr marL="3124" marR="3124" marT="3124"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100" b="0" u="none" strike="noStrike">
                          <a:solidFill>
                            <a:schemeClr val="bg1"/>
                          </a:solidFill>
                          <a:effectLst/>
                          <a:latin typeface="Gill Sans MT" panose="020B0502020104020203" pitchFamily="34" charset="77"/>
                        </a:rPr>
                        <a:t>Energy Transfer LP</a:t>
                      </a:r>
                      <a:endParaRPr lang="en-US" sz="1100" b="0" i="0" u="none" strike="noStrike">
                        <a:solidFill>
                          <a:schemeClr val="bg1"/>
                        </a:solidFill>
                        <a:effectLst/>
                        <a:latin typeface="Gill Sans MT" panose="020B0502020104020203" pitchFamily="34" charset="77"/>
                      </a:endParaRPr>
                    </a:p>
                  </a:txBody>
                  <a:tcPr marL="3124" marR="3124" marT="3124"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100" b="0" u="none" strike="noStrike">
                          <a:solidFill>
                            <a:schemeClr val="bg1"/>
                          </a:solidFill>
                          <a:effectLst/>
                          <a:latin typeface="Gill Sans MT" panose="020B0502020104020203" pitchFamily="34" charset="77"/>
                        </a:rPr>
                        <a:t>Crestwood Equity Partners LP</a:t>
                      </a:r>
                      <a:endParaRPr lang="en-US" sz="1100" b="0" i="0" u="none" strike="noStrike">
                        <a:solidFill>
                          <a:schemeClr val="bg1"/>
                        </a:solidFill>
                        <a:effectLst/>
                        <a:latin typeface="Gill Sans MT" panose="020B0502020104020203" pitchFamily="34" charset="77"/>
                      </a:endParaRPr>
                    </a:p>
                  </a:txBody>
                  <a:tcPr marL="3124" marR="3124" marT="3124"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100" b="0" u="none" strike="noStrike">
                          <a:solidFill>
                            <a:schemeClr val="bg1"/>
                          </a:solidFill>
                          <a:effectLst/>
                          <a:latin typeface="Gill Sans MT" panose="020B0502020104020203" pitchFamily="34" charset="77"/>
                        </a:rPr>
                        <a:t>CEQP</a:t>
                      </a:r>
                      <a:endParaRPr lang="en-US" sz="1100" b="0" i="0" u="none" strike="noStrike">
                        <a:solidFill>
                          <a:schemeClr val="bg1"/>
                        </a:solidFill>
                        <a:effectLst/>
                        <a:latin typeface="Gill Sans MT" panose="020B0502020104020203" pitchFamily="34" charset="77"/>
                      </a:endParaRPr>
                    </a:p>
                  </a:txBody>
                  <a:tcPr marL="3124" marR="3124" marT="3124"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rtl="0" fontAlgn="b"/>
                      <a:r>
                        <a:rPr lang="en-US" sz="1100" b="0" u="none" strike="noStrike">
                          <a:solidFill>
                            <a:schemeClr val="bg1"/>
                          </a:solidFill>
                          <a:effectLst/>
                          <a:latin typeface="Gill Sans MT" panose="020B0502020104020203" pitchFamily="34" charset="77"/>
                        </a:rPr>
                        <a:t>$27.39 </a:t>
                      </a:r>
                      <a:endParaRPr lang="en-US" sz="1100" b="0" i="0" u="none" strike="noStrike">
                        <a:solidFill>
                          <a:schemeClr val="bg1"/>
                        </a:solidFill>
                        <a:effectLst/>
                        <a:latin typeface="Gill Sans MT" panose="020B0502020104020203" pitchFamily="34" charset="77"/>
                      </a:endParaRPr>
                    </a:p>
                  </a:txBody>
                  <a:tcPr marL="3124" marR="3124" marT="3124"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rtl="0" fontAlgn="b"/>
                      <a:r>
                        <a:rPr lang="en-US" sz="1100" b="0" u="none" strike="noStrike" dirty="0">
                          <a:solidFill>
                            <a:schemeClr val="bg1"/>
                          </a:solidFill>
                          <a:effectLst/>
                          <a:latin typeface="Gill Sans MT" panose="020B0502020104020203" pitchFamily="34" charset="77"/>
                        </a:rPr>
                        <a:t>109.40</a:t>
                      </a:r>
                      <a:endParaRPr lang="en-US" sz="1100" b="0" i="0" u="none" strike="noStrike" dirty="0">
                        <a:solidFill>
                          <a:schemeClr val="bg1"/>
                        </a:solidFill>
                        <a:effectLst/>
                        <a:latin typeface="Gill Sans MT" panose="020B0502020104020203" pitchFamily="34" charset="77"/>
                      </a:endParaRPr>
                    </a:p>
                  </a:txBody>
                  <a:tcPr marL="3124" marR="3124" marT="3124"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100" b="0" u="none" strike="noStrike">
                          <a:solidFill>
                            <a:schemeClr val="bg1"/>
                          </a:solidFill>
                          <a:effectLst/>
                          <a:latin typeface="Gill Sans MT" panose="020B0502020104020203" pitchFamily="34" charset="77"/>
                        </a:rPr>
                        <a:t>$2,996.47 </a:t>
                      </a:r>
                      <a:endParaRPr lang="en-US" sz="1100" b="0" i="0" u="none" strike="noStrike">
                        <a:solidFill>
                          <a:schemeClr val="bg1"/>
                        </a:solidFill>
                        <a:effectLst/>
                        <a:latin typeface="Gill Sans MT" panose="020B0502020104020203" pitchFamily="34" charset="77"/>
                      </a:endParaRPr>
                    </a:p>
                  </a:txBody>
                  <a:tcPr marL="3124" marR="3124" marT="3124"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100" b="0" u="none" strike="noStrike" dirty="0">
                          <a:solidFill>
                            <a:schemeClr val="bg1"/>
                          </a:solidFill>
                          <a:effectLst/>
                          <a:latin typeface="Gill Sans MT" panose="020B0502020104020203" pitchFamily="34" charset="77"/>
                        </a:rPr>
                        <a:t>75.5</a:t>
                      </a:r>
                      <a:endParaRPr lang="en-US" sz="1100" b="0" i="0" u="none" strike="noStrike" dirty="0">
                        <a:solidFill>
                          <a:schemeClr val="bg1"/>
                        </a:solidFill>
                        <a:effectLst/>
                        <a:latin typeface="Gill Sans MT" panose="020B0502020104020203" pitchFamily="34" charset="77"/>
                      </a:endParaRPr>
                    </a:p>
                  </a:txBody>
                  <a:tcPr marL="3124" marR="3124" marT="3124"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100" b="0" u="none" strike="noStrike" dirty="0">
                          <a:solidFill>
                            <a:schemeClr val="bg1"/>
                          </a:solidFill>
                          <a:effectLst/>
                          <a:latin typeface="Gill Sans MT" panose="020B0502020104020203" pitchFamily="34" charset="77"/>
                        </a:rPr>
                        <a:t>156.6</a:t>
                      </a:r>
                      <a:endParaRPr lang="en-US" sz="1100" b="0" i="0" u="none" strike="noStrike" dirty="0">
                        <a:solidFill>
                          <a:schemeClr val="bg1"/>
                        </a:solidFill>
                        <a:effectLst/>
                        <a:latin typeface="Gill Sans MT" panose="020B0502020104020203" pitchFamily="34" charset="77"/>
                      </a:endParaRPr>
                    </a:p>
                  </a:txBody>
                  <a:tcPr marL="3124" marR="3124" marT="3124"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rtl="0" fontAlgn="b"/>
                      <a:r>
                        <a:rPr lang="en-US" sz="1100" b="0" u="none" strike="noStrike" dirty="0">
                          <a:solidFill>
                            <a:schemeClr val="bg1"/>
                          </a:solidFill>
                          <a:effectLst/>
                          <a:latin typeface="Gill Sans MT" panose="020B0502020104020203" pitchFamily="34" charset="77"/>
                        </a:rPr>
                        <a:t>3259.10</a:t>
                      </a:r>
                      <a:endParaRPr lang="en-US" sz="1100" b="0" i="0" u="none" strike="noStrike" dirty="0">
                        <a:solidFill>
                          <a:schemeClr val="bg1"/>
                        </a:solidFill>
                        <a:effectLst/>
                        <a:latin typeface="Gill Sans MT" panose="020B0502020104020203" pitchFamily="34" charset="77"/>
                      </a:endParaRPr>
                    </a:p>
                  </a:txBody>
                  <a:tcPr marL="3124" marR="3124" marT="3124"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rtl="0" fontAlgn="b"/>
                      <a:r>
                        <a:rPr lang="en-US" sz="1100" b="0" u="none" strike="noStrike" dirty="0">
                          <a:solidFill>
                            <a:schemeClr val="bg1"/>
                          </a:solidFill>
                          <a:effectLst/>
                          <a:latin typeface="Gill Sans MT" panose="020B0502020104020203" pitchFamily="34" charset="77"/>
                        </a:rPr>
                        <a:t>7.70</a:t>
                      </a:r>
                      <a:endParaRPr lang="en-US" sz="1100" b="0" i="0" u="none" strike="noStrike" dirty="0">
                        <a:solidFill>
                          <a:schemeClr val="bg1"/>
                        </a:solidFill>
                        <a:effectLst/>
                        <a:latin typeface="Gill Sans MT" panose="020B0502020104020203" pitchFamily="34" charset="77"/>
                      </a:endParaRPr>
                    </a:p>
                  </a:txBody>
                  <a:tcPr marL="3124" marR="3124" marT="3124"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rtl="0" fontAlgn="b"/>
                      <a:r>
                        <a:rPr lang="en-US" sz="1100" b="0" u="none" strike="noStrike">
                          <a:solidFill>
                            <a:schemeClr val="bg1"/>
                          </a:solidFill>
                          <a:effectLst/>
                          <a:latin typeface="Gill Sans MT" panose="020B0502020104020203" pitchFamily="34" charset="77"/>
                        </a:rPr>
                        <a:t>$6,247.87 </a:t>
                      </a:r>
                      <a:endParaRPr lang="en-US" sz="1100" b="0" i="0" u="none" strike="noStrike">
                        <a:solidFill>
                          <a:schemeClr val="bg1"/>
                        </a:solidFill>
                        <a:effectLst/>
                        <a:latin typeface="Gill Sans MT" panose="020B0502020104020203" pitchFamily="34" charset="77"/>
                      </a:endParaRPr>
                    </a:p>
                  </a:txBody>
                  <a:tcPr marL="3124" marR="3124" marT="3124"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100" b="0" u="none" strike="noStrike" dirty="0">
                          <a:solidFill>
                            <a:schemeClr val="bg1"/>
                          </a:solidFill>
                          <a:effectLst/>
                          <a:latin typeface="Gill Sans MT" panose="020B0502020104020203" pitchFamily="34" charset="77"/>
                        </a:rPr>
                        <a:t>370.00</a:t>
                      </a:r>
                      <a:endParaRPr lang="en-US" sz="1100" b="0" i="0" u="none" strike="noStrike" dirty="0">
                        <a:solidFill>
                          <a:schemeClr val="bg1"/>
                        </a:solidFill>
                        <a:effectLst/>
                        <a:latin typeface="Gill Sans MT" panose="020B0502020104020203" pitchFamily="34" charset="77"/>
                      </a:endParaRPr>
                    </a:p>
                  </a:txBody>
                  <a:tcPr marL="3124" marR="3124" marT="3124"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rtl="0" fontAlgn="b"/>
                      <a:r>
                        <a:rPr lang="en-US" sz="1100" b="0" u="none" strike="noStrike">
                          <a:solidFill>
                            <a:schemeClr val="bg1"/>
                          </a:solidFill>
                          <a:effectLst/>
                          <a:latin typeface="Gill Sans MT" panose="020B0502020104020203" pitchFamily="34" charset="77"/>
                        </a:rPr>
                        <a:t>16.89</a:t>
                      </a:r>
                      <a:endParaRPr lang="en-US" sz="1100" b="0" i="0" u="none" strike="noStrike">
                        <a:solidFill>
                          <a:schemeClr val="bg1"/>
                        </a:solidFill>
                        <a:effectLst/>
                        <a:latin typeface="Gill Sans MT" panose="020B0502020104020203" pitchFamily="34" charset="77"/>
                      </a:endParaRPr>
                    </a:p>
                  </a:txBody>
                  <a:tcPr marL="3124" marR="3124" marT="3124"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100" b="0" u="none" strike="noStrike">
                          <a:solidFill>
                            <a:schemeClr val="bg1"/>
                          </a:solidFill>
                          <a:effectLst/>
                          <a:latin typeface="Gill Sans MT" panose="020B0502020104020203" pitchFamily="34" charset="77"/>
                        </a:rPr>
                        <a:t>82.75</a:t>
                      </a:r>
                      <a:endParaRPr lang="en-US" sz="1100" b="0" i="0" u="none" strike="noStrike">
                        <a:solidFill>
                          <a:schemeClr val="bg1"/>
                        </a:solidFill>
                        <a:effectLst/>
                        <a:latin typeface="Gill Sans MT" panose="020B0502020104020203" pitchFamily="34" charset="77"/>
                      </a:endParaRPr>
                    </a:p>
                  </a:txBody>
                  <a:tcPr marL="3124" marR="3124" marT="3124"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rtl="0" fontAlgn="b"/>
                      <a:r>
                        <a:rPr lang="en-US" sz="1100" b="0" u="none" strike="noStrike">
                          <a:solidFill>
                            <a:schemeClr val="bg1"/>
                          </a:solidFill>
                          <a:effectLst/>
                          <a:latin typeface="Gill Sans MT" panose="020B0502020104020203" pitchFamily="34" charset="77"/>
                        </a:rPr>
                        <a:t>39.8970</a:t>
                      </a:r>
                      <a:endParaRPr lang="en-US" sz="1100" b="0" i="0" u="none" strike="noStrike">
                        <a:solidFill>
                          <a:schemeClr val="bg1"/>
                        </a:solidFill>
                        <a:effectLst/>
                        <a:latin typeface="Gill Sans MT" panose="020B0502020104020203" pitchFamily="34" charset="77"/>
                      </a:endParaRPr>
                    </a:p>
                  </a:txBody>
                  <a:tcPr marL="3124" marR="3124" marT="3124"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711771092"/>
                  </a:ext>
                </a:extLst>
              </a:tr>
              <a:tr h="228879">
                <a:tc>
                  <a:txBody>
                    <a:bodyPr/>
                    <a:lstStyle/>
                    <a:p>
                      <a:pPr algn="ctr" fontAlgn="b"/>
                      <a:r>
                        <a:rPr lang="en-US" sz="1100" b="0" u="none" strike="noStrike">
                          <a:solidFill>
                            <a:schemeClr val="bg1"/>
                          </a:solidFill>
                          <a:effectLst/>
                          <a:latin typeface="Gill Sans MT" panose="020B0502020104020203" pitchFamily="34" charset="77"/>
                        </a:rPr>
                        <a:t> </a:t>
                      </a:r>
                      <a:endParaRPr lang="en-US" sz="1100" b="0" i="0" u="none" strike="noStrike">
                        <a:solidFill>
                          <a:schemeClr val="bg1"/>
                        </a:solidFill>
                        <a:effectLst/>
                        <a:latin typeface="Gill Sans MT" panose="020B0502020104020203" pitchFamily="34" charset="77"/>
                      </a:endParaRPr>
                    </a:p>
                  </a:txBody>
                  <a:tcPr marL="3124" marR="3124" marT="3124"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100" b="0" u="none" strike="noStrike">
                          <a:solidFill>
                            <a:schemeClr val="bg1"/>
                          </a:solidFill>
                          <a:effectLst/>
                          <a:latin typeface="Gill Sans MT" panose="020B0502020104020203" pitchFamily="34" charset="77"/>
                        </a:rPr>
                        <a:t>EXXON</a:t>
                      </a:r>
                      <a:endParaRPr lang="en-US" sz="1100" b="0" i="0" u="none" strike="noStrike">
                        <a:solidFill>
                          <a:schemeClr val="bg1"/>
                        </a:solidFill>
                        <a:effectLst/>
                        <a:latin typeface="Gill Sans MT" panose="020B0502020104020203" pitchFamily="34" charset="77"/>
                      </a:endParaRPr>
                    </a:p>
                  </a:txBody>
                  <a:tcPr marL="3124" marR="3124" marT="3124"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100" b="0" u="none" strike="noStrike">
                          <a:solidFill>
                            <a:schemeClr val="bg1"/>
                          </a:solidFill>
                          <a:effectLst/>
                          <a:latin typeface="Gill Sans MT" panose="020B0502020104020203" pitchFamily="34" charset="77"/>
                        </a:rPr>
                        <a:t> </a:t>
                      </a:r>
                      <a:endParaRPr lang="en-US" sz="1100" b="0" i="0" u="none" strike="noStrike">
                        <a:solidFill>
                          <a:schemeClr val="bg1"/>
                        </a:solidFill>
                        <a:effectLst/>
                        <a:latin typeface="Gill Sans MT" panose="020B0502020104020203" pitchFamily="34" charset="77"/>
                      </a:endParaRPr>
                    </a:p>
                  </a:txBody>
                  <a:tcPr marL="3124" marR="3124" marT="3124"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100" b="0" u="none" strike="noStrike">
                          <a:solidFill>
                            <a:schemeClr val="bg1"/>
                          </a:solidFill>
                          <a:effectLst/>
                          <a:latin typeface="Gill Sans MT" panose="020B0502020104020203" pitchFamily="34" charset="77"/>
                        </a:rPr>
                        <a:t> </a:t>
                      </a:r>
                      <a:endParaRPr lang="en-US" sz="1100" b="0" i="0" u="none" strike="noStrike">
                        <a:solidFill>
                          <a:schemeClr val="bg1"/>
                        </a:solidFill>
                        <a:effectLst/>
                        <a:latin typeface="Gill Sans MT" panose="020B0502020104020203" pitchFamily="34" charset="77"/>
                      </a:endParaRPr>
                    </a:p>
                  </a:txBody>
                  <a:tcPr marL="3124" marR="3124" marT="3124"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100" b="0" u="none" strike="noStrike">
                          <a:solidFill>
                            <a:schemeClr val="bg1"/>
                          </a:solidFill>
                          <a:effectLst/>
                          <a:latin typeface="Gill Sans MT" panose="020B0502020104020203" pitchFamily="34" charset="77"/>
                        </a:rPr>
                        <a:t>108.99</a:t>
                      </a:r>
                      <a:endParaRPr lang="en-US" sz="1100" b="0" i="0" u="none" strike="noStrike">
                        <a:solidFill>
                          <a:schemeClr val="bg1"/>
                        </a:solidFill>
                        <a:effectLst/>
                        <a:latin typeface="Gill Sans MT" panose="020B0502020104020203" pitchFamily="34" charset="77"/>
                      </a:endParaRPr>
                    </a:p>
                  </a:txBody>
                  <a:tcPr marL="3124" marR="3124" marT="3124"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100" b="0" u="none" strike="noStrike" dirty="0">
                          <a:solidFill>
                            <a:schemeClr val="bg1"/>
                          </a:solidFill>
                          <a:effectLst/>
                          <a:latin typeface="Gill Sans MT" panose="020B0502020104020203" pitchFamily="34" charset="77"/>
                        </a:rPr>
                        <a:t>4,066</a:t>
                      </a:r>
                      <a:endParaRPr lang="en-US" sz="1100" b="0" i="0" u="none" strike="noStrike" dirty="0">
                        <a:solidFill>
                          <a:schemeClr val="bg1"/>
                        </a:solidFill>
                        <a:effectLst/>
                        <a:latin typeface="Gill Sans MT" panose="020B0502020104020203" pitchFamily="34" charset="77"/>
                      </a:endParaRPr>
                    </a:p>
                  </a:txBody>
                  <a:tcPr marL="3124" marR="3124" marT="3124"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100" b="0" u="none" strike="noStrike" dirty="0">
                          <a:solidFill>
                            <a:schemeClr val="bg1"/>
                          </a:solidFill>
                          <a:effectLst/>
                          <a:latin typeface="Gill Sans MT" panose="020B0502020104020203" pitchFamily="34" charset="77"/>
                        </a:rPr>
                        <a:t>443153</a:t>
                      </a:r>
                      <a:endParaRPr lang="en-US" sz="1100" b="0" i="0" u="none" strike="noStrike" dirty="0">
                        <a:solidFill>
                          <a:schemeClr val="bg1"/>
                        </a:solidFill>
                        <a:effectLst/>
                        <a:latin typeface="Gill Sans MT" panose="020B0502020104020203" pitchFamily="34" charset="77"/>
                      </a:endParaRPr>
                    </a:p>
                  </a:txBody>
                  <a:tcPr marL="3124" marR="3124" marT="3124"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100" b="0" u="none" strike="noStrike">
                          <a:solidFill>
                            <a:schemeClr val="bg1"/>
                          </a:solidFill>
                          <a:effectLst/>
                          <a:latin typeface="Gill Sans MT" panose="020B0502020104020203" pitchFamily="34" charset="77"/>
                        </a:rPr>
                        <a:t>11656</a:t>
                      </a:r>
                      <a:endParaRPr lang="en-US" sz="1100" b="0" i="0" u="none" strike="noStrike">
                        <a:solidFill>
                          <a:schemeClr val="bg1"/>
                        </a:solidFill>
                        <a:effectLst/>
                        <a:latin typeface="Gill Sans MT" panose="020B0502020104020203" pitchFamily="34" charset="77"/>
                      </a:endParaRPr>
                    </a:p>
                  </a:txBody>
                  <a:tcPr marL="3124" marR="3124" marT="3124"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100" b="0" u="none" strike="noStrike">
                          <a:solidFill>
                            <a:schemeClr val="bg1"/>
                          </a:solidFill>
                          <a:effectLst/>
                          <a:latin typeface="Gill Sans MT" panose="020B0502020104020203" pitchFamily="34" charset="77"/>
                        </a:rPr>
                        <a:t>15,898</a:t>
                      </a:r>
                      <a:endParaRPr lang="en-US" sz="1100" b="0" i="0" u="none" strike="noStrike">
                        <a:solidFill>
                          <a:schemeClr val="bg1"/>
                        </a:solidFill>
                        <a:effectLst/>
                        <a:latin typeface="Gill Sans MT" panose="020B0502020104020203" pitchFamily="34" charset="77"/>
                      </a:endParaRPr>
                    </a:p>
                  </a:txBody>
                  <a:tcPr marL="3124" marR="3124" marT="3124"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100" b="0" u="none" strike="noStrike">
                          <a:solidFill>
                            <a:schemeClr val="bg1"/>
                          </a:solidFill>
                          <a:effectLst/>
                          <a:latin typeface="Gill Sans MT" panose="020B0502020104020203" pitchFamily="34" charset="77"/>
                        </a:rPr>
                        <a:t>11968</a:t>
                      </a:r>
                      <a:endParaRPr lang="en-US" sz="1100" b="0" i="0" u="none" strike="noStrike">
                        <a:solidFill>
                          <a:schemeClr val="bg1"/>
                        </a:solidFill>
                        <a:effectLst/>
                        <a:latin typeface="Gill Sans MT" panose="020B0502020104020203" pitchFamily="34" charset="77"/>
                      </a:endParaRPr>
                    </a:p>
                  </a:txBody>
                  <a:tcPr marL="3124" marR="3124" marT="3124"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100" b="0" u="none" strike="noStrike">
                          <a:solidFill>
                            <a:schemeClr val="bg1"/>
                          </a:solidFill>
                          <a:effectLst/>
                          <a:latin typeface="Gill Sans MT" panose="020B0502020104020203" pitchFamily="34" charset="77"/>
                        </a:rPr>
                        <a:t>29528</a:t>
                      </a:r>
                      <a:endParaRPr lang="en-US" sz="1100" b="0" i="0" u="none" strike="noStrike">
                        <a:solidFill>
                          <a:schemeClr val="bg1"/>
                        </a:solidFill>
                        <a:effectLst/>
                        <a:latin typeface="Gill Sans MT" panose="020B0502020104020203" pitchFamily="34" charset="77"/>
                      </a:endParaRPr>
                    </a:p>
                  </a:txBody>
                  <a:tcPr marL="3124" marR="3124" marT="3124"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100" b="0" u="none" strike="noStrike" dirty="0">
                          <a:solidFill>
                            <a:schemeClr val="bg1"/>
                          </a:solidFill>
                          <a:effectLst/>
                          <a:latin typeface="Gill Sans MT" panose="020B0502020104020203" pitchFamily="34" charset="77"/>
                        </a:rPr>
                        <a:t>455,121</a:t>
                      </a:r>
                      <a:endParaRPr lang="en-US" sz="1100" b="0" i="0" u="none" strike="noStrike" dirty="0">
                        <a:solidFill>
                          <a:schemeClr val="bg1"/>
                        </a:solidFill>
                        <a:effectLst/>
                        <a:latin typeface="Gill Sans MT" panose="020B0502020104020203" pitchFamily="34" charset="77"/>
                      </a:endParaRPr>
                    </a:p>
                  </a:txBody>
                  <a:tcPr marL="3124" marR="3124" marT="3124"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rtl="0" fontAlgn="b"/>
                      <a:r>
                        <a:rPr lang="en-US" sz="1100" b="0" u="none" strike="noStrike" dirty="0">
                          <a:solidFill>
                            <a:schemeClr val="bg1"/>
                          </a:solidFill>
                          <a:effectLst/>
                          <a:latin typeface="Gill Sans MT" panose="020B0502020104020203" pitchFamily="34" charset="77"/>
                        </a:rPr>
                        <a:t>82914</a:t>
                      </a:r>
                      <a:endParaRPr lang="en-US" sz="1100" b="0" i="0" u="none" strike="noStrike" dirty="0">
                        <a:solidFill>
                          <a:schemeClr val="bg1"/>
                        </a:solidFill>
                        <a:effectLst/>
                        <a:latin typeface="Gill Sans MT" panose="020B0502020104020203" pitchFamily="34" charset="77"/>
                      </a:endParaRPr>
                    </a:p>
                  </a:txBody>
                  <a:tcPr marL="3124" marR="3124" marT="3124"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rtl="0" fontAlgn="b"/>
                      <a:r>
                        <a:rPr lang="en-US" sz="1100" b="0" u="none" strike="noStrike" dirty="0">
                          <a:solidFill>
                            <a:schemeClr val="bg1"/>
                          </a:solidFill>
                          <a:effectLst/>
                          <a:latin typeface="Gill Sans MT" panose="020B0502020104020203" pitchFamily="34" charset="77"/>
                        </a:rPr>
                        <a:t>5.49</a:t>
                      </a:r>
                      <a:endParaRPr lang="en-US" sz="1100" b="0" i="0" u="none" strike="noStrike" dirty="0">
                        <a:solidFill>
                          <a:schemeClr val="bg1"/>
                        </a:solidFill>
                        <a:effectLst/>
                        <a:latin typeface="Gill Sans MT" panose="020B0502020104020203" pitchFamily="34" charset="77"/>
                      </a:endParaRPr>
                    </a:p>
                  </a:txBody>
                  <a:tcPr marL="3124" marR="3124" marT="3124"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100" b="0" u="none" strike="noStrike" dirty="0">
                          <a:solidFill>
                            <a:schemeClr val="bg1"/>
                          </a:solidFill>
                          <a:effectLst/>
                          <a:latin typeface="Gill Sans MT" panose="020B0502020104020203" pitchFamily="34" charset="77"/>
                        </a:rPr>
                        <a:t>39.05</a:t>
                      </a:r>
                      <a:endParaRPr lang="en-US" sz="1100" b="0" i="0" u="none" strike="noStrike" dirty="0">
                        <a:solidFill>
                          <a:schemeClr val="bg1"/>
                        </a:solidFill>
                        <a:effectLst/>
                        <a:latin typeface="Gill Sans MT" panose="020B0502020104020203" pitchFamily="34" charset="77"/>
                      </a:endParaRPr>
                    </a:p>
                  </a:txBody>
                  <a:tcPr marL="3124" marR="3124" marT="3124"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100" b="0" u="none" strike="noStrike" dirty="0">
                          <a:solidFill>
                            <a:schemeClr val="bg1"/>
                          </a:solidFill>
                          <a:effectLst/>
                          <a:latin typeface="Gill Sans MT" panose="020B0502020104020203" pitchFamily="34" charset="77"/>
                        </a:rPr>
                        <a:t>28.63</a:t>
                      </a:r>
                      <a:endParaRPr lang="en-US" sz="1100" b="0" i="0" u="none" strike="noStrike" dirty="0">
                        <a:solidFill>
                          <a:schemeClr val="bg1"/>
                        </a:solidFill>
                        <a:effectLst/>
                        <a:latin typeface="Gill Sans MT" panose="020B0502020104020203" pitchFamily="34" charset="77"/>
                      </a:endParaRPr>
                    </a:p>
                  </a:txBody>
                  <a:tcPr marL="3124" marR="3124" marT="3124"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1282777917"/>
                  </a:ext>
                </a:extLst>
              </a:tr>
            </a:tbl>
          </a:graphicData>
        </a:graphic>
      </p:graphicFrame>
      <p:graphicFrame>
        <p:nvGraphicFramePr>
          <p:cNvPr id="3" name="Table 2">
            <a:extLst>
              <a:ext uri="{FF2B5EF4-FFF2-40B4-BE49-F238E27FC236}">
                <a16:creationId xmlns:a16="http://schemas.microsoft.com/office/drawing/2014/main" id="{60B09D95-D616-8F04-8365-118A07849C62}"/>
              </a:ext>
            </a:extLst>
          </p:cNvPr>
          <p:cNvGraphicFramePr>
            <a:graphicFrameLocks noGrp="1"/>
          </p:cNvGraphicFramePr>
          <p:nvPr>
            <p:extLst>
              <p:ext uri="{D42A27DB-BD31-4B8C-83A1-F6EECF244321}">
                <p14:modId xmlns:p14="http://schemas.microsoft.com/office/powerpoint/2010/main" val="940956163"/>
              </p:ext>
            </p:extLst>
          </p:nvPr>
        </p:nvGraphicFramePr>
        <p:xfrm>
          <a:off x="0" y="3469708"/>
          <a:ext cx="10222823" cy="785402"/>
        </p:xfrm>
        <a:graphic>
          <a:graphicData uri="http://schemas.openxmlformats.org/drawingml/2006/table">
            <a:tbl>
              <a:tblPr>
                <a:tableStyleId>{5C22544A-7EE6-4342-B048-85BDC9FD1C3A}</a:tableStyleId>
              </a:tblPr>
              <a:tblGrid>
                <a:gridCol w="1238579">
                  <a:extLst>
                    <a:ext uri="{9D8B030D-6E8A-4147-A177-3AD203B41FA5}">
                      <a16:colId xmlns:a16="http://schemas.microsoft.com/office/drawing/2014/main" val="4181204887"/>
                    </a:ext>
                  </a:extLst>
                </a:gridCol>
                <a:gridCol w="1994475">
                  <a:extLst>
                    <a:ext uri="{9D8B030D-6E8A-4147-A177-3AD203B41FA5}">
                      <a16:colId xmlns:a16="http://schemas.microsoft.com/office/drawing/2014/main" val="1865349602"/>
                    </a:ext>
                  </a:extLst>
                </a:gridCol>
                <a:gridCol w="2315503">
                  <a:extLst>
                    <a:ext uri="{9D8B030D-6E8A-4147-A177-3AD203B41FA5}">
                      <a16:colId xmlns:a16="http://schemas.microsoft.com/office/drawing/2014/main" val="479879215"/>
                    </a:ext>
                  </a:extLst>
                </a:gridCol>
                <a:gridCol w="1457151">
                  <a:extLst>
                    <a:ext uri="{9D8B030D-6E8A-4147-A177-3AD203B41FA5}">
                      <a16:colId xmlns:a16="http://schemas.microsoft.com/office/drawing/2014/main" val="3698187525"/>
                    </a:ext>
                  </a:extLst>
                </a:gridCol>
                <a:gridCol w="1763540">
                  <a:extLst>
                    <a:ext uri="{9D8B030D-6E8A-4147-A177-3AD203B41FA5}">
                      <a16:colId xmlns:a16="http://schemas.microsoft.com/office/drawing/2014/main" val="1397373124"/>
                    </a:ext>
                  </a:extLst>
                </a:gridCol>
                <a:gridCol w="1453575">
                  <a:extLst>
                    <a:ext uri="{9D8B030D-6E8A-4147-A177-3AD203B41FA5}">
                      <a16:colId xmlns:a16="http://schemas.microsoft.com/office/drawing/2014/main" val="337972237"/>
                    </a:ext>
                  </a:extLst>
                </a:gridCol>
              </a:tblGrid>
              <a:tr h="167640">
                <a:tc>
                  <a:txBody>
                    <a:bodyPr/>
                    <a:lstStyle/>
                    <a:p>
                      <a:pPr algn="ctr" rtl="0" fontAlgn="b"/>
                      <a:r>
                        <a:rPr lang="en-US" sz="1100" u="none" strike="noStrike">
                          <a:effectLst/>
                          <a:latin typeface="Gill Sans MT" panose="020B0502020104020203" pitchFamily="34" charset="77"/>
                        </a:rPr>
                        <a:t>DATE</a:t>
                      </a:r>
                      <a:endParaRPr lang="en-US" sz="1100" b="0" i="0" u="none" strike="noStrike">
                        <a:solidFill>
                          <a:srgbClr val="000000"/>
                        </a:solidFill>
                        <a:effectLst/>
                        <a:latin typeface="Gill Sans MT" panose="020B0502020104020203" pitchFamily="34" charset="77"/>
                      </a:endParaRPr>
                    </a:p>
                  </a:txBody>
                  <a:tcPr marL="0" marR="0" marT="0"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rtl="0" fontAlgn="b"/>
                      <a:r>
                        <a:rPr lang="en-US" sz="1100" u="none" strike="noStrike">
                          <a:effectLst/>
                          <a:latin typeface="Gill Sans MT" panose="020B0502020104020203" pitchFamily="34" charset="77"/>
                        </a:rPr>
                        <a:t>TARGET</a:t>
                      </a:r>
                      <a:endParaRPr lang="en-US" sz="1100" b="0" i="0" u="none" strike="noStrike">
                        <a:solidFill>
                          <a:srgbClr val="000000"/>
                        </a:solidFill>
                        <a:effectLst/>
                        <a:latin typeface="Gill Sans MT" panose="020B0502020104020203" pitchFamily="34" charset="77"/>
                      </a:endParaRPr>
                    </a:p>
                  </a:txBody>
                  <a:tcPr marL="0" marR="0" marT="0"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100" u="none" strike="noStrike">
                          <a:effectLst/>
                          <a:latin typeface="Gill Sans MT" panose="020B0502020104020203" pitchFamily="34" charset="77"/>
                        </a:rPr>
                        <a:t>TICKER</a:t>
                      </a:r>
                      <a:endParaRPr lang="en-US" sz="1100" b="0" i="0" u="none" strike="noStrike">
                        <a:solidFill>
                          <a:srgbClr val="000000"/>
                        </a:solidFill>
                        <a:effectLst/>
                        <a:latin typeface="Gill Sans MT" panose="020B0502020104020203" pitchFamily="34" charset="77"/>
                      </a:endParaRPr>
                    </a:p>
                  </a:txBody>
                  <a:tcPr marL="0" marR="0" marT="0"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rtl="0" fontAlgn="b"/>
                      <a:r>
                        <a:rPr lang="en-US" sz="1100" u="none" strike="noStrike">
                          <a:effectLst/>
                          <a:latin typeface="Gill Sans MT" panose="020B0502020104020203" pitchFamily="34" charset="77"/>
                        </a:rPr>
                        <a:t>ACQUIRER</a:t>
                      </a:r>
                      <a:endParaRPr lang="en-US" sz="1100" b="0" i="0" u="none" strike="noStrike">
                        <a:solidFill>
                          <a:srgbClr val="000000"/>
                        </a:solidFill>
                        <a:effectLst/>
                        <a:latin typeface="Gill Sans MT" panose="020B0502020104020203" pitchFamily="34" charset="77"/>
                      </a:endParaRPr>
                    </a:p>
                  </a:txBody>
                  <a:tcPr marL="0" marR="0" marT="0"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100" b="0" i="0" u="none" strike="noStrike">
                          <a:solidFill>
                            <a:srgbClr val="000000"/>
                          </a:solidFill>
                          <a:effectLst/>
                          <a:latin typeface="Gill Sans MT" panose="020B0502020104020203" pitchFamily="34" charset="77"/>
                        </a:rPr>
                        <a:t>DEAL VALUE ( In Billion )</a:t>
                      </a:r>
                    </a:p>
                  </a:txBody>
                  <a:tcPr marL="0" marR="0" marT="0"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100" b="0" i="0" u="none" strike="noStrike">
                          <a:solidFill>
                            <a:srgbClr val="000000"/>
                          </a:solidFill>
                          <a:effectLst/>
                          <a:latin typeface="Gill Sans MT" panose="020B0502020104020203" pitchFamily="34" charset="77"/>
                        </a:rPr>
                        <a:t>BUSINESS</a:t>
                      </a:r>
                    </a:p>
                  </a:txBody>
                  <a:tcPr marL="0" marR="0" marT="0"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392137656"/>
                  </a:ext>
                </a:extLst>
              </a:tr>
              <a:tr h="392935">
                <a:tc>
                  <a:txBody>
                    <a:bodyPr/>
                    <a:lstStyle/>
                    <a:p>
                      <a:pPr algn="ctr" rtl="0" fontAlgn="b"/>
                      <a:r>
                        <a:rPr lang="en-US" sz="1100" u="none" strike="noStrike">
                          <a:effectLst/>
                          <a:latin typeface="Gill Sans MT" panose="020B0502020104020203" pitchFamily="34" charset="77"/>
                        </a:rPr>
                        <a:t>8/21/23</a:t>
                      </a:r>
                      <a:endParaRPr lang="en-US" sz="1100" b="0" i="0" u="none" strike="noStrike">
                        <a:solidFill>
                          <a:srgbClr val="000000"/>
                        </a:solidFill>
                        <a:effectLst/>
                        <a:latin typeface="Gill Sans MT" panose="020B0502020104020203" pitchFamily="34" charset="77"/>
                      </a:endParaRPr>
                    </a:p>
                  </a:txBody>
                  <a:tcPr marL="0" marR="0" marT="0"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rtl="0" fontAlgn="b"/>
                      <a:r>
                        <a:rPr lang="en-US" sz="1100" u="none" strike="noStrike">
                          <a:effectLst/>
                          <a:latin typeface="Gill Sans MT" panose="020B0502020104020203" pitchFamily="34" charset="77"/>
                        </a:rPr>
                        <a:t>Earthstone Energy Inc</a:t>
                      </a:r>
                      <a:endParaRPr lang="en-US" sz="1100" b="0" i="0" u="none" strike="noStrike">
                        <a:solidFill>
                          <a:srgbClr val="000000"/>
                        </a:solidFill>
                        <a:effectLst/>
                        <a:latin typeface="Gill Sans MT" panose="020B0502020104020203" pitchFamily="34" charset="77"/>
                      </a:endParaRPr>
                    </a:p>
                  </a:txBody>
                  <a:tcPr marL="0" marR="0" marT="0"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100" u="none" strike="noStrike">
                          <a:effectLst/>
                          <a:latin typeface="Gill Sans MT" panose="020B0502020104020203" pitchFamily="34" charset="77"/>
                        </a:rPr>
                        <a:t>ESTE</a:t>
                      </a:r>
                      <a:endParaRPr lang="en-US" sz="1100" b="0" i="0" u="none" strike="noStrike">
                        <a:solidFill>
                          <a:srgbClr val="000000"/>
                        </a:solidFill>
                        <a:effectLst/>
                        <a:latin typeface="Gill Sans MT" panose="020B0502020104020203" pitchFamily="34" charset="77"/>
                      </a:endParaRPr>
                    </a:p>
                  </a:txBody>
                  <a:tcPr marL="0" marR="0" marT="0"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rtl="0" fontAlgn="b"/>
                      <a:r>
                        <a:rPr lang="en-US" sz="1100" u="none" strike="noStrike">
                          <a:effectLst/>
                          <a:latin typeface="Gill Sans MT" panose="020B0502020104020203" pitchFamily="34" charset="77"/>
                        </a:rPr>
                        <a:t>Permian Resources Corp</a:t>
                      </a:r>
                      <a:endParaRPr lang="en-US" sz="1100" b="0" i="0" u="none" strike="noStrike">
                        <a:solidFill>
                          <a:srgbClr val="000000"/>
                        </a:solidFill>
                        <a:effectLst/>
                        <a:latin typeface="Gill Sans MT" panose="020B0502020104020203" pitchFamily="34" charset="77"/>
                      </a:endParaRPr>
                    </a:p>
                  </a:txBody>
                  <a:tcPr marL="0" marR="0" marT="0"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100" b="0" i="0" u="none" strike="noStrike">
                          <a:solidFill>
                            <a:srgbClr val="000000"/>
                          </a:solidFill>
                          <a:effectLst/>
                          <a:latin typeface="Gill Sans MT" panose="020B0502020104020203" pitchFamily="34" charset="77"/>
                        </a:rPr>
                        <a:t>$4.5</a:t>
                      </a:r>
                    </a:p>
                  </a:txBody>
                  <a:tcPr marL="0" marR="0" marT="0"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100" u="none" strike="noStrike">
                          <a:effectLst/>
                          <a:latin typeface="Gill Sans MT" panose="020B0502020104020203" pitchFamily="34" charset="77"/>
                        </a:rPr>
                        <a:t>OIL,GAS &amp; COAL</a:t>
                      </a:r>
                      <a:endParaRPr lang="en-US" sz="1100" b="0" i="0" u="none" strike="noStrike">
                        <a:solidFill>
                          <a:srgbClr val="000000"/>
                        </a:solidFill>
                        <a:effectLst/>
                        <a:latin typeface="Gill Sans MT" panose="020B0502020104020203" pitchFamily="34" charset="77"/>
                      </a:endParaRPr>
                    </a:p>
                  </a:txBody>
                  <a:tcPr marL="0" marR="0" marT="0"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3777741157"/>
                  </a:ext>
                </a:extLst>
              </a:tr>
              <a:tr h="224827">
                <a:tc>
                  <a:txBody>
                    <a:bodyPr/>
                    <a:lstStyle/>
                    <a:p>
                      <a:pPr algn="ctr" fontAlgn="b"/>
                      <a:r>
                        <a:rPr lang="en-US" sz="1100" u="none" strike="noStrike">
                          <a:effectLst/>
                          <a:latin typeface="Gill Sans MT" panose="020B0502020104020203" pitchFamily="34" charset="77"/>
                        </a:rPr>
                        <a:t>8/16/23</a:t>
                      </a:r>
                      <a:endParaRPr lang="en-US" sz="1100" b="0" i="0" u="none" strike="noStrike">
                        <a:solidFill>
                          <a:srgbClr val="000000"/>
                        </a:solidFill>
                        <a:effectLst/>
                        <a:latin typeface="Gill Sans MT" panose="020B0502020104020203" pitchFamily="34" charset="77"/>
                      </a:endParaRPr>
                    </a:p>
                  </a:txBody>
                  <a:tcPr marL="0" marR="0" marT="0"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100" u="none" strike="noStrike">
                          <a:effectLst/>
                          <a:latin typeface="Gill Sans MT" panose="020B0502020104020203" pitchFamily="34" charset="77"/>
                        </a:rPr>
                        <a:t>Crestwood Equity Partners LP</a:t>
                      </a:r>
                      <a:endParaRPr lang="en-US" sz="1100" b="0" i="0" u="none" strike="noStrike">
                        <a:solidFill>
                          <a:srgbClr val="000000"/>
                        </a:solidFill>
                        <a:effectLst/>
                        <a:latin typeface="Gill Sans MT" panose="020B0502020104020203" pitchFamily="34" charset="77"/>
                      </a:endParaRPr>
                    </a:p>
                  </a:txBody>
                  <a:tcPr marL="0" marR="0" marT="0"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100" u="none" strike="noStrike" dirty="0">
                          <a:effectLst/>
                          <a:latin typeface="Gill Sans MT" panose="020B0502020104020203" pitchFamily="34" charset="77"/>
                        </a:rPr>
                        <a:t>CEQP</a:t>
                      </a:r>
                      <a:endParaRPr lang="en-US" sz="1100" b="0" i="0" u="none" strike="noStrike" dirty="0">
                        <a:solidFill>
                          <a:srgbClr val="000000"/>
                        </a:solidFill>
                        <a:effectLst/>
                        <a:latin typeface="Gill Sans MT" panose="020B0502020104020203" pitchFamily="34" charset="77"/>
                      </a:endParaRPr>
                    </a:p>
                  </a:txBody>
                  <a:tcPr marL="0" marR="0" marT="0"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100" u="none" strike="noStrike">
                          <a:effectLst/>
                          <a:latin typeface="Gill Sans MT" panose="020B0502020104020203" pitchFamily="34" charset="77"/>
                        </a:rPr>
                        <a:t>Energy Transfer LP</a:t>
                      </a:r>
                      <a:endParaRPr lang="en-US" sz="1100" b="0" i="0" u="none" strike="noStrike">
                        <a:solidFill>
                          <a:srgbClr val="000000"/>
                        </a:solidFill>
                        <a:effectLst/>
                        <a:latin typeface="Gill Sans MT" panose="020B0502020104020203" pitchFamily="34" charset="77"/>
                      </a:endParaRPr>
                    </a:p>
                  </a:txBody>
                  <a:tcPr marL="0" marR="0" marT="0"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100" b="0" i="0" u="none" strike="noStrike">
                          <a:solidFill>
                            <a:srgbClr val="000000"/>
                          </a:solidFill>
                          <a:effectLst/>
                          <a:latin typeface="Gill Sans MT" panose="020B0502020104020203" pitchFamily="34" charset="77"/>
                        </a:rPr>
                        <a:t>$7.1</a:t>
                      </a:r>
                    </a:p>
                  </a:txBody>
                  <a:tcPr marL="0" marR="0" marT="0"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100" u="none" strike="noStrike" dirty="0">
                          <a:effectLst/>
                          <a:latin typeface="Gill Sans MT" panose="020B0502020104020203" pitchFamily="34" charset="77"/>
                        </a:rPr>
                        <a:t>OIL,GAS &amp; COAL</a:t>
                      </a:r>
                      <a:endParaRPr lang="en-US" sz="1100" b="0" i="0" u="none" strike="noStrike" dirty="0">
                        <a:solidFill>
                          <a:srgbClr val="000000"/>
                        </a:solidFill>
                        <a:effectLst/>
                        <a:latin typeface="Gill Sans MT" panose="020B0502020104020203" pitchFamily="34" charset="77"/>
                      </a:endParaRPr>
                    </a:p>
                  </a:txBody>
                  <a:tcPr marL="0" marR="0" marT="0"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494508286"/>
                  </a:ext>
                </a:extLst>
              </a:tr>
            </a:tbl>
          </a:graphicData>
        </a:graphic>
      </p:graphicFrame>
      <p:pic>
        <p:nvPicPr>
          <p:cNvPr id="7" name="Picture 6">
            <a:extLst>
              <a:ext uri="{FF2B5EF4-FFF2-40B4-BE49-F238E27FC236}">
                <a16:creationId xmlns:a16="http://schemas.microsoft.com/office/drawing/2014/main" id="{62C9DB70-11B4-81B3-579E-9206ED59ABA3}"/>
              </a:ext>
            </a:extLst>
          </p:cNvPr>
          <p:cNvPicPr>
            <a:picLocks noChangeAspect="1"/>
          </p:cNvPicPr>
          <p:nvPr/>
        </p:nvPicPr>
        <p:blipFill>
          <a:blip r:embed="rId4"/>
          <a:stretch>
            <a:fillRect/>
          </a:stretch>
        </p:blipFill>
        <p:spPr>
          <a:xfrm>
            <a:off x="10222821" y="3388292"/>
            <a:ext cx="1023849" cy="785402"/>
          </a:xfrm>
          <a:prstGeom prst="rect">
            <a:avLst/>
          </a:prstGeom>
        </p:spPr>
      </p:pic>
      <p:pic>
        <p:nvPicPr>
          <p:cNvPr id="8" name="Picture 7">
            <a:extLst>
              <a:ext uri="{FF2B5EF4-FFF2-40B4-BE49-F238E27FC236}">
                <a16:creationId xmlns:a16="http://schemas.microsoft.com/office/drawing/2014/main" id="{E064000C-1570-9D90-CF99-85D7F3A0B9A6}"/>
              </a:ext>
            </a:extLst>
          </p:cNvPr>
          <p:cNvPicPr>
            <a:picLocks noChangeAspect="1"/>
          </p:cNvPicPr>
          <p:nvPr/>
        </p:nvPicPr>
        <p:blipFill>
          <a:blip r:embed="rId5"/>
          <a:stretch>
            <a:fillRect/>
          </a:stretch>
        </p:blipFill>
        <p:spPr>
          <a:xfrm>
            <a:off x="10205468" y="3983921"/>
            <a:ext cx="1214624" cy="352605"/>
          </a:xfrm>
          <a:prstGeom prst="rect">
            <a:avLst/>
          </a:prstGeom>
        </p:spPr>
      </p:pic>
      <p:sp>
        <p:nvSpPr>
          <p:cNvPr id="10" name="TextBox 9">
            <a:extLst>
              <a:ext uri="{FF2B5EF4-FFF2-40B4-BE49-F238E27FC236}">
                <a16:creationId xmlns:a16="http://schemas.microsoft.com/office/drawing/2014/main" id="{91FCA746-7D78-DB18-584F-B02EB7B3ED02}"/>
              </a:ext>
            </a:extLst>
          </p:cNvPr>
          <p:cNvSpPr txBox="1"/>
          <p:nvPr/>
        </p:nvSpPr>
        <p:spPr>
          <a:xfrm>
            <a:off x="146047" y="4775539"/>
            <a:ext cx="10963913" cy="1192969"/>
          </a:xfrm>
          <a:prstGeom prst="rect">
            <a:avLst/>
          </a:prstGeom>
          <a:noFill/>
        </p:spPr>
        <p:txBody>
          <a:bodyPr wrap="square">
            <a:spAutoFit/>
          </a:bodyPr>
          <a:lstStyle/>
          <a:p>
            <a:r>
              <a:rPr lang="en-US" dirty="0">
                <a:solidFill>
                  <a:schemeClr val="bg1"/>
                </a:solidFill>
                <a:latin typeface="Gill Sans MT" panose="020B0502020104020203" pitchFamily="34" charset="77"/>
              </a:rPr>
              <a:t>I choose the above companies for M&amp;A’s because both the Earth stone Energy Inc. and Crestwood Equity Partners LP are two potential precedent transactions for valuing ExxonMobil. Both companies are in the oil and gas industry. Additionally, both companies have been involved in recent transactions that are relevant to the proposed valuation of ExxonMobil.</a:t>
            </a:r>
          </a:p>
        </p:txBody>
      </p:sp>
    </p:spTree>
    <p:extLst>
      <p:ext uri="{BB962C8B-B14F-4D97-AF65-F5344CB8AC3E}">
        <p14:creationId xmlns:p14="http://schemas.microsoft.com/office/powerpoint/2010/main" val="2947603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5149" name="Rectangle 5148">
            <a:extLst>
              <a:ext uri="{FF2B5EF4-FFF2-40B4-BE49-F238E27FC236}">
                <a16:creationId xmlns:a16="http://schemas.microsoft.com/office/drawing/2014/main" id="{E6E37985-09B8-4F09-93C7-44CB3EDE5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6206"/>
            <a:ext cx="12192000" cy="600560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8B5EBB11-5E6D-D306-737E-05C873BFA36D}"/>
              </a:ext>
            </a:extLst>
          </p:cNvPr>
          <p:cNvPicPr>
            <a:picLocks noChangeAspect="1"/>
          </p:cNvPicPr>
          <p:nvPr/>
        </p:nvPicPr>
        <p:blipFill>
          <a:blip r:embed="rId3"/>
          <a:stretch>
            <a:fillRect/>
          </a:stretch>
        </p:blipFill>
        <p:spPr>
          <a:xfrm>
            <a:off x="10157553" y="6049924"/>
            <a:ext cx="1917011" cy="381875"/>
          </a:xfrm>
          <a:prstGeom prst="rect">
            <a:avLst/>
          </a:prstGeom>
        </p:spPr>
      </p:pic>
      <p:graphicFrame>
        <p:nvGraphicFramePr>
          <p:cNvPr id="4" name="Table 3">
            <a:extLst>
              <a:ext uri="{FF2B5EF4-FFF2-40B4-BE49-F238E27FC236}">
                <a16:creationId xmlns:a16="http://schemas.microsoft.com/office/drawing/2014/main" id="{E350F48E-FF23-B00C-0459-161D90BC962D}"/>
              </a:ext>
            </a:extLst>
          </p:cNvPr>
          <p:cNvGraphicFramePr>
            <a:graphicFrameLocks noGrp="1"/>
          </p:cNvGraphicFramePr>
          <p:nvPr>
            <p:extLst>
              <p:ext uri="{D42A27DB-BD31-4B8C-83A1-F6EECF244321}">
                <p14:modId xmlns:p14="http://schemas.microsoft.com/office/powerpoint/2010/main" val="300082097"/>
              </p:ext>
            </p:extLst>
          </p:nvPr>
        </p:nvGraphicFramePr>
        <p:xfrm>
          <a:off x="353536" y="1206620"/>
          <a:ext cx="5904049" cy="3547110"/>
        </p:xfrm>
        <a:graphic>
          <a:graphicData uri="http://schemas.openxmlformats.org/drawingml/2006/table">
            <a:tbl>
              <a:tblPr>
                <a:tableStyleId>{5C22544A-7EE6-4342-B048-85BDC9FD1C3A}</a:tableStyleId>
              </a:tblPr>
              <a:tblGrid>
                <a:gridCol w="1232896">
                  <a:extLst>
                    <a:ext uri="{9D8B030D-6E8A-4147-A177-3AD203B41FA5}">
                      <a16:colId xmlns:a16="http://schemas.microsoft.com/office/drawing/2014/main" val="2884716783"/>
                    </a:ext>
                  </a:extLst>
                </a:gridCol>
                <a:gridCol w="1491755">
                  <a:extLst>
                    <a:ext uri="{9D8B030D-6E8A-4147-A177-3AD203B41FA5}">
                      <a16:colId xmlns:a16="http://schemas.microsoft.com/office/drawing/2014/main" val="4113500051"/>
                    </a:ext>
                  </a:extLst>
                </a:gridCol>
                <a:gridCol w="1951387">
                  <a:extLst>
                    <a:ext uri="{9D8B030D-6E8A-4147-A177-3AD203B41FA5}">
                      <a16:colId xmlns:a16="http://schemas.microsoft.com/office/drawing/2014/main" val="3504039294"/>
                    </a:ext>
                  </a:extLst>
                </a:gridCol>
                <a:gridCol w="1228011">
                  <a:extLst>
                    <a:ext uri="{9D8B030D-6E8A-4147-A177-3AD203B41FA5}">
                      <a16:colId xmlns:a16="http://schemas.microsoft.com/office/drawing/2014/main" val="4273632859"/>
                    </a:ext>
                  </a:extLst>
                </a:gridCol>
              </a:tblGrid>
              <a:tr h="253365">
                <a:tc>
                  <a:txBody>
                    <a:bodyPr/>
                    <a:lstStyle/>
                    <a:p>
                      <a:pPr algn="ctr" fontAlgn="b"/>
                      <a:r>
                        <a:rPr lang="en-US" sz="1600" u="none" strike="noStrike">
                          <a:effectLst/>
                          <a:latin typeface="Gill Sans MT" panose="020B0502020104020203" pitchFamily="34" charset="77"/>
                        </a:rPr>
                        <a:t> </a:t>
                      </a:r>
                      <a:endParaRPr lang="en-US" sz="1600" b="0" i="0" u="none" strike="noStrike">
                        <a:solidFill>
                          <a:srgbClr val="000000"/>
                        </a:solidFill>
                        <a:effectLst/>
                        <a:latin typeface="Gill Sans MT" panose="020B0502020104020203" pitchFamily="34" charset="77"/>
                      </a:endParaRPr>
                    </a:p>
                  </a:txBody>
                  <a:tcPr marL="9525" marR="9525" marT="9525"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600" b="0" u="none" strike="noStrike" dirty="0">
                          <a:effectLst/>
                          <a:latin typeface="Gill Sans MT" panose="020B0502020104020203" pitchFamily="34" charset="77"/>
                        </a:rPr>
                        <a:t>EV/SALES</a:t>
                      </a:r>
                      <a:endParaRPr lang="en-US" sz="1600" b="0" i="0" u="none" strike="noStrike" dirty="0">
                        <a:solidFill>
                          <a:srgbClr val="000000"/>
                        </a:solidFill>
                        <a:effectLst/>
                        <a:latin typeface="Gill Sans MT" panose="020B0502020104020203" pitchFamily="34" charset="77"/>
                      </a:endParaRPr>
                    </a:p>
                  </a:txBody>
                  <a:tcPr marL="9525" marR="9525" marT="9525"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600" b="0" u="none" strike="noStrike" dirty="0">
                          <a:effectLst/>
                          <a:latin typeface="Gill Sans MT" panose="020B0502020104020203" pitchFamily="34" charset="77"/>
                        </a:rPr>
                        <a:t>EV/EBIT</a:t>
                      </a:r>
                      <a:endParaRPr lang="en-US" sz="1600" b="0" i="0" u="none" strike="noStrike" dirty="0">
                        <a:solidFill>
                          <a:srgbClr val="000000"/>
                        </a:solidFill>
                        <a:effectLst/>
                        <a:latin typeface="Gill Sans MT" panose="020B0502020104020203" pitchFamily="34" charset="77"/>
                      </a:endParaRPr>
                    </a:p>
                  </a:txBody>
                  <a:tcPr marL="9525" marR="9525" marT="9525"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600" b="0" u="none" strike="noStrike" dirty="0">
                          <a:effectLst/>
                          <a:latin typeface="Gill Sans MT" panose="020B0502020104020203" pitchFamily="34" charset="77"/>
                        </a:rPr>
                        <a:t>EV/EBITDA</a:t>
                      </a:r>
                      <a:endParaRPr lang="en-US" sz="1600" b="0" i="0" u="none" strike="noStrike" dirty="0">
                        <a:solidFill>
                          <a:srgbClr val="000000"/>
                        </a:solidFill>
                        <a:effectLst/>
                        <a:latin typeface="Gill Sans MT" panose="020B0502020104020203" pitchFamily="34" charset="77"/>
                      </a:endParaRPr>
                    </a:p>
                  </a:txBody>
                  <a:tcPr marL="9525" marR="9525" marT="9525"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1207690153"/>
                  </a:ext>
                </a:extLst>
              </a:tr>
              <a:tr h="253365">
                <a:tc>
                  <a:txBody>
                    <a:bodyPr/>
                    <a:lstStyle/>
                    <a:p>
                      <a:pPr algn="ctr" fontAlgn="b"/>
                      <a:r>
                        <a:rPr lang="en-US" sz="1600" u="none" strike="noStrike">
                          <a:effectLst/>
                          <a:latin typeface="Gill Sans MT" panose="020B0502020104020203" pitchFamily="34" charset="77"/>
                        </a:rPr>
                        <a:t>Min</a:t>
                      </a:r>
                      <a:endParaRPr lang="en-US" sz="1600" b="1" i="0" u="none" strike="noStrike">
                        <a:solidFill>
                          <a:srgbClr val="000000"/>
                        </a:solidFill>
                        <a:effectLst/>
                        <a:latin typeface="Gill Sans MT" panose="020B0502020104020203" pitchFamily="34" charset="77"/>
                      </a:endParaRPr>
                    </a:p>
                  </a:txBody>
                  <a:tcPr marL="9525" marR="9525" marT="9525"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600" u="none" strike="noStrike">
                          <a:effectLst/>
                          <a:latin typeface="Gill Sans MT" panose="020B0502020104020203" pitchFamily="34" charset="77"/>
                        </a:rPr>
                        <a:t>2.94</a:t>
                      </a:r>
                      <a:endParaRPr lang="en-US" sz="1600" b="0" i="0" u="none" strike="noStrike">
                        <a:solidFill>
                          <a:srgbClr val="000000"/>
                        </a:solidFill>
                        <a:effectLst/>
                        <a:latin typeface="Gill Sans MT" panose="020B0502020104020203" pitchFamily="34" charset="77"/>
                      </a:endParaRPr>
                    </a:p>
                  </a:txBody>
                  <a:tcPr marL="9525" marR="9525" marT="9525"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600" u="none" strike="noStrike">
                          <a:effectLst/>
                          <a:latin typeface="Gill Sans MT" panose="020B0502020104020203" pitchFamily="34" charset="77"/>
                        </a:rPr>
                        <a:t>18.54</a:t>
                      </a:r>
                      <a:endParaRPr lang="en-US" sz="1600" b="0" i="0" u="none" strike="noStrike">
                        <a:solidFill>
                          <a:srgbClr val="000000"/>
                        </a:solidFill>
                        <a:effectLst/>
                        <a:latin typeface="Gill Sans MT" panose="020B0502020104020203" pitchFamily="34" charset="77"/>
                      </a:endParaRPr>
                    </a:p>
                  </a:txBody>
                  <a:tcPr marL="9525" marR="9525" marT="9525"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600" u="none" strike="noStrike">
                          <a:effectLst/>
                          <a:latin typeface="Gill Sans MT" panose="020B0502020104020203" pitchFamily="34" charset="77"/>
                        </a:rPr>
                        <a:t>2.38</a:t>
                      </a:r>
                      <a:endParaRPr lang="en-US" sz="1600" b="0" i="0" u="none" strike="noStrike">
                        <a:solidFill>
                          <a:srgbClr val="000000"/>
                        </a:solidFill>
                        <a:effectLst/>
                        <a:latin typeface="Gill Sans MT" panose="020B0502020104020203" pitchFamily="34" charset="77"/>
                      </a:endParaRPr>
                    </a:p>
                  </a:txBody>
                  <a:tcPr marL="9525" marR="9525" marT="9525"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2271068989"/>
                  </a:ext>
                </a:extLst>
              </a:tr>
              <a:tr h="253365">
                <a:tc>
                  <a:txBody>
                    <a:bodyPr/>
                    <a:lstStyle/>
                    <a:p>
                      <a:pPr algn="ctr" fontAlgn="b"/>
                      <a:r>
                        <a:rPr lang="en-US" sz="1600" u="none" strike="noStrike">
                          <a:effectLst/>
                          <a:latin typeface="Gill Sans MT" panose="020B0502020104020203" pitchFamily="34" charset="77"/>
                        </a:rPr>
                        <a:t>Mean</a:t>
                      </a:r>
                      <a:endParaRPr lang="en-US" sz="1600" b="1" i="0" u="none" strike="noStrike">
                        <a:solidFill>
                          <a:srgbClr val="000000"/>
                        </a:solidFill>
                        <a:effectLst/>
                        <a:latin typeface="Gill Sans MT" panose="020B0502020104020203" pitchFamily="34" charset="77"/>
                      </a:endParaRPr>
                    </a:p>
                  </a:txBody>
                  <a:tcPr marL="9525" marR="9525" marT="9525"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600" u="none" strike="noStrike">
                          <a:effectLst/>
                          <a:latin typeface="Gill Sans MT" panose="020B0502020104020203" pitchFamily="34" charset="77"/>
                        </a:rPr>
                        <a:t>8.44</a:t>
                      </a:r>
                      <a:endParaRPr lang="en-US" sz="1600" b="0" i="0" u="none" strike="noStrike">
                        <a:solidFill>
                          <a:srgbClr val="000000"/>
                        </a:solidFill>
                        <a:effectLst/>
                        <a:latin typeface="Gill Sans MT" panose="020B0502020104020203" pitchFamily="34" charset="77"/>
                      </a:endParaRPr>
                    </a:p>
                  </a:txBody>
                  <a:tcPr marL="9525" marR="9525" marT="9525"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600" u="none" strike="noStrike">
                          <a:effectLst/>
                          <a:latin typeface="Gill Sans MT" panose="020B0502020104020203" pitchFamily="34" charset="77"/>
                        </a:rPr>
                        <a:t>46.78</a:t>
                      </a:r>
                      <a:endParaRPr lang="en-US" sz="1600" b="0" i="0" u="none" strike="noStrike">
                        <a:solidFill>
                          <a:srgbClr val="000000"/>
                        </a:solidFill>
                        <a:effectLst/>
                        <a:latin typeface="Gill Sans MT" panose="020B0502020104020203" pitchFamily="34" charset="77"/>
                      </a:endParaRPr>
                    </a:p>
                  </a:txBody>
                  <a:tcPr marL="9525" marR="9525" marT="9525"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600" u="none" strike="noStrike">
                          <a:effectLst/>
                          <a:latin typeface="Gill Sans MT" panose="020B0502020104020203" pitchFamily="34" charset="77"/>
                        </a:rPr>
                        <a:t>23.64</a:t>
                      </a:r>
                      <a:endParaRPr lang="en-US" sz="1600" b="0" i="0" u="none" strike="noStrike">
                        <a:solidFill>
                          <a:srgbClr val="000000"/>
                        </a:solidFill>
                        <a:effectLst/>
                        <a:latin typeface="Gill Sans MT" panose="020B0502020104020203" pitchFamily="34" charset="77"/>
                      </a:endParaRPr>
                    </a:p>
                  </a:txBody>
                  <a:tcPr marL="9525" marR="9525" marT="9525"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1193012365"/>
                  </a:ext>
                </a:extLst>
              </a:tr>
              <a:tr h="253365">
                <a:tc>
                  <a:txBody>
                    <a:bodyPr/>
                    <a:lstStyle/>
                    <a:p>
                      <a:pPr algn="ctr" fontAlgn="b"/>
                      <a:r>
                        <a:rPr lang="en-US" sz="1600" u="none" strike="noStrike">
                          <a:effectLst/>
                          <a:latin typeface="Gill Sans MT" panose="020B0502020104020203" pitchFamily="34" charset="77"/>
                        </a:rPr>
                        <a:t>Max</a:t>
                      </a:r>
                      <a:endParaRPr lang="en-US" sz="1600" b="1" i="0" u="none" strike="noStrike">
                        <a:solidFill>
                          <a:srgbClr val="000000"/>
                        </a:solidFill>
                        <a:effectLst/>
                        <a:latin typeface="Gill Sans MT" panose="020B0502020104020203" pitchFamily="34" charset="77"/>
                      </a:endParaRPr>
                    </a:p>
                  </a:txBody>
                  <a:tcPr marL="9525" marR="9525" marT="9525"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600" u="none" strike="noStrike">
                          <a:effectLst/>
                          <a:latin typeface="Gill Sans MT" panose="020B0502020104020203" pitchFamily="34" charset="77"/>
                        </a:rPr>
                        <a:t>16.89</a:t>
                      </a:r>
                      <a:endParaRPr lang="en-US" sz="1600" b="0" i="0" u="none" strike="noStrike">
                        <a:solidFill>
                          <a:srgbClr val="000000"/>
                        </a:solidFill>
                        <a:effectLst/>
                        <a:latin typeface="Gill Sans MT" panose="020B0502020104020203" pitchFamily="34" charset="77"/>
                      </a:endParaRPr>
                    </a:p>
                  </a:txBody>
                  <a:tcPr marL="9525" marR="9525" marT="9525"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600" u="none" strike="noStrike">
                          <a:effectLst/>
                          <a:latin typeface="Gill Sans MT" panose="020B0502020104020203" pitchFamily="34" charset="77"/>
                        </a:rPr>
                        <a:t>82.75</a:t>
                      </a:r>
                      <a:endParaRPr lang="en-US" sz="1600" b="0" i="0" u="none" strike="noStrike">
                        <a:solidFill>
                          <a:srgbClr val="000000"/>
                        </a:solidFill>
                        <a:effectLst/>
                        <a:latin typeface="Gill Sans MT" panose="020B0502020104020203" pitchFamily="34" charset="77"/>
                      </a:endParaRPr>
                    </a:p>
                  </a:txBody>
                  <a:tcPr marL="9525" marR="9525" marT="9525"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600" u="none" strike="noStrike">
                          <a:effectLst/>
                          <a:latin typeface="Gill Sans MT" panose="020B0502020104020203" pitchFamily="34" charset="77"/>
                        </a:rPr>
                        <a:t>39.90</a:t>
                      </a:r>
                      <a:endParaRPr lang="en-US" sz="1600" b="0" i="0" u="none" strike="noStrike">
                        <a:solidFill>
                          <a:srgbClr val="000000"/>
                        </a:solidFill>
                        <a:effectLst/>
                        <a:latin typeface="Gill Sans MT" panose="020B0502020104020203" pitchFamily="34" charset="77"/>
                      </a:endParaRPr>
                    </a:p>
                  </a:txBody>
                  <a:tcPr marL="9525" marR="9525" marT="9525"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479839311"/>
                  </a:ext>
                </a:extLst>
              </a:tr>
              <a:tr h="253365">
                <a:tc>
                  <a:txBody>
                    <a:bodyPr/>
                    <a:lstStyle/>
                    <a:p>
                      <a:pPr algn="ctr" fontAlgn="b"/>
                      <a:r>
                        <a:rPr lang="en-US" sz="1600" u="none" strike="noStrike">
                          <a:effectLst/>
                          <a:latin typeface="Gill Sans MT" panose="020B0502020104020203" pitchFamily="34" charset="77"/>
                        </a:rPr>
                        <a:t> </a:t>
                      </a:r>
                      <a:endParaRPr lang="en-US" sz="1600" b="1" i="0" u="none" strike="noStrike">
                        <a:solidFill>
                          <a:srgbClr val="000000"/>
                        </a:solidFill>
                        <a:effectLst/>
                        <a:latin typeface="Gill Sans MT" panose="020B0502020104020203" pitchFamily="34" charset="77"/>
                      </a:endParaRPr>
                    </a:p>
                  </a:txBody>
                  <a:tcPr marL="9525" marR="9525" marT="9525"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endParaRPr lang="en-US" sz="1600" b="0" i="0" u="none" strike="noStrike">
                        <a:solidFill>
                          <a:srgbClr val="000000"/>
                        </a:solidFill>
                        <a:effectLst/>
                        <a:latin typeface="Gill Sans MT" panose="020B0502020104020203" pitchFamily="34" charset="77"/>
                      </a:endParaRPr>
                    </a:p>
                  </a:txBody>
                  <a:tcPr marL="9525" marR="9525" marT="9525"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endParaRPr lang="en-US" sz="1600" b="0" i="0" u="none" strike="noStrike">
                        <a:solidFill>
                          <a:srgbClr val="000000"/>
                        </a:solidFill>
                        <a:effectLst/>
                        <a:latin typeface="Gill Sans MT" panose="020B0502020104020203" pitchFamily="34" charset="77"/>
                      </a:endParaRPr>
                    </a:p>
                  </a:txBody>
                  <a:tcPr marL="9525" marR="9525" marT="9525"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endParaRPr lang="en-US" sz="1600" b="0" i="0" u="none" strike="noStrike">
                        <a:solidFill>
                          <a:srgbClr val="000000"/>
                        </a:solidFill>
                        <a:effectLst/>
                        <a:latin typeface="Gill Sans MT" panose="020B0502020104020203" pitchFamily="34" charset="77"/>
                      </a:endParaRPr>
                    </a:p>
                  </a:txBody>
                  <a:tcPr marL="9525" marR="9525" marT="9525"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3985980199"/>
                  </a:ext>
                </a:extLst>
              </a:tr>
              <a:tr h="253365">
                <a:tc>
                  <a:txBody>
                    <a:bodyPr/>
                    <a:lstStyle/>
                    <a:p>
                      <a:pPr algn="ctr" fontAlgn="b"/>
                      <a:r>
                        <a:rPr lang="en-US" sz="1600" u="none" strike="noStrike">
                          <a:effectLst/>
                          <a:latin typeface="Gill Sans MT" panose="020B0502020104020203" pitchFamily="34" charset="77"/>
                        </a:rPr>
                        <a:t>Implied EV</a:t>
                      </a:r>
                      <a:endParaRPr lang="en-US" sz="1600" b="1" i="0" u="none" strike="noStrike">
                        <a:solidFill>
                          <a:srgbClr val="000000"/>
                        </a:solidFill>
                        <a:effectLst/>
                        <a:latin typeface="Gill Sans MT" panose="020B0502020104020203" pitchFamily="34" charset="77"/>
                      </a:endParaRPr>
                    </a:p>
                  </a:txBody>
                  <a:tcPr marL="9525" marR="9525" marT="9525"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endParaRPr lang="en-US" sz="1600" b="1" i="0" u="none" strike="noStrike">
                        <a:solidFill>
                          <a:srgbClr val="000000"/>
                        </a:solidFill>
                        <a:effectLst/>
                        <a:latin typeface="Gill Sans MT" panose="020B0502020104020203" pitchFamily="34" charset="77"/>
                      </a:endParaRPr>
                    </a:p>
                  </a:txBody>
                  <a:tcPr marL="9525" marR="9525" marT="9525"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endParaRPr lang="en-US" sz="1600" b="1" i="0" u="none" strike="noStrike">
                        <a:solidFill>
                          <a:srgbClr val="000000"/>
                        </a:solidFill>
                        <a:effectLst/>
                        <a:latin typeface="Gill Sans MT" panose="020B0502020104020203" pitchFamily="34" charset="77"/>
                      </a:endParaRPr>
                    </a:p>
                  </a:txBody>
                  <a:tcPr marL="9525" marR="9525" marT="9525"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endParaRPr lang="en-US" sz="1600" b="1" i="0" u="none" strike="noStrike">
                        <a:solidFill>
                          <a:srgbClr val="000000"/>
                        </a:solidFill>
                        <a:effectLst/>
                        <a:latin typeface="Gill Sans MT" panose="020B0502020104020203" pitchFamily="34" charset="77"/>
                      </a:endParaRPr>
                    </a:p>
                  </a:txBody>
                  <a:tcPr marL="9525" marR="9525" marT="9525"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1346084310"/>
                  </a:ext>
                </a:extLst>
              </a:tr>
              <a:tr h="253365">
                <a:tc>
                  <a:txBody>
                    <a:bodyPr/>
                    <a:lstStyle/>
                    <a:p>
                      <a:pPr algn="ctr" fontAlgn="b"/>
                      <a:r>
                        <a:rPr lang="en-US" sz="1600" u="none" strike="noStrike">
                          <a:effectLst/>
                          <a:latin typeface="Gill Sans MT" panose="020B0502020104020203" pitchFamily="34" charset="77"/>
                        </a:rPr>
                        <a:t>Min</a:t>
                      </a:r>
                      <a:endParaRPr lang="en-US" sz="1600" b="1" i="0" u="none" strike="noStrike">
                        <a:solidFill>
                          <a:srgbClr val="000000"/>
                        </a:solidFill>
                        <a:effectLst/>
                        <a:latin typeface="Gill Sans MT" panose="020B0502020104020203" pitchFamily="34" charset="77"/>
                      </a:endParaRPr>
                    </a:p>
                  </a:txBody>
                  <a:tcPr marL="9525" marR="9525" marT="9525"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600" u="none" strike="noStrike" dirty="0">
                          <a:effectLst/>
                          <a:latin typeface="Gill Sans MT" panose="020B0502020104020203" pitchFamily="34" charset="77"/>
                        </a:rPr>
                        <a:t>243929.7241</a:t>
                      </a:r>
                      <a:endParaRPr lang="en-US" sz="1600" b="0" i="0" u="none" strike="noStrike" dirty="0">
                        <a:solidFill>
                          <a:srgbClr val="000000"/>
                        </a:solidFill>
                        <a:effectLst/>
                        <a:latin typeface="Gill Sans MT" panose="020B0502020104020203" pitchFamily="34" charset="77"/>
                      </a:endParaRPr>
                    </a:p>
                  </a:txBody>
                  <a:tcPr marL="9525" marR="9525" marT="9525"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600" u="none" strike="noStrike">
                          <a:effectLst/>
                          <a:latin typeface="Gill Sans MT" panose="020B0502020104020203" pitchFamily="34" charset="77"/>
                        </a:rPr>
                        <a:t>216056.7177</a:t>
                      </a:r>
                      <a:endParaRPr lang="en-US" sz="1600" b="0" i="0" u="none" strike="noStrike">
                        <a:solidFill>
                          <a:srgbClr val="000000"/>
                        </a:solidFill>
                        <a:effectLst/>
                        <a:latin typeface="Gill Sans MT" panose="020B0502020104020203" pitchFamily="34" charset="77"/>
                      </a:endParaRPr>
                    </a:p>
                  </a:txBody>
                  <a:tcPr marL="9525" marR="9525" marT="9525"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600" u="none" strike="noStrike">
                          <a:effectLst/>
                          <a:latin typeface="Gill Sans MT" panose="020B0502020104020203" pitchFamily="34" charset="77"/>
                        </a:rPr>
                        <a:t>37844.84341</a:t>
                      </a:r>
                      <a:endParaRPr lang="en-US" sz="1600" b="0" i="0" u="none" strike="noStrike">
                        <a:solidFill>
                          <a:srgbClr val="000000"/>
                        </a:solidFill>
                        <a:effectLst/>
                        <a:latin typeface="Gill Sans MT" panose="020B0502020104020203" pitchFamily="34" charset="77"/>
                      </a:endParaRPr>
                    </a:p>
                  </a:txBody>
                  <a:tcPr marL="9525" marR="9525" marT="9525"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1635386031"/>
                  </a:ext>
                </a:extLst>
              </a:tr>
              <a:tr h="253365">
                <a:tc>
                  <a:txBody>
                    <a:bodyPr/>
                    <a:lstStyle/>
                    <a:p>
                      <a:pPr algn="ctr" fontAlgn="b"/>
                      <a:r>
                        <a:rPr lang="en-US" sz="1600" u="none" strike="noStrike">
                          <a:effectLst/>
                          <a:latin typeface="Gill Sans MT" panose="020B0502020104020203" pitchFamily="34" charset="77"/>
                        </a:rPr>
                        <a:t>Mean</a:t>
                      </a:r>
                      <a:endParaRPr lang="en-US" sz="1600" b="1" i="0" u="none" strike="noStrike">
                        <a:solidFill>
                          <a:srgbClr val="000000"/>
                        </a:solidFill>
                        <a:effectLst/>
                        <a:latin typeface="Gill Sans MT" panose="020B0502020104020203" pitchFamily="34" charset="77"/>
                      </a:endParaRPr>
                    </a:p>
                  </a:txBody>
                  <a:tcPr marL="9525" marR="9525" marT="9525"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600" u="none" strike="noStrike">
                          <a:effectLst/>
                          <a:latin typeface="Gill Sans MT" panose="020B0502020104020203" pitchFamily="34" charset="77"/>
                        </a:rPr>
                        <a:t>699715.7254</a:t>
                      </a:r>
                      <a:endParaRPr lang="en-US" sz="1600" b="0" i="0" u="none" strike="noStrike">
                        <a:solidFill>
                          <a:srgbClr val="000000"/>
                        </a:solidFill>
                        <a:effectLst/>
                        <a:latin typeface="Gill Sans MT" panose="020B0502020104020203" pitchFamily="34" charset="77"/>
                      </a:endParaRPr>
                    </a:p>
                  </a:txBody>
                  <a:tcPr marL="9525" marR="9525" marT="9525"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600" u="none" strike="noStrike">
                          <a:effectLst/>
                          <a:latin typeface="Gill Sans MT" panose="020B0502020104020203" pitchFamily="34" charset="77"/>
                        </a:rPr>
                        <a:t>545249.7548</a:t>
                      </a:r>
                      <a:endParaRPr lang="en-US" sz="1600" b="0" i="0" u="none" strike="noStrike">
                        <a:solidFill>
                          <a:srgbClr val="000000"/>
                        </a:solidFill>
                        <a:effectLst/>
                        <a:latin typeface="Gill Sans MT" panose="020B0502020104020203" pitchFamily="34" charset="77"/>
                      </a:endParaRPr>
                    </a:p>
                  </a:txBody>
                  <a:tcPr marL="9525" marR="9525" marT="9525"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600" u="none" strike="noStrike">
                          <a:effectLst/>
                          <a:latin typeface="Gill Sans MT" panose="020B0502020104020203" pitchFamily="34" charset="77"/>
                        </a:rPr>
                        <a:t>375749.421</a:t>
                      </a:r>
                      <a:endParaRPr lang="en-US" sz="1600" b="0" i="0" u="none" strike="noStrike">
                        <a:solidFill>
                          <a:srgbClr val="000000"/>
                        </a:solidFill>
                        <a:effectLst/>
                        <a:latin typeface="Gill Sans MT" panose="020B0502020104020203" pitchFamily="34" charset="77"/>
                      </a:endParaRPr>
                    </a:p>
                  </a:txBody>
                  <a:tcPr marL="9525" marR="9525" marT="9525"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3489789808"/>
                  </a:ext>
                </a:extLst>
              </a:tr>
              <a:tr h="253365">
                <a:tc>
                  <a:txBody>
                    <a:bodyPr/>
                    <a:lstStyle/>
                    <a:p>
                      <a:pPr algn="ctr" fontAlgn="b"/>
                      <a:r>
                        <a:rPr lang="en-US" sz="1600" u="none" strike="noStrike">
                          <a:effectLst/>
                          <a:latin typeface="Gill Sans MT" panose="020B0502020104020203" pitchFamily="34" charset="77"/>
                        </a:rPr>
                        <a:t>Max</a:t>
                      </a:r>
                      <a:endParaRPr lang="en-US" sz="1600" b="1" i="0" u="none" strike="noStrike">
                        <a:solidFill>
                          <a:srgbClr val="000000"/>
                        </a:solidFill>
                        <a:effectLst/>
                        <a:latin typeface="Gill Sans MT" panose="020B0502020104020203" pitchFamily="34" charset="77"/>
                      </a:endParaRPr>
                    </a:p>
                  </a:txBody>
                  <a:tcPr marL="9525" marR="9525" marT="9525"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600" u="none" strike="noStrike">
                          <a:effectLst/>
                          <a:latin typeface="Gill Sans MT" panose="020B0502020104020203" pitchFamily="34" charset="77"/>
                        </a:rPr>
                        <a:t>1400096.112</a:t>
                      </a:r>
                      <a:endParaRPr lang="en-US" sz="1600" b="0" i="0" u="none" strike="noStrike">
                        <a:solidFill>
                          <a:srgbClr val="000000"/>
                        </a:solidFill>
                        <a:effectLst/>
                        <a:latin typeface="Gill Sans MT" panose="020B0502020104020203" pitchFamily="34" charset="77"/>
                      </a:endParaRPr>
                    </a:p>
                  </a:txBody>
                  <a:tcPr marL="9525" marR="9525" marT="9525"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600" u="none" strike="noStrike">
                          <a:effectLst/>
                          <a:latin typeface="Gill Sans MT" panose="020B0502020104020203" pitchFamily="34" charset="77"/>
                        </a:rPr>
                        <a:t>964571.2066</a:t>
                      </a:r>
                      <a:endParaRPr lang="en-US" sz="1600" b="0" i="0" u="none" strike="noStrike">
                        <a:solidFill>
                          <a:srgbClr val="000000"/>
                        </a:solidFill>
                        <a:effectLst/>
                        <a:latin typeface="Gill Sans MT" panose="020B0502020104020203" pitchFamily="34" charset="77"/>
                      </a:endParaRPr>
                    </a:p>
                  </a:txBody>
                  <a:tcPr marL="9525" marR="9525" marT="9525"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600" u="none" strike="noStrike">
                          <a:effectLst/>
                          <a:latin typeface="Gill Sans MT" panose="020B0502020104020203" pitchFamily="34" charset="77"/>
                        </a:rPr>
                        <a:t>634282.0796</a:t>
                      </a:r>
                      <a:endParaRPr lang="en-US" sz="1600" b="0" i="0" u="none" strike="noStrike">
                        <a:solidFill>
                          <a:srgbClr val="000000"/>
                        </a:solidFill>
                        <a:effectLst/>
                        <a:latin typeface="Gill Sans MT" panose="020B0502020104020203" pitchFamily="34" charset="77"/>
                      </a:endParaRPr>
                    </a:p>
                  </a:txBody>
                  <a:tcPr marL="9525" marR="9525" marT="9525"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4173417730"/>
                  </a:ext>
                </a:extLst>
              </a:tr>
              <a:tr h="253365">
                <a:tc>
                  <a:txBody>
                    <a:bodyPr/>
                    <a:lstStyle/>
                    <a:p>
                      <a:pPr algn="ctr" fontAlgn="b"/>
                      <a:r>
                        <a:rPr lang="en-US" sz="1600" u="none" strike="noStrike">
                          <a:effectLst/>
                          <a:latin typeface="Gill Sans MT" panose="020B0502020104020203" pitchFamily="34" charset="77"/>
                        </a:rPr>
                        <a:t> </a:t>
                      </a:r>
                      <a:endParaRPr lang="en-US" sz="1600" b="1" i="0" u="none" strike="noStrike">
                        <a:solidFill>
                          <a:srgbClr val="000000"/>
                        </a:solidFill>
                        <a:effectLst/>
                        <a:latin typeface="Gill Sans MT" panose="020B0502020104020203" pitchFamily="34" charset="77"/>
                      </a:endParaRPr>
                    </a:p>
                  </a:txBody>
                  <a:tcPr marL="9525" marR="9525" marT="9525"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endParaRPr lang="en-US" sz="1600" b="0" i="0" u="none" strike="noStrike">
                        <a:solidFill>
                          <a:srgbClr val="000000"/>
                        </a:solidFill>
                        <a:effectLst/>
                        <a:latin typeface="Gill Sans MT" panose="020B0502020104020203" pitchFamily="34" charset="77"/>
                      </a:endParaRPr>
                    </a:p>
                  </a:txBody>
                  <a:tcPr marL="9525" marR="9525" marT="9525"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endParaRPr lang="en-US" sz="1600" b="0" i="0" u="none" strike="noStrike">
                        <a:solidFill>
                          <a:srgbClr val="000000"/>
                        </a:solidFill>
                        <a:effectLst/>
                        <a:latin typeface="Gill Sans MT" panose="020B0502020104020203" pitchFamily="34" charset="77"/>
                      </a:endParaRPr>
                    </a:p>
                  </a:txBody>
                  <a:tcPr marL="9525" marR="9525" marT="9525"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600" u="none" strike="noStrike">
                          <a:effectLst/>
                          <a:latin typeface="Gill Sans MT" panose="020B0502020104020203" pitchFamily="34" charset="77"/>
                        </a:rPr>
                        <a:t> </a:t>
                      </a:r>
                      <a:endParaRPr lang="en-US" sz="1600" b="0" i="0" u="none" strike="noStrike">
                        <a:solidFill>
                          <a:srgbClr val="000000"/>
                        </a:solidFill>
                        <a:effectLst/>
                        <a:latin typeface="Gill Sans MT" panose="020B0502020104020203" pitchFamily="34" charset="77"/>
                      </a:endParaRPr>
                    </a:p>
                  </a:txBody>
                  <a:tcPr marL="9525" marR="9525" marT="9525"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3662960273"/>
                  </a:ext>
                </a:extLst>
              </a:tr>
              <a:tr h="253365">
                <a:tc>
                  <a:txBody>
                    <a:bodyPr/>
                    <a:lstStyle/>
                    <a:p>
                      <a:pPr algn="ctr" fontAlgn="b"/>
                      <a:r>
                        <a:rPr lang="en-US" sz="1600" u="none" strike="noStrike">
                          <a:effectLst/>
                          <a:latin typeface="Gill Sans MT" panose="020B0502020104020203" pitchFamily="34" charset="77"/>
                        </a:rPr>
                        <a:t>Implied Equity </a:t>
                      </a:r>
                      <a:endParaRPr lang="en-US" sz="1600" b="1" i="0" u="none" strike="noStrike">
                        <a:solidFill>
                          <a:srgbClr val="000000"/>
                        </a:solidFill>
                        <a:effectLst/>
                        <a:latin typeface="Gill Sans MT" panose="020B0502020104020203" pitchFamily="34" charset="77"/>
                      </a:endParaRPr>
                    </a:p>
                  </a:txBody>
                  <a:tcPr marL="9525" marR="9525" marT="9525"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endParaRPr lang="en-US" sz="1600" b="1" i="0" u="none" strike="noStrike">
                        <a:solidFill>
                          <a:srgbClr val="000000"/>
                        </a:solidFill>
                        <a:effectLst/>
                        <a:latin typeface="Gill Sans MT" panose="020B0502020104020203" pitchFamily="34" charset="77"/>
                      </a:endParaRPr>
                    </a:p>
                  </a:txBody>
                  <a:tcPr marL="9525" marR="9525" marT="9525"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endParaRPr lang="en-US" sz="1600" b="1" i="0" u="none" strike="noStrike">
                        <a:solidFill>
                          <a:srgbClr val="000000"/>
                        </a:solidFill>
                        <a:effectLst/>
                        <a:latin typeface="Gill Sans MT" panose="020B0502020104020203" pitchFamily="34" charset="77"/>
                      </a:endParaRPr>
                    </a:p>
                  </a:txBody>
                  <a:tcPr marL="9525" marR="9525" marT="9525"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endParaRPr lang="en-US" sz="1600" b="1" i="0" u="none" strike="noStrike">
                        <a:solidFill>
                          <a:srgbClr val="000000"/>
                        </a:solidFill>
                        <a:effectLst/>
                        <a:latin typeface="Gill Sans MT" panose="020B0502020104020203" pitchFamily="34" charset="77"/>
                      </a:endParaRPr>
                    </a:p>
                  </a:txBody>
                  <a:tcPr marL="9525" marR="9525" marT="9525"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232059705"/>
                  </a:ext>
                </a:extLst>
              </a:tr>
              <a:tr h="253365">
                <a:tc>
                  <a:txBody>
                    <a:bodyPr/>
                    <a:lstStyle/>
                    <a:p>
                      <a:pPr algn="ctr" fontAlgn="b"/>
                      <a:r>
                        <a:rPr lang="en-US" sz="1600" u="none" strike="noStrike">
                          <a:effectLst/>
                          <a:latin typeface="Gill Sans MT" panose="020B0502020104020203" pitchFamily="34" charset="77"/>
                        </a:rPr>
                        <a:t>Min</a:t>
                      </a:r>
                      <a:endParaRPr lang="en-US" sz="1600" b="1" i="0" u="none" strike="noStrike">
                        <a:solidFill>
                          <a:srgbClr val="000000"/>
                        </a:solidFill>
                        <a:effectLst/>
                        <a:latin typeface="Gill Sans MT" panose="020B0502020104020203" pitchFamily="34" charset="77"/>
                      </a:endParaRPr>
                    </a:p>
                  </a:txBody>
                  <a:tcPr marL="9525" marR="9525" marT="9525"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600" u="none" strike="noStrike">
                          <a:effectLst/>
                          <a:latin typeface="Gill Sans MT" panose="020B0502020104020203" pitchFamily="34" charset="77"/>
                        </a:rPr>
                        <a:t>$231,962 </a:t>
                      </a:r>
                      <a:endParaRPr lang="en-US" sz="1600" b="0" i="0" u="none" strike="noStrike">
                        <a:solidFill>
                          <a:srgbClr val="000000"/>
                        </a:solidFill>
                        <a:effectLst/>
                        <a:latin typeface="Gill Sans MT" panose="020B0502020104020203" pitchFamily="34" charset="77"/>
                      </a:endParaRPr>
                    </a:p>
                  </a:txBody>
                  <a:tcPr marL="9525" marR="9525" marT="9525"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600" u="none" strike="noStrike">
                          <a:effectLst/>
                          <a:latin typeface="Gill Sans MT" panose="020B0502020104020203" pitchFamily="34" charset="77"/>
                        </a:rPr>
                        <a:t>$204,089 </a:t>
                      </a:r>
                      <a:endParaRPr lang="en-US" sz="1600" b="0" i="0" u="none" strike="noStrike">
                        <a:solidFill>
                          <a:srgbClr val="000000"/>
                        </a:solidFill>
                        <a:effectLst/>
                        <a:latin typeface="Gill Sans MT" panose="020B0502020104020203" pitchFamily="34" charset="77"/>
                      </a:endParaRPr>
                    </a:p>
                  </a:txBody>
                  <a:tcPr marL="9525" marR="9525" marT="9525"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600" u="none" strike="noStrike">
                          <a:effectLst/>
                          <a:latin typeface="Gill Sans MT" panose="020B0502020104020203" pitchFamily="34" charset="77"/>
                        </a:rPr>
                        <a:t>$25,877 </a:t>
                      </a:r>
                      <a:endParaRPr lang="en-US" sz="1600" b="0" i="0" u="none" strike="noStrike">
                        <a:solidFill>
                          <a:srgbClr val="000000"/>
                        </a:solidFill>
                        <a:effectLst/>
                        <a:latin typeface="Gill Sans MT" panose="020B0502020104020203" pitchFamily="34" charset="77"/>
                      </a:endParaRPr>
                    </a:p>
                  </a:txBody>
                  <a:tcPr marL="9525" marR="9525" marT="9525"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3411102426"/>
                  </a:ext>
                </a:extLst>
              </a:tr>
              <a:tr h="253365">
                <a:tc>
                  <a:txBody>
                    <a:bodyPr/>
                    <a:lstStyle/>
                    <a:p>
                      <a:pPr algn="ctr" fontAlgn="b"/>
                      <a:r>
                        <a:rPr lang="en-US" sz="1600" u="none" strike="noStrike">
                          <a:effectLst/>
                          <a:latin typeface="Gill Sans MT" panose="020B0502020104020203" pitchFamily="34" charset="77"/>
                        </a:rPr>
                        <a:t>Mean</a:t>
                      </a:r>
                      <a:endParaRPr lang="en-US" sz="1600" b="1" i="0" u="none" strike="noStrike">
                        <a:solidFill>
                          <a:srgbClr val="000000"/>
                        </a:solidFill>
                        <a:effectLst/>
                        <a:latin typeface="Gill Sans MT" panose="020B0502020104020203" pitchFamily="34" charset="77"/>
                      </a:endParaRPr>
                    </a:p>
                  </a:txBody>
                  <a:tcPr marL="9525" marR="9525" marT="9525"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600" u="none" strike="noStrike">
                          <a:effectLst/>
                          <a:latin typeface="Gill Sans MT" panose="020B0502020104020203" pitchFamily="34" charset="77"/>
                        </a:rPr>
                        <a:t>$687,748 </a:t>
                      </a:r>
                      <a:endParaRPr lang="en-US" sz="1600" b="0" i="0" u="none" strike="noStrike">
                        <a:solidFill>
                          <a:srgbClr val="000000"/>
                        </a:solidFill>
                        <a:effectLst/>
                        <a:latin typeface="Gill Sans MT" panose="020B0502020104020203" pitchFamily="34" charset="77"/>
                      </a:endParaRPr>
                    </a:p>
                  </a:txBody>
                  <a:tcPr marL="9525" marR="9525" marT="9525"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600" u="none" strike="noStrike">
                          <a:effectLst/>
                          <a:latin typeface="Gill Sans MT" panose="020B0502020104020203" pitchFamily="34" charset="77"/>
                        </a:rPr>
                        <a:t>$533,282 </a:t>
                      </a:r>
                      <a:endParaRPr lang="en-US" sz="1600" b="0" i="0" u="none" strike="noStrike">
                        <a:solidFill>
                          <a:srgbClr val="000000"/>
                        </a:solidFill>
                        <a:effectLst/>
                        <a:latin typeface="Gill Sans MT" panose="020B0502020104020203" pitchFamily="34" charset="77"/>
                      </a:endParaRPr>
                    </a:p>
                  </a:txBody>
                  <a:tcPr marL="9525" marR="9525" marT="9525"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600" u="none" strike="noStrike">
                          <a:effectLst/>
                          <a:latin typeface="Gill Sans MT" panose="020B0502020104020203" pitchFamily="34" charset="77"/>
                        </a:rPr>
                        <a:t>$363,781 </a:t>
                      </a:r>
                      <a:endParaRPr lang="en-US" sz="1600" b="0" i="0" u="none" strike="noStrike">
                        <a:solidFill>
                          <a:srgbClr val="000000"/>
                        </a:solidFill>
                        <a:effectLst/>
                        <a:latin typeface="Gill Sans MT" panose="020B0502020104020203" pitchFamily="34" charset="77"/>
                      </a:endParaRPr>
                    </a:p>
                  </a:txBody>
                  <a:tcPr marL="9525" marR="9525" marT="9525"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3093939992"/>
                  </a:ext>
                </a:extLst>
              </a:tr>
              <a:tr h="253365">
                <a:tc>
                  <a:txBody>
                    <a:bodyPr/>
                    <a:lstStyle/>
                    <a:p>
                      <a:pPr algn="ctr" fontAlgn="b"/>
                      <a:r>
                        <a:rPr lang="en-US" sz="1600" u="none" strike="noStrike" dirty="0">
                          <a:effectLst/>
                          <a:latin typeface="Gill Sans MT" panose="020B0502020104020203" pitchFamily="34" charset="77"/>
                        </a:rPr>
                        <a:t>Max</a:t>
                      </a:r>
                      <a:endParaRPr lang="en-US" sz="1600" b="1" i="0" u="none" strike="noStrike" dirty="0">
                        <a:solidFill>
                          <a:srgbClr val="000000"/>
                        </a:solidFill>
                        <a:effectLst/>
                        <a:latin typeface="Gill Sans MT" panose="020B0502020104020203" pitchFamily="34" charset="77"/>
                      </a:endParaRPr>
                    </a:p>
                  </a:txBody>
                  <a:tcPr marL="9525" marR="9525" marT="9525"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600" u="none" strike="noStrike">
                          <a:effectLst/>
                          <a:latin typeface="Gill Sans MT" panose="020B0502020104020203" pitchFamily="34" charset="77"/>
                        </a:rPr>
                        <a:t>$1,388,128 </a:t>
                      </a:r>
                      <a:endParaRPr lang="en-US" sz="1600" b="0" i="0" u="none" strike="noStrike">
                        <a:solidFill>
                          <a:srgbClr val="000000"/>
                        </a:solidFill>
                        <a:effectLst/>
                        <a:latin typeface="Gill Sans MT" panose="020B0502020104020203" pitchFamily="34" charset="77"/>
                      </a:endParaRPr>
                    </a:p>
                  </a:txBody>
                  <a:tcPr marL="9525" marR="9525" marT="9525"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600" u="none" strike="noStrike">
                          <a:effectLst/>
                          <a:latin typeface="Gill Sans MT" panose="020B0502020104020203" pitchFamily="34" charset="77"/>
                        </a:rPr>
                        <a:t>$952,603 </a:t>
                      </a:r>
                      <a:endParaRPr lang="en-US" sz="1600" b="0" i="0" u="none" strike="noStrike">
                        <a:solidFill>
                          <a:srgbClr val="000000"/>
                        </a:solidFill>
                        <a:effectLst/>
                        <a:latin typeface="Gill Sans MT" panose="020B0502020104020203" pitchFamily="34" charset="77"/>
                      </a:endParaRPr>
                    </a:p>
                  </a:txBody>
                  <a:tcPr marL="9525" marR="9525" marT="9525"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600" u="none" strike="noStrike" dirty="0">
                          <a:effectLst/>
                          <a:latin typeface="Gill Sans MT" panose="020B0502020104020203" pitchFamily="34" charset="77"/>
                        </a:rPr>
                        <a:t>$622,314 </a:t>
                      </a:r>
                      <a:endParaRPr lang="en-US" sz="1600" b="0" i="0" u="none" strike="noStrike" dirty="0">
                        <a:solidFill>
                          <a:srgbClr val="000000"/>
                        </a:solidFill>
                        <a:effectLst/>
                        <a:latin typeface="Gill Sans MT" panose="020B0502020104020203" pitchFamily="34" charset="77"/>
                      </a:endParaRPr>
                    </a:p>
                  </a:txBody>
                  <a:tcPr marL="9525" marR="9525" marT="9525"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376926145"/>
                  </a:ext>
                </a:extLst>
              </a:tr>
            </a:tbl>
          </a:graphicData>
        </a:graphic>
      </p:graphicFrame>
      <p:graphicFrame>
        <p:nvGraphicFramePr>
          <p:cNvPr id="5" name="Table 4">
            <a:extLst>
              <a:ext uri="{FF2B5EF4-FFF2-40B4-BE49-F238E27FC236}">
                <a16:creationId xmlns:a16="http://schemas.microsoft.com/office/drawing/2014/main" id="{49060F5C-A85A-05D5-DEFF-184291868C3F}"/>
              </a:ext>
            </a:extLst>
          </p:cNvPr>
          <p:cNvGraphicFramePr>
            <a:graphicFrameLocks noGrp="1"/>
          </p:cNvGraphicFramePr>
          <p:nvPr>
            <p:extLst>
              <p:ext uri="{D42A27DB-BD31-4B8C-83A1-F6EECF244321}">
                <p14:modId xmlns:p14="http://schemas.microsoft.com/office/powerpoint/2010/main" val="1664776822"/>
              </p:ext>
            </p:extLst>
          </p:nvPr>
        </p:nvGraphicFramePr>
        <p:xfrm>
          <a:off x="353536" y="4983561"/>
          <a:ext cx="5904049" cy="1257300"/>
        </p:xfrm>
        <a:graphic>
          <a:graphicData uri="http://schemas.openxmlformats.org/drawingml/2006/table">
            <a:tbl>
              <a:tblPr>
                <a:tableStyleId>{5C22544A-7EE6-4342-B048-85BDC9FD1C3A}</a:tableStyleId>
              </a:tblPr>
              <a:tblGrid>
                <a:gridCol w="1177812">
                  <a:extLst>
                    <a:ext uri="{9D8B030D-6E8A-4147-A177-3AD203B41FA5}">
                      <a16:colId xmlns:a16="http://schemas.microsoft.com/office/drawing/2014/main" val="1332328386"/>
                    </a:ext>
                  </a:extLst>
                </a:gridCol>
                <a:gridCol w="1546839">
                  <a:extLst>
                    <a:ext uri="{9D8B030D-6E8A-4147-A177-3AD203B41FA5}">
                      <a16:colId xmlns:a16="http://schemas.microsoft.com/office/drawing/2014/main" val="962492399"/>
                    </a:ext>
                  </a:extLst>
                </a:gridCol>
                <a:gridCol w="1951387">
                  <a:extLst>
                    <a:ext uri="{9D8B030D-6E8A-4147-A177-3AD203B41FA5}">
                      <a16:colId xmlns:a16="http://schemas.microsoft.com/office/drawing/2014/main" val="2671958809"/>
                    </a:ext>
                  </a:extLst>
                </a:gridCol>
                <a:gridCol w="1228011">
                  <a:extLst>
                    <a:ext uri="{9D8B030D-6E8A-4147-A177-3AD203B41FA5}">
                      <a16:colId xmlns:a16="http://schemas.microsoft.com/office/drawing/2014/main" val="96210844"/>
                    </a:ext>
                  </a:extLst>
                </a:gridCol>
              </a:tblGrid>
              <a:tr h="497205">
                <a:tc>
                  <a:txBody>
                    <a:bodyPr/>
                    <a:lstStyle/>
                    <a:p>
                      <a:pPr algn="ctr" fontAlgn="b"/>
                      <a:r>
                        <a:rPr lang="en-US" sz="1600" b="0" u="none" strike="noStrike" dirty="0">
                          <a:effectLst/>
                          <a:latin typeface="Gill Sans MT" panose="020B0502020104020203" pitchFamily="34" charset="77"/>
                        </a:rPr>
                        <a:t>Implied Stock Price</a:t>
                      </a:r>
                      <a:endParaRPr lang="en-US" sz="1600" b="0" i="0" u="none" strike="noStrike" dirty="0">
                        <a:solidFill>
                          <a:srgbClr val="000000"/>
                        </a:solidFill>
                        <a:effectLst/>
                        <a:latin typeface="Gill Sans MT" panose="020B0502020104020203" pitchFamily="34" charset="77"/>
                      </a:endParaRPr>
                    </a:p>
                  </a:txBody>
                  <a:tcPr marL="9525" marR="9525" marT="9525"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600" b="0" u="none" strike="noStrike" dirty="0">
                          <a:effectLst/>
                          <a:latin typeface="Gill Sans MT" panose="020B0502020104020203" pitchFamily="34" charset="77"/>
                        </a:rPr>
                        <a:t>EV/SALES</a:t>
                      </a:r>
                      <a:endParaRPr lang="en-US" sz="1600" b="0" i="0" u="none" strike="noStrike" dirty="0">
                        <a:solidFill>
                          <a:srgbClr val="000000"/>
                        </a:solidFill>
                        <a:effectLst/>
                        <a:latin typeface="Gill Sans MT" panose="020B0502020104020203" pitchFamily="34" charset="77"/>
                      </a:endParaRPr>
                    </a:p>
                  </a:txBody>
                  <a:tcPr marL="9525" marR="9525" marT="9525"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600" b="0" u="none" strike="noStrike" dirty="0">
                          <a:effectLst/>
                          <a:latin typeface="Gill Sans MT" panose="020B0502020104020203" pitchFamily="34" charset="77"/>
                        </a:rPr>
                        <a:t>EV/EBIT</a:t>
                      </a:r>
                      <a:endParaRPr lang="en-US" sz="1600" b="0" i="0" u="none" strike="noStrike" dirty="0">
                        <a:solidFill>
                          <a:srgbClr val="000000"/>
                        </a:solidFill>
                        <a:effectLst/>
                        <a:latin typeface="Gill Sans MT" panose="020B0502020104020203" pitchFamily="34" charset="77"/>
                      </a:endParaRPr>
                    </a:p>
                  </a:txBody>
                  <a:tcPr marL="9525" marR="9525" marT="9525"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600" b="0" u="none" strike="noStrike" dirty="0">
                          <a:effectLst/>
                          <a:latin typeface="Gill Sans MT" panose="020B0502020104020203" pitchFamily="34" charset="77"/>
                        </a:rPr>
                        <a:t>EV/EBITDA</a:t>
                      </a:r>
                      <a:endParaRPr lang="en-US" sz="1600" b="0" i="0" u="none" strike="noStrike" dirty="0">
                        <a:solidFill>
                          <a:srgbClr val="000000"/>
                        </a:solidFill>
                        <a:effectLst/>
                        <a:latin typeface="Gill Sans MT" panose="020B0502020104020203" pitchFamily="34" charset="77"/>
                      </a:endParaRPr>
                    </a:p>
                  </a:txBody>
                  <a:tcPr marL="9525" marR="9525" marT="9525"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2624289221"/>
                  </a:ext>
                </a:extLst>
              </a:tr>
              <a:tr h="253365">
                <a:tc>
                  <a:txBody>
                    <a:bodyPr/>
                    <a:lstStyle/>
                    <a:p>
                      <a:pPr algn="ctr" fontAlgn="b"/>
                      <a:r>
                        <a:rPr lang="en-US" sz="1600" u="none" strike="noStrike">
                          <a:effectLst/>
                          <a:latin typeface="Gill Sans MT" panose="020B0502020104020203" pitchFamily="34" charset="77"/>
                        </a:rPr>
                        <a:t>Min</a:t>
                      </a:r>
                      <a:endParaRPr lang="en-US" sz="1600" b="1" i="0" u="none" strike="noStrike">
                        <a:solidFill>
                          <a:srgbClr val="000000"/>
                        </a:solidFill>
                        <a:effectLst/>
                        <a:latin typeface="Gill Sans MT" panose="020B0502020104020203" pitchFamily="34" charset="77"/>
                      </a:endParaRPr>
                    </a:p>
                  </a:txBody>
                  <a:tcPr marL="9525" marR="9525" marT="9525"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600" u="none" strike="noStrike">
                          <a:effectLst/>
                          <a:latin typeface="Gill Sans MT" panose="020B0502020104020203" pitchFamily="34" charset="77"/>
                        </a:rPr>
                        <a:t>$57 </a:t>
                      </a:r>
                      <a:endParaRPr lang="en-US" sz="1600" b="0" i="0" u="none" strike="noStrike">
                        <a:solidFill>
                          <a:srgbClr val="000000"/>
                        </a:solidFill>
                        <a:effectLst/>
                        <a:latin typeface="Gill Sans MT" panose="020B0502020104020203" pitchFamily="34" charset="77"/>
                      </a:endParaRPr>
                    </a:p>
                  </a:txBody>
                  <a:tcPr marL="9525" marR="9525" marT="9525"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600" u="none" strike="noStrike">
                          <a:effectLst/>
                          <a:latin typeface="Gill Sans MT" panose="020B0502020104020203" pitchFamily="34" charset="77"/>
                        </a:rPr>
                        <a:t>$50 </a:t>
                      </a:r>
                      <a:endParaRPr lang="en-US" sz="1600" b="0" i="0" u="none" strike="noStrike">
                        <a:solidFill>
                          <a:srgbClr val="000000"/>
                        </a:solidFill>
                        <a:effectLst/>
                        <a:latin typeface="Gill Sans MT" panose="020B0502020104020203" pitchFamily="34" charset="77"/>
                      </a:endParaRPr>
                    </a:p>
                  </a:txBody>
                  <a:tcPr marL="9525" marR="9525" marT="9525"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600" u="none" strike="noStrike">
                          <a:effectLst/>
                          <a:latin typeface="Gill Sans MT" panose="020B0502020104020203" pitchFamily="34" charset="77"/>
                        </a:rPr>
                        <a:t>$6 </a:t>
                      </a:r>
                      <a:endParaRPr lang="en-US" sz="1600" b="0" i="0" u="none" strike="noStrike">
                        <a:solidFill>
                          <a:srgbClr val="000000"/>
                        </a:solidFill>
                        <a:effectLst/>
                        <a:latin typeface="Gill Sans MT" panose="020B0502020104020203" pitchFamily="34" charset="77"/>
                      </a:endParaRPr>
                    </a:p>
                  </a:txBody>
                  <a:tcPr marL="9525" marR="9525" marT="9525"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4077029327"/>
                  </a:ext>
                </a:extLst>
              </a:tr>
              <a:tr h="253365">
                <a:tc>
                  <a:txBody>
                    <a:bodyPr/>
                    <a:lstStyle/>
                    <a:p>
                      <a:pPr algn="ctr" fontAlgn="b"/>
                      <a:r>
                        <a:rPr lang="en-US" sz="1600" b="1" u="none" strike="noStrike">
                          <a:effectLst/>
                          <a:latin typeface="Gill Sans MT" panose="020B0502020104020203" pitchFamily="34" charset="77"/>
                        </a:rPr>
                        <a:t>Mean</a:t>
                      </a:r>
                      <a:endParaRPr lang="en-US" sz="1600" b="1" i="0" u="none" strike="noStrike">
                        <a:solidFill>
                          <a:srgbClr val="000000"/>
                        </a:solidFill>
                        <a:effectLst/>
                        <a:latin typeface="Gill Sans MT" panose="020B0502020104020203" pitchFamily="34" charset="77"/>
                      </a:endParaRPr>
                    </a:p>
                  </a:txBody>
                  <a:tcPr marL="9525" marR="9525" marT="9525"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600" b="1" u="none" strike="noStrike">
                          <a:effectLst/>
                          <a:latin typeface="Gill Sans MT" panose="020B0502020104020203" pitchFamily="34" charset="77"/>
                        </a:rPr>
                        <a:t>$169 </a:t>
                      </a:r>
                      <a:endParaRPr lang="en-US" sz="1600" b="1" i="0" u="none" strike="noStrike">
                        <a:solidFill>
                          <a:srgbClr val="000000"/>
                        </a:solidFill>
                        <a:effectLst/>
                        <a:latin typeface="Gill Sans MT" panose="020B0502020104020203" pitchFamily="34" charset="77"/>
                      </a:endParaRPr>
                    </a:p>
                  </a:txBody>
                  <a:tcPr marL="9525" marR="9525" marT="9525"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600" b="1" u="none" strike="noStrike">
                          <a:effectLst/>
                          <a:latin typeface="Gill Sans MT" panose="020B0502020104020203" pitchFamily="34" charset="77"/>
                        </a:rPr>
                        <a:t>$131 </a:t>
                      </a:r>
                      <a:endParaRPr lang="en-US" sz="1600" b="1" i="0" u="none" strike="noStrike">
                        <a:solidFill>
                          <a:srgbClr val="000000"/>
                        </a:solidFill>
                        <a:effectLst/>
                        <a:latin typeface="Gill Sans MT" panose="020B0502020104020203" pitchFamily="34" charset="77"/>
                      </a:endParaRPr>
                    </a:p>
                  </a:txBody>
                  <a:tcPr marL="9525" marR="9525" marT="9525"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600" b="1" u="none" strike="noStrike">
                          <a:effectLst/>
                          <a:latin typeface="Gill Sans MT" panose="020B0502020104020203" pitchFamily="34" charset="77"/>
                        </a:rPr>
                        <a:t>$89 </a:t>
                      </a:r>
                      <a:endParaRPr lang="en-US" sz="1600" b="1" i="0" u="none" strike="noStrike">
                        <a:solidFill>
                          <a:srgbClr val="000000"/>
                        </a:solidFill>
                        <a:effectLst/>
                        <a:latin typeface="Gill Sans MT" panose="020B0502020104020203" pitchFamily="34" charset="77"/>
                      </a:endParaRPr>
                    </a:p>
                  </a:txBody>
                  <a:tcPr marL="9525" marR="9525" marT="9525"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3050754192"/>
                  </a:ext>
                </a:extLst>
              </a:tr>
              <a:tr h="253365">
                <a:tc>
                  <a:txBody>
                    <a:bodyPr/>
                    <a:lstStyle/>
                    <a:p>
                      <a:pPr algn="ctr" fontAlgn="b"/>
                      <a:r>
                        <a:rPr lang="en-US" sz="1600" u="none" strike="noStrike">
                          <a:effectLst/>
                          <a:latin typeface="Gill Sans MT" panose="020B0502020104020203" pitchFamily="34" charset="77"/>
                        </a:rPr>
                        <a:t>Max</a:t>
                      </a:r>
                      <a:endParaRPr lang="en-US" sz="1600" b="1" i="0" u="none" strike="noStrike">
                        <a:solidFill>
                          <a:srgbClr val="000000"/>
                        </a:solidFill>
                        <a:effectLst/>
                        <a:latin typeface="Gill Sans MT" panose="020B0502020104020203" pitchFamily="34" charset="77"/>
                      </a:endParaRPr>
                    </a:p>
                  </a:txBody>
                  <a:tcPr marL="9525" marR="9525" marT="9525"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600" u="none" strike="noStrike">
                          <a:effectLst/>
                          <a:latin typeface="Gill Sans MT" panose="020B0502020104020203" pitchFamily="34" charset="77"/>
                        </a:rPr>
                        <a:t>$341 </a:t>
                      </a:r>
                      <a:endParaRPr lang="en-US" sz="1600" b="0" i="0" u="none" strike="noStrike">
                        <a:solidFill>
                          <a:srgbClr val="000000"/>
                        </a:solidFill>
                        <a:effectLst/>
                        <a:latin typeface="Gill Sans MT" panose="020B0502020104020203" pitchFamily="34" charset="77"/>
                      </a:endParaRPr>
                    </a:p>
                  </a:txBody>
                  <a:tcPr marL="9525" marR="9525" marT="9525"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600" u="none" strike="noStrike">
                          <a:effectLst/>
                          <a:latin typeface="Gill Sans MT" panose="020B0502020104020203" pitchFamily="34" charset="77"/>
                        </a:rPr>
                        <a:t>$234 </a:t>
                      </a:r>
                      <a:endParaRPr lang="en-US" sz="1600" b="0" i="0" u="none" strike="noStrike">
                        <a:solidFill>
                          <a:srgbClr val="000000"/>
                        </a:solidFill>
                        <a:effectLst/>
                        <a:latin typeface="Gill Sans MT" panose="020B0502020104020203" pitchFamily="34" charset="77"/>
                      </a:endParaRPr>
                    </a:p>
                  </a:txBody>
                  <a:tcPr marL="9525" marR="9525" marT="9525"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fontAlgn="b"/>
                      <a:r>
                        <a:rPr lang="en-US" sz="1600" u="none" strike="noStrike" dirty="0">
                          <a:effectLst/>
                          <a:latin typeface="Gill Sans MT" panose="020B0502020104020203" pitchFamily="34" charset="77"/>
                        </a:rPr>
                        <a:t>$153 </a:t>
                      </a:r>
                      <a:endParaRPr lang="en-US" sz="1600" b="0" i="0" u="none" strike="noStrike" dirty="0">
                        <a:solidFill>
                          <a:srgbClr val="000000"/>
                        </a:solidFill>
                        <a:effectLst/>
                        <a:latin typeface="Gill Sans MT" panose="020B0502020104020203" pitchFamily="34" charset="77"/>
                      </a:endParaRPr>
                    </a:p>
                  </a:txBody>
                  <a:tcPr marL="9525" marR="9525" marT="9525"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2550233020"/>
                  </a:ext>
                </a:extLst>
              </a:tr>
            </a:tbl>
          </a:graphicData>
        </a:graphic>
      </p:graphicFrame>
      <p:graphicFrame>
        <p:nvGraphicFramePr>
          <p:cNvPr id="6" name="Chart 5">
            <a:extLst>
              <a:ext uri="{FF2B5EF4-FFF2-40B4-BE49-F238E27FC236}">
                <a16:creationId xmlns:a16="http://schemas.microsoft.com/office/drawing/2014/main" id="{98C1C6FC-A4D2-DB15-DCEB-400E3E39400C}"/>
              </a:ext>
            </a:extLst>
          </p:cNvPr>
          <p:cNvGraphicFramePr>
            <a:graphicFrameLocks/>
          </p:cNvGraphicFramePr>
          <p:nvPr>
            <p:extLst>
              <p:ext uri="{D42A27DB-BD31-4B8C-83A1-F6EECF244321}">
                <p14:modId xmlns:p14="http://schemas.microsoft.com/office/powerpoint/2010/main" val="2841187932"/>
              </p:ext>
            </p:extLst>
          </p:nvPr>
        </p:nvGraphicFramePr>
        <p:xfrm>
          <a:off x="6378846" y="721433"/>
          <a:ext cx="5728772" cy="5107871"/>
        </p:xfrm>
        <a:graphic>
          <a:graphicData uri="http://schemas.openxmlformats.org/drawingml/2006/chart">
            <c:chart xmlns:c="http://schemas.openxmlformats.org/drawingml/2006/chart" xmlns:r="http://schemas.openxmlformats.org/officeDocument/2006/relationships" r:id="rId4"/>
          </a:graphicData>
        </a:graphic>
      </p:graphicFrame>
      <p:sp>
        <p:nvSpPr>
          <p:cNvPr id="9" name="TextBox 8">
            <a:extLst>
              <a:ext uri="{FF2B5EF4-FFF2-40B4-BE49-F238E27FC236}">
                <a16:creationId xmlns:a16="http://schemas.microsoft.com/office/drawing/2014/main" id="{89A62294-5F04-B98B-16BA-0347F1100978}"/>
              </a:ext>
            </a:extLst>
          </p:cNvPr>
          <p:cNvSpPr txBox="1"/>
          <p:nvPr/>
        </p:nvSpPr>
        <p:spPr>
          <a:xfrm>
            <a:off x="353536" y="366509"/>
            <a:ext cx="6097904" cy="954107"/>
          </a:xfrm>
          <a:prstGeom prst="rect">
            <a:avLst/>
          </a:prstGeom>
          <a:noFill/>
        </p:spPr>
        <p:txBody>
          <a:bodyPr wrap="square">
            <a:spAutoFit/>
          </a:bodyPr>
          <a:lstStyle/>
          <a:p>
            <a:r>
              <a:rPr lang="en-US" sz="2800" dirty="0">
                <a:solidFill>
                  <a:srgbClr val="FF0000"/>
                </a:solidFill>
                <a:latin typeface="Gill Sans MT" panose="020B0502020104020203" pitchFamily="34" charset="77"/>
              </a:rPr>
              <a:t>PRECEDENT  TRANSACTION  ANALYSIS</a:t>
            </a:r>
          </a:p>
        </p:txBody>
      </p:sp>
    </p:spTree>
    <p:extLst>
      <p:ext uri="{BB962C8B-B14F-4D97-AF65-F5344CB8AC3E}">
        <p14:creationId xmlns:p14="http://schemas.microsoft.com/office/powerpoint/2010/main" val="36432200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92000">
              <a:srgbClr val="FD7A85"/>
            </a:gs>
            <a:gs pos="0">
              <a:srgbClr val="C00000"/>
            </a:gs>
            <a:gs pos="92999">
              <a:srgbClr val="E95159"/>
            </a:gs>
            <a:gs pos="9000">
              <a:srgbClr val="C00000"/>
            </a:gs>
            <a:gs pos="36000">
              <a:schemeClr val="accent4">
                <a:lumMod val="20000"/>
                <a:lumOff val="80000"/>
              </a:schemeClr>
            </a:gs>
            <a:gs pos="95000">
              <a:srgbClr val="C00000"/>
            </a:gs>
          </a:gsLst>
          <a:lin ang="16200000" scaled="1"/>
        </a:gra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6E37985-09B8-4F09-93C7-44CB3EDE5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6206"/>
            <a:ext cx="12192000" cy="600560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FAD198D-611C-E4F4-29E3-C7C0747460CC}"/>
              </a:ext>
            </a:extLst>
          </p:cNvPr>
          <p:cNvSpPr txBox="1"/>
          <p:nvPr/>
        </p:nvSpPr>
        <p:spPr>
          <a:xfrm>
            <a:off x="3583157" y="-77835"/>
            <a:ext cx="8608843" cy="584775"/>
          </a:xfrm>
          <a:prstGeom prst="rect">
            <a:avLst/>
          </a:prstGeom>
          <a:noFill/>
        </p:spPr>
        <p:txBody>
          <a:bodyPr wrap="square" rtlCol="0">
            <a:spAutoFit/>
          </a:bodyPr>
          <a:lstStyle/>
          <a:p>
            <a:r>
              <a:rPr lang="en-US" sz="3200">
                <a:latin typeface="Gill Sans MT" panose="020B0502020104020203" pitchFamily="34" charset="77"/>
              </a:rPr>
              <a:t> WACC CALCULATION </a:t>
            </a:r>
          </a:p>
        </p:txBody>
      </p:sp>
      <p:sp>
        <p:nvSpPr>
          <p:cNvPr id="6" name="TextBox 5">
            <a:extLst>
              <a:ext uri="{FF2B5EF4-FFF2-40B4-BE49-F238E27FC236}">
                <a16:creationId xmlns:a16="http://schemas.microsoft.com/office/drawing/2014/main" id="{EC01D556-D645-5BFF-79F4-3313A02E2951}"/>
              </a:ext>
            </a:extLst>
          </p:cNvPr>
          <p:cNvSpPr txBox="1"/>
          <p:nvPr/>
        </p:nvSpPr>
        <p:spPr>
          <a:xfrm>
            <a:off x="1728601" y="6663847"/>
            <a:ext cx="184731" cy="369332"/>
          </a:xfrm>
          <a:prstGeom prst="rect">
            <a:avLst/>
          </a:prstGeom>
          <a:noFill/>
        </p:spPr>
        <p:txBody>
          <a:bodyPr wrap="none" rtlCol="0">
            <a:spAutoFit/>
          </a:bodyPr>
          <a:lstStyle/>
          <a:p>
            <a:endParaRPr lang="en-US"/>
          </a:p>
        </p:txBody>
      </p:sp>
      <p:pic>
        <p:nvPicPr>
          <p:cNvPr id="12" name="Picture 11">
            <a:extLst>
              <a:ext uri="{FF2B5EF4-FFF2-40B4-BE49-F238E27FC236}">
                <a16:creationId xmlns:a16="http://schemas.microsoft.com/office/drawing/2014/main" id="{35A7B181-DB1E-7758-9DF8-E3A91799C1D6}"/>
              </a:ext>
            </a:extLst>
          </p:cNvPr>
          <p:cNvPicPr>
            <a:picLocks noChangeAspect="1"/>
          </p:cNvPicPr>
          <p:nvPr/>
        </p:nvPicPr>
        <p:blipFill>
          <a:blip r:embed="rId3"/>
          <a:stretch>
            <a:fillRect/>
          </a:stretch>
        </p:blipFill>
        <p:spPr>
          <a:xfrm>
            <a:off x="10731142" y="6143923"/>
            <a:ext cx="1412306" cy="280985"/>
          </a:xfrm>
          <a:prstGeom prst="rect">
            <a:avLst/>
          </a:prstGeom>
        </p:spPr>
      </p:pic>
      <p:graphicFrame>
        <p:nvGraphicFramePr>
          <p:cNvPr id="4" name="Table 3">
            <a:extLst>
              <a:ext uri="{FF2B5EF4-FFF2-40B4-BE49-F238E27FC236}">
                <a16:creationId xmlns:a16="http://schemas.microsoft.com/office/drawing/2014/main" id="{93E444F0-48B9-A8D7-E0CC-6A7E883E5F19}"/>
              </a:ext>
            </a:extLst>
          </p:cNvPr>
          <p:cNvGraphicFramePr>
            <a:graphicFrameLocks noGrp="1"/>
          </p:cNvGraphicFramePr>
          <p:nvPr>
            <p:extLst>
              <p:ext uri="{D42A27DB-BD31-4B8C-83A1-F6EECF244321}">
                <p14:modId xmlns:p14="http://schemas.microsoft.com/office/powerpoint/2010/main" val="904528564"/>
              </p:ext>
            </p:extLst>
          </p:nvPr>
        </p:nvGraphicFramePr>
        <p:xfrm>
          <a:off x="0" y="506940"/>
          <a:ext cx="4393162" cy="3642360"/>
        </p:xfrm>
        <a:graphic>
          <a:graphicData uri="http://schemas.openxmlformats.org/drawingml/2006/table">
            <a:tbl>
              <a:tblPr>
                <a:tableStyleId>{5C22544A-7EE6-4342-B048-85BDC9FD1C3A}</a:tableStyleId>
              </a:tblPr>
              <a:tblGrid>
                <a:gridCol w="3246791">
                  <a:extLst>
                    <a:ext uri="{9D8B030D-6E8A-4147-A177-3AD203B41FA5}">
                      <a16:colId xmlns:a16="http://schemas.microsoft.com/office/drawing/2014/main" val="1182312570"/>
                    </a:ext>
                  </a:extLst>
                </a:gridCol>
                <a:gridCol w="1146371">
                  <a:extLst>
                    <a:ext uri="{9D8B030D-6E8A-4147-A177-3AD203B41FA5}">
                      <a16:colId xmlns:a16="http://schemas.microsoft.com/office/drawing/2014/main" val="814559557"/>
                    </a:ext>
                  </a:extLst>
                </a:gridCol>
              </a:tblGrid>
              <a:tr h="243840">
                <a:tc>
                  <a:txBody>
                    <a:bodyPr/>
                    <a:lstStyle/>
                    <a:p>
                      <a:pPr algn="l" fontAlgn="b"/>
                      <a:r>
                        <a:rPr lang="en-US" sz="1600" b="1" u="none" strike="noStrike">
                          <a:effectLst/>
                          <a:latin typeface="Gill Sans MT" panose="020B0502020104020203" pitchFamily="34" charset="77"/>
                        </a:rPr>
                        <a:t>COST OF EQUITY</a:t>
                      </a:r>
                      <a:endParaRPr lang="en-US" sz="1600" b="1" i="0" u="none" strike="noStrike">
                        <a:solidFill>
                          <a:srgbClr val="000000"/>
                        </a:solidFill>
                        <a:effectLst/>
                        <a:latin typeface="Gill Sans MT" panose="020B0502020104020203" pitchFamily="34" charset="77"/>
                      </a:endParaRPr>
                    </a:p>
                  </a:txBody>
                  <a:tcPr marL="0" marR="0" marT="0"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l" fontAlgn="b"/>
                      <a:r>
                        <a:rPr lang="en-US" sz="1600" u="none" strike="noStrike">
                          <a:effectLst/>
                          <a:latin typeface="Gill Sans MT" panose="020B0502020104020203" pitchFamily="34" charset="77"/>
                        </a:rPr>
                        <a:t> </a:t>
                      </a:r>
                      <a:endParaRPr lang="en-US" sz="1600" b="0" i="0" u="none" strike="noStrike">
                        <a:solidFill>
                          <a:srgbClr val="000000"/>
                        </a:solidFill>
                        <a:effectLst/>
                        <a:latin typeface="Gill Sans MT" panose="020B0502020104020203" pitchFamily="34" charset="77"/>
                      </a:endParaRPr>
                    </a:p>
                  </a:txBody>
                  <a:tcPr marL="0" marR="0" marT="0"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2165508672"/>
                  </a:ext>
                </a:extLst>
              </a:tr>
              <a:tr h="243840">
                <a:tc>
                  <a:txBody>
                    <a:bodyPr/>
                    <a:lstStyle/>
                    <a:p>
                      <a:pPr algn="l" fontAlgn="b"/>
                      <a:r>
                        <a:rPr lang="en-US" sz="1600" u="none" strike="noStrike">
                          <a:effectLst/>
                          <a:latin typeface="Gill Sans MT" panose="020B0502020104020203" pitchFamily="34" charset="77"/>
                        </a:rPr>
                        <a:t> </a:t>
                      </a:r>
                      <a:endParaRPr lang="en-US" sz="1600" b="0" i="0" u="none" strike="noStrike">
                        <a:solidFill>
                          <a:srgbClr val="000000"/>
                        </a:solidFill>
                        <a:effectLst/>
                        <a:latin typeface="Gill Sans MT" panose="020B0502020104020203" pitchFamily="34" charset="77"/>
                      </a:endParaRPr>
                    </a:p>
                  </a:txBody>
                  <a:tcPr marL="0" marR="0" marT="0"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l" fontAlgn="b"/>
                      <a:r>
                        <a:rPr lang="en-US" sz="1600" u="none" strike="noStrike">
                          <a:effectLst/>
                          <a:latin typeface="Gill Sans MT" panose="020B0502020104020203" pitchFamily="34" charset="77"/>
                        </a:rPr>
                        <a:t> </a:t>
                      </a:r>
                      <a:endParaRPr lang="en-US" sz="1600" b="0" i="0" u="none" strike="noStrike">
                        <a:solidFill>
                          <a:srgbClr val="000000"/>
                        </a:solidFill>
                        <a:effectLst/>
                        <a:latin typeface="Gill Sans MT" panose="020B0502020104020203" pitchFamily="34" charset="77"/>
                      </a:endParaRPr>
                    </a:p>
                  </a:txBody>
                  <a:tcPr marL="0" marR="0" marT="0"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1860792485"/>
                  </a:ext>
                </a:extLst>
              </a:tr>
              <a:tr h="243840">
                <a:tc>
                  <a:txBody>
                    <a:bodyPr/>
                    <a:lstStyle/>
                    <a:p>
                      <a:pPr algn="l" fontAlgn="b"/>
                      <a:r>
                        <a:rPr lang="en-US" sz="1600" u="none" strike="noStrike">
                          <a:effectLst/>
                          <a:latin typeface="Gill Sans MT" panose="020B0502020104020203" pitchFamily="34" charset="77"/>
                        </a:rPr>
                        <a:t>R_F</a:t>
                      </a:r>
                      <a:endParaRPr lang="en-US" sz="1600" b="0" i="0" u="none" strike="noStrike">
                        <a:solidFill>
                          <a:srgbClr val="000000"/>
                        </a:solidFill>
                        <a:effectLst/>
                        <a:latin typeface="Gill Sans MT" panose="020B0502020104020203" pitchFamily="34" charset="77"/>
                      </a:endParaRPr>
                    </a:p>
                  </a:txBody>
                  <a:tcPr marL="0" marR="0" marT="0"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l" fontAlgn="b"/>
                      <a:r>
                        <a:rPr lang="en-US" sz="1600" u="none" strike="noStrike">
                          <a:effectLst/>
                          <a:latin typeface="Gill Sans MT" panose="020B0502020104020203" pitchFamily="34" charset="77"/>
                        </a:rPr>
                        <a:t>4.73%</a:t>
                      </a:r>
                      <a:endParaRPr lang="en-US" sz="1600" b="0" i="0" u="none" strike="noStrike">
                        <a:solidFill>
                          <a:srgbClr val="000000"/>
                        </a:solidFill>
                        <a:effectLst/>
                        <a:latin typeface="Gill Sans MT" panose="020B0502020104020203" pitchFamily="34" charset="77"/>
                      </a:endParaRPr>
                    </a:p>
                  </a:txBody>
                  <a:tcPr marL="0" marR="0" marT="0"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3817106056"/>
                  </a:ext>
                </a:extLst>
              </a:tr>
              <a:tr h="243840">
                <a:tc>
                  <a:txBody>
                    <a:bodyPr/>
                    <a:lstStyle/>
                    <a:p>
                      <a:pPr algn="l" fontAlgn="b"/>
                      <a:r>
                        <a:rPr lang="en-US" sz="1600" u="none" strike="noStrike">
                          <a:effectLst/>
                          <a:latin typeface="Gill Sans MT" panose="020B0502020104020203" pitchFamily="34" charset="77"/>
                        </a:rPr>
                        <a:t>BETA</a:t>
                      </a:r>
                      <a:endParaRPr lang="en-US" sz="1600" b="0" i="0" u="none" strike="noStrike">
                        <a:solidFill>
                          <a:srgbClr val="000000"/>
                        </a:solidFill>
                        <a:effectLst/>
                        <a:latin typeface="Gill Sans MT" panose="020B0502020104020203" pitchFamily="34" charset="77"/>
                      </a:endParaRPr>
                    </a:p>
                  </a:txBody>
                  <a:tcPr marL="0" marR="0" marT="0"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l" fontAlgn="b"/>
                      <a:r>
                        <a:rPr lang="en-US" sz="1600" u="none" strike="noStrike">
                          <a:effectLst/>
                          <a:latin typeface="Gill Sans MT" panose="020B0502020104020203" pitchFamily="34" charset="77"/>
                        </a:rPr>
                        <a:t>1.04</a:t>
                      </a:r>
                      <a:endParaRPr lang="en-US" sz="1600" b="0" i="0" u="none" strike="noStrike">
                        <a:solidFill>
                          <a:srgbClr val="000000"/>
                        </a:solidFill>
                        <a:effectLst/>
                        <a:latin typeface="Gill Sans MT" panose="020B0502020104020203" pitchFamily="34" charset="77"/>
                      </a:endParaRPr>
                    </a:p>
                  </a:txBody>
                  <a:tcPr marL="0" marR="0" marT="0"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2635595370"/>
                  </a:ext>
                </a:extLst>
              </a:tr>
              <a:tr h="243840">
                <a:tc>
                  <a:txBody>
                    <a:bodyPr/>
                    <a:lstStyle/>
                    <a:p>
                      <a:pPr algn="l" fontAlgn="b"/>
                      <a:r>
                        <a:rPr lang="en-US" sz="1600" u="none" strike="noStrike">
                          <a:effectLst/>
                          <a:latin typeface="Gill Sans MT" panose="020B0502020104020203" pitchFamily="34" charset="77"/>
                        </a:rPr>
                        <a:t>MRP</a:t>
                      </a:r>
                      <a:endParaRPr lang="en-US" sz="1600" b="0" i="0" u="none" strike="noStrike">
                        <a:solidFill>
                          <a:srgbClr val="000000"/>
                        </a:solidFill>
                        <a:effectLst/>
                        <a:latin typeface="Gill Sans MT" panose="020B0502020104020203" pitchFamily="34" charset="77"/>
                      </a:endParaRPr>
                    </a:p>
                  </a:txBody>
                  <a:tcPr marL="0" marR="0" marT="0"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l" fontAlgn="b"/>
                      <a:r>
                        <a:rPr lang="en-US" sz="1600" u="none" strike="noStrike">
                          <a:effectLst/>
                          <a:latin typeface="Gill Sans MT" panose="020B0502020104020203" pitchFamily="34" charset="77"/>
                        </a:rPr>
                        <a:t>5%</a:t>
                      </a:r>
                      <a:endParaRPr lang="en-US" sz="1600" b="0" i="0" u="none" strike="noStrike">
                        <a:solidFill>
                          <a:srgbClr val="000000"/>
                        </a:solidFill>
                        <a:effectLst/>
                        <a:latin typeface="Gill Sans MT" panose="020B0502020104020203" pitchFamily="34" charset="77"/>
                      </a:endParaRPr>
                    </a:p>
                  </a:txBody>
                  <a:tcPr marL="0" marR="0" marT="0"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2176438228"/>
                  </a:ext>
                </a:extLst>
              </a:tr>
              <a:tr h="243840">
                <a:tc>
                  <a:txBody>
                    <a:bodyPr/>
                    <a:lstStyle/>
                    <a:p>
                      <a:pPr algn="l" fontAlgn="b"/>
                      <a:r>
                        <a:rPr lang="en-US" sz="1600" u="none" strike="noStrike">
                          <a:effectLst/>
                          <a:latin typeface="Gill Sans MT" panose="020B0502020104020203" pitchFamily="34" charset="77"/>
                        </a:rPr>
                        <a:t>R_E</a:t>
                      </a:r>
                      <a:endParaRPr lang="en-US" sz="1600" b="1" i="0" u="none" strike="noStrike">
                        <a:solidFill>
                          <a:srgbClr val="000000"/>
                        </a:solidFill>
                        <a:effectLst/>
                        <a:latin typeface="Gill Sans MT" panose="020B0502020104020203" pitchFamily="34" charset="77"/>
                      </a:endParaRPr>
                    </a:p>
                  </a:txBody>
                  <a:tcPr marL="0" marR="0" marT="0"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l" fontAlgn="b"/>
                      <a:r>
                        <a:rPr lang="en-US" sz="1600" u="none" strike="noStrike">
                          <a:effectLst/>
                          <a:latin typeface="Gill Sans MT" panose="020B0502020104020203" pitchFamily="34" charset="77"/>
                        </a:rPr>
                        <a:t>9.93%</a:t>
                      </a:r>
                      <a:endParaRPr lang="en-US" sz="1600" b="1" i="0" u="none" strike="noStrike">
                        <a:solidFill>
                          <a:srgbClr val="000000"/>
                        </a:solidFill>
                        <a:effectLst/>
                        <a:latin typeface="Gill Sans MT" panose="020B0502020104020203" pitchFamily="34" charset="77"/>
                      </a:endParaRPr>
                    </a:p>
                  </a:txBody>
                  <a:tcPr marL="0" marR="0" marT="0"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613013406"/>
                  </a:ext>
                </a:extLst>
              </a:tr>
              <a:tr h="243840">
                <a:tc>
                  <a:txBody>
                    <a:bodyPr/>
                    <a:lstStyle/>
                    <a:p>
                      <a:pPr algn="l" fontAlgn="b"/>
                      <a:r>
                        <a:rPr lang="en-US" sz="1600" u="none" strike="noStrike">
                          <a:effectLst/>
                          <a:latin typeface="Gill Sans MT" panose="020B0502020104020203" pitchFamily="34" charset="77"/>
                        </a:rPr>
                        <a:t> </a:t>
                      </a:r>
                      <a:endParaRPr lang="en-US" sz="1600" b="0" i="0" u="none" strike="noStrike">
                        <a:solidFill>
                          <a:srgbClr val="000000"/>
                        </a:solidFill>
                        <a:effectLst/>
                        <a:latin typeface="Gill Sans MT" panose="020B0502020104020203" pitchFamily="34" charset="77"/>
                      </a:endParaRPr>
                    </a:p>
                  </a:txBody>
                  <a:tcPr marL="0" marR="0" marT="0"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l" fontAlgn="b"/>
                      <a:r>
                        <a:rPr lang="en-US" sz="1600" u="none" strike="noStrike">
                          <a:effectLst/>
                          <a:latin typeface="Gill Sans MT" panose="020B0502020104020203" pitchFamily="34" charset="77"/>
                        </a:rPr>
                        <a:t> </a:t>
                      </a:r>
                      <a:endParaRPr lang="en-US" sz="1600" b="0" i="0" u="none" strike="noStrike">
                        <a:solidFill>
                          <a:srgbClr val="000000"/>
                        </a:solidFill>
                        <a:effectLst/>
                        <a:latin typeface="Gill Sans MT" panose="020B0502020104020203" pitchFamily="34" charset="77"/>
                      </a:endParaRPr>
                    </a:p>
                  </a:txBody>
                  <a:tcPr marL="0" marR="0" marT="0"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3783212549"/>
                  </a:ext>
                </a:extLst>
              </a:tr>
              <a:tr h="243840">
                <a:tc>
                  <a:txBody>
                    <a:bodyPr/>
                    <a:lstStyle/>
                    <a:p>
                      <a:pPr algn="l" fontAlgn="b"/>
                      <a:r>
                        <a:rPr lang="en-US" sz="1600" b="1" u="none" strike="noStrike">
                          <a:effectLst/>
                          <a:latin typeface="Gill Sans MT" panose="020B0502020104020203" pitchFamily="34" charset="77"/>
                        </a:rPr>
                        <a:t>COST OF DEBT</a:t>
                      </a:r>
                      <a:endParaRPr lang="en-US" sz="1600" b="1" i="0" u="none" strike="noStrike">
                        <a:solidFill>
                          <a:srgbClr val="000000"/>
                        </a:solidFill>
                        <a:effectLst/>
                        <a:latin typeface="Gill Sans MT" panose="020B0502020104020203" pitchFamily="34" charset="77"/>
                      </a:endParaRPr>
                    </a:p>
                  </a:txBody>
                  <a:tcPr marL="0" marR="0" marT="0"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l" fontAlgn="b"/>
                      <a:r>
                        <a:rPr lang="en-US" sz="1600" u="none" strike="noStrike">
                          <a:effectLst/>
                          <a:latin typeface="Gill Sans MT" panose="020B0502020104020203" pitchFamily="34" charset="77"/>
                        </a:rPr>
                        <a:t> </a:t>
                      </a:r>
                      <a:endParaRPr lang="en-US" sz="1600" b="0" i="0" u="none" strike="noStrike">
                        <a:solidFill>
                          <a:srgbClr val="000000"/>
                        </a:solidFill>
                        <a:effectLst/>
                        <a:latin typeface="Gill Sans MT" panose="020B0502020104020203" pitchFamily="34" charset="77"/>
                      </a:endParaRPr>
                    </a:p>
                  </a:txBody>
                  <a:tcPr marL="0" marR="0" marT="0"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2430965116"/>
                  </a:ext>
                </a:extLst>
              </a:tr>
              <a:tr h="243840">
                <a:tc>
                  <a:txBody>
                    <a:bodyPr/>
                    <a:lstStyle/>
                    <a:p>
                      <a:pPr algn="l" fontAlgn="b"/>
                      <a:r>
                        <a:rPr lang="en-US" sz="1600" u="none" strike="noStrike">
                          <a:effectLst/>
                          <a:latin typeface="Gill Sans MT" panose="020B0502020104020203" pitchFamily="34" charset="77"/>
                        </a:rPr>
                        <a:t> </a:t>
                      </a:r>
                      <a:endParaRPr lang="en-US" sz="1600" b="0" i="0" u="none" strike="noStrike">
                        <a:solidFill>
                          <a:srgbClr val="000000"/>
                        </a:solidFill>
                        <a:effectLst/>
                        <a:latin typeface="Gill Sans MT" panose="020B0502020104020203" pitchFamily="34" charset="77"/>
                      </a:endParaRPr>
                    </a:p>
                  </a:txBody>
                  <a:tcPr marL="0" marR="0" marT="0"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l" fontAlgn="b"/>
                      <a:r>
                        <a:rPr lang="en-US" sz="1600" u="none" strike="noStrike">
                          <a:effectLst/>
                          <a:latin typeface="Gill Sans MT" panose="020B0502020104020203" pitchFamily="34" charset="77"/>
                        </a:rPr>
                        <a:t> </a:t>
                      </a:r>
                      <a:endParaRPr lang="en-US" sz="1600" b="0" i="0" u="none" strike="noStrike">
                        <a:solidFill>
                          <a:srgbClr val="000000"/>
                        </a:solidFill>
                        <a:effectLst/>
                        <a:latin typeface="Gill Sans MT" panose="020B0502020104020203" pitchFamily="34" charset="77"/>
                      </a:endParaRPr>
                    </a:p>
                  </a:txBody>
                  <a:tcPr marL="0" marR="0" marT="0"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908784699"/>
                  </a:ext>
                </a:extLst>
              </a:tr>
              <a:tr h="243840">
                <a:tc>
                  <a:txBody>
                    <a:bodyPr/>
                    <a:lstStyle/>
                    <a:p>
                      <a:pPr algn="l" fontAlgn="b"/>
                      <a:r>
                        <a:rPr lang="en-US" sz="1600" u="none" strike="noStrike">
                          <a:effectLst/>
                          <a:latin typeface="Gill Sans MT" panose="020B0502020104020203" pitchFamily="34" charset="77"/>
                        </a:rPr>
                        <a:t>EXXON credit rating</a:t>
                      </a:r>
                      <a:endParaRPr lang="en-US" sz="1600" b="0" i="0" u="none" strike="noStrike">
                        <a:solidFill>
                          <a:srgbClr val="000000"/>
                        </a:solidFill>
                        <a:effectLst/>
                        <a:latin typeface="Gill Sans MT" panose="020B0502020104020203" pitchFamily="34" charset="77"/>
                      </a:endParaRPr>
                    </a:p>
                  </a:txBody>
                  <a:tcPr marL="0" marR="0" marT="0"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l" fontAlgn="b"/>
                      <a:r>
                        <a:rPr lang="en-US" sz="1600" u="none" strike="noStrike">
                          <a:effectLst/>
                          <a:latin typeface="Gill Sans MT" panose="020B0502020104020203" pitchFamily="34" charset="77"/>
                        </a:rPr>
                        <a:t>AA / Aa2</a:t>
                      </a:r>
                      <a:endParaRPr lang="en-US" sz="1600" b="0" i="0" u="none" strike="noStrike">
                        <a:solidFill>
                          <a:srgbClr val="000000"/>
                        </a:solidFill>
                        <a:effectLst/>
                        <a:latin typeface="Gill Sans MT" panose="020B0502020104020203" pitchFamily="34" charset="77"/>
                      </a:endParaRPr>
                    </a:p>
                  </a:txBody>
                  <a:tcPr marL="0" marR="0" marT="0"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672951323"/>
                  </a:ext>
                </a:extLst>
              </a:tr>
              <a:tr h="243840">
                <a:tc>
                  <a:txBody>
                    <a:bodyPr/>
                    <a:lstStyle/>
                    <a:p>
                      <a:pPr algn="l" fontAlgn="b"/>
                      <a:r>
                        <a:rPr lang="en-US" sz="1600" u="none" strike="noStrike">
                          <a:effectLst/>
                          <a:latin typeface="Gill Sans MT" panose="020B0502020104020203" pitchFamily="34" charset="77"/>
                        </a:rPr>
                        <a:t>Yield on AA bonds</a:t>
                      </a:r>
                      <a:endParaRPr lang="en-US" sz="1600" b="0" i="0" u="none" strike="noStrike">
                        <a:solidFill>
                          <a:srgbClr val="000000"/>
                        </a:solidFill>
                        <a:effectLst/>
                        <a:latin typeface="Gill Sans MT" panose="020B0502020104020203" pitchFamily="34" charset="77"/>
                      </a:endParaRPr>
                    </a:p>
                  </a:txBody>
                  <a:tcPr marL="0" marR="0" marT="0"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l" fontAlgn="b"/>
                      <a:r>
                        <a:rPr lang="en-US" sz="1600" u="none" strike="noStrike">
                          <a:effectLst/>
                          <a:latin typeface="Gill Sans MT" panose="020B0502020104020203" pitchFamily="34" charset="77"/>
                        </a:rPr>
                        <a:t>5.62</a:t>
                      </a:r>
                      <a:endParaRPr lang="en-US" sz="1600" b="0" i="0" u="none" strike="noStrike">
                        <a:solidFill>
                          <a:srgbClr val="000000"/>
                        </a:solidFill>
                        <a:effectLst/>
                        <a:latin typeface="Gill Sans MT" panose="020B0502020104020203" pitchFamily="34" charset="77"/>
                      </a:endParaRPr>
                    </a:p>
                  </a:txBody>
                  <a:tcPr marL="0" marR="0" marT="0"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1556917793"/>
                  </a:ext>
                </a:extLst>
              </a:tr>
              <a:tr h="243840">
                <a:tc>
                  <a:txBody>
                    <a:bodyPr/>
                    <a:lstStyle/>
                    <a:p>
                      <a:pPr algn="l" fontAlgn="b"/>
                      <a:r>
                        <a:rPr lang="en-US" sz="1600" u="none" strike="noStrike">
                          <a:effectLst/>
                          <a:latin typeface="Gill Sans MT" panose="020B0502020104020203" pitchFamily="34" charset="77"/>
                        </a:rPr>
                        <a:t>Historical Spread AA/Aa2</a:t>
                      </a:r>
                      <a:endParaRPr lang="en-US" sz="1600" b="0" i="0" u="none" strike="noStrike">
                        <a:solidFill>
                          <a:srgbClr val="000000"/>
                        </a:solidFill>
                        <a:effectLst/>
                        <a:latin typeface="Gill Sans MT" panose="020B0502020104020203" pitchFamily="34" charset="77"/>
                      </a:endParaRPr>
                    </a:p>
                  </a:txBody>
                  <a:tcPr marL="0" marR="0" marT="0"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l" fontAlgn="b"/>
                      <a:r>
                        <a:rPr lang="en-US" sz="1600" u="none" strike="noStrike">
                          <a:effectLst/>
                          <a:latin typeface="Gill Sans MT" panose="020B0502020104020203" pitchFamily="34" charset="77"/>
                        </a:rPr>
                        <a:t>0.85%</a:t>
                      </a:r>
                      <a:endParaRPr lang="en-US" sz="1600" b="0" i="0" u="none" strike="noStrike">
                        <a:solidFill>
                          <a:srgbClr val="000000"/>
                        </a:solidFill>
                        <a:effectLst/>
                        <a:latin typeface="Gill Sans MT" panose="020B0502020104020203" pitchFamily="34" charset="77"/>
                      </a:endParaRPr>
                    </a:p>
                  </a:txBody>
                  <a:tcPr marL="0" marR="0" marT="0"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175071114"/>
                  </a:ext>
                </a:extLst>
              </a:tr>
              <a:tr h="243840">
                <a:tc>
                  <a:txBody>
                    <a:bodyPr/>
                    <a:lstStyle/>
                    <a:p>
                      <a:pPr algn="l" fontAlgn="b"/>
                      <a:r>
                        <a:rPr lang="en-US" sz="1600" u="none" strike="noStrike">
                          <a:effectLst/>
                          <a:latin typeface="Gill Sans MT" panose="020B0502020104020203" pitchFamily="34" charset="77"/>
                        </a:rPr>
                        <a:t>R_F</a:t>
                      </a:r>
                      <a:endParaRPr lang="en-US" sz="1600" b="0" i="0" u="none" strike="noStrike">
                        <a:solidFill>
                          <a:srgbClr val="000000"/>
                        </a:solidFill>
                        <a:effectLst/>
                        <a:latin typeface="Gill Sans MT" panose="020B0502020104020203" pitchFamily="34" charset="77"/>
                      </a:endParaRPr>
                    </a:p>
                  </a:txBody>
                  <a:tcPr marL="0" marR="0" marT="0"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l" fontAlgn="b"/>
                      <a:r>
                        <a:rPr lang="en-US" sz="1600" u="none" strike="noStrike">
                          <a:effectLst/>
                          <a:latin typeface="Gill Sans MT" panose="020B0502020104020203" pitchFamily="34" charset="77"/>
                        </a:rPr>
                        <a:t>4.73%</a:t>
                      </a:r>
                      <a:endParaRPr lang="en-US" sz="1600" b="0" i="0" u="none" strike="noStrike">
                        <a:solidFill>
                          <a:srgbClr val="000000"/>
                        </a:solidFill>
                        <a:effectLst/>
                        <a:latin typeface="Gill Sans MT" panose="020B0502020104020203" pitchFamily="34" charset="77"/>
                      </a:endParaRPr>
                    </a:p>
                  </a:txBody>
                  <a:tcPr marL="0" marR="0" marT="0"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3454220567"/>
                  </a:ext>
                </a:extLst>
              </a:tr>
              <a:tr h="243840">
                <a:tc>
                  <a:txBody>
                    <a:bodyPr/>
                    <a:lstStyle/>
                    <a:p>
                      <a:pPr algn="l" fontAlgn="b"/>
                      <a:r>
                        <a:rPr lang="en-US" sz="1600" u="none" strike="noStrike">
                          <a:effectLst/>
                          <a:latin typeface="Gill Sans MT" panose="020B0502020104020203" pitchFamily="34" charset="77"/>
                        </a:rPr>
                        <a:t>R_D</a:t>
                      </a:r>
                      <a:endParaRPr lang="en-US" sz="1600" b="1" i="0" u="none" strike="noStrike">
                        <a:solidFill>
                          <a:srgbClr val="000000"/>
                        </a:solidFill>
                        <a:effectLst/>
                        <a:latin typeface="Gill Sans MT" panose="020B0502020104020203" pitchFamily="34" charset="77"/>
                      </a:endParaRPr>
                    </a:p>
                  </a:txBody>
                  <a:tcPr marL="0" marR="0" marT="0"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l" fontAlgn="b"/>
                      <a:r>
                        <a:rPr lang="en-US" sz="1600" u="none" strike="noStrike">
                          <a:effectLst/>
                          <a:latin typeface="Gill Sans MT" panose="020B0502020104020203" pitchFamily="34" charset="77"/>
                        </a:rPr>
                        <a:t>5.58%</a:t>
                      </a:r>
                      <a:endParaRPr lang="en-US" sz="1600" b="1" i="0" u="none" strike="noStrike">
                        <a:solidFill>
                          <a:srgbClr val="000000"/>
                        </a:solidFill>
                        <a:effectLst/>
                        <a:latin typeface="Gill Sans MT" panose="020B0502020104020203" pitchFamily="34" charset="77"/>
                      </a:endParaRPr>
                    </a:p>
                  </a:txBody>
                  <a:tcPr marL="0" marR="0" marT="0"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3034532911"/>
                  </a:ext>
                </a:extLst>
              </a:tr>
              <a:tr h="223520">
                <a:tc>
                  <a:txBody>
                    <a:bodyPr/>
                    <a:lstStyle/>
                    <a:p>
                      <a:pPr algn="l" fontAlgn="b"/>
                      <a:endParaRPr lang="en-US" sz="1500" b="0" i="0" u="none" strike="noStrike">
                        <a:solidFill>
                          <a:srgbClr val="000000"/>
                        </a:solidFill>
                        <a:effectLst/>
                        <a:latin typeface="Arial" panose="020B0604020202020204" pitchFamily="34" charset="0"/>
                      </a:endParaRPr>
                    </a:p>
                  </a:txBody>
                  <a:tcPr marL="0" marR="0" marT="0"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l" fontAlgn="b"/>
                      <a:endParaRPr lang="en-US" sz="1500" b="0" i="0" u="none" strike="noStrike">
                        <a:solidFill>
                          <a:srgbClr val="000000"/>
                        </a:solidFill>
                        <a:effectLst/>
                        <a:latin typeface="Arial" panose="020B0604020202020204" pitchFamily="34" charset="0"/>
                      </a:endParaRPr>
                    </a:p>
                  </a:txBody>
                  <a:tcPr marL="0" marR="0" marT="0"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3475322646"/>
                  </a:ext>
                </a:extLst>
              </a:tr>
            </a:tbl>
          </a:graphicData>
        </a:graphic>
      </p:graphicFrame>
      <p:graphicFrame>
        <p:nvGraphicFramePr>
          <p:cNvPr id="10" name="Table 9">
            <a:extLst>
              <a:ext uri="{FF2B5EF4-FFF2-40B4-BE49-F238E27FC236}">
                <a16:creationId xmlns:a16="http://schemas.microsoft.com/office/drawing/2014/main" id="{97F019E5-D965-65EF-50F7-E855C5A0734B}"/>
              </a:ext>
            </a:extLst>
          </p:cNvPr>
          <p:cNvGraphicFramePr>
            <a:graphicFrameLocks noGrp="1"/>
          </p:cNvGraphicFramePr>
          <p:nvPr>
            <p:extLst>
              <p:ext uri="{D42A27DB-BD31-4B8C-83A1-F6EECF244321}">
                <p14:modId xmlns:p14="http://schemas.microsoft.com/office/powerpoint/2010/main" val="1307559220"/>
              </p:ext>
            </p:extLst>
          </p:nvPr>
        </p:nvGraphicFramePr>
        <p:xfrm>
          <a:off x="2" y="4295192"/>
          <a:ext cx="4393160" cy="1990725"/>
        </p:xfrm>
        <a:graphic>
          <a:graphicData uri="http://schemas.openxmlformats.org/drawingml/2006/table">
            <a:tbl>
              <a:tblPr>
                <a:tableStyleId>{5C22544A-7EE6-4342-B048-85BDC9FD1C3A}</a:tableStyleId>
              </a:tblPr>
              <a:tblGrid>
                <a:gridCol w="3124647">
                  <a:extLst>
                    <a:ext uri="{9D8B030D-6E8A-4147-A177-3AD203B41FA5}">
                      <a16:colId xmlns:a16="http://schemas.microsoft.com/office/drawing/2014/main" val="1667366027"/>
                    </a:ext>
                  </a:extLst>
                </a:gridCol>
                <a:gridCol w="1268513">
                  <a:extLst>
                    <a:ext uri="{9D8B030D-6E8A-4147-A177-3AD203B41FA5}">
                      <a16:colId xmlns:a16="http://schemas.microsoft.com/office/drawing/2014/main" val="1042606185"/>
                    </a:ext>
                  </a:extLst>
                </a:gridCol>
              </a:tblGrid>
              <a:tr h="199302">
                <a:tc>
                  <a:txBody>
                    <a:bodyPr/>
                    <a:lstStyle/>
                    <a:p>
                      <a:pPr algn="l" fontAlgn="b"/>
                      <a:r>
                        <a:rPr lang="en-US" sz="1600" b="1" u="none" strike="noStrike">
                          <a:effectLst/>
                          <a:latin typeface="Gill Sans MT" panose="020B0502020104020203" pitchFamily="34" charset="77"/>
                        </a:rPr>
                        <a:t>WACC</a:t>
                      </a:r>
                      <a:endParaRPr lang="en-US" sz="1600" b="1" i="0" u="none" strike="noStrike">
                        <a:solidFill>
                          <a:srgbClr val="000000"/>
                        </a:solidFill>
                        <a:effectLst/>
                        <a:latin typeface="Gill Sans MT" panose="020B0502020104020203" pitchFamily="34" charset="77"/>
                      </a:endParaRPr>
                    </a:p>
                  </a:txBody>
                  <a:tcPr marL="0" marR="0" marT="0"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l" fontAlgn="b"/>
                      <a:endParaRPr lang="en-US" sz="1600" b="0" i="0" u="none" strike="noStrike">
                        <a:solidFill>
                          <a:srgbClr val="000000"/>
                        </a:solidFill>
                        <a:effectLst/>
                        <a:latin typeface="Gill Sans MT" panose="020B0502020104020203" pitchFamily="34" charset="77"/>
                      </a:endParaRPr>
                    </a:p>
                  </a:txBody>
                  <a:tcPr marL="0" marR="0" marT="0"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489789872"/>
                  </a:ext>
                </a:extLst>
              </a:tr>
              <a:tr h="199302">
                <a:tc>
                  <a:txBody>
                    <a:bodyPr/>
                    <a:lstStyle/>
                    <a:p>
                      <a:pPr algn="l" fontAlgn="b"/>
                      <a:r>
                        <a:rPr lang="en-US" sz="1600" u="none" strike="noStrike">
                          <a:effectLst/>
                          <a:latin typeface="Gill Sans MT" panose="020B0502020104020203" pitchFamily="34" charset="77"/>
                        </a:rPr>
                        <a:t> </a:t>
                      </a:r>
                      <a:endParaRPr lang="en-US" sz="1600" b="0" i="0" u="none" strike="noStrike">
                        <a:solidFill>
                          <a:srgbClr val="000000"/>
                        </a:solidFill>
                        <a:effectLst/>
                        <a:latin typeface="Gill Sans MT" panose="020B0502020104020203" pitchFamily="34" charset="77"/>
                      </a:endParaRPr>
                    </a:p>
                  </a:txBody>
                  <a:tcPr marL="0" marR="0" marT="0"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l" fontAlgn="b"/>
                      <a:r>
                        <a:rPr lang="en-US" sz="1600" u="none" strike="noStrike">
                          <a:effectLst/>
                          <a:latin typeface="Gill Sans MT" panose="020B0502020104020203" pitchFamily="34" charset="77"/>
                        </a:rPr>
                        <a:t> </a:t>
                      </a:r>
                      <a:endParaRPr lang="en-US" sz="1600" b="0" i="0" u="none" strike="noStrike">
                        <a:solidFill>
                          <a:srgbClr val="000000"/>
                        </a:solidFill>
                        <a:effectLst/>
                        <a:latin typeface="Gill Sans MT" panose="020B0502020104020203" pitchFamily="34" charset="77"/>
                      </a:endParaRPr>
                    </a:p>
                  </a:txBody>
                  <a:tcPr marL="0" marR="0" marT="0"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1514261344"/>
                  </a:ext>
                </a:extLst>
              </a:tr>
              <a:tr h="199302">
                <a:tc>
                  <a:txBody>
                    <a:bodyPr/>
                    <a:lstStyle/>
                    <a:p>
                      <a:pPr algn="l" fontAlgn="b"/>
                      <a:r>
                        <a:rPr lang="en-US" sz="1600" u="none" strike="noStrike">
                          <a:effectLst/>
                          <a:latin typeface="Gill Sans MT" panose="020B0502020104020203" pitchFamily="34" charset="77"/>
                        </a:rPr>
                        <a:t>W_D</a:t>
                      </a:r>
                      <a:endParaRPr lang="en-US" sz="1600" b="0" i="0" u="none" strike="noStrike">
                        <a:solidFill>
                          <a:srgbClr val="000000"/>
                        </a:solidFill>
                        <a:effectLst/>
                        <a:latin typeface="Gill Sans MT" panose="020B0502020104020203" pitchFamily="34" charset="77"/>
                      </a:endParaRPr>
                    </a:p>
                  </a:txBody>
                  <a:tcPr marL="0" marR="0" marT="0"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r" fontAlgn="b"/>
                      <a:r>
                        <a:rPr lang="en-US" sz="1600" u="none" strike="noStrike">
                          <a:effectLst/>
                          <a:latin typeface="Gill Sans MT" panose="020B0502020104020203" pitchFamily="34" charset="77"/>
                        </a:rPr>
                        <a:t>8.56%</a:t>
                      </a:r>
                      <a:endParaRPr lang="en-US" sz="1600" b="0" i="0" u="none" strike="noStrike">
                        <a:solidFill>
                          <a:srgbClr val="000000"/>
                        </a:solidFill>
                        <a:effectLst/>
                        <a:latin typeface="Gill Sans MT" panose="020B0502020104020203" pitchFamily="34" charset="77"/>
                      </a:endParaRPr>
                    </a:p>
                  </a:txBody>
                  <a:tcPr marL="0" marR="0" marT="0"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3758420256"/>
                  </a:ext>
                </a:extLst>
              </a:tr>
              <a:tr h="199302">
                <a:tc>
                  <a:txBody>
                    <a:bodyPr/>
                    <a:lstStyle/>
                    <a:p>
                      <a:pPr algn="l" fontAlgn="b"/>
                      <a:r>
                        <a:rPr lang="en-US" sz="1600" u="none" strike="noStrike">
                          <a:effectLst/>
                          <a:latin typeface="Gill Sans MT" panose="020B0502020104020203" pitchFamily="34" charset="77"/>
                        </a:rPr>
                        <a:t>R_D</a:t>
                      </a:r>
                      <a:endParaRPr lang="en-US" sz="1600" b="0" i="0" u="none" strike="noStrike">
                        <a:solidFill>
                          <a:srgbClr val="000000"/>
                        </a:solidFill>
                        <a:effectLst/>
                        <a:latin typeface="Gill Sans MT" panose="020B0502020104020203" pitchFamily="34" charset="77"/>
                      </a:endParaRPr>
                    </a:p>
                  </a:txBody>
                  <a:tcPr marL="0" marR="0" marT="0"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r" fontAlgn="b"/>
                      <a:r>
                        <a:rPr lang="en-US" sz="1600" u="none" strike="noStrike">
                          <a:effectLst/>
                          <a:latin typeface="Gill Sans MT" panose="020B0502020104020203" pitchFamily="34" charset="77"/>
                        </a:rPr>
                        <a:t>5.58%</a:t>
                      </a:r>
                      <a:endParaRPr lang="en-US" sz="1600" b="0" i="0" u="none" strike="noStrike">
                        <a:solidFill>
                          <a:srgbClr val="000000"/>
                        </a:solidFill>
                        <a:effectLst/>
                        <a:latin typeface="Gill Sans MT" panose="020B0502020104020203" pitchFamily="34" charset="77"/>
                      </a:endParaRPr>
                    </a:p>
                  </a:txBody>
                  <a:tcPr marL="0" marR="0" marT="0"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4178745704"/>
                  </a:ext>
                </a:extLst>
              </a:tr>
              <a:tr h="232000">
                <a:tc>
                  <a:txBody>
                    <a:bodyPr/>
                    <a:lstStyle/>
                    <a:p>
                      <a:pPr algn="l" fontAlgn="b"/>
                      <a:r>
                        <a:rPr lang="en-US" sz="1600" u="none" strike="noStrike">
                          <a:effectLst/>
                          <a:latin typeface="Gill Sans MT" panose="020B0502020104020203" pitchFamily="34" charset="77"/>
                        </a:rPr>
                        <a:t>T</a:t>
                      </a:r>
                      <a:endParaRPr lang="en-US" sz="1600" b="0" i="0" u="none" strike="noStrike">
                        <a:solidFill>
                          <a:srgbClr val="000000"/>
                        </a:solidFill>
                        <a:effectLst/>
                        <a:latin typeface="Gill Sans MT" panose="020B0502020104020203" pitchFamily="34" charset="77"/>
                      </a:endParaRPr>
                    </a:p>
                  </a:txBody>
                  <a:tcPr marL="0" marR="0" marT="0"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r" fontAlgn="b"/>
                      <a:r>
                        <a:rPr lang="en-US" sz="1500" b="0" i="0" u="none" strike="noStrike">
                          <a:solidFill>
                            <a:srgbClr val="000000"/>
                          </a:solidFill>
                          <a:effectLst/>
                          <a:latin typeface="Arial" panose="020B0604020202020204" pitchFamily="34" charset="0"/>
                        </a:rPr>
                        <a:t>27%</a:t>
                      </a:r>
                    </a:p>
                  </a:txBody>
                  <a:tcPr marL="9525" marR="9525" marT="9525"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4177435295"/>
                  </a:ext>
                </a:extLst>
              </a:tr>
              <a:tr h="199302">
                <a:tc>
                  <a:txBody>
                    <a:bodyPr/>
                    <a:lstStyle/>
                    <a:p>
                      <a:pPr algn="l" fontAlgn="b"/>
                      <a:r>
                        <a:rPr lang="en-US" sz="1600" u="none" strike="noStrike">
                          <a:effectLst/>
                          <a:latin typeface="Gill Sans MT" panose="020B0502020104020203" pitchFamily="34" charset="77"/>
                        </a:rPr>
                        <a:t>W_E</a:t>
                      </a:r>
                      <a:endParaRPr lang="en-US" sz="1600" b="0" i="0" u="none" strike="noStrike">
                        <a:solidFill>
                          <a:srgbClr val="000000"/>
                        </a:solidFill>
                        <a:effectLst/>
                        <a:latin typeface="Gill Sans MT" panose="020B0502020104020203" pitchFamily="34" charset="77"/>
                      </a:endParaRPr>
                    </a:p>
                  </a:txBody>
                  <a:tcPr marL="0" marR="0" marT="0"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r" fontAlgn="b"/>
                      <a:r>
                        <a:rPr lang="en-US" sz="1600" u="none" strike="noStrike">
                          <a:effectLst/>
                          <a:latin typeface="Gill Sans MT" panose="020B0502020104020203" pitchFamily="34" charset="77"/>
                        </a:rPr>
                        <a:t>91.44%</a:t>
                      </a:r>
                      <a:endParaRPr lang="en-US" sz="1600" b="0" i="0" u="none" strike="noStrike">
                        <a:solidFill>
                          <a:srgbClr val="000000"/>
                        </a:solidFill>
                        <a:effectLst/>
                        <a:latin typeface="Gill Sans MT" panose="020B0502020104020203" pitchFamily="34" charset="77"/>
                      </a:endParaRPr>
                    </a:p>
                  </a:txBody>
                  <a:tcPr marL="0" marR="0" marT="0"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477692130"/>
                  </a:ext>
                </a:extLst>
              </a:tr>
              <a:tr h="199302">
                <a:tc>
                  <a:txBody>
                    <a:bodyPr/>
                    <a:lstStyle/>
                    <a:p>
                      <a:pPr algn="l" fontAlgn="b"/>
                      <a:r>
                        <a:rPr lang="en-US" sz="1600" u="none" strike="noStrike">
                          <a:effectLst/>
                          <a:latin typeface="Gill Sans MT" panose="020B0502020104020203" pitchFamily="34" charset="77"/>
                        </a:rPr>
                        <a:t>R_E</a:t>
                      </a:r>
                      <a:endParaRPr lang="en-US" sz="1600" b="0" i="0" u="none" strike="noStrike">
                        <a:solidFill>
                          <a:srgbClr val="000000"/>
                        </a:solidFill>
                        <a:effectLst/>
                        <a:latin typeface="Gill Sans MT" panose="020B0502020104020203" pitchFamily="34" charset="77"/>
                      </a:endParaRPr>
                    </a:p>
                  </a:txBody>
                  <a:tcPr marL="0" marR="0" marT="0"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r" fontAlgn="b"/>
                      <a:r>
                        <a:rPr lang="en-US" sz="1600" u="none" strike="noStrike">
                          <a:effectLst/>
                          <a:latin typeface="Gill Sans MT" panose="020B0502020104020203" pitchFamily="34" charset="77"/>
                        </a:rPr>
                        <a:t>9.93%</a:t>
                      </a:r>
                      <a:endParaRPr lang="en-US" sz="1600" b="0" i="0" u="none" strike="noStrike">
                        <a:solidFill>
                          <a:srgbClr val="000000"/>
                        </a:solidFill>
                        <a:effectLst/>
                        <a:latin typeface="Gill Sans MT" panose="020B0502020104020203" pitchFamily="34" charset="77"/>
                      </a:endParaRPr>
                    </a:p>
                  </a:txBody>
                  <a:tcPr marL="0" marR="0" marT="0"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1250865779"/>
                  </a:ext>
                </a:extLst>
              </a:tr>
              <a:tr h="199302">
                <a:tc>
                  <a:txBody>
                    <a:bodyPr/>
                    <a:lstStyle/>
                    <a:p>
                      <a:pPr algn="l" fontAlgn="b"/>
                      <a:r>
                        <a:rPr lang="en-US" sz="1600" u="none" strike="noStrike">
                          <a:effectLst/>
                          <a:latin typeface="Gill Sans MT" panose="020B0502020104020203" pitchFamily="34" charset="77"/>
                        </a:rPr>
                        <a:t>WACC</a:t>
                      </a:r>
                      <a:endParaRPr lang="en-US" sz="1600" b="1" i="0" u="none" strike="noStrike">
                        <a:solidFill>
                          <a:srgbClr val="000000"/>
                        </a:solidFill>
                        <a:effectLst/>
                        <a:latin typeface="Gill Sans MT" panose="020B0502020104020203" pitchFamily="34" charset="77"/>
                      </a:endParaRPr>
                    </a:p>
                  </a:txBody>
                  <a:tcPr marL="0" marR="0" marT="0"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r" fontAlgn="b"/>
                      <a:r>
                        <a:rPr lang="en-US" sz="1600" u="none" strike="noStrike">
                          <a:effectLst/>
                          <a:latin typeface="Gill Sans MT" panose="020B0502020104020203" pitchFamily="34" charset="77"/>
                        </a:rPr>
                        <a:t>9.43%</a:t>
                      </a:r>
                      <a:endParaRPr lang="en-US" sz="1600" b="1" i="0" u="none" strike="noStrike">
                        <a:solidFill>
                          <a:srgbClr val="000000"/>
                        </a:solidFill>
                        <a:effectLst/>
                        <a:latin typeface="Gill Sans MT" panose="020B0502020104020203" pitchFamily="34" charset="77"/>
                      </a:endParaRPr>
                    </a:p>
                  </a:txBody>
                  <a:tcPr marL="0" marR="0" marT="0"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1592283840"/>
                  </a:ext>
                </a:extLst>
              </a:tr>
            </a:tbl>
          </a:graphicData>
        </a:graphic>
      </p:graphicFrame>
      <p:graphicFrame>
        <p:nvGraphicFramePr>
          <p:cNvPr id="14" name="Table 13">
            <a:extLst>
              <a:ext uri="{FF2B5EF4-FFF2-40B4-BE49-F238E27FC236}">
                <a16:creationId xmlns:a16="http://schemas.microsoft.com/office/drawing/2014/main" id="{1B200E44-5C4E-81F4-A4F9-D5B7A371D511}"/>
              </a:ext>
            </a:extLst>
          </p:cNvPr>
          <p:cNvGraphicFramePr>
            <a:graphicFrameLocks noGrp="1"/>
          </p:cNvGraphicFramePr>
          <p:nvPr>
            <p:extLst>
              <p:ext uri="{D42A27DB-BD31-4B8C-83A1-F6EECF244321}">
                <p14:modId xmlns:p14="http://schemas.microsoft.com/office/powerpoint/2010/main" val="3931731497"/>
              </p:ext>
            </p:extLst>
          </p:nvPr>
        </p:nvGraphicFramePr>
        <p:xfrm>
          <a:off x="4925500" y="575965"/>
          <a:ext cx="4483100" cy="1181100"/>
        </p:xfrm>
        <a:graphic>
          <a:graphicData uri="http://schemas.openxmlformats.org/drawingml/2006/table">
            <a:tbl>
              <a:tblPr>
                <a:tableStyleId>{5C22544A-7EE6-4342-B048-85BDC9FD1C3A}</a:tableStyleId>
              </a:tblPr>
              <a:tblGrid>
                <a:gridCol w="3188617">
                  <a:extLst>
                    <a:ext uri="{9D8B030D-6E8A-4147-A177-3AD203B41FA5}">
                      <a16:colId xmlns:a16="http://schemas.microsoft.com/office/drawing/2014/main" val="1593692515"/>
                    </a:ext>
                  </a:extLst>
                </a:gridCol>
                <a:gridCol w="1294483">
                  <a:extLst>
                    <a:ext uri="{9D8B030D-6E8A-4147-A177-3AD203B41FA5}">
                      <a16:colId xmlns:a16="http://schemas.microsoft.com/office/drawing/2014/main" val="1418569678"/>
                    </a:ext>
                  </a:extLst>
                </a:gridCol>
              </a:tblGrid>
              <a:tr h="223520">
                <a:tc>
                  <a:txBody>
                    <a:bodyPr/>
                    <a:lstStyle/>
                    <a:p>
                      <a:pPr algn="l" fontAlgn="t"/>
                      <a:r>
                        <a:rPr lang="en-US" sz="1500" b="1" u="none" strike="noStrike">
                          <a:effectLst/>
                          <a:latin typeface="Gill Sans MT" panose="020B0502020104020203" pitchFamily="34" charset="77"/>
                        </a:rPr>
                        <a:t>Company Name</a:t>
                      </a:r>
                      <a:endParaRPr lang="en-US" sz="1500" b="1" i="0" u="none" strike="noStrike">
                        <a:solidFill>
                          <a:srgbClr val="000000"/>
                        </a:solidFill>
                        <a:effectLst/>
                        <a:latin typeface="Gill Sans MT" panose="020B0502020104020203" pitchFamily="34" charset="77"/>
                      </a:endParaRPr>
                    </a:p>
                  </a:txBody>
                  <a:tcPr marL="0" marR="0" marT="0" marB="0">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l" fontAlgn="b"/>
                      <a:r>
                        <a:rPr lang="en-US" sz="1500" b="1" u="none" strike="noStrike">
                          <a:effectLst/>
                          <a:latin typeface="Gill Sans MT" panose="020B0502020104020203" pitchFamily="34" charset="77"/>
                        </a:rPr>
                        <a:t>WACC</a:t>
                      </a:r>
                      <a:endParaRPr lang="en-US" sz="1500" b="1" i="0" u="none" strike="noStrike">
                        <a:solidFill>
                          <a:srgbClr val="000000"/>
                        </a:solidFill>
                        <a:effectLst/>
                        <a:latin typeface="Gill Sans MT" panose="020B0502020104020203" pitchFamily="34" charset="77"/>
                      </a:endParaRPr>
                    </a:p>
                  </a:txBody>
                  <a:tcPr marL="0" marR="0" marT="0"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2536681171"/>
                  </a:ext>
                </a:extLst>
              </a:tr>
              <a:tr h="228600">
                <a:tc>
                  <a:txBody>
                    <a:bodyPr/>
                    <a:lstStyle/>
                    <a:p>
                      <a:pPr algn="l" fontAlgn="b"/>
                      <a:r>
                        <a:rPr lang="en-US" sz="1500" u="none" strike="noStrike">
                          <a:effectLst/>
                          <a:latin typeface="Gill Sans MT" panose="020B0502020104020203" pitchFamily="34" charset="77"/>
                        </a:rPr>
                        <a:t>Valero</a:t>
                      </a:r>
                      <a:endParaRPr lang="en-US" sz="1500" b="0" i="0" u="none" strike="noStrike">
                        <a:solidFill>
                          <a:srgbClr val="000000"/>
                        </a:solidFill>
                        <a:effectLst/>
                        <a:latin typeface="Gill Sans MT" panose="020B0502020104020203" pitchFamily="34" charset="77"/>
                      </a:endParaRPr>
                    </a:p>
                  </a:txBody>
                  <a:tcPr marL="0" marR="0" marT="0"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l" fontAlgn="b"/>
                      <a:r>
                        <a:rPr lang="en-US" sz="1500" u="none" strike="noStrike">
                          <a:effectLst/>
                          <a:latin typeface="Gill Sans MT" panose="020B0502020104020203" pitchFamily="34" charset="77"/>
                        </a:rPr>
                        <a:t>10.15%</a:t>
                      </a:r>
                      <a:endParaRPr lang="en-US" sz="1500" b="1" i="0" u="none" strike="noStrike">
                        <a:solidFill>
                          <a:srgbClr val="000000"/>
                        </a:solidFill>
                        <a:effectLst/>
                        <a:latin typeface="Gill Sans MT" panose="020B0502020104020203" pitchFamily="34" charset="77"/>
                      </a:endParaRPr>
                    </a:p>
                  </a:txBody>
                  <a:tcPr marL="0" marR="0" marT="0"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1832803745"/>
                  </a:ext>
                </a:extLst>
              </a:tr>
              <a:tr h="228600">
                <a:tc>
                  <a:txBody>
                    <a:bodyPr/>
                    <a:lstStyle/>
                    <a:p>
                      <a:pPr algn="l" fontAlgn="b"/>
                      <a:r>
                        <a:rPr lang="en-US" sz="1500" u="none" strike="noStrike">
                          <a:effectLst/>
                          <a:latin typeface="Gill Sans MT" panose="020B0502020104020203" pitchFamily="34" charset="77"/>
                        </a:rPr>
                        <a:t>Conoco Phillips</a:t>
                      </a:r>
                      <a:endParaRPr lang="en-US" sz="1500" b="0" i="0" u="none" strike="noStrike">
                        <a:solidFill>
                          <a:srgbClr val="000000"/>
                        </a:solidFill>
                        <a:effectLst/>
                        <a:latin typeface="Gill Sans MT" panose="020B0502020104020203" pitchFamily="34" charset="77"/>
                      </a:endParaRPr>
                    </a:p>
                  </a:txBody>
                  <a:tcPr marL="0" marR="0" marT="0"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l" fontAlgn="b"/>
                      <a:r>
                        <a:rPr lang="en-US" sz="1500" u="none" strike="noStrike">
                          <a:effectLst/>
                          <a:latin typeface="Gill Sans MT" panose="020B0502020104020203" pitchFamily="34" charset="77"/>
                        </a:rPr>
                        <a:t>9.97%</a:t>
                      </a:r>
                      <a:endParaRPr lang="en-US" sz="1500" b="1" i="0" u="none" strike="noStrike">
                        <a:solidFill>
                          <a:srgbClr val="000000"/>
                        </a:solidFill>
                        <a:effectLst/>
                        <a:latin typeface="Gill Sans MT" panose="020B0502020104020203" pitchFamily="34" charset="77"/>
                      </a:endParaRPr>
                    </a:p>
                  </a:txBody>
                  <a:tcPr marL="0" marR="0" marT="0"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1703249091"/>
                  </a:ext>
                </a:extLst>
              </a:tr>
              <a:tr h="241300">
                <a:tc>
                  <a:txBody>
                    <a:bodyPr/>
                    <a:lstStyle/>
                    <a:p>
                      <a:pPr algn="l" fontAlgn="b"/>
                      <a:r>
                        <a:rPr lang="en-US" sz="1500" u="none" strike="noStrike">
                          <a:effectLst/>
                          <a:latin typeface="Gill Sans MT" panose="020B0502020104020203" pitchFamily="34" charset="77"/>
                        </a:rPr>
                        <a:t>Chevron</a:t>
                      </a:r>
                      <a:endParaRPr lang="en-US" sz="1500" b="0" i="0" u="none" strike="noStrike">
                        <a:solidFill>
                          <a:srgbClr val="000000"/>
                        </a:solidFill>
                        <a:effectLst/>
                        <a:latin typeface="Gill Sans MT" panose="020B0502020104020203" pitchFamily="34" charset="77"/>
                      </a:endParaRPr>
                    </a:p>
                  </a:txBody>
                  <a:tcPr marL="0" marR="0" marT="0"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l" fontAlgn="b"/>
                      <a:r>
                        <a:rPr lang="en-US" sz="1500" u="none" strike="noStrike">
                          <a:effectLst/>
                          <a:latin typeface="Gill Sans MT" panose="020B0502020104020203" pitchFamily="34" charset="77"/>
                        </a:rPr>
                        <a:t>10.58%</a:t>
                      </a:r>
                      <a:endParaRPr lang="en-US" sz="1500" b="1" i="0" u="none" strike="noStrike">
                        <a:solidFill>
                          <a:srgbClr val="000000"/>
                        </a:solidFill>
                        <a:effectLst/>
                        <a:latin typeface="Gill Sans MT" panose="020B0502020104020203" pitchFamily="34" charset="77"/>
                      </a:endParaRPr>
                    </a:p>
                  </a:txBody>
                  <a:tcPr marL="0" marR="0" marT="0"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4038517473"/>
                  </a:ext>
                </a:extLst>
              </a:tr>
              <a:tr h="254000">
                <a:tc>
                  <a:txBody>
                    <a:bodyPr/>
                    <a:lstStyle/>
                    <a:p>
                      <a:pPr algn="l" fontAlgn="b"/>
                      <a:r>
                        <a:rPr lang="en-US" sz="1500" u="none" strike="noStrike">
                          <a:effectLst/>
                          <a:latin typeface="Gill Sans MT" panose="020B0502020104020203" pitchFamily="34" charset="77"/>
                        </a:rPr>
                        <a:t>EXXON</a:t>
                      </a:r>
                      <a:endParaRPr lang="en-US" sz="1500" b="1" i="0" u="none" strike="noStrike">
                        <a:solidFill>
                          <a:srgbClr val="000000"/>
                        </a:solidFill>
                        <a:effectLst/>
                        <a:latin typeface="Gill Sans MT" panose="020B0502020104020203" pitchFamily="34" charset="77"/>
                      </a:endParaRPr>
                    </a:p>
                  </a:txBody>
                  <a:tcPr marL="0" marR="0" marT="0"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l" fontAlgn="b"/>
                      <a:r>
                        <a:rPr lang="en-US" sz="1500" u="none" strike="noStrike">
                          <a:effectLst/>
                          <a:latin typeface="Gill Sans MT" panose="020B0502020104020203" pitchFamily="34" charset="77"/>
                        </a:rPr>
                        <a:t>9.43%</a:t>
                      </a:r>
                      <a:endParaRPr lang="en-US" sz="1500" b="1" i="0" u="none" strike="noStrike">
                        <a:solidFill>
                          <a:srgbClr val="000000"/>
                        </a:solidFill>
                        <a:effectLst/>
                        <a:latin typeface="Gill Sans MT" panose="020B0502020104020203" pitchFamily="34" charset="77"/>
                      </a:endParaRPr>
                    </a:p>
                  </a:txBody>
                  <a:tcPr marL="0" marR="0" marT="0" marB="0" anchor="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1138491267"/>
                  </a:ext>
                </a:extLst>
              </a:tr>
            </a:tbl>
          </a:graphicData>
        </a:graphic>
      </p:graphicFrame>
      <p:pic>
        <p:nvPicPr>
          <p:cNvPr id="15" name="image2.png" title="Image">
            <a:extLst>
              <a:ext uri="{FF2B5EF4-FFF2-40B4-BE49-F238E27FC236}">
                <a16:creationId xmlns:a16="http://schemas.microsoft.com/office/drawing/2014/main" id="{2041D16E-ACB0-C54E-A977-6D0E2F617089}"/>
              </a:ext>
            </a:extLst>
          </p:cNvPr>
          <p:cNvPicPr preferRelativeResize="0"/>
          <p:nvPr/>
        </p:nvPicPr>
        <p:blipFill>
          <a:blip r:embed="rId4" cstate="print"/>
          <a:stretch>
            <a:fillRect/>
          </a:stretch>
        </p:blipFill>
        <p:spPr>
          <a:xfrm>
            <a:off x="4925500" y="1925295"/>
            <a:ext cx="4483100" cy="2314204"/>
          </a:xfrm>
          <a:prstGeom prst="rect">
            <a:avLst/>
          </a:prstGeom>
          <a:solidFill>
            <a:schemeClr val="accent1">
              <a:lumMod val="20000"/>
              <a:lumOff val="80000"/>
            </a:schemeClr>
          </a:solidFill>
        </p:spPr>
      </p:pic>
      <p:sp>
        <p:nvSpPr>
          <p:cNvPr id="18" name="TextBox 17">
            <a:extLst>
              <a:ext uri="{FF2B5EF4-FFF2-40B4-BE49-F238E27FC236}">
                <a16:creationId xmlns:a16="http://schemas.microsoft.com/office/drawing/2014/main" id="{FBA09081-6946-11D7-C3D2-CE9FDFFF834E}"/>
              </a:ext>
            </a:extLst>
          </p:cNvPr>
          <p:cNvSpPr txBox="1"/>
          <p:nvPr/>
        </p:nvSpPr>
        <p:spPr>
          <a:xfrm>
            <a:off x="4925500" y="4297294"/>
            <a:ext cx="6101080" cy="369332"/>
          </a:xfrm>
          <a:prstGeom prst="rect">
            <a:avLst/>
          </a:prstGeom>
          <a:noFill/>
        </p:spPr>
        <p:txBody>
          <a:bodyPr wrap="square">
            <a:spAutoFit/>
          </a:bodyPr>
          <a:lstStyle/>
          <a:p>
            <a:r>
              <a:rPr lang="en-US">
                <a:solidFill>
                  <a:srgbClr val="FF0000"/>
                </a:solidFill>
                <a:latin typeface="Gill Sans MT" panose="020B0502020104020203" pitchFamily="34" charset="77"/>
              </a:rPr>
              <a:t>TAX RATE ASSUMPTION: </a:t>
            </a:r>
            <a:endParaRPr lang="en-US"/>
          </a:p>
        </p:txBody>
      </p:sp>
      <p:graphicFrame>
        <p:nvGraphicFramePr>
          <p:cNvPr id="24" name="Table 23">
            <a:extLst>
              <a:ext uri="{FF2B5EF4-FFF2-40B4-BE49-F238E27FC236}">
                <a16:creationId xmlns:a16="http://schemas.microsoft.com/office/drawing/2014/main" id="{C7D4A7E8-10A7-4D3A-CF93-2F8EADA987C6}"/>
              </a:ext>
            </a:extLst>
          </p:cNvPr>
          <p:cNvGraphicFramePr>
            <a:graphicFrameLocks noGrp="1"/>
          </p:cNvGraphicFramePr>
          <p:nvPr>
            <p:extLst>
              <p:ext uri="{D42A27DB-BD31-4B8C-83A1-F6EECF244321}">
                <p14:modId xmlns:p14="http://schemas.microsoft.com/office/powerpoint/2010/main" val="3880083501"/>
              </p:ext>
            </p:extLst>
          </p:nvPr>
        </p:nvGraphicFramePr>
        <p:xfrm>
          <a:off x="4925500" y="4669490"/>
          <a:ext cx="4633626" cy="763771"/>
        </p:xfrm>
        <a:graphic>
          <a:graphicData uri="http://schemas.openxmlformats.org/drawingml/2006/table">
            <a:tbl>
              <a:tblPr/>
              <a:tblGrid>
                <a:gridCol w="882783">
                  <a:extLst>
                    <a:ext uri="{9D8B030D-6E8A-4147-A177-3AD203B41FA5}">
                      <a16:colId xmlns:a16="http://schemas.microsoft.com/office/drawing/2014/main" val="3336674835"/>
                    </a:ext>
                  </a:extLst>
                </a:gridCol>
                <a:gridCol w="930813">
                  <a:extLst>
                    <a:ext uri="{9D8B030D-6E8A-4147-A177-3AD203B41FA5}">
                      <a16:colId xmlns:a16="http://schemas.microsoft.com/office/drawing/2014/main" val="3802092764"/>
                    </a:ext>
                  </a:extLst>
                </a:gridCol>
                <a:gridCol w="955968">
                  <a:extLst>
                    <a:ext uri="{9D8B030D-6E8A-4147-A177-3AD203B41FA5}">
                      <a16:colId xmlns:a16="http://schemas.microsoft.com/office/drawing/2014/main" val="1374505199"/>
                    </a:ext>
                  </a:extLst>
                </a:gridCol>
                <a:gridCol w="915767">
                  <a:extLst>
                    <a:ext uri="{9D8B030D-6E8A-4147-A177-3AD203B41FA5}">
                      <a16:colId xmlns:a16="http://schemas.microsoft.com/office/drawing/2014/main" val="159558340"/>
                    </a:ext>
                  </a:extLst>
                </a:gridCol>
                <a:gridCol w="948295">
                  <a:extLst>
                    <a:ext uri="{9D8B030D-6E8A-4147-A177-3AD203B41FA5}">
                      <a16:colId xmlns:a16="http://schemas.microsoft.com/office/drawing/2014/main" val="3988324643"/>
                    </a:ext>
                  </a:extLst>
                </a:gridCol>
              </a:tblGrid>
              <a:tr h="535982">
                <a:tc>
                  <a:txBody>
                    <a:bodyPr/>
                    <a:lstStyle/>
                    <a:p>
                      <a:pPr algn="l" fontAlgn="b"/>
                      <a:r>
                        <a:rPr lang="en-US" sz="1100" b="1" i="0" u="none" strike="noStrike">
                          <a:solidFill>
                            <a:srgbClr val="000000"/>
                          </a:solidFill>
                          <a:effectLst/>
                          <a:latin typeface="Gill Sans MT" panose="020B0502020104020203" pitchFamily="34" charset="77"/>
                        </a:rPr>
                        <a:t>(Jun 30 2023)</a:t>
                      </a:r>
                      <a:br>
                        <a:rPr lang="en-US" sz="1100" b="1" i="0" u="none" strike="noStrike">
                          <a:solidFill>
                            <a:srgbClr val="000000"/>
                          </a:solidFill>
                          <a:effectLst/>
                          <a:latin typeface="Gill Sans MT" panose="020B0502020104020203" pitchFamily="34" charset="77"/>
                        </a:rPr>
                      </a:br>
                      <a:r>
                        <a:rPr lang="en-US" sz="1100" b="1" i="0" u="none" strike="noStrike">
                          <a:solidFill>
                            <a:srgbClr val="000000"/>
                          </a:solidFill>
                          <a:effectLst/>
                          <a:latin typeface="Gill Sans MT" panose="020B0502020104020203" pitchFamily="34" charset="77"/>
                        </a:rPr>
                        <a:t>II. Quarter</a:t>
                      </a:r>
                    </a:p>
                  </a:txBody>
                  <a:tcPr marL="9525" marR="9525" marT="9525"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1" i="0" u="none" strike="noStrike">
                          <a:solidFill>
                            <a:srgbClr val="000000"/>
                          </a:solidFill>
                          <a:effectLst/>
                          <a:latin typeface="Gill Sans MT" panose="020B0502020104020203" pitchFamily="34" charset="77"/>
                        </a:rPr>
                        <a:t>(Mar 31 2023)</a:t>
                      </a:r>
                      <a:br>
                        <a:rPr lang="en-US" sz="1100" b="1" i="0" u="none" strike="noStrike">
                          <a:solidFill>
                            <a:srgbClr val="000000"/>
                          </a:solidFill>
                          <a:effectLst/>
                          <a:latin typeface="Gill Sans MT" panose="020B0502020104020203" pitchFamily="34" charset="77"/>
                        </a:rPr>
                      </a:br>
                      <a:r>
                        <a:rPr lang="en-US" sz="1100" b="1" i="0" u="none" strike="noStrike">
                          <a:solidFill>
                            <a:srgbClr val="000000"/>
                          </a:solidFill>
                          <a:effectLst/>
                          <a:latin typeface="Gill Sans MT" panose="020B0502020104020203" pitchFamily="34" charset="77"/>
                        </a:rPr>
                        <a:t>I. Quarter</a:t>
                      </a:r>
                    </a:p>
                  </a:txBody>
                  <a:tcPr marL="9525" marR="9525" marT="9525"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1" i="0" u="none" strike="noStrike">
                          <a:solidFill>
                            <a:srgbClr val="000000"/>
                          </a:solidFill>
                          <a:effectLst/>
                          <a:latin typeface="Gill Sans MT" panose="020B0502020104020203" pitchFamily="34" charset="77"/>
                        </a:rPr>
                        <a:t>(Dec 31 2022)</a:t>
                      </a:r>
                      <a:br>
                        <a:rPr lang="en-US" sz="1100" b="1" i="0" u="none" strike="noStrike">
                          <a:solidFill>
                            <a:srgbClr val="000000"/>
                          </a:solidFill>
                          <a:effectLst/>
                          <a:latin typeface="Gill Sans MT" panose="020B0502020104020203" pitchFamily="34" charset="77"/>
                        </a:rPr>
                      </a:br>
                      <a:r>
                        <a:rPr lang="en-US" sz="1100" b="1" i="0" u="none" strike="noStrike">
                          <a:solidFill>
                            <a:srgbClr val="000000"/>
                          </a:solidFill>
                          <a:effectLst/>
                          <a:latin typeface="Gill Sans MT" panose="020B0502020104020203" pitchFamily="34" charset="77"/>
                        </a:rPr>
                        <a:t>IV. Quarter</a:t>
                      </a:r>
                    </a:p>
                  </a:txBody>
                  <a:tcPr marL="9525" marR="9525" marT="9525"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1" i="0" u="none" strike="noStrike">
                          <a:solidFill>
                            <a:srgbClr val="000000"/>
                          </a:solidFill>
                          <a:effectLst/>
                          <a:latin typeface="Gill Sans MT" panose="020B0502020104020203" pitchFamily="34" charset="77"/>
                        </a:rPr>
                        <a:t>(Sep 30 2022)</a:t>
                      </a:r>
                      <a:br>
                        <a:rPr lang="en-US" sz="1100" b="1" i="0" u="none" strike="noStrike">
                          <a:solidFill>
                            <a:srgbClr val="000000"/>
                          </a:solidFill>
                          <a:effectLst/>
                          <a:latin typeface="Gill Sans MT" panose="020B0502020104020203" pitchFamily="34" charset="77"/>
                        </a:rPr>
                      </a:br>
                      <a:r>
                        <a:rPr lang="en-US" sz="1100" b="1" i="0" u="none" strike="noStrike">
                          <a:solidFill>
                            <a:srgbClr val="000000"/>
                          </a:solidFill>
                          <a:effectLst/>
                          <a:latin typeface="Gill Sans MT" panose="020B0502020104020203" pitchFamily="34" charset="77"/>
                        </a:rPr>
                        <a:t>III. Quarter</a:t>
                      </a:r>
                    </a:p>
                  </a:txBody>
                  <a:tcPr marL="9525" marR="9525" marT="9525"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1" i="0" u="none" strike="noStrike">
                          <a:solidFill>
                            <a:srgbClr val="000000"/>
                          </a:solidFill>
                          <a:effectLst/>
                          <a:latin typeface="Gill Sans MT" panose="020B0502020104020203" pitchFamily="34" charset="77"/>
                        </a:rPr>
                        <a:t>(Jun 30 2022)</a:t>
                      </a:r>
                      <a:br>
                        <a:rPr lang="en-US" sz="1100" b="1" i="0" u="none" strike="noStrike">
                          <a:solidFill>
                            <a:srgbClr val="000000"/>
                          </a:solidFill>
                          <a:effectLst/>
                          <a:latin typeface="Gill Sans MT" panose="020B0502020104020203" pitchFamily="34" charset="77"/>
                        </a:rPr>
                      </a:br>
                      <a:r>
                        <a:rPr lang="en-US" sz="1100" b="1" i="0" u="none" strike="noStrike">
                          <a:solidFill>
                            <a:srgbClr val="000000"/>
                          </a:solidFill>
                          <a:effectLst/>
                          <a:latin typeface="Gill Sans MT" panose="020B0502020104020203" pitchFamily="34" charset="77"/>
                        </a:rPr>
                        <a:t>II . Quarter</a:t>
                      </a:r>
                    </a:p>
                  </a:txBody>
                  <a:tcPr marL="9525" marR="9525" marT="9525"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4106033875"/>
                  </a:ext>
                </a:extLst>
              </a:tr>
              <a:tr h="227789">
                <a:tc>
                  <a:txBody>
                    <a:bodyPr/>
                    <a:lstStyle/>
                    <a:p>
                      <a:pPr algn="r" fontAlgn="b"/>
                      <a:r>
                        <a:rPr lang="en-US" sz="1100" b="1" i="0" u="none" strike="noStrike">
                          <a:solidFill>
                            <a:srgbClr val="000000"/>
                          </a:solidFill>
                          <a:effectLst/>
                          <a:latin typeface="Gill Sans MT" panose="020B0502020104020203" pitchFamily="34" charset="77"/>
                        </a:rPr>
                        <a:t>30.05%</a:t>
                      </a:r>
                    </a:p>
                  </a:txBody>
                  <a:tcPr marL="9525" marR="9525" marT="9525"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8E86"/>
                    </a:solidFill>
                  </a:tcPr>
                </a:tc>
                <a:tc>
                  <a:txBody>
                    <a:bodyPr/>
                    <a:lstStyle/>
                    <a:p>
                      <a:pPr algn="r" fontAlgn="b"/>
                      <a:r>
                        <a:rPr lang="en-US" sz="1100" b="1" i="0" u="none" strike="noStrike">
                          <a:solidFill>
                            <a:srgbClr val="000000"/>
                          </a:solidFill>
                          <a:effectLst/>
                          <a:latin typeface="Gill Sans MT" panose="020B0502020104020203" pitchFamily="34" charset="77"/>
                        </a:rPr>
                        <a:t>29.52%</a:t>
                      </a:r>
                    </a:p>
                  </a:txBody>
                  <a:tcPr marL="9525" marR="9525" marT="9525"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8E86"/>
                    </a:solidFill>
                  </a:tcPr>
                </a:tc>
                <a:tc>
                  <a:txBody>
                    <a:bodyPr/>
                    <a:lstStyle/>
                    <a:p>
                      <a:pPr algn="r" fontAlgn="b"/>
                      <a:r>
                        <a:rPr lang="en-US" sz="1100" b="1" i="0" u="none" strike="noStrike">
                          <a:solidFill>
                            <a:srgbClr val="000000"/>
                          </a:solidFill>
                          <a:effectLst/>
                          <a:latin typeface="Gill Sans MT" panose="020B0502020104020203" pitchFamily="34" charset="77"/>
                        </a:rPr>
                        <a:t>30.71%</a:t>
                      </a:r>
                    </a:p>
                  </a:txBody>
                  <a:tcPr marL="9525" marR="9525" marT="9525"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8E86"/>
                    </a:solidFill>
                  </a:tcPr>
                </a:tc>
                <a:tc>
                  <a:txBody>
                    <a:bodyPr/>
                    <a:lstStyle/>
                    <a:p>
                      <a:pPr algn="r" fontAlgn="b"/>
                      <a:r>
                        <a:rPr lang="en-US" sz="1100" b="1" i="0" u="none" strike="noStrike">
                          <a:solidFill>
                            <a:srgbClr val="000000"/>
                          </a:solidFill>
                          <a:effectLst/>
                          <a:latin typeface="Gill Sans MT" panose="020B0502020104020203" pitchFamily="34" charset="77"/>
                        </a:rPr>
                        <a:t>20.55%</a:t>
                      </a:r>
                    </a:p>
                  </a:txBody>
                  <a:tcPr marL="9525" marR="9525" marT="9525"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8E86"/>
                    </a:solidFill>
                  </a:tcPr>
                </a:tc>
                <a:tc>
                  <a:txBody>
                    <a:bodyPr/>
                    <a:lstStyle/>
                    <a:p>
                      <a:pPr algn="r" fontAlgn="b"/>
                      <a:r>
                        <a:rPr lang="en-US" sz="1100" b="1" i="0" u="none" strike="noStrike">
                          <a:solidFill>
                            <a:srgbClr val="000000"/>
                          </a:solidFill>
                          <a:effectLst/>
                          <a:latin typeface="Gill Sans MT" panose="020B0502020104020203" pitchFamily="34" charset="77"/>
                        </a:rPr>
                        <a:t>25.50%</a:t>
                      </a:r>
                    </a:p>
                  </a:txBody>
                  <a:tcPr marL="9525" marR="9525" marT="9525"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8E86"/>
                    </a:solidFill>
                  </a:tcPr>
                </a:tc>
                <a:extLst>
                  <a:ext uri="{0D108BD9-81ED-4DB2-BD59-A6C34878D82A}">
                    <a16:rowId xmlns:a16="http://schemas.microsoft.com/office/drawing/2014/main" val="3510909328"/>
                  </a:ext>
                </a:extLst>
              </a:tr>
            </a:tbl>
          </a:graphicData>
        </a:graphic>
      </p:graphicFrame>
      <p:sp>
        <p:nvSpPr>
          <p:cNvPr id="26" name="TextBox 25">
            <a:extLst>
              <a:ext uri="{FF2B5EF4-FFF2-40B4-BE49-F238E27FC236}">
                <a16:creationId xmlns:a16="http://schemas.microsoft.com/office/drawing/2014/main" id="{14ED5D6B-5A22-39D3-3BA1-C3F4B2F4F239}"/>
              </a:ext>
            </a:extLst>
          </p:cNvPr>
          <p:cNvSpPr txBox="1"/>
          <p:nvPr/>
        </p:nvSpPr>
        <p:spPr>
          <a:xfrm>
            <a:off x="4923381" y="5514941"/>
            <a:ext cx="5261753" cy="738664"/>
          </a:xfrm>
          <a:prstGeom prst="rect">
            <a:avLst/>
          </a:prstGeom>
          <a:noFill/>
        </p:spPr>
        <p:txBody>
          <a:bodyPr wrap="square">
            <a:spAutoFit/>
          </a:bodyPr>
          <a:lstStyle/>
          <a:p>
            <a:r>
              <a:rPr lang="en-US" sz="1400">
                <a:solidFill>
                  <a:srgbClr val="000000"/>
                </a:solidFill>
                <a:latin typeface="Gill Sans MT" panose="020B0502020104020203" pitchFamily="34" charset="77"/>
              </a:rPr>
              <a:t>Exxon has a lower WACC when compared with its competitors. </a:t>
            </a:r>
          </a:p>
          <a:p>
            <a:r>
              <a:rPr lang="en-US" sz="1400">
                <a:solidFill>
                  <a:srgbClr val="000000"/>
                </a:solidFill>
                <a:latin typeface="Gill Sans MT" panose="020B0502020104020203" pitchFamily="34" charset="77"/>
              </a:rPr>
              <a:t>Hence, Exxon looks more attractive than its peers because it is more likely to earn a higher rate of return on its investments.</a:t>
            </a:r>
            <a:endParaRPr lang="en-US" sz="1400">
              <a:latin typeface="Gill Sans MT" panose="020B0502020104020203" pitchFamily="34" charset="77"/>
            </a:endParaRPr>
          </a:p>
        </p:txBody>
      </p:sp>
    </p:spTree>
    <p:extLst>
      <p:ext uri="{BB962C8B-B14F-4D97-AF65-F5344CB8AC3E}">
        <p14:creationId xmlns:p14="http://schemas.microsoft.com/office/powerpoint/2010/main" val="3809844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92000">
              <a:srgbClr val="FD7A85"/>
            </a:gs>
            <a:gs pos="0">
              <a:srgbClr val="C00000"/>
            </a:gs>
            <a:gs pos="92999">
              <a:srgbClr val="E95159"/>
            </a:gs>
            <a:gs pos="9000">
              <a:srgbClr val="C00000"/>
            </a:gs>
            <a:gs pos="36000">
              <a:schemeClr val="accent4">
                <a:lumMod val="20000"/>
                <a:lumOff val="80000"/>
              </a:schemeClr>
            </a:gs>
            <a:gs pos="95000">
              <a:srgbClr val="C00000"/>
            </a:gs>
          </a:gsLst>
          <a:lin ang="16200000" scaled="1"/>
        </a:gra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6E37985-09B8-4F09-93C7-44CB3EDE5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6206"/>
            <a:ext cx="12192000" cy="600560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FAD198D-611C-E4F4-29E3-C7C0747460CC}"/>
              </a:ext>
            </a:extLst>
          </p:cNvPr>
          <p:cNvSpPr txBox="1"/>
          <p:nvPr/>
        </p:nvSpPr>
        <p:spPr>
          <a:xfrm>
            <a:off x="4572009" y="325677"/>
            <a:ext cx="184731" cy="369332"/>
          </a:xfrm>
          <a:prstGeom prst="rect">
            <a:avLst/>
          </a:prstGeom>
          <a:noFill/>
        </p:spPr>
        <p:txBody>
          <a:bodyPr wrap="none" rtlCol="0">
            <a:spAutoFit/>
          </a:bodyPr>
          <a:lstStyle/>
          <a:p>
            <a:endParaRPr lang="en-US"/>
          </a:p>
        </p:txBody>
      </p:sp>
      <p:sp>
        <p:nvSpPr>
          <p:cNvPr id="6" name="TextBox 5">
            <a:extLst>
              <a:ext uri="{FF2B5EF4-FFF2-40B4-BE49-F238E27FC236}">
                <a16:creationId xmlns:a16="http://schemas.microsoft.com/office/drawing/2014/main" id="{EC01D556-D645-5BFF-79F4-3313A02E2951}"/>
              </a:ext>
            </a:extLst>
          </p:cNvPr>
          <p:cNvSpPr txBox="1"/>
          <p:nvPr/>
        </p:nvSpPr>
        <p:spPr>
          <a:xfrm>
            <a:off x="1728601" y="6663847"/>
            <a:ext cx="184731" cy="369332"/>
          </a:xfrm>
          <a:prstGeom prst="rect">
            <a:avLst/>
          </a:prstGeom>
          <a:noFill/>
        </p:spPr>
        <p:txBody>
          <a:bodyPr wrap="none" rtlCol="0">
            <a:spAutoFit/>
          </a:bodyPr>
          <a:lstStyle/>
          <a:p>
            <a:endParaRPr lang="en-US"/>
          </a:p>
        </p:txBody>
      </p:sp>
      <p:pic>
        <p:nvPicPr>
          <p:cNvPr id="12" name="Picture 11">
            <a:extLst>
              <a:ext uri="{FF2B5EF4-FFF2-40B4-BE49-F238E27FC236}">
                <a16:creationId xmlns:a16="http://schemas.microsoft.com/office/drawing/2014/main" id="{35A7B181-DB1E-7758-9DF8-E3A91799C1D6}"/>
              </a:ext>
            </a:extLst>
          </p:cNvPr>
          <p:cNvPicPr>
            <a:picLocks noChangeAspect="1"/>
          </p:cNvPicPr>
          <p:nvPr/>
        </p:nvPicPr>
        <p:blipFill>
          <a:blip r:embed="rId2"/>
          <a:stretch>
            <a:fillRect/>
          </a:stretch>
        </p:blipFill>
        <p:spPr>
          <a:xfrm>
            <a:off x="10953804" y="6164960"/>
            <a:ext cx="1238196" cy="246653"/>
          </a:xfrm>
          <a:prstGeom prst="rect">
            <a:avLst/>
          </a:prstGeom>
        </p:spPr>
      </p:pic>
      <p:sp>
        <p:nvSpPr>
          <p:cNvPr id="5" name="TextBox 4">
            <a:extLst>
              <a:ext uri="{FF2B5EF4-FFF2-40B4-BE49-F238E27FC236}">
                <a16:creationId xmlns:a16="http://schemas.microsoft.com/office/drawing/2014/main" id="{EA98F7C2-C748-D475-B197-753456A8C1A1}"/>
              </a:ext>
            </a:extLst>
          </p:cNvPr>
          <p:cNvSpPr txBox="1"/>
          <p:nvPr/>
        </p:nvSpPr>
        <p:spPr>
          <a:xfrm>
            <a:off x="3176481" y="426207"/>
            <a:ext cx="5680444" cy="584775"/>
          </a:xfrm>
          <a:prstGeom prst="rect">
            <a:avLst/>
          </a:prstGeom>
          <a:noFill/>
        </p:spPr>
        <p:txBody>
          <a:bodyPr wrap="square">
            <a:spAutoFit/>
          </a:bodyPr>
          <a:lstStyle/>
          <a:p>
            <a:r>
              <a:rPr lang="en-US" sz="3200" dirty="0">
                <a:solidFill>
                  <a:srgbClr val="FF0000"/>
                </a:solidFill>
                <a:latin typeface="Gill Sans MT" panose="020B0502020104020203" pitchFamily="34" charset="77"/>
              </a:rPr>
              <a:t>DCF ANALYSIS ASSUMPTION </a:t>
            </a:r>
            <a:endParaRPr lang="en-US" sz="3200" dirty="0"/>
          </a:p>
        </p:txBody>
      </p:sp>
      <p:sp>
        <p:nvSpPr>
          <p:cNvPr id="7" name="TextBox 6">
            <a:extLst>
              <a:ext uri="{FF2B5EF4-FFF2-40B4-BE49-F238E27FC236}">
                <a16:creationId xmlns:a16="http://schemas.microsoft.com/office/drawing/2014/main" id="{89602D7F-6F53-C07A-FA5C-B8EB34785A22}"/>
              </a:ext>
            </a:extLst>
          </p:cNvPr>
          <p:cNvSpPr txBox="1"/>
          <p:nvPr/>
        </p:nvSpPr>
        <p:spPr>
          <a:xfrm>
            <a:off x="297909" y="1243022"/>
            <a:ext cx="11596191" cy="590931"/>
          </a:xfrm>
          <a:prstGeom prst="rect">
            <a:avLst/>
          </a:prstGeom>
          <a:noFill/>
        </p:spPr>
        <p:txBody>
          <a:bodyPr wrap="square">
            <a:spAutoFit/>
          </a:bodyPr>
          <a:lstStyle/>
          <a:p>
            <a:pPr marL="342891" indent="-342891" defTabSz="914354">
              <a:lnSpc>
                <a:spcPct val="90000"/>
              </a:lnSpc>
              <a:buClr>
                <a:schemeClr val="tx1"/>
              </a:buClr>
              <a:buFont typeface="Arial" panose="020B0604020202020204" pitchFamily="34" charset="0"/>
              <a:buChar char="•"/>
            </a:pPr>
            <a:r>
              <a:rPr lang="en-US" dirty="0">
                <a:latin typeface="Gill Sans MT" panose="020B0502020104020203" pitchFamily="34" charset="77"/>
              </a:rPr>
              <a:t>ExxonMobil's total earnings for the second quarter of 2023 were $7.9 billion compared with first-quarter earnings of $11.4 billion. </a:t>
            </a:r>
          </a:p>
        </p:txBody>
      </p:sp>
      <p:sp>
        <p:nvSpPr>
          <p:cNvPr id="8" name="TextBox 7">
            <a:extLst>
              <a:ext uri="{FF2B5EF4-FFF2-40B4-BE49-F238E27FC236}">
                <a16:creationId xmlns:a16="http://schemas.microsoft.com/office/drawing/2014/main" id="{41785EBF-1DBC-D423-8DDA-74F55BE9E1B8}"/>
              </a:ext>
            </a:extLst>
          </p:cNvPr>
          <p:cNvSpPr txBox="1"/>
          <p:nvPr/>
        </p:nvSpPr>
        <p:spPr>
          <a:xfrm>
            <a:off x="146047" y="4775536"/>
            <a:ext cx="11596191" cy="369332"/>
          </a:xfrm>
          <a:prstGeom prst="rect">
            <a:avLst/>
          </a:prstGeom>
          <a:noFill/>
        </p:spPr>
        <p:txBody>
          <a:bodyPr wrap="square">
            <a:spAutoFit/>
          </a:bodyPr>
          <a:lstStyle/>
          <a:p>
            <a:r>
              <a:rPr lang="en-US" dirty="0">
                <a:latin typeface="Gill Sans MT" panose="020B0502020104020203" pitchFamily="34" charset="77"/>
              </a:rPr>
              <a:t>I proposed valuation of ExxonMobil.</a:t>
            </a:r>
          </a:p>
        </p:txBody>
      </p:sp>
      <p:sp>
        <p:nvSpPr>
          <p:cNvPr id="9" name="TextBox 8">
            <a:extLst>
              <a:ext uri="{FF2B5EF4-FFF2-40B4-BE49-F238E27FC236}">
                <a16:creationId xmlns:a16="http://schemas.microsoft.com/office/drawing/2014/main" id="{5ABD0CF4-CFF7-A824-97F2-66E8791684B9}"/>
              </a:ext>
            </a:extLst>
          </p:cNvPr>
          <p:cNvSpPr txBox="1"/>
          <p:nvPr/>
        </p:nvSpPr>
        <p:spPr>
          <a:xfrm>
            <a:off x="127594" y="1243019"/>
            <a:ext cx="5177863" cy="1569660"/>
          </a:xfrm>
          <a:prstGeom prst="rect">
            <a:avLst/>
          </a:prstGeom>
          <a:noFill/>
        </p:spPr>
        <p:txBody>
          <a:bodyPr wrap="square">
            <a:spAutoFit/>
          </a:bodyPr>
          <a:lstStyle/>
          <a:p>
            <a:r>
              <a:rPr lang="en-US" sz="1600" dirty="0">
                <a:solidFill>
                  <a:srgbClr val="FF0000"/>
                </a:solidFill>
                <a:latin typeface="Gill Sans MT" panose="020B0502020104020203" pitchFamily="34" charset="77"/>
              </a:rPr>
              <a:t>DCF OPTIMISTIC</a:t>
            </a:r>
          </a:p>
          <a:p>
            <a:endParaRPr lang="en-US" sz="1600" b="0" i="0" u="none" strike="noStrike" dirty="0">
              <a:solidFill>
                <a:srgbClr val="000000"/>
              </a:solidFill>
              <a:effectLst/>
              <a:latin typeface="Gill Sans MT" panose="020B0502020104020203" pitchFamily="34" charset="77"/>
            </a:endParaRPr>
          </a:p>
          <a:p>
            <a:r>
              <a:rPr lang="en-US" sz="1600" b="0" i="0" u="none" strike="noStrike" dirty="0">
                <a:solidFill>
                  <a:srgbClr val="000000"/>
                </a:solidFill>
                <a:effectLst/>
                <a:latin typeface="Gill Sans MT" panose="020B0502020104020203" pitchFamily="34" charset="77"/>
              </a:rPr>
              <a:t>The revenue will grow by 5% from 2023 to 2024 in the case of Optimism because the demand for oil and gas has been steady and diversification may have an increase in revenue for Exxon</a:t>
            </a:r>
            <a:endParaRPr lang="en-US" sz="1600" dirty="0">
              <a:solidFill>
                <a:schemeClr val="bg1"/>
              </a:solidFill>
              <a:latin typeface="Gill Sans MT" panose="020B0502020104020203" pitchFamily="34" charset="77"/>
            </a:endParaRPr>
          </a:p>
        </p:txBody>
      </p:sp>
      <p:sp>
        <p:nvSpPr>
          <p:cNvPr id="10" name="TextBox 9">
            <a:extLst>
              <a:ext uri="{FF2B5EF4-FFF2-40B4-BE49-F238E27FC236}">
                <a16:creationId xmlns:a16="http://schemas.microsoft.com/office/drawing/2014/main" id="{82AE9AAC-FCBB-1F87-5596-0F07B73F53E3}"/>
              </a:ext>
            </a:extLst>
          </p:cNvPr>
          <p:cNvSpPr txBox="1"/>
          <p:nvPr/>
        </p:nvSpPr>
        <p:spPr>
          <a:xfrm>
            <a:off x="127594" y="2789453"/>
            <a:ext cx="5074543" cy="1815882"/>
          </a:xfrm>
          <a:prstGeom prst="rect">
            <a:avLst/>
          </a:prstGeom>
          <a:noFill/>
        </p:spPr>
        <p:txBody>
          <a:bodyPr wrap="square">
            <a:spAutoFit/>
          </a:bodyPr>
          <a:lstStyle/>
          <a:p>
            <a:r>
              <a:rPr lang="en-US" sz="1600" dirty="0">
                <a:solidFill>
                  <a:srgbClr val="FF0000"/>
                </a:solidFill>
                <a:latin typeface="Gill Sans MT" panose="020B0502020104020203" pitchFamily="34" charset="77"/>
              </a:rPr>
              <a:t>DCF BASELINE</a:t>
            </a:r>
          </a:p>
          <a:p>
            <a:endParaRPr lang="en-US" sz="1600" dirty="0">
              <a:solidFill>
                <a:schemeClr val="bg1"/>
              </a:solidFill>
              <a:latin typeface="Gill Sans MT" panose="020B0502020104020203" pitchFamily="34" charset="77"/>
            </a:endParaRPr>
          </a:p>
          <a:p>
            <a:r>
              <a:rPr lang="en-US" sz="1600" b="0" i="0" u="none" strike="noStrike" dirty="0">
                <a:solidFill>
                  <a:srgbClr val="000000"/>
                </a:solidFill>
                <a:effectLst/>
                <a:latin typeface="Gill Sans MT" panose="020B0502020104020203" pitchFamily="34" charset="77"/>
              </a:rPr>
              <a:t>As of the date  we started valuation  there was a negotiation going on for Exxon to acquire Pioneers  so I expect  it to have an impact this year by having a drop in  revenue by 17%  and would  recover gradually in upcoming years </a:t>
            </a:r>
            <a:r>
              <a:rPr lang="en-US" sz="1600" b="0" i="0" u="none" strike="noStrike" dirty="0">
                <a:solidFill>
                  <a:srgbClr val="000000"/>
                </a:solidFill>
                <a:effectLst/>
                <a:latin typeface="Verdana" panose="020B0604030504040204" pitchFamily="34" charset="0"/>
              </a:rPr>
              <a:t> </a:t>
            </a:r>
            <a:r>
              <a:rPr lang="en-US" sz="1600" b="0" i="0" dirty="0">
                <a:solidFill>
                  <a:srgbClr val="000000"/>
                </a:solidFill>
                <a:effectLst/>
                <a:latin typeface="Verdana" panose="020B0604030504040204" pitchFamily="34" charset="0"/>
              </a:rPr>
              <a:t>​</a:t>
            </a:r>
            <a:endParaRPr lang="en-US" sz="1600" dirty="0">
              <a:solidFill>
                <a:schemeClr val="bg1"/>
              </a:solidFill>
              <a:latin typeface="Gill Sans MT" panose="020B0502020104020203" pitchFamily="34" charset="77"/>
            </a:endParaRPr>
          </a:p>
        </p:txBody>
      </p:sp>
      <p:sp>
        <p:nvSpPr>
          <p:cNvPr id="14" name="TextBox 13">
            <a:extLst>
              <a:ext uri="{FF2B5EF4-FFF2-40B4-BE49-F238E27FC236}">
                <a16:creationId xmlns:a16="http://schemas.microsoft.com/office/drawing/2014/main" id="{EDD96912-138B-E11D-9442-F2838EC4D25B}"/>
              </a:ext>
            </a:extLst>
          </p:cNvPr>
          <p:cNvSpPr txBox="1"/>
          <p:nvPr/>
        </p:nvSpPr>
        <p:spPr>
          <a:xfrm>
            <a:off x="71635" y="4605336"/>
            <a:ext cx="5484536" cy="1569660"/>
          </a:xfrm>
          <a:prstGeom prst="rect">
            <a:avLst/>
          </a:prstGeom>
          <a:noFill/>
        </p:spPr>
        <p:txBody>
          <a:bodyPr wrap="square">
            <a:spAutoFit/>
          </a:bodyPr>
          <a:lstStyle/>
          <a:p>
            <a:r>
              <a:rPr lang="en-US" sz="1600" dirty="0">
                <a:solidFill>
                  <a:srgbClr val="FF0000"/>
                </a:solidFill>
                <a:latin typeface="Gill Sans MT" panose="020B0502020104020203" pitchFamily="34" charset="77"/>
              </a:rPr>
              <a:t>DCF PESSIMISTIC</a:t>
            </a:r>
          </a:p>
          <a:p>
            <a:endParaRPr lang="en-US" sz="1600" b="0" i="0" u="none" strike="noStrike" dirty="0">
              <a:solidFill>
                <a:srgbClr val="000000"/>
              </a:solidFill>
              <a:effectLst/>
              <a:latin typeface="Gill Sans MT" panose="020B0502020104020203" pitchFamily="34" charset="77"/>
            </a:endParaRPr>
          </a:p>
          <a:p>
            <a:r>
              <a:rPr lang="en-US" sz="1600" b="0" i="0" u="none" strike="noStrike" dirty="0">
                <a:solidFill>
                  <a:srgbClr val="000000"/>
                </a:solidFill>
                <a:effectLst/>
                <a:latin typeface="Gill Sans MT" panose="020B0502020104020203" pitchFamily="34" charset="77"/>
              </a:rPr>
              <a:t>The revenue growth is  considered to  fall  for the next couple of years as there are challenges for the company in terms of oil pricing and this case could occur if the company fails to adapt to the changing environment .</a:t>
            </a:r>
            <a:endParaRPr lang="en-US" sz="1600" dirty="0">
              <a:solidFill>
                <a:schemeClr val="bg1"/>
              </a:solidFill>
              <a:latin typeface="Gill Sans MT" panose="020B0502020104020203" pitchFamily="34" charset="77"/>
            </a:endParaRPr>
          </a:p>
        </p:txBody>
      </p:sp>
      <p:sp>
        <p:nvSpPr>
          <p:cNvPr id="16" name="TextBox 15">
            <a:extLst>
              <a:ext uri="{FF2B5EF4-FFF2-40B4-BE49-F238E27FC236}">
                <a16:creationId xmlns:a16="http://schemas.microsoft.com/office/drawing/2014/main" id="{669815A7-BA76-82CD-BC8C-29E08608CED7}"/>
              </a:ext>
            </a:extLst>
          </p:cNvPr>
          <p:cNvSpPr txBox="1"/>
          <p:nvPr/>
        </p:nvSpPr>
        <p:spPr>
          <a:xfrm>
            <a:off x="5910205" y="1243019"/>
            <a:ext cx="6333460" cy="5016758"/>
          </a:xfrm>
          <a:prstGeom prst="rect">
            <a:avLst/>
          </a:prstGeom>
          <a:noFill/>
        </p:spPr>
        <p:txBody>
          <a:bodyPr wrap="square">
            <a:spAutoFit/>
          </a:bodyPr>
          <a:lstStyle/>
          <a:p>
            <a:r>
              <a:rPr lang="en-US" sz="1600" dirty="0">
                <a:solidFill>
                  <a:srgbClr val="FF0000"/>
                </a:solidFill>
                <a:latin typeface="Gill Sans MT" panose="020B0502020104020203" pitchFamily="34" charset="77"/>
                <a:cs typeface="Times New Roman" panose="02020603050405020304" pitchFamily="18" charset="0"/>
              </a:rPr>
              <a:t>EBIT MARGIN</a:t>
            </a:r>
          </a:p>
          <a:p>
            <a:r>
              <a:rPr lang="en-US" sz="1600" dirty="0">
                <a:solidFill>
                  <a:schemeClr val="bg1"/>
                </a:solidFill>
                <a:latin typeface="Gill Sans MT" panose="020B0502020104020203" pitchFamily="34" charset="77"/>
                <a:cs typeface="Times New Roman" panose="02020603050405020304" pitchFamily="18" charset="0"/>
              </a:rPr>
              <a:t>EBIT Margin for the Projection data of 16.33  is been taken from comparable analysis.</a:t>
            </a:r>
          </a:p>
          <a:p>
            <a:r>
              <a:rPr lang="en-US" sz="1600" dirty="0">
                <a:solidFill>
                  <a:schemeClr val="bg1"/>
                </a:solidFill>
                <a:latin typeface="Gill Sans MT" panose="020B0502020104020203" pitchFamily="34" charset="77"/>
                <a:cs typeface="Times New Roman" panose="02020603050405020304" pitchFamily="18" charset="0"/>
              </a:rPr>
              <a:t>It is calculated by taking the average of the peers. We assume the EBIT MARGIN to remain stable for the following years. </a:t>
            </a:r>
          </a:p>
          <a:p>
            <a:endParaRPr lang="en-US" sz="1600" dirty="0">
              <a:solidFill>
                <a:schemeClr val="bg1"/>
              </a:solidFill>
              <a:latin typeface="Gill Sans MT" panose="020B0502020104020203" pitchFamily="34" charset="77"/>
              <a:cs typeface="Times New Roman" panose="02020603050405020304" pitchFamily="18" charset="0"/>
            </a:endParaRPr>
          </a:p>
          <a:p>
            <a:r>
              <a:rPr lang="en-US" sz="1600" dirty="0">
                <a:solidFill>
                  <a:srgbClr val="FF0000"/>
                </a:solidFill>
                <a:latin typeface="Gill Sans MT" panose="020B0502020104020203" pitchFamily="34" charset="77"/>
                <a:cs typeface="Times New Roman" panose="02020603050405020304" pitchFamily="18" charset="0"/>
              </a:rPr>
              <a:t>NFA %</a:t>
            </a:r>
          </a:p>
          <a:p>
            <a:r>
              <a:rPr lang="en-US" sz="1600" dirty="0">
                <a:solidFill>
                  <a:schemeClr val="bg1"/>
                </a:solidFill>
                <a:latin typeface="Gill Sans MT" panose="020B0502020104020203" pitchFamily="34" charset="77"/>
                <a:cs typeface="Times New Roman" panose="02020603050405020304" pitchFamily="18" charset="0"/>
              </a:rPr>
              <a:t>XOM net fixed assets are expected to change over year by year due to its investment in new growth projects, maintenance and replacement, and increased production volumes.</a:t>
            </a:r>
          </a:p>
          <a:p>
            <a:endParaRPr lang="en-US" sz="1600" dirty="0">
              <a:solidFill>
                <a:schemeClr val="bg1"/>
              </a:solidFill>
              <a:latin typeface="Gill Sans MT" panose="020B0502020104020203" pitchFamily="34" charset="77"/>
              <a:cs typeface="Times New Roman" panose="02020603050405020304" pitchFamily="18" charset="0"/>
            </a:endParaRPr>
          </a:p>
          <a:p>
            <a:r>
              <a:rPr lang="en-US" sz="1600" dirty="0">
                <a:solidFill>
                  <a:srgbClr val="FF0000"/>
                </a:solidFill>
                <a:latin typeface="Gill Sans MT" panose="020B0502020104020203" pitchFamily="34" charset="77"/>
                <a:cs typeface="Times New Roman" panose="02020603050405020304" pitchFamily="18" charset="0"/>
              </a:rPr>
              <a:t>NOWC%</a:t>
            </a:r>
          </a:p>
          <a:p>
            <a:r>
              <a:rPr lang="en-US" sz="1600" dirty="0">
                <a:solidFill>
                  <a:schemeClr val="bg1"/>
                </a:solidFill>
                <a:latin typeface="Gill Sans MT" panose="020B0502020104020203" pitchFamily="34" charset="77"/>
                <a:cs typeface="Times New Roman" panose="02020603050405020304" pitchFamily="18" charset="0"/>
              </a:rPr>
              <a:t>XOM net operating working capital is expected to remain stable in the coming years. This is due to the company's strong operating performance, its focus on working capital management, and the favorable industry outlook.</a:t>
            </a:r>
          </a:p>
          <a:p>
            <a:endParaRPr lang="en-US" sz="1600" dirty="0">
              <a:solidFill>
                <a:schemeClr val="bg1"/>
              </a:solidFill>
              <a:latin typeface="Gill Sans MT" panose="020B0502020104020203" pitchFamily="34" charset="77"/>
              <a:cs typeface="Times New Roman" panose="02020603050405020304" pitchFamily="18" charset="0"/>
            </a:endParaRPr>
          </a:p>
          <a:p>
            <a:r>
              <a:rPr lang="en-US" sz="1600" dirty="0">
                <a:solidFill>
                  <a:srgbClr val="FF0000"/>
                </a:solidFill>
                <a:latin typeface="Gill Sans MT" panose="020B0502020104020203" pitchFamily="34" charset="77"/>
                <a:cs typeface="Times New Roman" panose="02020603050405020304" pitchFamily="18" charset="0"/>
              </a:rPr>
              <a:t>TAX RATE</a:t>
            </a:r>
          </a:p>
          <a:p>
            <a:r>
              <a:rPr lang="en-US" sz="1600" dirty="0">
                <a:solidFill>
                  <a:schemeClr val="bg1"/>
                </a:solidFill>
                <a:latin typeface="Gill Sans MT" panose="020B0502020104020203" pitchFamily="34" charset="77"/>
                <a:cs typeface="Times New Roman" panose="02020603050405020304" pitchFamily="18" charset="0"/>
              </a:rPr>
              <a:t>By taking the average effective tax rate from past quarterly data. The average % has been taken.</a:t>
            </a:r>
          </a:p>
        </p:txBody>
      </p:sp>
    </p:spTree>
    <p:extLst>
      <p:ext uri="{BB962C8B-B14F-4D97-AF65-F5344CB8AC3E}">
        <p14:creationId xmlns:p14="http://schemas.microsoft.com/office/powerpoint/2010/main" val="17467990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92000">
              <a:srgbClr val="FD7A85"/>
            </a:gs>
            <a:gs pos="0">
              <a:srgbClr val="C00000"/>
            </a:gs>
            <a:gs pos="92999">
              <a:srgbClr val="E95159"/>
            </a:gs>
            <a:gs pos="9000">
              <a:srgbClr val="C00000"/>
            </a:gs>
            <a:gs pos="36000">
              <a:schemeClr val="accent4">
                <a:lumMod val="20000"/>
                <a:lumOff val="80000"/>
              </a:schemeClr>
            </a:gs>
            <a:gs pos="95000">
              <a:srgbClr val="C00000"/>
            </a:gs>
          </a:gsLst>
          <a:lin ang="16200000" scaled="1"/>
        </a:gra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6E37985-09B8-4F09-93C7-44CB3EDE5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6206"/>
            <a:ext cx="12192000" cy="600560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FAD198D-611C-E4F4-29E3-C7C0747460CC}"/>
              </a:ext>
            </a:extLst>
          </p:cNvPr>
          <p:cNvSpPr txBox="1"/>
          <p:nvPr/>
        </p:nvSpPr>
        <p:spPr>
          <a:xfrm>
            <a:off x="4572009" y="325677"/>
            <a:ext cx="184731" cy="369332"/>
          </a:xfrm>
          <a:prstGeom prst="rect">
            <a:avLst/>
          </a:prstGeom>
          <a:noFill/>
        </p:spPr>
        <p:txBody>
          <a:bodyPr wrap="none" rtlCol="0">
            <a:spAutoFit/>
          </a:bodyPr>
          <a:lstStyle/>
          <a:p>
            <a:endParaRPr lang="en-US"/>
          </a:p>
        </p:txBody>
      </p:sp>
      <p:sp>
        <p:nvSpPr>
          <p:cNvPr id="6" name="TextBox 5">
            <a:extLst>
              <a:ext uri="{FF2B5EF4-FFF2-40B4-BE49-F238E27FC236}">
                <a16:creationId xmlns:a16="http://schemas.microsoft.com/office/drawing/2014/main" id="{EC01D556-D645-5BFF-79F4-3313A02E2951}"/>
              </a:ext>
            </a:extLst>
          </p:cNvPr>
          <p:cNvSpPr txBox="1"/>
          <p:nvPr/>
        </p:nvSpPr>
        <p:spPr>
          <a:xfrm>
            <a:off x="1728601" y="6663847"/>
            <a:ext cx="184731" cy="369332"/>
          </a:xfrm>
          <a:prstGeom prst="rect">
            <a:avLst/>
          </a:prstGeom>
          <a:noFill/>
        </p:spPr>
        <p:txBody>
          <a:bodyPr wrap="none" rtlCol="0">
            <a:spAutoFit/>
          </a:bodyPr>
          <a:lstStyle/>
          <a:p>
            <a:endParaRPr lang="en-US"/>
          </a:p>
        </p:txBody>
      </p:sp>
      <p:pic>
        <p:nvPicPr>
          <p:cNvPr id="12" name="Picture 11">
            <a:extLst>
              <a:ext uri="{FF2B5EF4-FFF2-40B4-BE49-F238E27FC236}">
                <a16:creationId xmlns:a16="http://schemas.microsoft.com/office/drawing/2014/main" id="{35A7B181-DB1E-7758-9DF8-E3A91799C1D6}"/>
              </a:ext>
            </a:extLst>
          </p:cNvPr>
          <p:cNvPicPr>
            <a:picLocks noChangeAspect="1"/>
          </p:cNvPicPr>
          <p:nvPr/>
        </p:nvPicPr>
        <p:blipFill>
          <a:blip r:embed="rId3"/>
          <a:stretch>
            <a:fillRect/>
          </a:stretch>
        </p:blipFill>
        <p:spPr>
          <a:xfrm>
            <a:off x="10555090" y="6127228"/>
            <a:ext cx="1530490" cy="304571"/>
          </a:xfrm>
          <a:prstGeom prst="rect">
            <a:avLst/>
          </a:prstGeom>
        </p:spPr>
      </p:pic>
      <p:sp>
        <p:nvSpPr>
          <p:cNvPr id="7" name="TextBox 6">
            <a:extLst>
              <a:ext uri="{FF2B5EF4-FFF2-40B4-BE49-F238E27FC236}">
                <a16:creationId xmlns:a16="http://schemas.microsoft.com/office/drawing/2014/main" id="{4C73AB6A-1C7F-4F6E-62BF-68C6D1B0CC48}"/>
              </a:ext>
            </a:extLst>
          </p:cNvPr>
          <p:cNvSpPr txBox="1"/>
          <p:nvPr/>
        </p:nvSpPr>
        <p:spPr>
          <a:xfrm>
            <a:off x="210884" y="-46063"/>
            <a:ext cx="8092644" cy="584775"/>
          </a:xfrm>
          <a:prstGeom prst="rect">
            <a:avLst/>
          </a:prstGeom>
          <a:noFill/>
        </p:spPr>
        <p:txBody>
          <a:bodyPr wrap="square">
            <a:spAutoFit/>
          </a:bodyPr>
          <a:lstStyle/>
          <a:p>
            <a:r>
              <a:rPr lang="en-US" sz="3200" dirty="0">
                <a:latin typeface="Gill Sans MT" panose="020B0502020104020203" pitchFamily="34" charset="77"/>
              </a:rPr>
              <a:t>DCF ANALYSIS OPTIMISTIC CASE</a:t>
            </a:r>
            <a:endParaRPr lang="en-US" sz="3200" dirty="0"/>
          </a:p>
        </p:txBody>
      </p:sp>
      <p:graphicFrame>
        <p:nvGraphicFramePr>
          <p:cNvPr id="8" name="Content Placeholder 5">
            <a:extLst>
              <a:ext uri="{FF2B5EF4-FFF2-40B4-BE49-F238E27FC236}">
                <a16:creationId xmlns:a16="http://schemas.microsoft.com/office/drawing/2014/main" id="{D2E72A64-A192-53D8-B5CA-140A284EA1EC}"/>
              </a:ext>
            </a:extLst>
          </p:cNvPr>
          <p:cNvGraphicFramePr>
            <a:graphicFrameLocks/>
          </p:cNvGraphicFramePr>
          <p:nvPr>
            <p:extLst>
              <p:ext uri="{D42A27DB-BD31-4B8C-83A1-F6EECF244321}">
                <p14:modId xmlns:p14="http://schemas.microsoft.com/office/powerpoint/2010/main" val="3905903093"/>
              </p:ext>
            </p:extLst>
          </p:nvPr>
        </p:nvGraphicFramePr>
        <p:xfrm>
          <a:off x="210888" y="326760"/>
          <a:ext cx="9882189" cy="529620"/>
        </p:xfrm>
        <a:graphic>
          <a:graphicData uri="http://schemas.openxmlformats.org/drawingml/2006/table">
            <a:tbl>
              <a:tblPr/>
              <a:tblGrid>
                <a:gridCol w="3182683">
                  <a:extLst>
                    <a:ext uri="{9D8B030D-6E8A-4147-A177-3AD203B41FA5}">
                      <a16:colId xmlns:a16="http://schemas.microsoft.com/office/drawing/2014/main" val="1022131994"/>
                    </a:ext>
                  </a:extLst>
                </a:gridCol>
                <a:gridCol w="959973">
                  <a:extLst>
                    <a:ext uri="{9D8B030D-6E8A-4147-A177-3AD203B41FA5}">
                      <a16:colId xmlns:a16="http://schemas.microsoft.com/office/drawing/2014/main" val="319963523"/>
                    </a:ext>
                  </a:extLst>
                </a:gridCol>
                <a:gridCol w="959973">
                  <a:extLst>
                    <a:ext uri="{9D8B030D-6E8A-4147-A177-3AD203B41FA5}">
                      <a16:colId xmlns:a16="http://schemas.microsoft.com/office/drawing/2014/main" val="1200205869"/>
                    </a:ext>
                  </a:extLst>
                </a:gridCol>
                <a:gridCol w="959973">
                  <a:extLst>
                    <a:ext uri="{9D8B030D-6E8A-4147-A177-3AD203B41FA5}">
                      <a16:colId xmlns:a16="http://schemas.microsoft.com/office/drawing/2014/main" val="350673677"/>
                    </a:ext>
                  </a:extLst>
                </a:gridCol>
                <a:gridCol w="967357">
                  <a:extLst>
                    <a:ext uri="{9D8B030D-6E8A-4147-A177-3AD203B41FA5}">
                      <a16:colId xmlns:a16="http://schemas.microsoft.com/office/drawing/2014/main" val="2717128359"/>
                    </a:ext>
                  </a:extLst>
                </a:gridCol>
                <a:gridCol w="930436">
                  <a:extLst>
                    <a:ext uri="{9D8B030D-6E8A-4147-A177-3AD203B41FA5}">
                      <a16:colId xmlns:a16="http://schemas.microsoft.com/office/drawing/2014/main" val="1032990271"/>
                    </a:ext>
                  </a:extLst>
                </a:gridCol>
                <a:gridCol w="974743">
                  <a:extLst>
                    <a:ext uri="{9D8B030D-6E8A-4147-A177-3AD203B41FA5}">
                      <a16:colId xmlns:a16="http://schemas.microsoft.com/office/drawing/2014/main" val="470121946"/>
                    </a:ext>
                  </a:extLst>
                </a:gridCol>
                <a:gridCol w="947051">
                  <a:extLst>
                    <a:ext uri="{9D8B030D-6E8A-4147-A177-3AD203B41FA5}">
                      <a16:colId xmlns:a16="http://schemas.microsoft.com/office/drawing/2014/main" val="2253366452"/>
                    </a:ext>
                  </a:extLst>
                </a:gridCol>
              </a:tblGrid>
              <a:tr h="116296">
                <a:tc>
                  <a:txBody>
                    <a:bodyPr/>
                    <a:lstStyle/>
                    <a:p>
                      <a:pPr algn="l" fontAlgn="b"/>
                      <a:endParaRPr lang="en-US" sz="400" b="0" i="0" u="none" strike="noStrike">
                        <a:solidFill>
                          <a:srgbClr val="000000"/>
                        </a:solidFill>
                        <a:effectLst/>
                        <a:latin typeface="Arial" panose="020B0604020202020204" pitchFamily="34" charset="0"/>
                      </a:endParaRPr>
                    </a:p>
                  </a:txBody>
                  <a:tcPr marL="3931" marR="3931" marT="3931" marB="18868"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400" b="0" i="0" u="none" strike="noStrike" dirty="0">
                        <a:solidFill>
                          <a:srgbClr val="000000"/>
                        </a:solidFill>
                        <a:effectLst/>
                        <a:latin typeface="Arial" panose="020B0604020202020204" pitchFamily="34" charset="0"/>
                      </a:endParaRPr>
                    </a:p>
                  </a:txBody>
                  <a:tcPr marL="3931" marR="3931" marT="3931" marB="18868"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effectLst/>
                        <a:latin typeface="Arial" panose="020B0604020202020204" pitchFamily="34" charset="0"/>
                      </a:endParaRPr>
                    </a:p>
                  </a:txBody>
                  <a:tcPr marL="3931" marR="3931" marT="3931" marB="18868"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effectLst/>
                        <a:latin typeface="Arial" panose="020B0604020202020204" pitchFamily="34" charset="0"/>
                      </a:endParaRPr>
                    </a:p>
                  </a:txBody>
                  <a:tcPr marL="3931" marR="3931" marT="3931" marB="18868"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effectLst/>
                        <a:latin typeface="Arial" panose="020B0604020202020204" pitchFamily="34" charset="0"/>
                      </a:endParaRPr>
                    </a:p>
                  </a:txBody>
                  <a:tcPr marL="3931" marR="3931" marT="3931" marB="18868"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effectLst/>
                        <a:latin typeface="Arial" panose="020B0604020202020204" pitchFamily="34" charset="0"/>
                      </a:endParaRPr>
                    </a:p>
                  </a:txBody>
                  <a:tcPr marL="3931" marR="3931" marT="3931" marB="18868"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effectLst/>
                        <a:latin typeface="Arial" panose="020B0604020202020204" pitchFamily="34" charset="0"/>
                      </a:endParaRPr>
                    </a:p>
                  </a:txBody>
                  <a:tcPr marL="3931" marR="3931" marT="3931" marB="18868"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effectLst/>
                        <a:latin typeface="Arial" panose="020B0604020202020204" pitchFamily="34" charset="0"/>
                      </a:endParaRPr>
                    </a:p>
                  </a:txBody>
                  <a:tcPr marL="3931" marR="3931" marT="3931" marB="18868"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4747518"/>
                  </a:ext>
                </a:extLst>
              </a:tr>
              <a:tr h="190439">
                <a:tc>
                  <a:txBody>
                    <a:bodyPr/>
                    <a:lstStyle/>
                    <a:p>
                      <a:pPr algn="l" fontAlgn="b"/>
                      <a:r>
                        <a:rPr lang="en-US" sz="1100" b="0" i="0" u="none" strike="noStrike" dirty="0">
                          <a:solidFill>
                            <a:srgbClr val="000000"/>
                          </a:solidFill>
                          <a:effectLst/>
                          <a:latin typeface="Gill Sans MT" panose="020B0502020104020203" pitchFamily="34" charset="77"/>
                        </a:rPr>
                        <a:t>Year</a:t>
                      </a:r>
                    </a:p>
                  </a:txBody>
                  <a:tcPr marL="3931" marR="3931" marT="3931" marB="18868"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100" b="1" i="0" u="none" strike="noStrike">
                          <a:solidFill>
                            <a:srgbClr val="000000"/>
                          </a:solidFill>
                          <a:effectLst/>
                          <a:latin typeface="Gill Sans MT"/>
                        </a:rPr>
                        <a:t>2023</a:t>
                      </a:r>
                    </a:p>
                  </a:txBody>
                  <a:tcPr marL="3931" marR="3931" marT="3931" marB="18868"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100" b="1" i="0" u="none" strike="noStrike">
                          <a:solidFill>
                            <a:srgbClr val="000000"/>
                          </a:solidFill>
                          <a:effectLst/>
                          <a:latin typeface="Gill Sans MT"/>
                        </a:rPr>
                        <a:t>2024</a:t>
                      </a:r>
                    </a:p>
                  </a:txBody>
                  <a:tcPr marL="3931" marR="3931" marT="3931" marB="18868"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100" b="1" i="0" u="none" strike="noStrike">
                          <a:solidFill>
                            <a:srgbClr val="000000"/>
                          </a:solidFill>
                          <a:effectLst/>
                          <a:latin typeface="Gill Sans MT"/>
                        </a:rPr>
                        <a:t>2025</a:t>
                      </a:r>
                    </a:p>
                  </a:txBody>
                  <a:tcPr marL="3931" marR="3931" marT="3931" marB="18868"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100" b="1" i="0" u="none" strike="noStrike">
                          <a:solidFill>
                            <a:srgbClr val="000000"/>
                          </a:solidFill>
                          <a:effectLst/>
                          <a:latin typeface="Gill Sans MT"/>
                        </a:rPr>
                        <a:t>2026</a:t>
                      </a:r>
                    </a:p>
                  </a:txBody>
                  <a:tcPr marL="3931" marR="3931" marT="3931" marB="18868"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100" b="1" i="0" u="none" strike="noStrike">
                          <a:solidFill>
                            <a:srgbClr val="000000"/>
                          </a:solidFill>
                          <a:effectLst/>
                          <a:latin typeface="Gill Sans MT"/>
                        </a:rPr>
                        <a:t>2027</a:t>
                      </a:r>
                    </a:p>
                  </a:txBody>
                  <a:tcPr marL="3931" marR="3931" marT="3931" marB="18868"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100" b="1" i="0" u="none" strike="noStrike">
                          <a:solidFill>
                            <a:srgbClr val="000000"/>
                          </a:solidFill>
                          <a:effectLst/>
                          <a:latin typeface="Gill Sans MT"/>
                        </a:rPr>
                        <a:t>2028</a:t>
                      </a:r>
                    </a:p>
                  </a:txBody>
                  <a:tcPr marL="3931" marR="3931" marT="3931" marB="18868"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100" b="1" i="0" u="none" strike="noStrike">
                          <a:solidFill>
                            <a:srgbClr val="000000"/>
                          </a:solidFill>
                          <a:effectLst/>
                          <a:latin typeface="Gill Sans MT"/>
                        </a:rPr>
                        <a:t>2029</a:t>
                      </a:r>
                    </a:p>
                  </a:txBody>
                  <a:tcPr marL="3931" marR="3931" marT="3931" marB="18868"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875164817"/>
                  </a:ext>
                </a:extLst>
              </a:tr>
              <a:tr h="217805">
                <a:tc>
                  <a:txBody>
                    <a:bodyPr/>
                    <a:lstStyle/>
                    <a:p>
                      <a:pPr algn="l" fontAlgn="b"/>
                      <a:r>
                        <a:rPr lang="en-US" sz="1100" b="0" i="0" u="none" strike="noStrike">
                          <a:solidFill>
                            <a:srgbClr val="000000"/>
                          </a:solidFill>
                          <a:effectLst/>
                          <a:latin typeface="Gill Sans MT"/>
                        </a:rPr>
                        <a:t>Revenue Growth Rate</a:t>
                      </a:r>
                    </a:p>
                  </a:txBody>
                  <a:tcPr marL="3931" marR="3931" marT="3931" marB="18868"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r" fontAlgn="b"/>
                      <a:r>
                        <a:rPr lang="en-US" sz="1100" b="1" i="0" u="none" strike="noStrike" dirty="0">
                          <a:solidFill>
                            <a:srgbClr val="000000"/>
                          </a:solidFill>
                          <a:effectLst/>
                          <a:latin typeface="Gill Sans MT" panose="020B0502020104020203" pitchFamily="34" charset="77"/>
                        </a:rPr>
                        <a:t>10%</a:t>
                      </a:r>
                    </a:p>
                  </a:txBody>
                  <a:tcPr marL="9525" marR="9525" marT="9525"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r" fontAlgn="b"/>
                      <a:r>
                        <a:rPr lang="en-US" sz="1100" b="1" i="0" u="none" strike="noStrike">
                          <a:solidFill>
                            <a:srgbClr val="000000"/>
                          </a:solidFill>
                          <a:effectLst/>
                          <a:latin typeface="Gill Sans MT"/>
                        </a:rPr>
                        <a:t>15%</a:t>
                      </a:r>
                    </a:p>
                  </a:txBody>
                  <a:tcPr marL="9525" marR="9525" marT="9525"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r" fontAlgn="b"/>
                      <a:r>
                        <a:rPr lang="en-US" sz="1100" b="1" i="0" u="none" strike="noStrike">
                          <a:solidFill>
                            <a:srgbClr val="000000"/>
                          </a:solidFill>
                          <a:effectLst/>
                          <a:latin typeface="Gill Sans MT"/>
                        </a:rPr>
                        <a:t>15%</a:t>
                      </a:r>
                    </a:p>
                  </a:txBody>
                  <a:tcPr marL="9525" marR="9525" marT="9525"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r" fontAlgn="b"/>
                      <a:r>
                        <a:rPr lang="en-US" sz="1100" b="1" i="0" u="none" strike="noStrike">
                          <a:solidFill>
                            <a:srgbClr val="000000"/>
                          </a:solidFill>
                          <a:effectLst/>
                          <a:latin typeface="Gill Sans MT"/>
                        </a:rPr>
                        <a:t>20%</a:t>
                      </a:r>
                    </a:p>
                  </a:txBody>
                  <a:tcPr marL="9525" marR="9525" marT="9525"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r" fontAlgn="b"/>
                      <a:r>
                        <a:rPr lang="en-US" sz="1100" b="1" i="0" u="none" strike="noStrike">
                          <a:solidFill>
                            <a:srgbClr val="000000"/>
                          </a:solidFill>
                          <a:effectLst/>
                          <a:latin typeface="Gill Sans MT"/>
                        </a:rPr>
                        <a:t>25%</a:t>
                      </a:r>
                    </a:p>
                  </a:txBody>
                  <a:tcPr marL="9525" marR="9525" marT="9525"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r" fontAlgn="b"/>
                      <a:r>
                        <a:rPr lang="en-US" sz="1100" b="1" i="0" u="none" strike="noStrike">
                          <a:solidFill>
                            <a:srgbClr val="000000"/>
                          </a:solidFill>
                          <a:effectLst/>
                          <a:latin typeface="Gill Sans MT"/>
                        </a:rPr>
                        <a:t>11%</a:t>
                      </a:r>
                    </a:p>
                  </a:txBody>
                  <a:tcPr marL="9525" marR="9525" marT="9525"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r" fontAlgn="b"/>
                      <a:r>
                        <a:rPr lang="en-US" sz="1100" b="1" i="0" u="none" strike="noStrike" dirty="0">
                          <a:solidFill>
                            <a:srgbClr val="000000"/>
                          </a:solidFill>
                          <a:effectLst/>
                          <a:latin typeface="Gill Sans MT" panose="020B0502020104020203" pitchFamily="34" charset="77"/>
                        </a:rPr>
                        <a:t>7%</a:t>
                      </a:r>
                    </a:p>
                  </a:txBody>
                  <a:tcPr marL="9525" marR="9525" marT="9525"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832764776"/>
                  </a:ext>
                </a:extLst>
              </a:tr>
            </a:tbl>
          </a:graphicData>
        </a:graphic>
      </p:graphicFrame>
      <p:graphicFrame>
        <p:nvGraphicFramePr>
          <p:cNvPr id="10" name="Table 9">
            <a:extLst>
              <a:ext uri="{FF2B5EF4-FFF2-40B4-BE49-F238E27FC236}">
                <a16:creationId xmlns:a16="http://schemas.microsoft.com/office/drawing/2014/main" id="{9E71770C-8D2D-0A05-2AFB-5D629BF22820}"/>
              </a:ext>
            </a:extLst>
          </p:cNvPr>
          <p:cNvGraphicFramePr>
            <a:graphicFrameLocks noGrp="1"/>
          </p:cNvGraphicFramePr>
          <p:nvPr>
            <p:extLst>
              <p:ext uri="{D42A27DB-BD31-4B8C-83A1-F6EECF244321}">
                <p14:modId xmlns:p14="http://schemas.microsoft.com/office/powerpoint/2010/main" val="3244427485"/>
              </p:ext>
            </p:extLst>
          </p:nvPr>
        </p:nvGraphicFramePr>
        <p:xfrm>
          <a:off x="209825" y="911086"/>
          <a:ext cx="9882173" cy="2728674"/>
        </p:xfrm>
        <a:graphic>
          <a:graphicData uri="http://schemas.openxmlformats.org/drawingml/2006/table">
            <a:tbl>
              <a:tblPr/>
              <a:tblGrid>
                <a:gridCol w="2295764">
                  <a:extLst>
                    <a:ext uri="{9D8B030D-6E8A-4147-A177-3AD203B41FA5}">
                      <a16:colId xmlns:a16="http://schemas.microsoft.com/office/drawing/2014/main" val="501987987"/>
                    </a:ext>
                  </a:extLst>
                </a:gridCol>
                <a:gridCol w="692457">
                  <a:extLst>
                    <a:ext uri="{9D8B030D-6E8A-4147-A177-3AD203B41FA5}">
                      <a16:colId xmlns:a16="http://schemas.microsoft.com/office/drawing/2014/main" val="2328396812"/>
                    </a:ext>
                  </a:extLst>
                </a:gridCol>
                <a:gridCol w="692457">
                  <a:extLst>
                    <a:ext uri="{9D8B030D-6E8A-4147-A177-3AD203B41FA5}">
                      <a16:colId xmlns:a16="http://schemas.microsoft.com/office/drawing/2014/main" val="3152771275"/>
                    </a:ext>
                  </a:extLst>
                </a:gridCol>
                <a:gridCol w="692457">
                  <a:extLst>
                    <a:ext uri="{9D8B030D-6E8A-4147-A177-3AD203B41FA5}">
                      <a16:colId xmlns:a16="http://schemas.microsoft.com/office/drawing/2014/main" val="4141672405"/>
                    </a:ext>
                  </a:extLst>
                </a:gridCol>
                <a:gridCol w="697786">
                  <a:extLst>
                    <a:ext uri="{9D8B030D-6E8A-4147-A177-3AD203B41FA5}">
                      <a16:colId xmlns:a16="http://schemas.microsoft.com/office/drawing/2014/main" val="783348507"/>
                    </a:ext>
                  </a:extLst>
                </a:gridCol>
                <a:gridCol w="770067">
                  <a:extLst>
                    <a:ext uri="{9D8B030D-6E8A-4147-A177-3AD203B41FA5}">
                      <a16:colId xmlns:a16="http://schemas.microsoft.com/office/drawing/2014/main" val="2222519074"/>
                    </a:ext>
                  </a:extLst>
                </a:gridCol>
                <a:gridCol w="604195">
                  <a:extLst>
                    <a:ext uri="{9D8B030D-6E8A-4147-A177-3AD203B41FA5}">
                      <a16:colId xmlns:a16="http://schemas.microsoft.com/office/drawing/2014/main" val="441055675"/>
                    </a:ext>
                  </a:extLst>
                </a:gridCol>
                <a:gridCol w="683138">
                  <a:extLst>
                    <a:ext uri="{9D8B030D-6E8A-4147-A177-3AD203B41FA5}">
                      <a16:colId xmlns:a16="http://schemas.microsoft.com/office/drawing/2014/main" val="3148627317"/>
                    </a:ext>
                  </a:extLst>
                </a:gridCol>
                <a:gridCol w="697786">
                  <a:extLst>
                    <a:ext uri="{9D8B030D-6E8A-4147-A177-3AD203B41FA5}">
                      <a16:colId xmlns:a16="http://schemas.microsoft.com/office/drawing/2014/main" val="2795644758"/>
                    </a:ext>
                  </a:extLst>
                </a:gridCol>
                <a:gridCol w="692457">
                  <a:extLst>
                    <a:ext uri="{9D8B030D-6E8A-4147-A177-3AD203B41FA5}">
                      <a16:colId xmlns:a16="http://schemas.microsoft.com/office/drawing/2014/main" val="3511783232"/>
                    </a:ext>
                  </a:extLst>
                </a:gridCol>
                <a:gridCol w="687131">
                  <a:extLst>
                    <a:ext uri="{9D8B030D-6E8A-4147-A177-3AD203B41FA5}">
                      <a16:colId xmlns:a16="http://schemas.microsoft.com/office/drawing/2014/main" val="3953056017"/>
                    </a:ext>
                  </a:extLst>
                </a:gridCol>
                <a:gridCol w="676478">
                  <a:extLst>
                    <a:ext uri="{9D8B030D-6E8A-4147-A177-3AD203B41FA5}">
                      <a16:colId xmlns:a16="http://schemas.microsoft.com/office/drawing/2014/main" val="286570325"/>
                    </a:ext>
                  </a:extLst>
                </a:gridCol>
              </a:tblGrid>
              <a:tr h="309216">
                <a:tc>
                  <a:txBody>
                    <a:bodyPr/>
                    <a:lstStyle/>
                    <a:p>
                      <a:pPr algn="l" fontAlgn="b"/>
                      <a:endParaRPr lang="en-US" sz="1100" b="0" i="0" u="none" strike="noStrike" dirty="0">
                        <a:solidFill>
                          <a:srgbClr val="000000"/>
                        </a:solidFill>
                        <a:effectLst/>
                        <a:latin typeface="Gill Sans MT" panose="020B0502020104020203" pitchFamily="34" charset="77"/>
                      </a:endParaRPr>
                    </a:p>
                  </a:txBody>
                  <a:tcPr marL="3960" marR="3960" marT="3960" marB="19008"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endParaRPr lang="en-US" sz="1100" b="0" i="0" u="none" strike="noStrike">
                        <a:solidFill>
                          <a:srgbClr val="000000"/>
                        </a:solidFill>
                        <a:effectLst/>
                        <a:latin typeface="Gill Sans MT" panose="020B0502020104020203" pitchFamily="34" charset="77"/>
                      </a:endParaRPr>
                    </a:p>
                  </a:txBody>
                  <a:tcPr marL="3960" marR="3960" marT="3960" marB="19008"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Gill Sans MT"/>
                        </a:rPr>
                        <a:t>Actual</a:t>
                      </a:r>
                    </a:p>
                  </a:txBody>
                  <a:tcPr marL="3960" marR="3960" marT="3960" marB="19008"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endParaRPr lang="en-US" sz="1100" b="0" i="0" u="none" strike="noStrike">
                        <a:solidFill>
                          <a:srgbClr val="000000"/>
                        </a:solidFill>
                        <a:effectLst/>
                        <a:latin typeface="Gill Sans MT" panose="020B0502020104020203" pitchFamily="34" charset="77"/>
                      </a:endParaRPr>
                    </a:p>
                  </a:txBody>
                  <a:tcPr marL="3960" marR="3960" marT="3960" marB="19008"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endParaRPr lang="en-US" sz="1100" b="0" i="0" u="none" strike="noStrike">
                        <a:solidFill>
                          <a:srgbClr val="000000"/>
                        </a:solidFill>
                        <a:effectLst/>
                        <a:latin typeface="Gill Sans MT" panose="020B0502020104020203" pitchFamily="34" charset="77"/>
                      </a:endParaRPr>
                    </a:p>
                  </a:txBody>
                  <a:tcPr marL="3960" marR="3960" marT="3960" marB="19008"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1" i="0" u="none" strike="noStrike" dirty="0">
                          <a:solidFill>
                            <a:srgbClr val="000000"/>
                          </a:solidFill>
                          <a:effectLst/>
                          <a:latin typeface="Gill Sans MT" panose="020B0502020104020203" pitchFamily="34" charset="77"/>
                        </a:rPr>
                        <a:t>Projection</a:t>
                      </a:r>
                    </a:p>
                  </a:txBody>
                  <a:tcPr marL="3960" marR="3960" marT="3960" marB="19008"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endParaRPr lang="en-US" sz="1100" b="0" i="0" u="none" strike="noStrike">
                        <a:solidFill>
                          <a:srgbClr val="000000"/>
                        </a:solidFill>
                        <a:effectLst/>
                        <a:latin typeface="Gill Sans MT" panose="020B0502020104020203" pitchFamily="34" charset="77"/>
                      </a:endParaRPr>
                    </a:p>
                  </a:txBody>
                  <a:tcPr marL="3960" marR="3960" marT="3960" marB="19008"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endParaRPr lang="en-US" sz="1100" b="0" i="0" u="none" strike="noStrike">
                        <a:solidFill>
                          <a:srgbClr val="000000"/>
                        </a:solidFill>
                        <a:effectLst/>
                        <a:latin typeface="Gill Sans MT" panose="020B0502020104020203" pitchFamily="34" charset="77"/>
                      </a:endParaRPr>
                    </a:p>
                  </a:txBody>
                  <a:tcPr marL="3960" marR="3960" marT="3960" marB="19008"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endParaRPr lang="en-US" sz="1100" b="0" i="0" u="none" strike="noStrike">
                        <a:solidFill>
                          <a:srgbClr val="000000"/>
                        </a:solidFill>
                        <a:effectLst/>
                        <a:latin typeface="Gill Sans MT" panose="020B0502020104020203" pitchFamily="34" charset="77"/>
                      </a:endParaRPr>
                    </a:p>
                  </a:txBody>
                  <a:tcPr marL="3960" marR="3960" marT="3960" marB="19008"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endParaRPr lang="en-US" sz="1100" b="0" i="0" u="none" strike="noStrike">
                        <a:solidFill>
                          <a:srgbClr val="000000"/>
                        </a:solidFill>
                        <a:effectLst/>
                        <a:latin typeface="Gill Sans MT" panose="020B0502020104020203" pitchFamily="34" charset="77"/>
                      </a:endParaRPr>
                    </a:p>
                  </a:txBody>
                  <a:tcPr marL="3960" marR="3960" marT="3960" marB="19008"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endParaRPr lang="en-US" sz="1100" b="0" i="0" u="none" strike="noStrike">
                        <a:solidFill>
                          <a:srgbClr val="000000"/>
                        </a:solidFill>
                        <a:effectLst/>
                        <a:latin typeface="Gill Sans MT" panose="020B0502020104020203" pitchFamily="34" charset="77"/>
                      </a:endParaRPr>
                    </a:p>
                  </a:txBody>
                  <a:tcPr marL="3960" marR="3960" marT="3960" marB="19008"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endParaRPr lang="en-US" sz="1100" b="0" i="0" u="none" strike="noStrike">
                        <a:solidFill>
                          <a:srgbClr val="000000"/>
                        </a:solidFill>
                        <a:effectLst/>
                        <a:latin typeface="Gill Sans MT" panose="020B0502020104020203" pitchFamily="34" charset="77"/>
                      </a:endParaRPr>
                    </a:p>
                  </a:txBody>
                  <a:tcPr marL="3960" marR="3960" marT="3960" marB="19008"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111055545"/>
                  </a:ext>
                </a:extLst>
              </a:tr>
              <a:tr h="169570">
                <a:tc>
                  <a:txBody>
                    <a:bodyPr/>
                    <a:lstStyle/>
                    <a:p>
                      <a:pPr algn="l" fontAlgn="b"/>
                      <a:endParaRPr lang="en-US" sz="1100" b="0" i="0" u="none" strike="noStrike">
                        <a:solidFill>
                          <a:srgbClr val="000000"/>
                        </a:solidFill>
                        <a:effectLst/>
                        <a:latin typeface="Gill Sans MT" panose="020B0502020104020203" pitchFamily="34" charset="77"/>
                      </a:endParaRPr>
                    </a:p>
                  </a:txBody>
                  <a:tcPr marL="3960" marR="3960" marT="3960" marB="19008"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endParaRPr lang="en-US" sz="1100" b="0" i="0" u="none" strike="noStrike">
                        <a:solidFill>
                          <a:srgbClr val="000000"/>
                        </a:solidFill>
                        <a:effectLst/>
                        <a:latin typeface="Gill Sans MT" panose="020B0502020104020203" pitchFamily="34" charset="77"/>
                      </a:endParaRPr>
                    </a:p>
                  </a:txBody>
                  <a:tcPr marL="3960" marR="3960" marT="3960" marB="19008"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100" b="1" i="0" u="none" strike="noStrike">
                          <a:solidFill>
                            <a:srgbClr val="000000"/>
                          </a:solidFill>
                          <a:effectLst/>
                          <a:latin typeface="Gill Sans MT"/>
                        </a:rPr>
                        <a:t>2020</a:t>
                      </a:r>
                    </a:p>
                  </a:txBody>
                  <a:tcPr marL="3960" marR="3960" marT="3960" marB="19008"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100" b="1" i="0" u="none" strike="noStrike">
                          <a:solidFill>
                            <a:srgbClr val="000000"/>
                          </a:solidFill>
                          <a:effectLst/>
                          <a:latin typeface="Gill Sans MT"/>
                        </a:rPr>
                        <a:t>2021</a:t>
                      </a:r>
                    </a:p>
                  </a:txBody>
                  <a:tcPr marL="3960" marR="3960" marT="3960" marB="19008"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100" b="1" i="0" u="none" strike="noStrike">
                          <a:solidFill>
                            <a:srgbClr val="000000"/>
                          </a:solidFill>
                          <a:effectLst/>
                          <a:latin typeface="Gill Sans MT"/>
                        </a:rPr>
                        <a:t>2022</a:t>
                      </a:r>
                    </a:p>
                  </a:txBody>
                  <a:tcPr marL="3960" marR="3960" marT="3960" marB="19008"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100" b="1" i="0" u="none" strike="noStrike">
                          <a:solidFill>
                            <a:srgbClr val="000000"/>
                          </a:solidFill>
                          <a:effectLst/>
                          <a:latin typeface="Gill Sans MT"/>
                        </a:rPr>
                        <a:t>2023</a:t>
                      </a:r>
                    </a:p>
                  </a:txBody>
                  <a:tcPr marL="3960" marR="3960" marT="3960" marB="19008"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100" b="1" i="0" u="none" strike="noStrike">
                          <a:solidFill>
                            <a:srgbClr val="000000"/>
                          </a:solidFill>
                          <a:effectLst/>
                          <a:latin typeface="Gill Sans MT"/>
                        </a:rPr>
                        <a:t>2024</a:t>
                      </a:r>
                    </a:p>
                  </a:txBody>
                  <a:tcPr marL="3960" marR="3960" marT="3960" marB="19008"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100" b="1" i="0" u="none" strike="noStrike">
                          <a:solidFill>
                            <a:srgbClr val="000000"/>
                          </a:solidFill>
                          <a:effectLst/>
                          <a:latin typeface="Gill Sans MT"/>
                        </a:rPr>
                        <a:t>2025</a:t>
                      </a:r>
                    </a:p>
                  </a:txBody>
                  <a:tcPr marL="3960" marR="3960" marT="3960" marB="19008"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100" b="1" i="0" u="none" strike="noStrike">
                          <a:solidFill>
                            <a:srgbClr val="000000"/>
                          </a:solidFill>
                          <a:effectLst/>
                          <a:latin typeface="Gill Sans MT"/>
                        </a:rPr>
                        <a:t>2026</a:t>
                      </a:r>
                    </a:p>
                  </a:txBody>
                  <a:tcPr marL="3960" marR="3960" marT="3960" marB="19008"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100" b="1" i="0" u="none" strike="noStrike">
                          <a:solidFill>
                            <a:srgbClr val="000000"/>
                          </a:solidFill>
                          <a:effectLst/>
                          <a:latin typeface="Gill Sans MT"/>
                        </a:rPr>
                        <a:t>2027</a:t>
                      </a:r>
                    </a:p>
                  </a:txBody>
                  <a:tcPr marL="3960" marR="3960" marT="3960" marB="19008"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100" b="1" i="0" u="none" strike="noStrike">
                          <a:solidFill>
                            <a:srgbClr val="000000"/>
                          </a:solidFill>
                          <a:effectLst/>
                          <a:latin typeface="Gill Sans MT"/>
                        </a:rPr>
                        <a:t>2028</a:t>
                      </a:r>
                    </a:p>
                  </a:txBody>
                  <a:tcPr marL="3960" marR="3960" marT="3960" marB="19008"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100" b="1" i="0" u="none" strike="noStrike">
                          <a:solidFill>
                            <a:srgbClr val="000000"/>
                          </a:solidFill>
                          <a:effectLst/>
                          <a:latin typeface="Gill Sans MT"/>
                        </a:rPr>
                        <a:t>2029</a:t>
                      </a:r>
                    </a:p>
                  </a:txBody>
                  <a:tcPr marL="3960" marR="3960" marT="3960" marB="19008"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481497450"/>
                  </a:ext>
                </a:extLst>
              </a:tr>
              <a:tr h="199494">
                <a:tc>
                  <a:txBody>
                    <a:bodyPr/>
                    <a:lstStyle/>
                    <a:p>
                      <a:pPr algn="l" fontAlgn="b"/>
                      <a:r>
                        <a:rPr lang="en-US" sz="1100" b="0" i="0" u="none" strike="noStrike">
                          <a:solidFill>
                            <a:srgbClr val="000000"/>
                          </a:solidFill>
                          <a:effectLst/>
                          <a:latin typeface="Gill Sans MT"/>
                        </a:rPr>
                        <a:t>REVENUE</a:t>
                      </a:r>
                    </a:p>
                  </a:txBody>
                  <a:tcPr marL="3960" marR="3960" marT="3960" marB="19008"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l" fontAlgn="b"/>
                      <a:endParaRPr lang="en-US" sz="1100" b="0" i="0" u="none" strike="noStrike">
                        <a:solidFill>
                          <a:srgbClr val="000000"/>
                        </a:solidFill>
                        <a:effectLst/>
                        <a:latin typeface="Gill Sans MT" panose="020B0502020104020203" pitchFamily="34" charset="77"/>
                      </a:endParaRPr>
                    </a:p>
                  </a:txBody>
                  <a:tcPr marL="9525" marR="9525" marT="9525" anchor="b">
                    <a:lnL>
                      <a:noFill/>
                    </a:lnL>
                    <a:lnR>
                      <a:noFill/>
                    </a:lnR>
                    <a:lnT w="12700" cap="flat" cmpd="sng" algn="ctr">
                      <a:solidFill>
                        <a:srgbClr val="000000"/>
                      </a:solidFill>
                      <a:prstDash val="solid"/>
                      <a:round/>
                      <a:headEnd type="none" w="med" len="med"/>
                      <a:tailEnd type="none" w="med" len="med"/>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r" fontAlgn="b"/>
                      <a:r>
                        <a:rPr lang="en-US" sz="1100" b="0" i="0" u="none" strike="noStrike" dirty="0">
                          <a:solidFill>
                            <a:srgbClr val="000000"/>
                          </a:solidFill>
                          <a:effectLst/>
                          <a:latin typeface="Gill Sans MT" panose="020B0502020104020203" pitchFamily="34" charset="77"/>
                        </a:rPr>
                        <a:t>181502</a:t>
                      </a:r>
                    </a:p>
                  </a:txBody>
                  <a:tcPr marL="9525" marR="9525" marT="9525" anchor="b">
                    <a:lnL>
                      <a:noFill/>
                    </a:lnL>
                    <a:lnR>
                      <a:noFill/>
                    </a:lnR>
                    <a:lnT w="12700" cap="flat" cmpd="sng" algn="ctr">
                      <a:solidFill>
                        <a:srgbClr val="000000"/>
                      </a:solidFill>
                      <a:prstDash val="solid"/>
                      <a:round/>
                      <a:headEnd type="none" w="med" len="med"/>
                      <a:tailEnd type="none" w="med" len="med"/>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r" fontAlgn="b"/>
                      <a:r>
                        <a:rPr lang="en-US" sz="1100" b="0" i="0" u="none" strike="noStrike">
                          <a:solidFill>
                            <a:srgbClr val="000000"/>
                          </a:solidFill>
                          <a:effectLst/>
                          <a:latin typeface="Gill Sans MT"/>
                        </a:rPr>
                        <a:t>285640</a:t>
                      </a:r>
                    </a:p>
                  </a:txBody>
                  <a:tcPr marL="9525" marR="9525" marT="9525" anchor="b">
                    <a:lnL>
                      <a:noFill/>
                    </a:lnL>
                    <a:lnR>
                      <a:noFill/>
                    </a:lnR>
                    <a:lnT w="12700" cap="flat" cmpd="sng" algn="ctr">
                      <a:solidFill>
                        <a:srgbClr val="000000"/>
                      </a:solidFill>
                      <a:prstDash val="solid"/>
                      <a:round/>
                      <a:headEnd type="none" w="med" len="med"/>
                      <a:tailEnd type="none" w="med" len="med"/>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r" fontAlgn="b"/>
                      <a:r>
                        <a:rPr lang="en-US" sz="1100" b="0" i="0" u="none" strike="noStrike">
                          <a:solidFill>
                            <a:srgbClr val="000000"/>
                          </a:solidFill>
                          <a:effectLst/>
                          <a:latin typeface="Gill Sans MT"/>
                        </a:rPr>
                        <a:t>413680</a:t>
                      </a:r>
                    </a:p>
                  </a:txBody>
                  <a:tcPr marL="9525" marR="9525" marT="9525"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r" fontAlgn="b"/>
                      <a:r>
                        <a:rPr lang="en-US" sz="1100" b="0" i="0" u="none" strike="noStrike">
                          <a:solidFill>
                            <a:srgbClr val="000000"/>
                          </a:solidFill>
                          <a:effectLst/>
                          <a:latin typeface="Gill Sans MT"/>
                        </a:rPr>
                        <a:t>455048</a:t>
                      </a:r>
                    </a:p>
                  </a:txBody>
                  <a:tcPr marL="9525" marR="9525" marT="9525"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r" fontAlgn="b"/>
                      <a:r>
                        <a:rPr lang="en-US" sz="1100" b="0" i="0" u="none" strike="noStrike">
                          <a:solidFill>
                            <a:srgbClr val="000000"/>
                          </a:solidFill>
                          <a:effectLst/>
                          <a:latin typeface="Gill Sans MT"/>
                        </a:rPr>
                        <a:t>523305</a:t>
                      </a:r>
                    </a:p>
                  </a:txBody>
                  <a:tcPr marL="9525" marR="9525" marT="9525" anchor="b">
                    <a:lnL>
                      <a:noFill/>
                    </a:lnL>
                    <a:lnR>
                      <a:noFill/>
                    </a:lnR>
                    <a:lnT w="12700" cap="flat" cmpd="sng" algn="ctr">
                      <a:solidFill>
                        <a:srgbClr val="000000"/>
                      </a:solidFill>
                      <a:prstDash val="solid"/>
                      <a:round/>
                      <a:headEnd type="none" w="med" len="med"/>
                      <a:tailEnd type="none" w="med" len="med"/>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r" fontAlgn="b"/>
                      <a:r>
                        <a:rPr lang="en-US" sz="1100" b="0" i="0" u="none" strike="noStrike">
                          <a:solidFill>
                            <a:srgbClr val="000000"/>
                          </a:solidFill>
                          <a:effectLst/>
                          <a:latin typeface="Gill Sans MT"/>
                        </a:rPr>
                        <a:t>601801</a:t>
                      </a:r>
                    </a:p>
                  </a:txBody>
                  <a:tcPr marL="9525" marR="9525" marT="9525" anchor="b">
                    <a:lnL>
                      <a:noFill/>
                    </a:lnL>
                    <a:lnR>
                      <a:noFill/>
                    </a:lnR>
                    <a:lnT w="12700" cap="flat" cmpd="sng" algn="ctr">
                      <a:solidFill>
                        <a:srgbClr val="000000"/>
                      </a:solidFill>
                      <a:prstDash val="solid"/>
                      <a:round/>
                      <a:headEnd type="none" w="med" len="med"/>
                      <a:tailEnd type="none" w="med" len="med"/>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r" fontAlgn="b"/>
                      <a:r>
                        <a:rPr lang="en-US" sz="1100" b="0" i="0" u="none" strike="noStrike">
                          <a:solidFill>
                            <a:srgbClr val="000000"/>
                          </a:solidFill>
                          <a:effectLst/>
                          <a:latin typeface="Gill Sans MT"/>
                        </a:rPr>
                        <a:t>722161</a:t>
                      </a:r>
                    </a:p>
                  </a:txBody>
                  <a:tcPr marL="9525" marR="9525" marT="9525" anchor="b">
                    <a:lnL>
                      <a:noFill/>
                    </a:lnL>
                    <a:lnR>
                      <a:noFill/>
                    </a:lnR>
                    <a:lnT w="12700" cap="flat" cmpd="sng" algn="ctr">
                      <a:solidFill>
                        <a:srgbClr val="000000"/>
                      </a:solidFill>
                      <a:prstDash val="solid"/>
                      <a:round/>
                      <a:headEnd type="none" w="med" len="med"/>
                      <a:tailEnd type="none" w="med" len="med"/>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r" fontAlgn="b"/>
                      <a:r>
                        <a:rPr lang="en-US" sz="1100" b="0" i="0" u="none" strike="noStrike">
                          <a:solidFill>
                            <a:srgbClr val="000000"/>
                          </a:solidFill>
                          <a:effectLst/>
                          <a:latin typeface="Gill Sans MT"/>
                        </a:rPr>
                        <a:t>902701</a:t>
                      </a:r>
                    </a:p>
                  </a:txBody>
                  <a:tcPr marL="9525" marR="9525" marT="9525" anchor="b">
                    <a:lnL>
                      <a:noFill/>
                    </a:lnL>
                    <a:lnR>
                      <a:noFill/>
                    </a:lnR>
                    <a:lnT w="12700" cap="flat" cmpd="sng" algn="ctr">
                      <a:solidFill>
                        <a:srgbClr val="000000"/>
                      </a:solidFill>
                      <a:prstDash val="solid"/>
                      <a:round/>
                      <a:headEnd type="none" w="med" len="med"/>
                      <a:tailEnd type="none" w="med" len="med"/>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r" fontAlgn="b"/>
                      <a:r>
                        <a:rPr lang="en-US" sz="1100" b="0" i="0" u="none" strike="noStrike">
                          <a:solidFill>
                            <a:srgbClr val="000000"/>
                          </a:solidFill>
                          <a:effectLst/>
                          <a:latin typeface="Gill Sans MT"/>
                        </a:rPr>
                        <a:t>1001999</a:t>
                      </a:r>
                    </a:p>
                  </a:txBody>
                  <a:tcPr marL="9525" marR="9525" marT="9525" anchor="b">
                    <a:lnL>
                      <a:noFill/>
                    </a:lnL>
                    <a:lnR>
                      <a:noFill/>
                    </a:lnR>
                    <a:lnT w="12700" cap="flat" cmpd="sng" algn="ctr">
                      <a:solidFill>
                        <a:srgbClr val="000000"/>
                      </a:solidFill>
                      <a:prstDash val="solid"/>
                      <a:round/>
                      <a:headEnd type="none" w="med" len="med"/>
                      <a:tailEnd type="none" w="med" len="med"/>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r" fontAlgn="b"/>
                      <a:r>
                        <a:rPr lang="en-US" sz="1100" b="0" i="0" u="none" strike="noStrike">
                          <a:solidFill>
                            <a:srgbClr val="000000"/>
                          </a:solidFill>
                          <a:effectLst/>
                          <a:latin typeface="Gill Sans MT"/>
                        </a:rPr>
                        <a:t>1072139</a:t>
                      </a:r>
                    </a:p>
                  </a:txBody>
                  <a:tcPr marL="9525" marR="9525" marT="9525"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4134068451"/>
                  </a:ext>
                </a:extLst>
              </a:tr>
              <a:tr h="199494">
                <a:tc>
                  <a:txBody>
                    <a:bodyPr/>
                    <a:lstStyle/>
                    <a:p>
                      <a:pPr algn="l" fontAlgn="b"/>
                      <a:r>
                        <a:rPr lang="en-US" sz="1100" b="0" i="0" u="none" strike="noStrike">
                          <a:solidFill>
                            <a:srgbClr val="000000"/>
                          </a:solidFill>
                          <a:effectLst/>
                          <a:latin typeface="Gill Sans MT"/>
                        </a:rPr>
                        <a:t>EBIT</a:t>
                      </a:r>
                    </a:p>
                  </a:txBody>
                  <a:tcPr marL="3960" marR="3960" marT="3960" marB="19008" anchor="b">
                    <a:lnL w="12700" cap="flat" cmpd="sng" algn="ctr">
                      <a:solidFill>
                        <a:srgbClr val="000000"/>
                      </a:solidFill>
                      <a:prstDash val="solid"/>
                      <a:round/>
                      <a:headEnd type="none" w="med" len="med"/>
                      <a:tailEnd type="none" w="med" len="med"/>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l" fontAlgn="b"/>
                      <a:endParaRPr lang="en-US" sz="1100" b="0" i="0" u="none" strike="noStrike">
                        <a:solidFill>
                          <a:srgbClr val="000000"/>
                        </a:solidFill>
                        <a:effectLst/>
                        <a:latin typeface="Gill Sans MT" panose="020B0502020104020203" pitchFamily="34" charset="77"/>
                      </a:endParaRP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r" fontAlgn="b"/>
                      <a:r>
                        <a:rPr lang="en-US" sz="1100" b="0" i="0" u="none" strike="noStrike">
                          <a:solidFill>
                            <a:srgbClr val="000000"/>
                          </a:solidFill>
                          <a:effectLst/>
                          <a:latin typeface="Gill Sans MT"/>
                        </a:rPr>
                        <a:t>-28,883</a:t>
                      </a: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r" fontAlgn="b"/>
                      <a:r>
                        <a:rPr lang="en-US" sz="1100" b="0" i="0" u="none" strike="noStrike" dirty="0">
                          <a:solidFill>
                            <a:srgbClr val="000000"/>
                          </a:solidFill>
                          <a:effectLst/>
                          <a:latin typeface="Gill Sans MT" panose="020B0502020104020203" pitchFamily="34" charset="77"/>
                        </a:rPr>
                        <a:t>31,234</a:t>
                      </a: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r" fontAlgn="b"/>
                      <a:r>
                        <a:rPr lang="en-US" sz="1100" b="0" i="0" u="none" strike="noStrike">
                          <a:solidFill>
                            <a:srgbClr val="000000"/>
                          </a:solidFill>
                          <a:effectLst/>
                          <a:latin typeface="Gill Sans MT"/>
                        </a:rPr>
                        <a:t>77,753</a:t>
                      </a:r>
                    </a:p>
                  </a:txBody>
                  <a:tcPr marL="9525" marR="9525" marT="9525" anchor="b">
                    <a:lnL>
                      <a:noFill/>
                    </a:lnL>
                    <a:lnR w="12700" cap="flat" cmpd="sng" algn="ctr">
                      <a:solidFill>
                        <a:srgbClr val="000000"/>
                      </a:solidFill>
                      <a:prstDash val="solid"/>
                      <a:round/>
                      <a:headEnd type="none" w="med" len="med"/>
                      <a:tailEnd type="none" w="med" len="med"/>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r" fontAlgn="b"/>
                      <a:r>
                        <a:rPr lang="en-US" sz="1100" b="0" i="0" u="none" strike="noStrike">
                          <a:solidFill>
                            <a:srgbClr val="000000"/>
                          </a:solidFill>
                          <a:effectLst/>
                          <a:latin typeface="Gill Sans MT"/>
                        </a:rPr>
                        <a:t>74288</a:t>
                      </a:r>
                    </a:p>
                  </a:txBody>
                  <a:tcPr marL="9525" marR="9525" marT="9525" anchor="b">
                    <a:lnL w="12700" cap="flat" cmpd="sng" algn="ctr">
                      <a:solidFill>
                        <a:srgbClr val="000000"/>
                      </a:solidFill>
                      <a:prstDash val="solid"/>
                      <a:round/>
                      <a:headEnd type="none" w="med" len="med"/>
                      <a:tailEnd type="none" w="med" len="med"/>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r" fontAlgn="b"/>
                      <a:r>
                        <a:rPr lang="en-US" sz="1100" b="0" i="0" u="none" strike="noStrike">
                          <a:solidFill>
                            <a:srgbClr val="000000"/>
                          </a:solidFill>
                          <a:effectLst/>
                          <a:latin typeface="Gill Sans MT"/>
                        </a:rPr>
                        <a:t>85431</a:t>
                      </a: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r" fontAlgn="b"/>
                      <a:r>
                        <a:rPr lang="en-US" sz="1100" b="0" i="0" u="none" strike="noStrike">
                          <a:solidFill>
                            <a:srgbClr val="000000"/>
                          </a:solidFill>
                          <a:effectLst/>
                          <a:latin typeface="Gill Sans MT"/>
                        </a:rPr>
                        <a:t>98246</a:t>
                      </a: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r" fontAlgn="b"/>
                      <a:r>
                        <a:rPr lang="en-US" sz="1100" b="0" i="0" u="none" strike="noStrike">
                          <a:solidFill>
                            <a:srgbClr val="000000"/>
                          </a:solidFill>
                          <a:effectLst/>
                          <a:latin typeface="Gill Sans MT"/>
                        </a:rPr>
                        <a:t>117895</a:t>
                      </a: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r" fontAlgn="b"/>
                      <a:r>
                        <a:rPr lang="en-US" sz="1100" b="0" i="0" u="none" strike="noStrike">
                          <a:solidFill>
                            <a:srgbClr val="000000"/>
                          </a:solidFill>
                          <a:effectLst/>
                          <a:latin typeface="Gill Sans MT"/>
                        </a:rPr>
                        <a:t>147369</a:t>
                      </a: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r" fontAlgn="b"/>
                      <a:r>
                        <a:rPr lang="en-US" sz="1100" b="0" i="0" u="none" strike="noStrike">
                          <a:solidFill>
                            <a:srgbClr val="000000"/>
                          </a:solidFill>
                          <a:effectLst/>
                          <a:latin typeface="Gill Sans MT"/>
                        </a:rPr>
                        <a:t>163580</a:t>
                      </a: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r" fontAlgn="b"/>
                      <a:r>
                        <a:rPr lang="en-US" sz="1100" b="0" i="0" u="none" strike="noStrike">
                          <a:solidFill>
                            <a:srgbClr val="000000"/>
                          </a:solidFill>
                          <a:effectLst/>
                          <a:latin typeface="Gill Sans MT"/>
                        </a:rPr>
                        <a:t>175030</a:t>
                      </a:r>
                    </a:p>
                  </a:txBody>
                  <a:tcPr marL="9525" marR="9525" marT="9525" anchor="b">
                    <a:lnL>
                      <a:noFill/>
                    </a:lnL>
                    <a:lnR w="12700" cap="flat" cmpd="sng" algn="ctr">
                      <a:solidFill>
                        <a:srgbClr val="000000"/>
                      </a:solidFill>
                      <a:prstDash val="solid"/>
                      <a:round/>
                      <a:headEnd type="none" w="med" len="med"/>
                      <a:tailEnd type="none" w="med" len="med"/>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3654075430"/>
                  </a:ext>
                </a:extLst>
              </a:tr>
              <a:tr h="199494">
                <a:tc>
                  <a:txBody>
                    <a:bodyPr/>
                    <a:lstStyle/>
                    <a:p>
                      <a:pPr algn="l" fontAlgn="b"/>
                      <a:r>
                        <a:rPr lang="en-US" sz="1100" b="0" i="0" u="none" strike="noStrike">
                          <a:solidFill>
                            <a:srgbClr val="000000"/>
                          </a:solidFill>
                          <a:effectLst/>
                          <a:latin typeface="Gill Sans MT"/>
                        </a:rPr>
                        <a:t>EBIT*(1-TAX RATE)</a:t>
                      </a:r>
                    </a:p>
                  </a:txBody>
                  <a:tcPr marL="3960" marR="3960" marT="3960" marB="19008" anchor="b">
                    <a:lnL w="12700" cap="flat" cmpd="sng" algn="ctr">
                      <a:solidFill>
                        <a:srgbClr val="000000"/>
                      </a:solidFill>
                      <a:prstDash val="solid"/>
                      <a:round/>
                      <a:headEnd type="none" w="med" len="med"/>
                      <a:tailEnd type="none" w="med" len="med"/>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l" fontAlgn="b"/>
                      <a:endParaRPr lang="en-US" sz="1100" b="0" i="0" u="none" strike="noStrike">
                        <a:solidFill>
                          <a:srgbClr val="000000"/>
                        </a:solidFill>
                        <a:effectLst/>
                        <a:latin typeface="Gill Sans MT" panose="020B0502020104020203" pitchFamily="34" charset="77"/>
                      </a:endParaRP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r" fontAlgn="b"/>
                      <a:r>
                        <a:rPr lang="en-US" sz="1100" b="0" i="0" u="none" strike="noStrike">
                          <a:solidFill>
                            <a:srgbClr val="000000"/>
                          </a:solidFill>
                          <a:effectLst/>
                          <a:latin typeface="Gill Sans MT"/>
                        </a:rPr>
                        <a:t>-28883</a:t>
                      </a: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r" fontAlgn="b"/>
                      <a:r>
                        <a:rPr lang="en-US" sz="1100" b="0" i="0" u="none" strike="noStrike">
                          <a:solidFill>
                            <a:srgbClr val="000000"/>
                          </a:solidFill>
                          <a:effectLst/>
                          <a:latin typeface="Gill Sans MT"/>
                        </a:rPr>
                        <a:t>31234</a:t>
                      </a: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r" fontAlgn="b"/>
                      <a:r>
                        <a:rPr lang="en-US" sz="1100" b="0" i="0" u="none" strike="noStrike" dirty="0">
                          <a:solidFill>
                            <a:srgbClr val="000000"/>
                          </a:solidFill>
                          <a:effectLst/>
                          <a:latin typeface="Gill Sans MT" panose="020B0502020104020203" pitchFamily="34" charset="77"/>
                        </a:rPr>
                        <a:t>77753</a:t>
                      </a:r>
                    </a:p>
                  </a:txBody>
                  <a:tcPr marL="9525" marR="9525" marT="9525" anchor="b">
                    <a:lnL>
                      <a:noFill/>
                    </a:lnL>
                    <a:lnR w="12700" cap="flat" cmpd="sng" algn="ctr">
                      <a:solidFill>
                        <a:srgbClr val="000000"/>
                      </a:solidFill>
                      <a:prstDash val="solid"/>
                      <a:round/>
                      <a:headEnd type="none" w="med" len="med"/>
                      <a:tailEnd type="none" w="med" len="med"/>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r" fontAlgn="b"/>
                      <a:r>
                        <a:rPr lang="en-US" sz="1100" b="0" i="0" u="none" strike="noStrike">
                          <a:solidFill>
                            <a:srgbClr val="000000"/>
                          </a:solidFill>
                          <a:effectLst/>
                          <a:latin typeface="Gill Sans MT"/>
                        </a:rPr>
                        <a:t>54033</a:t>
                      </a:r>
                    </a:p>
                  </a:txBody>
                  <a:tcPr marL="9525" marR="9525" marT="9525" anchor="b">
                    <a:lnL w="12700" cap="flat" cmpd="sng" algn="ctr">
                      <a:solidFill>
                        <a:srgbClr val="000000"/>
                      </a:solidFill>
                      <a:prstDash val="solid"/>
                      <a:round/>
                      <a:headEnd type="none" w="med" len="med"/>
                      <a:tailEnd type="none" w="med" len="med"/>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r" fontAlgn="b"/>
                      <a:r>
                        <a:rPr lang="en-US" sz="1100" b="0" i="0" u="none" strike="noStrike">
                          <a:solidFill>
                            <a:srgbClr val="000000"/>
                          </a:solidFill>
                          <a:effectLst/>
                          <a:latin typeface="Gill Sans MT"/>
                        </a:rPr>
                        <a:t>62138</a:t>
                      </a: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r" fontAlgn="b"/>
                      <a:r>
                        <a:rPr lang="en-US" sz="1100" b="0" i="0" u="none" strike="noStrike">
                          <a:solidFill>
                            <a:srgbClr val="000000"/>
                          </a:solidFill>
                          <a:effectLst/>
                          <a:latin typeface="Gill Sans MT"/>
                        </a:rPr>
                        <a:t>71458</a:t>
                      </a: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r" fontAlgn="b"/>
                      <a:r>
                        <a:rPr lang="en-US" sz="1100" b="0" i="0" u="none" strike="noStrike">
                          <a:solidFill>
                            <a:srgbClr val="000000"/>
                          </a:solidFill>
                          <a:effectLst/>
                          <a:latin typeface="Gill Sans MT"/>
                        </a:rPr>
                        <a:t>85750</a:t>
                      </a: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r" fontAlgn="b"/>
                      <a:r>
                        <a:rPr lang="en-US" sz="1100" b="0" i="0" u="none" strike="noStrike">
                          <a:solidFill>
                            <a:srgbClr val="000000"/>
                          </a:solidFill>
                          <a:effectLst/>
                          <a:latin typeface="Gill Sans MT"/>
                        </a:rPr>
                        <a:t>107187</a:t>
                      </a: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r" fontAlgn="b"/>
                      <a:r>
                        <a:rPr lang="en-US" sz="1100" b="0" i="0" u="none" strike="noStrike">
                          <a:solidFill>
                            <a:srgbClr val="000000"/>
                          </a:solidFill>
                          <a:effectLst/>
                          <a:latin typeface="Gill Sans MT"/>
                        </a:rPr>
                        <a:t>118978</a:t>
                      </a: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r" fontAlgn="b"/>
                      <a:r>
                        <a:rPr lang="en-US" sz="1100" b="0" i="0" u="none" strike="noStrike">
                          <a:solidFill>
                            <a:srgbClr val="000000"/>
                          </a:solidFill>
                          <a:effectLst/>
                          <a:latin typeface="Gill Sans MT"/>
                        </a:rPr>
                        <a:t>127306</a:t>
                      </a:r>
                    </a:p>
                  </a:txBody>
                  <a:tcPr marL="9525" marR="9525" marT="9525" anchor="b">
                    <a:lnL>
                      <a:noFill/>
                    </a:lnL>
                    <a:lnR w="12700" cap="flat" cmpd="sng" algn="ctr">
                      <a:solidFill>
                        <a:srgbClr val="000000"/>
                      </a:solidFill>
                      <a:prstDash val="solid"/>
                      <a:round/>
                      <a:headEnd type="none" w="med" len="med"/>
                      <a:tailEnd type="none" w="med" len="med"/>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82432705"/>
                  </a:ext>
                </a:extLst>
              </a:tr>
              <a:tr h="199494">
                <a:tc>
                  <a:txBody>
                    <a:bodyPr/>
                    <a:lstStyle/>
                    <a:p>
                      <a:pPr algn="l" fontAlgn="b"/>
                      <a:endParaRPr lang="en-US" sz="1100" b="0" i="0" u="none" strike="noStrike">
                        <a:solidFill>
                          <a:srgbClr val="000000"/>
                        </a:solidFill>
                        <a:effectLst/>
                        <a:latin typeface="Gill Sans MT" panose="020B0502020104020203" pitchFamily="34" charset="77"/>
                      </a:endParaRPr>
                    </a:p>
                  </a:txBody>
                  <a:tcPr marL="3960" marR="3960" marT="3960" marB="19008" anchor="b">
                    <a:lnL w="12700" cap="flat" cmpd="sng" algn="ctr">
                      <a:solidFill>
                        <a:srgbClr val="000000"/>
                      </a:solidFill>
                      <a:prstDash val="solid"/>
                      <a:round/>
                      <a:headEnd type="none" w="med" len="med"/>
                      <a:tailEnd type="none" w="med" len="med"/>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l" fontAlgn="b"/>
                      <a:endParaRPr lang="en-US" sz="1100" b="0" i="0" u="none" strike="noStrike">
                        <a:solidFill>
                          <a:srgbClr val="000000"/>
                        </a:solidFill>
                        <a:effectLst/>
                        <a:latin typeface="Gill Sans MT" panose="020B0502020104020203" pitchFamily="34" charset="77"/>
                      </a:endParaRP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l" fontAlgn="b"/>
                      <a:endParaRPr lang="en-US" sz="1100" b="0" i="0" u="none" strike="noStrike">
                        <a:solidFill>
                          <a:srgbClr val="000000"/>
                        </a:solidFill>
                        <a:effectLst/>
                        <a:latin typeface="Gill Sans MT" panose="020B0502020104020203" pitchFamily="34" charset="77"/>
                      </a:endParaRP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l" fontAlgn="b"/>
                      <a:endParaRPr lang="en-US" sz="1100" b="0" i="0" u="none" strike="noStrike">
                        <a:solidFill>
                          <a:srgbClr val="000000"/>
                        </a:solidFill>
                        <a:effectLst/>
                        <a:latin typeface="Gill Sans MT" panose="020B0502020104020203" pitchFamily="34" charset="77"/>
                      </a:endParaRP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l" fontAlgn="b"/>
                      <a:endParaRPr lang="en-US" sz="1100" b="0" i="0" u="none" strike="noStrike" dirty="0">
                        <a:solidFill>
                          <a:srgbClr val="000000"/>
                        </a:solidFill>
                        <a:effectLst/>
                        <a:latin typeface="Gill Sans MT" panose="020B0502020104020203" pitchFamily="34" charset="77"/>
                      </a:endParaRPr>
                    </a:p>
                  </a:txBody>
                  <a:tcPr marL="9525" marR="9525" marT="9525" anchor="b">
                    <a:lnL>
                      <a:noFill/>
                    </a:lnL>
                    <a:lnR w="12700" cap="flat" cmpd="sng" algn="ctr">
                      <a:solidFill>
                        <a:srgbClr val="000000"/>
                      </a:solidFill>
                      <a:prstDash val="solid"/>
                      <a:round/>
                      <a:headEnd type="none" w="med" len="med"/>
                      <a:tailEnd type="none" w="med" len="med"/>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l" fontAlgn="b"/>
                      <a:endParaRPr lang="en-US" sz="1100" b="0" i="0" u="none" strike="noStrike">
                        <a:solidFill>
                          <a:srgbClr val="000000"/>
                        </a:solidFill>
                        <a:effectLst/>
                        <a:latin typeface="Gill Sans MT" panose="020B0502020104020203" pitchFamily="34" charset="77"/>
                      </a:endParaRPr>
                    </a:p>
                  </a:txBody>
                  <a:tcPr marL="9525" marR="9525" marT="9525" anchor="b">
                    <a:lnL w="12700" cap="flat" cmpd="sng" algn="ctr">
                      <a:solidFill>
                        <a:srgbClr val="000000"/>
                      </a:solidFill>
                      <a:prstDash val="solid"/>
                      <a:round/>
                      <a:headEnd type="none" w="med" len="med"/>
                      <a:tailEnd type="none" w="med" len="med"/>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l" fontAlgn="b"/>
                      <a:endParaRPr lang="en-US" sz="1100" b="0" i="0" u="none" strike="noStrike">
                        <a:solidFill>
                          <a:srgbClr val="000000"/>
                        </a:solidFill>
                        <a:effectLst/>
                        <a:latin typeface="Gill Sans MT" panose="020B0502020104020203" pitchFamily="34" charset="77"/>
                      </a:endParaRP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l" fontAlgn="b"/>
                      <a:endParaRPr lang="en-US" sz="1100" b="0" i="0" u="none" strike="noStrike">
                        <a:solidFill>
                          <a:srgbClr val="000000"/>
                        </a:solidFill>
                        <a:effectLst/>
                        <a:latin typeface="Gill Sans MT" panose="020B0502020104020203" pitchFamily="34" charset="77"/>
                      </a:endParaRP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l" fontAlgn="b"/>
                      <a:endParaRPr lang="en-US" sz="1100" b="0" i="0" u="none" strike="noStrike">
                        <a:solidFill>
                          <a:srgbClr val="000000"/>
                        </a:solidFill>
                        <a:effectLst/>
                        <a:latin typeface="Gill Sans MT" panose="020B0502020104020203" pitchFamily="34" charset="77"/>
                      </a:endParaRP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l" fontAlgn="b"/>
                      <a:endParaRPr lang="en-US" sz="1100" b="0" i="0" u="none" strike="noStrike">
                        <a:solidFill>
                          <a:srgbClr val="000000"/>
                        </a:solidFill>
                        <a:effectLst/>
                        <a:latin typeface="Gill Sans MT" panose="020B0502020104020203" pitchFamily="34" charset="77"/>
                      </a:endParaRP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l" fontAlgn="b"/>
                      <a:endParaRPr lang="en-US" sz="1100" b="0" i="0" u="none" strike="noStrike">
                        <a:solidFill>
                          <a:srgbClr val="000000"/>
                        </a:solidFill>
                        <a:effectLst/>
                        <a:latin typeface="Gill Sans MT" panose="020B0502020104020203" pitchFamily="34" charset="77"/>
                      </a:endParaRP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l" fontAlgn="b"/>
                      <a:endParaRPr lang="en-US" sz="1100" b="0" i="0" u="none" strike="noStrike">
                        <a:solidFill>
                          <a:srgbClr val="000000"/>
                        </a:solidFill>
                        <a:effectLst/>
                        <a:latin typeface="Gill Sans MT" panose="020B0502020104020203" pitchFamily="34" charset="77"/>
                      </a:endParaRPr>
                    </a:p>
                  </a:txBody>
                  <a:tcPr marL="9525" marR="9525" marT="9525" anchor="b">
                    <a:lnL>
                      <a:noFill/>
                    </a:lnL>
                    <a:lnR w="12700" cap="flat" cmpd="sng" algn="ctr">
                      <a:solidFill>
                        <a:srgbClr val="000000"/>
                      </a:solidFill>
                      <a:prstDash val="solid"/>
                      <a:round/>
                      <a:headEnd type="none" w="med" len="med"/>
                      <a:tailEnd type="none" w="med" len="med"/>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3954538456"/>
                  </a:ext>
                </a:extLst>
              </a:tr>
              <a:tr h="199494">
                <a:tc>
                  <a:txBody>
                    <a:bodyPr/>
                    <a:lstStyle/>
                    <a:p>
                      <a:pPr algn="l" fontAlgn="b"/>
                      <a:r>
                        <a:rPr lang="en-US" sz="1100" b="0" i="0" u="none" strike="noStrike">
                          <a:solidFill>
                            <a:srgbClr val="000000"/>
                          </a:solidFill>
                          <a:effectLst/>
                          <a:latin typeface="Gill Sans MT"/>
                        </a:rPr>
                        <a:t>NFA</a:t>
                      </a:r>
                    </a:p>
                  </a:txBody>
                  <a:tcPr marL="3960" marR="3960" marT="3960" marB="19008" anchor="b">
                    <a:lnL w="12700" cap="flat" cmpd="sng" algn="ctr">
                      <a:solidFill>
                        <a:srgbClr val="000000"/>
                      </a:solidFill>
                      <a:prstDash val="solid"/>
                      <a:round/>
                      <a:headEnd type="none" w="med" len="med"/>
                      <a:tailEnd type="none" w="med" len="med"/>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r" fontAlgn="b"/>
                      <a:r>
                        <a:rPr lang="en-US" sz="1100" b="0" i="0" u="none" strike="noStrike">
                          <a:solidFill>
                            <a:srgbClr val="000000"/>
                          </a:solidFill>
                          <a:effectLst/>
                          <a:latin typeface="Gill Sans MT"/>
                        </a:rPr>
                        <a:t>253018</a:t>
                      </a: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r" fontAlgn="b"/>
                      <a:r>
                        <a:rPr lang="en-US" sz="1100" b="0" i="0" u="none" strike="noStrike">
                          <a:solidFill>
                            <a:srgbClr val="000000"/>
                          </a:solidFill>
                          <a:effectLst/>
                          <a:latin typeface="Gill Sans MT"/>
                        </a:rPr>
                        <a:t>227,553</a:t>
                      </a: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r" fontAlgn="b"/>
                      <a:r>
                        <a:rPr lang="en-US" sz="1100" b="0" i="0" u="none" strike="noStrike">
                          <a:solidFill>
                            <a:srgbClr val="000000"/>
                          </a:solidFill>
                          <a:effectLst/>
                          <a:latin typeface="Gill Sans MT"/>
                        </a:rPr>
                        <a:t>216,552</a:t>
                      </a: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r" fontAlgn="b"/>
                      <a:r>
                        <a:rPr lang="en-US" sz="1100" b="0" i="0" u="none" strike="noStrike" dirty="0">
                          <a:solidFill>
                            <a:srgbClr val="000000"/>
                          </a:solidFill>
                          <a:effectLst/>
                          <a:latin typeface="Gill Sans MT" panose="020B0502020104020203" pitchFamily="34" charset="77"/>
                        </a:rPr>
                        <a:t>204,692</a:t>
                      </a:r>
                    </a:p>
                  </a:txBody>
                  <a:tcPr marL="9525" marR="9525" marT="9525" anchor="b">
                    <a:lnL>
                      <a:noFill/>
                    </a:lnL>
                    <a:lnR w="12700" cap="flat" cmpd="sng" algn="ctr">
                      <a:solidFill>
                        <a:srgbClr val="000000"/>
                      </a:solidFill>
                      <a:prstDash val="solid"/>
                      <a:round/>
                      <a:headEnd type="none" w="med" len="med"/>
                      <a:tailEnd type="none" w="med" len="med"/>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r" fontAlgn="b"/>
                      <a:r>
                        <a:rPr lang="en-US" sz="1100" b="0" i="0" u="none" strike="noStrike">
                          <a:solidFill>
                            <a:srgbClr val="000000"/>
                          </a:solidFill>
                          <a:effectLst/>
                          <a:latin typeface="Gill Sans MT"/>
                        </a:rPr>
                        <a:t>380217</a:t>
                      </a:r>
                    </a:p>
                  </a:txBody>
                  <a:tcPr marL="9525" marR="9525" marT="9525" anchor="b">
                    <a:lnL w="12700" cap="flat" cmpd="sng" algn="ctr">
                      <a:solidFill>
                        <a:srgbClr val="000000"/>
                      </a:solidFill>
                      <a:prstDash val="solid"/>
                      <a:round/>
                      <a:headEnd type="none" w="med" len="med"/>
                      <a:tailEnd type="none" w="med" len="med"/>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r" fontAlgn="b"/>
                      <a:r>
                        <a:rPr lang="en-US" sz="1100" b="0" i="0" u="none" strike="noStrike">
                          <a:solidFill>
                            <a:srgbClr val="000000"/>
                          </a:solidFill>
                          <a:effectLst/>
                          <a:latin typeface="Gill Sans MT"/>
                        </a:rPr>
                        <a:t>437249</a:t>
                      </a: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r" fontAlgn="b"/>
                      <a:r>
                        <a:rPr lang="en-US" sz="1100" b="0" i="0" u="none" strike="noStrike">
                          <a:solidFill>
                            <a:srgbClr val="000000"/>
                          </a:solidFill>
                          <a:effectLst/>
                          <a:latin typeface="Gill Sans MT"/>
                        </a:rPr>
                        <a:t>439923</a:t>
                      </a: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r" fontAlgn="b"/>
                      <a:r>
                        <a:rPr lang="en-US" sz="1100" b="0" i="0" u="none" strike="noStrike">
                          <a:solidFill>
                            <a:srgbClr val="000000"/>
                          </a:solidFill>
                          <a:effectLst/>
                          <a:latin typeface="Gill Sans MT"/>
                        </a:rPr>
                        <a:t>523011</a:t>
                      </a: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r" fontAlgn="b"/>
                      <a:r>
                        <a:rPr lang="en-US" sz="1100" b="0" i="0" u="none" strike="noStrike">
                          <a:solidFill>
                            <a:srgbClr val="000000"/>
                          </a:solidFill>
                          <a:effectLst/>
                          <a:latin typeface="Gill Sans MT"/>
                        </a:rPr>
                        <a:t>705540</a:t>
                      </a: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r" fontAlgn="b"/>
                      <a:r>
                        <a:rPr lang="en-US" sz="1100" b="0" i="0" u="none" strike="noStrike">
                          <a:solidFill>
                            <a:srgbClr val="000000"/>
                          </a:solidFill>
                          <a:effectLst/>
                          <a:latin typeface="Gill Sans MT"/>
                        </a:rPr>
                        <a:t>769630</a:t>
                      </a: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r" fontAlgn="b"/>
                      <a:r>
                        <a:rPr lang="en-US" sz="1100" b="0" i="0" u="none" strike="noStrike">
                          <a:solidFill>
                            <a:srgbClr val="000000"/>
                          </a:solidFill>
                          <a:effectLst/>
                          <a:latin typeface="Gill Sans MT"/>
                        </a:rPr>
                        <a:t>805424</a:t>
                      </a:r>
                    </a:p>
                  </a:txBody>
                  <a:tcPr marL="9525" marR="9525" marT="9525" anchor="b">
                    <a:lnL>
                      <a:noFill/>
                    </a:lnL>
                    <a:lnR w="12700" cap="flat" cmpd="sng" algn="ctr">
                      <a:solidFill>
                        <a:srgbClr val="000000"/>
                      </a:solidFill>
                      <a:prstDash val="solid"/>
                      <a:round/>
                      <a:headEnd type="none" w="med" len="med"/>
                      <a:tailEnd type="none" w="med" len="med"/>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2223024088"/>
                  </a:ext>
                </a:extLst>
              </a:tr>
              <a:tr h="199494">
                <a:tc>
                  <a:txBody>
                    <a:bodyPr/>
                    <a:lstStyle/>
                    <a:p>
                      <a:pPr algn="l" fontAlgn="b"/>
                      <a:r>
                        <a:rPr lang="en-US" sz="1100" b="0" i="0" u="none" strike="noStrike">
                          <a:solidFill>
                            <a:srgbClr val="000000"/>
                          </a:solidFill>
                          <a:effectLst/>
                          <a:latin typeface="Gill Sans MT"/>
                        </a:rPr>
                        <a:t>CHANGE IN NFA</a:t>
                      </a:r>
                    </a:p>
                  </a:txBody>
                  <a:tcPr marL="3960" marR="3960" marT="3960" marB="19008" anchor="b">
                    <a:lnL w="12700" cap="flat" cmpd="sng" algn="ctr">
                      <a:solidFill>
                        <a:srgbClr val="000000"/>
                      </a:solidFill>
                      <a:prstDash val="solid"/>
                      <a:round/>
                      <a:headEnd type="none" w="med" len="med"/>
                      <a:tailEnd type="none" w="med" len="med"/>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l" fontAlgn="b"/>
                      <a:endParaRPr lang="en-US" sz="1100" b="0" i="0" u="none" strike="noStrike">
                        <a:solidFill>
                          <a:srgbClr val="000000"/>
                        </a:solidFill>
                        <a:effectLst/>
                        <a:latin typeface="Gill Sans MT" panose="020B0502020104020203" pitchFamily="34" charset="77"/>
                      </a:endParaRP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r" fontAlgn="b"/>
                      <a:r>
                        <a:rPr lang="en-US" sz="1100" b="0" i="0" u="none" strike="noStrike">
                          <a:solidFill>
                            <a:srgbClr val="000000"/>
                          </a:solidFill>
                          <a:effectLst/>
                          <a:latin typeface="Gill Sans MT"/>
                        </a:rPr>
                        <a:t>-25,465</a:t>
                      </a: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r" fontAlgn="b"/>
                      <a:r>
                        <a:rPr lang="en-US" sz="1100" b="0" i="0" u="none" strike="noStrike">
                          <a:solidFill>
                            <a:srgbClr val="000000"/>
                          </a:solidFill>
                          <a:effectLst/>
                          <a:latin typeface="Gill Sans MT"/>
                        </a:rPr>
                        <a:t>-11,001</a:t>
                      </a: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r" fontAlgn="b"/>
                      <a:r>
                        <a:rPr lang="en-US" sz="1100" b="0" i="0" u="none" strike="noStrike" dirty="0">
                          <a:solidFill>
                            <a:srgbClr val="000000"/>
                          </a:solidFill>
                          <a:effectLst/>
                          <a:latin typeface="Gill Sans MT" panose="020B0502020104020203" pitchFamily="34" charset="77"/>
                        </a:rPr>
                        <a:t>-11,860</a:t>
                      </a:r>
                    </a:p>
                  </a:txBody>
                  <a:tcPr marL="9525" marR="9525" marT="9525" anchor="b">
                    <a:lnL>
                      <a:noFill/>
                    </a:lnL>
                    <a:lnR w="12700" cap="flat" cmpd="sng" algn="ctr">
                      <a:solidFill>
                        <a:srgbClr val="000000"/>
                      </a:solidFill>
                      <a:prstDash val="solid"/>
                      <a:round/>
                      <a:headEnd type="none" w="med" len="med"/>
                      <a:tailEnd type="none" w="med" len="med"/>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r" fontAlgn="b"/>
                      <a:r>
                        <a:rPr lang="en-US" sz="1100" b="0" i="0" u="none" strike="noStrike">
                          <a:solidFill>
                            <a:srgbClr val="000000"/>
                          </a:solidFill>
                          <a:effectLst/>
                          <a:latin typeface="Gill Sans MT"/>
                        </a:rPr>
                        <a:t>175525</a:t>
                      </a:r>
                    </a:p>
                  </a:txBody>
                  <a:tcPr marL="9525" marR="9525" marT="9525" anchor="b">
                    <a:lnL w="12700" cap="flat" cmpd="sng" algn="ctr">
                      <a:solidFill>
                        <a:srgbClr val="000000"/>
                      </a:solidFill>
                      <a:prstDash val="solid"/>
                      <a:round/>
                      <a:headEnd type="none" w="med" len="med"/>
                      <a:tailEnd type="none" w="med" len="med"/>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r" fontAlgn="b"/>
                      <a:r>
                        <a:rPr lang="en-US" sz="1100" b="0" i="0" u="none" strike="noStrike">
                          <a:solidFill>
                            <a:srgbClr val="000000"/>
                          </a:solidFill>
                          <a:effectLst/>
                          <a:latin typeface="Gill Sans MT"/>
                        </a:rPr>
                        <a:t>57032</a:t>
                      </a: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r" fontAlgn="b"/>
                      <a:r>
                        <a:rPr lang="en-US" sz="1100" b="0" i="0" u="none" strike="noStrike">
                          <a:solidFill>
                            <a:srgbClr val="000000"/>
                          </a:solidFill>
                          <a:effectLst/>
                          <a:latin typeface="Gill Sans MT"/>
                        </a:rPr>
                        <a:t>2674</a:t>
                      </a: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r" fontAlgn="b"/>
                      <a:r>
                        <a:rPr lang="en-US" sz="1100" b="0" i="0" u="none" strike="noStrike">
                          <a:solidFill>
                            <a:srgbClr val="000000"/>
                          </a:solidFill>
                          <a:effectLst/>
                          <a:latin typeface="Gill Sans MT"/>
                        </a:rPr>
                        <a:t>83089</a:t>
                      </a: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r" fontAlgn="b"/>
                      <a:r>
                        <a:rPr lang="en-US" sz="1100" b="0" i="0" u="none" strike="noStrike">
                          <a:solidFill>
                            <a:srgbClr val="000000"/>
                          </a:solidFill>
                          <a:effectLst/>
                          <a:latin typeface="Gill Sans MT"/>
                        </a:rPr>
                        <a:t>182528</a:t>
                      </a: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r" fontAlgn="b"/>
                      <a:r>
                        <a:rPr lang="en-US" sz="1100" b="0" i="0" u="none" strike="noStrike">
                          <a:solidFill>
                            <a:srgbClr val="000000"/>
                          </a:solidFill>
                          <a:effectLst/>
                          <a:latin typeface="Gill Sans MT"/>
                        </a:rPr>
                        <a:t>64091</a:t>
                      </a: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r" fontAlgn="b"/>
                      <a:r>
                        <a:rPr lang="en-US" sz="1100" b="0" i="0" u="none" strike="noStrike">
                          <a:solidFill>
                            <a:srgbClr val="000000"/>
                          </a:solidFill>
                          <a:effectLst/>
                          <a:latin typeface="Gill Sans MT"/>
                        </a:rPr>
                        <a:t>35793</a:t>
                      </a:r>
                    </a:p>
                  </a:txBody>
                  <a:tcPr marL="9525" marR="9525" marT="9525" anchor="b">
                    <a:lnL>
                      <a:noFill/>
                    </a:lnL>
                    <a:lnR w="12700" cap="flat" cmpd="sng" algn="ctr">
                      <a:solidFill>
                        <a:srgbClr val="000000"/>
                      </a:solidFill>
                      <a:prstDash val="solid"/>
                      <a:round/>
                      <a:headEnd type="none" w="med" len="med"/>
                      <a:tailEnd type="none" w="med" len="med"/>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235824059"/>
                  </a:ext>
                </a:extLst>
              </a:tr>
              <a:tr h="199494">
                <a:tc>
                  <a:txBody>
                    <a:bodyPr/>
                    <a:lstStyle/>
                    <a:p>
                      <a:pPr algn="l" fontAlgn="b"/>
                      <a:endParaRPr lang="en-US" sz="1100" b="0" i="0" u="none" strike="noStrike">
                        <a:solidFill>
                          <a:srgbClr val="000000"/>
                        </a:solidFill>
                        <a:effectLst/>
                        <a:latin typeface="Gill Sans MT" panose="020B0502020104020203" pitchFamily="34" charset="77"/>
                      </a:endParaRPr>
                    </a:p>
                  </a:txBody>
                  <a:tcPr marL="3960" marR="3960" marT="3960" marB="19008" anchor="b">
                    <a:lnL w="12700" cap="flat" cmpd="sng" algn="ctr">
                      <a:solidFill>
                        <a:srgbClr val="000000"/>
                      </a:solidFill>
                      <a:prstDash val="solid"/>
                      <a:round/>
                      <a:headEnd type="none" w="med" len="med"/>
                      <a:tailEnd type="none" w="med" len="med"/>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l" fontAlgn="b"/>
                      <a:endParaRPr lang="en-US" sz="1100" b="0" i="0" u="none" strike="noStrike">
                        <a:solidFill>
                          <a:srgbClr val="000000"/>
                        </a:solidFill>
                        <a:effectLst/>
                        <a:latin typeface="Gill Sans MT" panose="020B0502020104020203" pitchFamily="34" charset="77"/>
                      </a:endParaRP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l" fontAlgn="b"/>
                      <a:endParaRPr lang="en-US" sz="1100" b="0" i="0" u="none" strike="noStrike">
                        <a:solidFill>
                          <a:srgbClr val="000000"/>
                        </a:solidFill>
                        <a:effectLst/>
                        <a:latin typeface="Gill Sans MT" panose="020B0502020104020203" pitchFamily="34" charset="77"/>
                      </a:endParaRP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l" fontAlgn="b"/>
                      <a:endParaRPr lang="en-US" sz="1100" b="0" i="0" u="none" strike="noStrike">
                        <a:solidFill>
                          <a:srgbClr val="000000"/>
                        </a:solidFill>
                        <a:effectLst/>
                        <a:latin typeface="Gill Sans MT" panose="020B0502020104020203" pitchFamily="34" charset="77"/>
                      </a:endParaRP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l" fontAlgn="b"/>
                      <a:endParaRPr lang="en-US" sz="1100" b="0" i="0" u="none" strike="noStrike">
                        <a:solidFill>
                          <a:srgbClr val="000000"/>
                        </a:solidFill>
                        <a:effectLst/>
                        <a:latin typeface="Gill Sans MT" panose="020B0502020104020203" pitchFamily="34" charset="77"/>
                      </a:endParaRPr>
                    </a:p>
                  </a:txBody>
                  <a:tcPr marL="9525" marR="9525" marT="9525" anchor="b">
                    <a:lnL>
                      <a:noFill/>
                    </a:lnL>
                    <a:lnR w="12700" cap="flat" cmpd="sng" algn="ctr">
                      <a:solidFill>
                        <a:srgbClr val="000000"/>
                      </a:solidFill>
                      <a:prstDash val="solid"/>
                      <a:round/>
                      <a:headEnd type="none" w="med" len="med"/>
                      <a:tailEnd type="none" w="med" len="med"/>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l" fontAlgn="b"/>
                      <a:endParaRPr lang="en-US" sz="1100" b="0" i="0" u="none" strike="noStrike" dirty="0">
                        <a:solidFill>
                          <a:srgbClr val="000000"/>
                        </a:solidFill>
                        <a:effectLst/>
                        <a:latin typeface="Gill Sans MT" panose="020B0502020104020203" pitchFamily="34" charset="77"/>
                      </a:endParaRPr>
                    </a:p>
                  </a:txBody>
                  <a:tcPr marL="9525" marR="9525" marT="9525" anchor="b">
                    <a:lnL w="12700" cap="flat" cmpd="sng" algn="ctr">
                      <a:solidFill>
                        <a:srgbClr val="000000"/>
                      </a:solidFill>
                      <a:prstDash val="solid"/>
                      <a:round/>
                      <a:headEnd type="none" w="med" len="med"/>
                      <a:tailEnd type="none" w="med" len="med"/>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l" fontAlgn="b"/>
                      <a:endParaRPr lang="en-US" sz="1100" b="0" i="0" u="none" strike="noStrike">
                        <a:solidFill>
                          <a:srgbClr val="000000"/>
                        </a:solidFill>
                        <a:effectLst/>
                        <a:latin typeface="Gill Sans MT" panose="020B0502020104020203" pitchFamily="34" charset="77"/>
                      </a:endParaRP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l" fontAlgn="b"/>
                      <a:endParaRPr lang="en-US" sz="1100" b="0" i="0" u="none" strike="noStrike">
                        <a:solidFill>
                          <a:srgbClr val="000000"/>
                        </a:solidFill>
                        <a:effectLst/>
                        <a:latin typeface="Gill Sans MT" panose="020B0502020104020203" pitchFamily="34" charset="77"/>
                      </a:endParaRP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l" fontAlgn="b"/>
                      <a:endParaRPr lang="en-US" sz="1100" b="0" i="0" u="none" strike="noStrike">
                        <a:solidFill>
                          <a:srgbClr val="000000"/>
                        </a:solidFill>
                        <a:effectLst/>
                        <a:latin typeface="Gill Sans MT" panose="020B0502020104020203" pitchFamily="34" charset="77"/>
                      </a:endParaRP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l" fontAlgn="b"/>
                      <a:endParaRPr lang="en-US" sz="1100" b="0" i="0" u="none" strike="noStrike">
                        <a:solidFill>
                          <a:srgbClr val="000000"/>
                        </a:solidFill>
                        <a:effectLst/>
                        <a:latin typeface="Gill Sans MT" panose="020B0502020104020203" pitchFamily="34" charset="77"/>
                      </a:endParaRP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l" fontAlgn="b"/>
                      <a:endParaRPr lang="en-US" sz="1100" b="0" i="0" u="none" strike="noStrike">
                        <a:solidFill>
                          <a:srgbClr val="000000"/>
                        </a:solidFill>
                        <a:effectLst/>
                        <a:latin typeface="Gill Sans MT" panose="020B0502020104020203" pitchFamily="34" charset="77"/>
                      </a:endParaRP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l" fontAlgn="b"/>
                      <a:endParaRPr lang="en-US" sz="1100" b="0" i="0" u="none" strike="noStrike">
                        <a:solidFill>
                          <a:srgbClr val="000000"/>
                        </a:solidFill>
                        <a:effectLst/>
                        <a:latin typeface="Gill Sans MT" panose="020B0502020104020203" pitchFamily="34" charset="77"/>
                      </a:endParaRPr>
                    </a:p>
                  </a:txBody>
                  <a:tcPr marL="9525" marR="9525" marT="9525" anchor="b">
                    <a:lnL>
                      <a:noFill/>
                    </a:lnL>
                    <a:lnR w="12700" cap="flat" cmpd="sng" algn="ctr">
                      <a:solidFill>
                        <a:srgbClr val="000000"/>
                      </a:solidFill>
                      <a:prstDash val="solid"/>
                      <a:round/>
                      <a:headEnd type="none" w="med" len="med"/>
                      <a:tailEnd type="none" w="med" len="med"/>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3705299607"/>
                  </a:ext>
                </a:extLst>
              </a:tr>
              <a:tr h="199494">
                <a:tc>
                  <a:txBody>
                    <a:bodyPr/>
                    <a:lstStyle/>
                    <a:p>
                      <a:pPr algn="l" fontAlgn="b"/>
                      <a:r>
                        <a:rPr lang="en-US" sz="1100" b="0" i="0" u="none" strike="noStrike">
                          <a:solidFill>
                            <a:srgbClr val="000000"/>
                          </a:solidFill>
                          <a:effectLst/>
                          <a:latin typeface="Gill Sans MT"/>
                        </a:rPr>
                        <a:t>NOWC</a:t>
                      </a:r>
                    </a:p>
                  </a:txBody>
                  <a:tcPr marL="3960" marR="3960" marT="3960" marB="19008" anchor="b">
                    <a:lnL w="12700" cap="flat" cmpd="sng" algn="ctr">
                      <a:solidFill>
                        <a:srgbClr val="000000"/>
                      </a:solidFill>
                      <a:prstDash val="solid"/>
                      <a:round/>
                      <a:headEnd type="none" w="med" len="med"/>
                      <a:tailEnd type="none" w="med" len="med"/>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r" fontAlgn="b"/>
                      <a:r>
                        <a:rPr lang="en-US" sz="1100" b="0" i="0" u="none" strike="noStrike">
                          <a:solidFill>
                            <a:srgbClr val="000000"/>
                          </a:solidFill>
                          <a:effectLst/>
                          <a:latin typeface="Gill Sans MT"/>
                        </a:rPr>
                        <a:t>-13,937</a:t>
                      </a: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r" fontAlgn="b"/>
                      <a:r>
                        <a:rPr lang="en-US" sz="1100" b="0" i="0" u="none" strike="noStrike">
                          <a:solidFill>
                            <a:srgbClr val="000000"/>
                          </a:solidFill>
                          <a:effectLst/>
                          <a:latin typeface="Gill Sans MT"/>
                        </a:rPr>
                        <a:t>-2,289</a:t>
                      </a: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r" fontAlgn="b"/>
                      <a:r>
                        <a:rPr lang="en-US" sz="1100" b="0" i="0" u="none" strike="noStrike">
                          <a:solidFill>
                            <a:srgbClr val="000000"/>
                          </a:solidFill>
                          <a:effectLst/>
                          <a:latin typeface="Gill Sans MT"/>
                        </a:rPr>
                        <a:t>2,511</a:t>
                      </a: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r" fontAlgn="b"/>
                      <a:r>
                        <a:rPr lang="en-US" sz="1100" b="0" i="0" u="none" strike="noStrike">
                          <a:solidFill>
                            <a:srgbClr val="000000"/>
                          </a:solidFill>
                          <a:effectLst/>
                          <a:latin typeface="Gill Sans MT"/>
                        </a:rPr>
                        <a:t>28,586</a:t>
                      </a:r>
                    </a:p>
                  </a:txBody>
                  <a:tcPr marL="9525" marR="9525" marT="9525" anchor="b">
                    <a:lnL>
                      <a:noFill/>
                    </a:lnL>
                    <a:lnR w="12700" cap="flat" cmpd="sng" algn="ctr">
                      <a:solidFill>
                        <a:srgbClr val="000000"/>
                      </a:solidFill>
                      <a:prstDash val="solid"/>
                      <a:round/>
                      <a:headEnd type="none" w="med" len="med"/>
                      <a:tailEnd type="none" w="med" len="med"/>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r" fontAlgn="b"/>
                      <a:r>
                        <a:rPr lang="en-US" sz="1100" b="0" i="0" u="none" strike="noStrike" dirty="0">
                          <a:solidFill>
                            <a:srgbClr val="000000"/>
                          </a:solidFill>
                          <a:effectLst/>
                          <a:latin typeface="Gill Sans MT" panose="020B0502020104020203" pitchFamily="34" charset="77"/>
                        </a:rPr>
                        <a:t>9902</a:t>
                      </a:r>
                    </a:p>
                  </a:txBody>
                  <a:tcPr marL="9525" marR="9525" marT="9525" anchor="b">
                    <a:lnL w="12700" cap="flat" cmpd="sng" algn="ctr">
                      <a:solidFill>
                        <a:srgbClr val="000000"/>
                      </a:solidFill>
                      <a:prstDash val="solid"/>
                      <a:round/>
                      <a:headEnd type="none" w="med" len="med"/>
                      <a:tailEnd type="none" w="med" len="med"/>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r" fontAlgn="b"/>
                      <a:r>
                        <a:rPr lang="en-US" sz="1100" b="0" i="0" u="none" strike="noStrike">
                          <a:solidFill>
                            <a:srgbClr val="000000"/>
                          </a:solidFill>
                          <a:effectLst/>
                          <a:latin typeface="Gill Sans MT"/>
                        </a:rPr>
                        <a:t>11387</a:t>
                      </a: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r" fontAlgn="b"/>
                      <a:r>
                        <a:rPr lang="en-US" sz="1100" b="0" i="0" u="none" strike="noStrike">
                          <a:solidFill>
                            <a:srgbClr val="000000"/>
                          </a:solidFill>
                          <a:effectLst/>
                          <a:latin typeface="Gill Sans MT"/>
                        </a:rPr>
                        <a:t>13095</a:t>
                      </a: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r" fontAlgn="b"/>
                      <a:r>
                        <a:rPr lang="en-US" sz="1100" b="0" i="0" u="none" strike="noStrike">
                          <a:solidFill>
                            <a:srgbClr val="000000"/>
                          </a:solidFill>
                          <a:effectLst/>
                          <a:latin typeface="Gill Sans MT"/>
                        </a:rPr>
                        <a:t>15714</a:t>
                      </a: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r" fontAlgn="b"/>
                      <a:r>
                        <a:rPr lang="en-US" sz="1100" b="0" i="0" u="none" strike="noStrike">
                          <a:solidFill>
                            <a:srgbClr val="000000"/>
                          </a:solidFill>
                          <a:effectLst/>
                          <a:latin typeface="Gill Sans MT"/>
                        </a:rPr>
                        <a:t>19643</a:t>
                      </a: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r" fontAlgn="b"/>
                      <a:r>
                        <a:rPr lang="en-US" sz="1100" b="0" i="0" u="none" strike="noStrike">
                          <a:solidFill>
                            <a:srgbClr val="000000"/>
                          </a:solidFill>
                          <a:effectLst/>
                          <a:latin typeface="Gill Sans MT"/>
                        </a:rPr>
                        <a:t>21804</a:t>
                      </a: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r" fontAlgn="b"/>
                      <a:r>
                        <a:rPr lang="en-US" sz="1100" b="0" i="0" u="none" strike="noStrike">
                          <a:solidFill>
                            <a:srgbClr val="000000"/>
                          </a:solidFill>
                          <a:effectLst/>
                          <a:latin typeface="Gill Sans MT"/>
                        </a:rPr>
                        <a:t>23330</a:t>
                      </a:r>
                    </a:p>
                  </a:txBody>
                  <a:tcPr marL="9525" marR="9525" marT="9525" anchor="b">
                    <a:lnL>
                      <a:noFill/>
                    </a:lnL>
                    <a:lnR w="12700" cap="flat" cmpd="sng" algn="ctr">
                      <a:solidFill>
                        <a:srgbClr val="000000"/>
                      </a:solidFill>
                      <a:prstDash val="solid"/>
                      <a:round/>
                      <a:headEnd type="none" w="med" len="med"/>
                      <a:tailEnd type="none" w="med" len="med"/>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3264144954"/>
                  </a:ext>
                </a:extLst>
              </a:tr>
              <a:tr h="199494">
                <a:tc>
                  <a:txBody>
                    <a:bodyPr/>
                    <a:lstStyle/>
                    <a:p>
                      <a:pPr algn="l" fontAlgn="b"/>
                      <a:r>
                        <a:rPr lang="en-US" sz="1100" b="0" i="0" u="none" strike="noStrike">
                          <a:solidFill>
                            <a:srgbClr val="000000"/>
                          </a:solidFill>
                          <a:effectLst/>
                          <a:latin typeface="Gill Sans MT"/>
                        </a:rPr>
                        <a:t>CHANGES IN NOWC</a:t>
                      </a:r>
                    </a:p>
                  </a:txBody>
                  <a:tcPr marL="3960" marR="3960" marT="3960" marB="19008" anchor="b">
                    <a:lnL w="12700" cap="flat" cmpd="sng" algn="ctr">
                      <a:solidFill>
                        <a:srgbClr val="000000"/>
                      </a:solidFill>
                      <a:prstDash val="solid"/>
                      <a:round/>
                      <a:headEnd type="none" w="med" len="med"/>
                      <a:tailEnd type="none" w="med" len="med"/>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l" fontAlgn="b"/>
                      <a:endParaRPr lang="en-US" sz="1100" b="0" i="0" u="none" strike="noStrike">
                        <a:solidFill>
                          <a:srgbClr val="000000"/>
                        </a:solidFill>
                        <a:effectLst/>
                        <a:latin typeface="Gill Sans MT" panose="020B0502020104020203" pitchFamily="34" charset="77"/>
                      </a:endParaRP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r" fontAlgn="b"/>
                      <a:r>
                        <a:rPr lang="en-US" sz="1100" b="0" i="0" u="none" strike="noStrike">
                          <a:solidFill>
                            <a:srgbClr val="000000"/>
                          </a:solidFill>
                          <a:effectLst/>
                          <a:latin typeface="Gill Sans MT"/>
                        </a:rPr>
                        <a:t>11,648</a:t>
                      </a: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r" fontAlgn="b"/>
                      <a:r>
                        <a:rPr lang="en-US" sz="1100" b="0" i="0" u="none" strike="noStrike">
                          <a:solidFill>
                            <a:srgbClr val="000000"/>
                          </a:solidFill>
                          <a:effectLst/>
                          <a:latin typeface="Gill Sans MT"/>
                        </a:rPr>
                        <a:t>4,800</a:t>
                      </a: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r" fontAlgn="b"/>
                      <a:r>
                        <a:rPr lang="en-US" sz="1100" b="0" i="0" u="none" strike="noStrike">
                          <a:solidFill>
                            <a:srgbClr val="000000"/>
                          </a:solidFill>
                          <a:effectLst/>
                          <a:latin typeface="Gill Sans MT"/>
                        </a:rPr>
                        <a:t>26,075</a:t>
                      </a:r>
                    </a:p>
                  </a:txBody>
                  <a:tcPr marL="9525" marR="9525" marT="9525" anchor="b">
                    <a:lnL>
                      <a:noFill/>
                    </a:lnL>
                    <a:lnR w="12700" cap="flat" cmpd="sng" algn="ctr">
                      <a:solidFill>
                        <a:srgbClr val="000000"/>
                      </a:solidFill>
                      <a:prstDash val="solid"/>
                      <a:round/>
                      <a:headEnd type="none" w="med" len="med"/>
                      <a:tailEnd type="none" w="med" len="med"/>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r" fontAlgn="b"/>
                      <a:r>
                        <a:rPr lang="en-US" sz="1100" b="0" i="0" u="none" strike="noStrike" dirty="0">
                          <a:solidFill>
                            <a:srgbClr val="000000"/>
                          </a:solidFill>
                          <a:effectLst/>
                          <a:latin typeface="Gill Sans MT" panose="020B0502020104020203" pitchFamily="34" charset="77"/>
                        </a:rPr>
                        <a:t>-18,684</a:t>
                      </a:r>
                    </a:p>
                  </a:txBody>
                  <a:tcPr marL="9525" marR="9525" marT="9525" anchor="b">
                    <a:lnL w="12700" cap="flat" cmpd="sng" algn="ctr">
                      <a:solidFill>
                        <a:srgbClr val="000000"/>
                      </a:solidFill>
                      <a:prstDash val="solid"/>
                      <a:round/>
                      <a:headEnd type="none" w="med" len="med"/>
                      <a:tailEnd type="none" w="med" len="med"/>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r" fontAlgn="b"/>
                      <a:r>
                        <a:rPr lang="en-US" sz="1100" b="0" i="0" u="none" strike="noStrike">
                          <a:solidFill>
                            <a:srgbClr val="000000"/>
                          </a:solidFill>
                          <a:effectLst/>
                          <a:latin typeface="Gill Sans MT"/>
                        </a:rPr>
                        <a:t>1,485</a:t>
                      </a: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r" fontAlgn="b"/>
                      <a:r>
                        <a:rPr lang="en-US" sz="1100" b="0" i="0" u="none" strike="noStrike">
                          <a:solidFill>
                            <a:srgbClr val="000000"/>
                          </a:solidFill>
                          <a:effectLst/>
                          <a:latin typeface="Gill Sans MT"/>
                        </a:rPr>
                        <a:t>1,708</a:t>
                      </a: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r" fontAlgn="b"/>
                      <a:r>
                        <a:rPr lang="en-US" sz="1100" b="0" i="0" u="none" strike="noStrike">
                          <a:solidFill>
                            <a:srgbClr val="000000"/>
                          </a:solidFill>
                          <a:effectLst/>
                          <a:latin typeface="Gill Sans MT"/>
                        </a:rPr>
                        <a:t>2,619</a:t>
                      </a: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r" fontAlgn="b"/>
                      <a:r>
                        <a:rPr lang="en-US" sz="1100" b="0" i="0" u="none" strike="noStrike">
                          <a:solidFill>
                            <a:srgbClr val="000000"/>
                          </a:solidFill>
                          <a:effectLst/>
                          <a:latin typeface="Gill Sans MT"/>
                        </a:rPr>
                        <a:t>3,929</a:t>
                      </a: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r" fontAlgn="b"/>
                      <a:r>
                        <a:rPr lang="en-US" sz="1100" b="0" i="0" u="none" strike="noStrike">
                          <a:solidFill>
                            <a:srgbClr val="000000"/>
                          </a:solidFill>
                          <a:effectLst/>
                          <a:latin typeface="Gill Sans MT"/>
                        </a:rPr>
                        <a:t>2,161</a:t>
                      </a: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r" fontAlgn="b"/>
                      <a:r>
                        <a:rPr lang="en-US" sz="1100" b="0" i="0" u="none" strike="noStrike">
                          <a:solidFill>
                            <a:srgbClr val="000000"/>
                          </a:solidFill>
                          <a:effectLst/>
                          <a:latin typeface="Gill Sans MT"/>
                        </a:rPr>
                        <a:t>1,526</a:t>
                      </a:r>
                    </a:p>
                  </a:txBody>
                  <a:tcPr marL="9525" marR="9525" marT="9525" anchor="b">
                    <a:lnL>
                      <a:noFill/>
                    </a:lnL>
                    <a:lnR w="12700" cap="flat" cmpd="sng" algn="ctr">
                      <a:solidFill>
                        <a:srgbClr val="000000"/>
                      </a:solidFill>
                      <a:prstDash val="solid"/>
                      <a:round/>
                      <a:headEnd type="none" w="med" len="med"/>
                      <a:tailEnd type="none" w="med" len="med"/>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3982027454"/>
                  </a:ext>
                </a:extLst>
              </a:tr>
              <a:tr h="199493">
                <a:tc>
                  <a:txBody>
                    <a:bodyPr/>
                    <a:lstStyle/>
                    <a:p>
                      <a:pPr algn="l" fontAlgn="b"/>
                      <a:r>
                        <a:rPr lang="en-US" sz="1100" b="1" i="0" u="none" strike="noStrike">
                          <a:solidFill>
                            <a:srgbClr val="000000"/>
                          </a:solidFill>
                          <a:effectLst/>
                          <a:latin typeface="Gill Sans MT"/>
                        </a:rPr>
                        <a:t>FREE CASH FLOW</a:t>
                      </a:r>
                      <a:endParaRPr lang="en-US" sz="1100" b="1" i="0" u="none" strike="noStrike">
                        <a:solidFill>
                          <a:srgbClr val="000000"/>
                        </a:solidFill>
                        <a:effectLst/>
                        <a:latin typeface="Gill Sans MT" panose="020B0502020104020203" pitchFamily="34" charset="77"/>
                      </a:endParaRPr>
                    </a:p>
                  </a:txBody>
                  <a:tcPr marL="3960" marR="3960" marT="3960" marB="19008" anchor="b">
                    <a:lnL w="12700" cap="flat" cmpd="sng" algn="ctr">
                      <a:solidFill>
                        <a:srgbClr val="000000"/>
                      </a:solidFill>
                      <a:prstDash val="solid"/>
                      <a:round/>
                      <a:headEnd type="none" w="med" len="med"/>
                      <a:tailEnd type="none" w="med" len="med"/>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l">
                        <a:buNone/>
                      </a:pPr>
                      <a:endParaRPr lang="en-US" sz="1100" b="0" i="0" u="none" strike="noStrike">
                        <a:solidFill>
                          <a:srgbClr val="000000"/>
                        </a:solidFill>
                        <a:effectLst/>
                        <a:latin typeface="Gill Sans MT"/>
                      </a:endParaRP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1" i="0" u="none" strike="noStrike">
                          <a:solidFill>
                            <a:srgbClr val="000000"/>
                          </a:solidFill>
                          <a:effectLst/>
                          <a:latin typeface="Gill Sans MT"/>
                        </a:rPr>
                        <a:t>-15,066</a:t>
                      </a: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1" i="0" u="none" strike="noStrike">
                          <a:solidFill>
                            <a:srgbClr val="000000"/>
                          </a:solidFill>
                          <a:effectLst/>
                          <a:latin typeface="Gill Sans MT"/>
                        </a:rPr>
                        <a:t>37,435</a:t>
                      </a: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1" i="0" u="none" strike="noStrike">
                          <a:solidFill>
                            <a:srgbClr val="000000"/>
                          </a:solidFill>
                          <a:effectLst/>
                          <a:latin typeface="Gill Sans MT"/>
                        </a:rPr>
                        <a:t>63,538</a:t>
                      </a:r>
                    </a:p>
                  </a:txBody>
                  <a:tcPr marL="9525" marR="9525" marT="9525" anchor="b">
                    <a:lnL>
                      <a:noFill/>
                    </a:lnL>
                    <a:lnR w="12700" cap="flat" cmpd="sng" algn="ctr">
                      <a:solidFill>
                        <a:srgbClr val="000000"/>
                      </a:solidFill>
                      <a:prstDash val="solid"/>
                      <a:round/>
                      <a:headEnd type="none" w="med" len="med"/>
                      <a:tailEnd type="none" w="med" len="med"/>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1" i="0" u="none" strike="noStrike">
                          <a:solidFill>
                            <a:srgbClr val="000000"/>
                          </a:solidFill>
                          <a:effectLst/>
                          <a:latin typeface="Gill Sans MT"/>
                        </a:rPr>
                        <a:t>-102,808</a:t>
                      </a:r>
                    </a:p>
                  </a:txBody>
                  <a:tcPr marL="9525" marR="9525" marT="9525" anchor="b">
                    <a:lnL w="12700" cap="flat" cmpd="sng" algn="ctr">
                      <a:solidFill>
                        <a:srgbClr val="000000"/>
                      </a:solidFill>
                      <a:prstDash val="solid"/>
                      <a:round/>
                      <a:headEnd type="none" w="med" len="med"/>
                      <a:tailEnd type="none" w="med" len="med"/>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1" i="0" u="none" strike="noStrike">
                          <a:solidFill>
                            <a:srgbClr val="000000"/>
                          </a:solidFill>
                          <a:effectLst/>
                          <a:latin typeface="Gill Sans MT"/>
                        </a:rPr>
                        <a:t>3,620</a:t>
                      </a: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1" i="0" u="none" strike="noStrike">
                          <a:solidFill>
                            <a:srgbClr val="000000"/>
                          </a:solidFill>
                          <a:effectLst/>
                          <a:latin typeface="Gill Sans MT"/>
                        </a:rPr>
                        <a:t>67,076</a:t>
                      </a: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1" i="0" u="none" strike="noStrike">
                          <a:solidFill>
                            <a:srgbClr val="000000"/>
                          </a:solidFill>
                          <a:effectLst/>
                          <a:latin typeface="Gill Sans MT"/>
                        </a:rPr>
                        <a:t>42</a:t>
                      </a: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1" i="0" u="none" strike="noStrike">
                          <a:solidFill>
                            <a:srgbClr val="000000"/>
                          </a:solidFill>
                          <a:effectLst/>
                          <a:latin typeface="Gill Sans MT"/>
                        </a:rPr>
                        <a:t>-79,269</a:t>
                      </a: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1" i="0" u="none" strike="noStrike">
                          <a:solidFill>
                            <a:srgbClr val="000000"/>
                          </a:solidFill>
                          <a:effectLst/>
                          <a:latin typeface="Gill Sans MT"/>
                        </a:rPr>
                        <a:t>52,726</a:t>
                      </a: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1" i="0" u="none" strike="noStrike">
                          <a:solidFill>
                            <a:srgbClr val="000000"/>
                          </a:solidFill>
                          <a:effectLst/>
                          <a:latin typeface="Gill Sans MT"/>
                        </a:rPr>
                        <a:t>89,987</a:t>
                      </a:r>
                    </a:p>
                  </a:txBody>
                  <a:tcPr marL="9525" marR="9525" marT="9525" anchor="b">
                    <a:lnL>
                      <a:noFill/>
                    </a:lnL>
                    <a:lnR w="12700" cap="flat" cmpd="sng" algn="ctr">
                      <a:solidFill>
                        <a:srgbClr val="000000"/>
                      </a:solidFill>
                      <a:prstDash val="solid"/>
                      <a:round/>
                      <a:headEnd type="none" w="med" len="med"/>
                      <a:tailEnd type="none" w="med" len="med"/>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2175743509"/>
                  </a:ext>
                </a:extLst>
              </a:tr>
            </a:tbl>
          </a:graphicData>
        </a:graphic>
      </p:graphicFrame>
      <p:graphicFrame>
        <p:nvGraphicFramePr>
          <p:cNvPr id="14" name="Table 13">
            <a:extLst>
              <a:ext uri="{FF2B5EF4-FFF2-40B4-BE49-F238E27FC236}">
                <a16:creationId xmlns:a16="http://schemas.microsoft.com/office/drawing/2014/main" id="{60844F54-4D66-50F2-5AC7-E84C9703918F}"/>
              </a:ext>
            </a:extLst>
          </p:cNvPr>
          <p:cNvGraphicFramePr>
            <a:graphicFrameLocks noGrp="1"/>
          </p:cNvGraphicFramePr>
          <p:nvPr>
            <p:extLst>
              <p:ext uri="{D42A27DB-BD31-4B8C-83A1-F6EECF244321}">
                <p14:modId xmlns:p14="http://schemas.microsoft.com/office/powerpoint/2010/main" val="2232610632"/>
              </p:ext>
            </p:extLst>
          </p:nvPr>
        </p:nvGraphicFramePr>
        <p:xfrm>
          <a:off x="209826" y="3688521"/>
          <a:ext cx="5063912" cy="2674620"/>
        </p:xfrm>
        <a:graphic>
          <a:graphicData uri="http://schemas.openxmlformats.org/drawingml/2006/table">
            <a:tbl>
              <a:tblPr/>
              <a:tblGrid>
                <a:gridCol w="3158535">
                  <a:extLst>
                    <a:ext uri="{9D8B030D-6E8A-4147-A177-3AD203B41FA5}">
                      <a16:colId xmlns:a16="http://schemas.microsoft.com/office/drawing/2014/main" val="1675723249"/>
                    </a:ext>
                  </a:extLst>
                </a:gridCol>
                <a:gridCol w="998521">
                  <a:extLst>
                    <a:ext uri="{9D8B030D-6E8A-4147-A177-3AD203B41FA5}">
                      <a16:colId xmlns:a16="http://schemas.microsoft.com/office/drawing/2014/main" val="2200179901"/>
                    </a:ext>
                  </a:extLst>
                </a:gridCol>
                <a:gridCol w="906856">
                  <a:extLst>
                    <a:ext uri="{9D8B030D-6E8A-4147-A177-3AD203B41FA5}">
                      <a16:colId xmlns:a16="http://schemas.microsoft.com/office/drawing/2014/main" val="1569550797"/>
                    </a:ext>
                  </a:extLst>
                </a:gridCol>
              </a:tblGrid>
              <a:tr h="195091">
                <a:tc>
                  <a:txBody>
                    <a:bodyPr/>
                    <a:lstStyle/>
                    <a:p>
                      <a:pPr algn="l" fontAlgn="b"/>
                      <a:endParaRPr lang="en-US" sz="1100" b="0" i="0" u="none" strike="noStrike" dirty="0">
                        <a:solidFill>
                          <a:srgbClr val="000000"/>
                        </a:solidFill>
                        <a:effectLst/>
                        <a:latin typeface="Gill Sans MT" panose="020B0502020104020203" pitchFamily="34" charset="77"/>
                      </a:endParaRPr>
                    </a:p>
                  </a:txBody>
                  <a:tcPr marL="9525" marR="9525" marT="9525"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l" fontAlgn="b"/>
                      <a:endParaRPr lang="en-US" sz="1100" b="0" i="0" u="none" strike="noStrike" dirty="0">
                        <a:solidFill>
                          <a:srgbClr val="000000"/>
                        </a:solidFill>
                        <a:effectLst/>
                        <a:latin typeface="Gill Sans MT" panose="020B0502020104020203" pitchFamily="34" charset="77"/>
                      </a:endParaRPr>
                    </a:p>
                  </a:txBody>
                  <a:tcPr marL="9525" marR="9525" marT="9525" anchor="b">
                    <a:lnL>
                      <a:noFill/>
                    </a:lnL>
                    <a:lnR>
                      <a:noFill/>
                    </a:lnR>
                    <a:lnT w="12700" cap="flat" cmpd="sng" algn="ctr">
                      <a:solidFill>
                        <a:srgbClr val="000000"/>
                      </a:solidFill>
                      <a:prstDash val="solid"/>
                      <a:round/>
                      <a:headEnd type="none" w="med" len="med"/>
                      <a:tailEnd type="none" w="med" len="med"/>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l" fontAlgn="b"/>
                      <a:endParaRPr lang="en-US" sz="1100" b="0" i="0" u="none" strike="noStrike">
                        <a:solidFill>
                          <a:srgbClr val="000000"/>
                        </a:solidFill>
                        <a:effectLst/>
                        <a:latin typeface="Gill Sans MT" panose="020B0502020104020203" pitchFamily="34" charset="77"/>
                      </a:endParaRPr>
                    </a:p>
                  </a:txBody>
                  <a:tcPr marL="9525" marR="9525" marT="9525"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3031489164"/>
                  </a:ext>
                </a:extLst>
              </a:tr>
              <a:tr h="195091">
                <a:tc>
                  <a:txBody>
                    <a:bodyPr/>
                    <a:lstStyle/>
                    <a:p>
                      <a:pPr algn="l" fontAlgn="b"/>
                      <a:r>
                        <a:rPr lang="en-US" sz="1100" b="0" i="0" u="none" strike="noStrike" dirty="0">
                          <a:solidFill>
                            <a:srgbClr val="000000"/>
                          </a:solidFill>
                          <a:effectLst/>
                          <a:latin typeface="Gill Sans MT" panose="020B0502020104020203" pitchFamily="34" charset="77"/>
                        </a:rPr>
                        <a:t>CONSTANT GROWTH</a:t>
                      </a:r>
                    </a:p>
                  </a:txBody>
                  <a:tcPr marL="9525" marR="9525" marT="9525" anchor="b">
                    <a:lnL w="12700" cap="flat" cmpd="sng" algn="ctr">
                      <a:solidFill>
                        <a:srgbClr val="000000"/>
                      </a:solidFill>
                      <a:prstDash val="solid"/>
                      <a:round/>
                      <a:headEnd type="none" w="med" len="med"/>
                      <a:tailEnd type="none" w="med" len="med"/>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l" fontAlgn="b"/>
                      <a:endParaRPr lang="en-US" sz="1100" b="0" i="0" u="none" strike="noStrike">
                        <a:solidFill>
                          <a:srgbClr val="000000"/>
                        </a:solidFill>
                        <a:effectLst/>
                        <a:latin typeface="Gill Sans MT" panose="020B0502020104020203" pitchFamily="34" charset="77"/>
                      </a:endParaRP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r" fontAlgn="b"/>
                      <a:r>
                        <a:rPr lang="en-US" sz="1100" b="0" i="0" u="none" strike="noStrike" dirty="0">
                          <a:solidFill>
                            <a:srgbClr val="000000"/>
                          </a:solidFill>
                          <a:effectLst/>
                          <a:latin typeface="Gill Sans MT" panose="020B0502020104020203" pitchFamily="34" charset="77"/>
                        </a:rPr>
                        <a:t>3.00%</a:t>
                      </a:r>
                    </a:p>
                  </a:txBody>
                  <a:tcPr marL="9525" marR="9525" marT="9525" anchor="b">
                    <a:lnL>
                      <a:noFill/>
                    </a:lnL>
                    <a:lnR w="12700" cap="flat" cmpd="sng" algn="ctr">
                      <a:solidFill>
                        <a:srgbClr val="000000"/>
                      </a:solidFill>
                      <a:prstDash val="solid"/>
                      <a:round/>
                      <a:headEnd type="none" w="med" len="med"/>
                      <a:tailEnd type="none" w="med" len="med"/>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1796440303"/>
                  </a:ext>
                </a:extLst>
              </a:tr>
              <a:tr h="195091">
                <a:tc>
                  <a:txBody>
                    <a:bodyPr/>
                    <a:lstStyle/>
                    <a:p>
                      <a:pPr algn="l" fontAlgn="b"/>
                      <a:r>
                        <a:rPr lang="en-US" sz="1100" b="0" i="0" u="none" strike="noStrike" dirty="0">
                          <a:solidFill>
                            <a:srgbClr val="000000"/>
                          </a:solidFill>
                          <a:effectLst/>
                          <a:latin typeface="Gill Sans MT" panose="020B0502020104020203" pitchFamily="34" charset="77"/>
                        </a:rPr>
                        <a:t>WACC/DISCOUNT RATE </a:t>
                      </a:r>
                    </a:p>
                  </a:txBody>
                  <a:tcPr marL="9525" marR="9525" marT="9525" anchor="b">
                    <a:lnL w="12700" cap="flat" cmpd="sng" algn="ctr">
                      <a:solidFill>
                        <a:srgbClr val="000000"/>
                      </a:solidFill>
                      <a:prstDash val="solid"/>
                      <a:round/>
                      <a:headEnd type="none" w="med" len="med"/>
                      <a:tailEnd type="none" w="med" len="med"/>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l" fontAlgn="b"/>
                      <a:endParaRPr lang="en-US" sz="1100" b="0" i="0" u="none" strike="noStrike">
                        <a:solidFill>
                          <a:srgbClr val="000000"/>
                        </a:solidFill>
                        <a:effectLst/>
                        <a:latin typeface="Gill Sans MT" panose="020B0502020104020203" pitchFamily="34" charset="77"/>
                      </a:endParaRP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r" fontAlgn="b"/>
                      <a:r>
                        <a:rPr lang="en-US" sz="1100" b="0" i="0" u="none" strike="noStrike" dirty="0">
                          <a:solidFill>
                            <a:srgbClr val="000000"/>
                          </a:solidFill>
                          <a:effectLst/>
                          <a:latin typeface="Gill Sans MT" panose="020B0502020104020203" pitchFamily="34" charset="77"/>
                        </a:rPr>
                        <a:t>9.44%</a:t>
                      </a:r>
                    </a:p>
                  </a:txBody>
                  <a:tcPr marL="9525" marR="9525" marT="9525" anchor="b">
                    <a:lnL>
                      <a:noFill/>
                    </a:lnL>
                    <a:lnR w="12700" cap="flat" cmpd="sng" algn="ctr">
                      <a:solidFill>
                        <a:srgbClr val="000000"/>
                      </a:solidFill>
                      <a:prstDash val="solid"/>
                      <a:round/>
                      <a:headEnd type="none" w="med" len="med"/>
                      <a:tailEnd type="none" w="med" len="med"/>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2420539454"/>
                  </a:ext>
                </a:extLst>
              </a:tr>
              <a:tr h="195091">
                <a:tc>
                  <a:txBody>
                    <a:bodyPr/>
                    <a:lstStyle/>
                    <a:p>
                      <a:pPr algn="l" fontAlgn="b"/>
                      <a:endParaRPr lang="en-US" sz="1100" b="0" i="0" u="none" strike="noStrike">
                        <a:solidFill>
                          <a:srgbClr val="000000"/>
                        </a:solidFill>
                        <a:effectLst/>
                        <a:latin typeface="Gill Sans MT" panose="020B0502020104020203" pitchFamily="34" charset="77"/>
                      </a:endParaRPr>
                    </a:p>
                  </a:txBody>
                  <a:tcPr marL="9525" marR="9525" marT="9525" anchor="b">
                    <a:lnL w="12700" cap="flat" cmpd="sng" algn="ctr">
                      <a:solidFill>
                        <a:srgbClr val="000000"/>
                      </a:solidFill>
                      <a:prstDash val="solid"/>
                      <a:round/>
                      <a:headEnd type="none" w="med" len="med"/>
                      <a:tailEnd type="none" w="med" len="med"/>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l" fontAlgn="b"/>
                      <a:endParaRPr lang="en-US" sz="1100" b="0" i="0" u="none" strike="noStrike">
                        <a:solidFill>
                          <a:srgbClr val="000000"/>
                        </a:solidFill>
                        <a:effectLst/>
                        <a:latin typeface="Gill Sans MT" panose="020B0502020104020203" pitchFamily="34" charset="77"/>
                      </a:endParaRP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l" fontAlgn="b"/>
                      <a:endParaRPr lang="en-US" sz="1100" b="0" i="0" u="none" strike="noStrike" dirty="0">
                        <a:solidFill>
                          <a:srgbClr val="000000"/>
                        </a:solidFill>
                        <a:effectLst/>
                        <a:latin typeface="Gill Sans MT" panose="020B0502020104020203" pitchFamily="34" charset="77"/>
                      </a:endParaRPr>
                    </a:p>
                  </a:txBody>
                  <a:tcPr marL="9525" marR="9525" marT="9525" anchor="b">
                    <a:lnL>
                      <a:noFill/>
                    </a:lnL>
                    <a:lnR w="12700" cap="flat" cmpd="sng" algn="ctr">
                      <a:solidFill>
                        <a:srgbClr val="000000"/>
                      </a:solidFill>
                      <a:prstDash val="solid"/>
                      <a:round/>
                      <a:headEnd type="none" w="med" len="med"/>
                      <a:tailEnd type="none" w="med" len="med"/>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2135141746"/>
                  </a:ext>
                </a:extLst>
              </a:tr>
              <a:tr h="195091">
                <a:tc>
                  <a:txBody>
                    <a:bodyPr/>
                    <a:lstStyle/>
                    <a:p>
                      <a:pPr algn="l" fontAlgn="b"/>
                      <a:r>
                        <a:rPr lang="en-US" sz="1100" b="0" i="0" u="none" strike="noStrike">
                          <a:solidFill>
                            <a:srgbClr val="000000"/>
                          </a:solidFill>
                          <a:effectLst/>
                          <a:latin typeface="Gill Sans MT"/>
                        </a:rPr>
                        <a:t>PV OF TV</a:t>
                      </a:r>
                    </a:p>
                  </a:txBody>
                  <a:tcPr marL="9525" marR="9525" marT="9525" anchor="b">
                    <a:lnL w="12700" cap="flat" cmpd="sng" algn="ctr">
                      <a:solidFill>
                        <a:srgbClr val="000000"/>
                      </a:solidFill>
                      <a:prstDash val="solid"/>
                      <a:round/>
                      <a:headEnd type="none" w="med" len="med"/>
                      <a:tailEnd type="none" w="med" len="med"/>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l" fontAlgn="b"/>
                      <a:endParaRPr lang="en-US" sz="1100" b="0" i="0" u="none" strike="noStrike" dirty="0">
                        <a:solidFill>
                          <a:srgbClr val="000000"/>
                        </a:solidFill>
                        <a:effectLst/>
                        <a:latin typeface="Gill Sans MT" panose="020B0502020104020203" pitchFamily="34" charset="77"/>
                      </a:endParaRP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r" fontAlgn="b"/>
                      <a:r>
                        <a:rPr lang="en-US" sz="1100" b="0" i="0" u="none" strike="noStrike" dirty="0">
                          <a:solidFill>
                            <a:srgbClr val="000000"/>
                          </a:solidFill>
                          <a:effectLst/>
                          <a:latin typeface="Gill Sans MT" panose="020B0502020104020203" pitchFamily="34" charset="77"/>
                        </a:rPr>
                        <a:t>$765,735</a:t>
                      </a:r>
                    </a:p>
                  </a:txBody>
                  <a:tcPr marL="9525" marR="9525" marT="9525" anchor="b">
                    <a:lnL>
                      <a:noFill/>
                    </a:lnL>
                    <a:lnR w="12700" cap="flat" cmpd="sng" algn="ctr">
                      <a:solidFill>
                        <a:srgbClr val="000000"/>
                      </a:solidFill>
                      <a:prstDash val="solid"/>
                      <a:round/>
                      <a:headEnd type="none" w="med" len="med"/>
                      <a:tailEnd type="none" w="med" len="med"/>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2843594186"/>
                  </a:ext>
                </a:extLst>
              </a:tr>
              <a:tr h="195091">
                <a:tc>
                  <a:txBody>
                    <a:bodyPr/>
                    <a:lstStyle/>
                    <a:p>
                      <a:pPr algn="l" fontAlgn="b"/>
                      <a:r>
                        <a:rPr lang="en-US" sz="1100" b="0" i="0" u="none" strike="noStrike">
                          <a:solidFill>
                            <a:srgbClr val="000000"/>
                          </a:solidFill>
                          <a:effectLst/>
                          <a:latin typeface="Gill Sans MT"/>
                        </a:rPr>
                        <a:t>PV OF FCF</a:t>
                      </a:r>
                    </a:p>
                  </a:txBody>
                  <a:tcPr marL="9525" marR="9525" marT="9525" anchor="b">
                    <a:lnL w="12700" cap="flat" cmpd="sng" algn="ctr">
                      <a:solidFill>
                        <a:srgbClr val="000000"/>
                      </a:solidFill>
                      <a:prstDash val="solid"/>
                      <a:round/>
                      <a:headEnd type="none" w="med" len="med"/>
                      <a:tailEnd type="none" w="med" len="med"/>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l" fontAlgn="b"/>
                      <a:endParaRPr lang="en-US" sz="1100" b="0" i="0" u="none" strike="noStrike">
                        <a:solidFill>
                          <a:srgbClr val="000000"/>
                        </a:solidFill>
                        <a:effectLst/>
                        <a:latin typeface="Gill Sans MT" panose="020B0502020104020203" pitchFamily="34" charset="77"/>
                      </a:endParaRP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r" fontAlgn="b"/>
                      <a:r>
                        <a:rPr lang="en-US" sz="1100" b="0" i="0" u="none" strike="noStrike" dirty="0">
                          <a:solidFill>
                            <a:srgbClr val="000000"/>
                          </a:solidFill>
                          <a:effectLst/>
                          <a:latin typeface="Gill Sans MT" panose="020B0502020104020203" pitchFamily="34" charset="77"/>
                        </a:rPr>
                        <a:t>$57,073</a:t>
                      </a:r>
                    </a:p>
                  </a:txBody>
                  <a:tcPr marL="9525" marR="9525" marT="9525" anchor="b">
                    <a:lnL>
                      <a:noFill/>
                    </a:lnL>
                    <a:lnR w="12700" cap="flat" cmpd="sng" algn="ctr">
                      <a:solidFill>
                        <a:srgbClr val="000000"/>
                      </a:solidFill>
                      <a:prstDash val="solid"/>
                      <a:round/>
                      <a:headEnd type="none" w="med" len="med"/>
                      <a:tailEnd type="none" w="med" len="med"/>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1220403284"/>
                  </a:ext>
                </a:extLst>
              </a:tr>
              <a:tr h="195091">
                <a:tc>
                  <a:txBody>
                    <a:bodyPr/>
                    <a:lstStyle/>
                    <a:p>
                      <a:pPr algn="l" fontAlgn="b"/>
                      <a:r>
                        <a:rPr lang="en-US" sz="1100" b="0" i="0" u="none" strike="noStrike">
                          <a:solidFill>
                            <a:srgbClr val="000000"/>
                          </a:solidFill>
                          <a:effectLst/>
                          <a:latin typeface="Gill Sans MT"/>
                        </a:rPr>
                        <a:t>EV </a:t>
                      </a:r>
                      <a:endParaRPr lang="en-US" sz="1100" b="0" i="0" u="none" strike="noStrike">
                        <a:solidFill>
                          <a:srgbClr val="000000"/>
                        </a:solidFill>
                        <a:effectLst/>
                        <a:latin typeface="Gill Sans MT" panose="020B0502020104020203" pitchFamily="34" charset="77"/>
                      </a:endParaRPr>
                    </a:p>
                  </a:txBody>
                  <a:tcPr marL="9525" marR="9525" marT="9525" anchor="b">
                    <a:lnL w="12700" cap="flat" cmpd="sng" algn="ctr">
                      <a:solidFill>
                        <a:srgbClr val="000000"/>
                      </a:solidFill>
                      <a:prstDash val="solid"/>
                      <a:round/>
                      <a:headEnd type="none" w="med" len="med"/>
                      <a:tailEnd type="none" w="med" len="med"/>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l" fontAlgn="b"/>
                      <a:endParaRPr lang="en-US" sz="1100" b="0" i="0" u="none" strike="noStrike">
                        <a:solidFill>
                          <a:srgbClr val="000000"/>
                        </a:solidFill>
                        <a:effectLst/>
                        <a:latin typeface="Gill Sans MT" panose="020B0502020104020203" pitchFamily="34" charset="77"/>
                      </a:endParaRP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r" fontAlgn="b"/>
                      <a:r>
                        <a:rPr lang="en-US" sz="1100" b="0" i="0" u="none" strike="noStrike" dirty="0">
                          <a:solidFill>
                            <a:srgbClr val="000000"/>
                          </a:solidFill>
                          <a:effectLst/>
                          <a:latin typeface="Gill Sans MT" panose="020B0502020104020203" pitchFamily="34" charset="77"/>
                        </a:rPr>
                        <a:t>822,808</a:t>
                      </a:r>
                    </a:p>
                  </a:txBody>
                  <a:tcPr marL="9525" marR="9525" marT="9525" anchor="b">
                    <a:lnL>
                      <a:noFill/>
                    </a:lnL>
                    <a:lnR w="12700" cap="flat" cmpd="sng" algn="ctr">
                      <a:solidFill>
                        <a:srgbClr val="000000"/>
                      </a:solidFill>
                      <a:prstDash val="solid"/>
                      <a:round/>
                      <a:headEnd type="none" w="med" len="med"/>
                      <a:tailEnd type="none" w="med" len="med"/>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2481314834"/>
                  </a:ext>
                </a:extLst>
              </a:tr>
              <a:tr h="195091">
                <a:tc>
                  <a:txBody>
                    <a:bodyPr/>
                    <a:lstStyle/>
                    <a:p>
                      <a:pPr algn="l" fontAlgn="b"/>
                      <a:r>
                        <a:rPr lang="en-US" sz="1100" b="0" i="0" u="none" strike="noStrike">
                          <a:solidFill>
                            <a:srgbClr val="000000"/>
                          </a:solidFill>
                          <a:effectLst/>
                          <a:latin typeface="Gill Sans MT"/>
                        </a:rPr>
                        <a:t>TOTAL DEBT</a:t>
                      </a:r>
                    </a:p>
                  </a:txBody>
                  <a:tcPr marL="9525" marR="9525" marT="9525" anchor="b">
                    <a:lnL w="12700" cap="flat" cmpd="sng" algn="ctr">
                      <a:solidFill>
                        <a:srgbClr val="000000"/>
                      </a:solidFill>
                      <a:prstDash val="solid"/>
                      <a:round/>
                      <a:headEnd type="none" w="med" len="med"/>
                      <a:tailEnd type="none" w="med" len="med"/>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l" fontAlgn="b"/>
                      <a:endParaRPr lang="en-US" sz="1100" b="0" i="0" u="none" strike="noStrike" dirty="0">
                        <a:solidFill>
                          <a:srgbClr val="000000"/>
                        </a:solidFill>
                        <a:effectLst/>
                        <a:latin typeface="Gill Sans MT" panose="020B0502020104020203" pitchFamily="34" charset="77"/>
                      </a:endParaRP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r" fontAlgn="b"/>
                      <a:r>
                        <a:rPr lang="en-US" sz="1100" b="0" i="0" u="none" strike="noStrike" dirty="0">
                          <a:solidFill>
                            <a:srgbClr val="000000"/>
                          </a:solidFill>
                          <a:effectLst/>
                          <a:latin typeface="Gill Sans MT" panose="020B0502020104020203" pitchFamily="34" charset="77"/>
                        </a:rPr>
                        <a:t>37567</a:t>
                      </a:r>
                    </a:p>
                  </a:txBody>
                  <a:tcPr marL="9525" marR="9525" marT="9525" anchor="b">
                    <a:lnL>
                      <a:noFill/>
                    </a:lnL>
                    <a:lnR w="12700" cap="flat" cmpd="sng" algn="ctr">
                      <a:solidFill>
                        <a:srgbClr val="000000"/>
                      </a:solidFill>
                      <a:prstDash val="solid"/>
                      <a:round/>
                      <a:headEnd type="none" w="med" len="med"/>
                      <a:tailEnd type="none" w="med" len="med"/>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4031632788"/>
                  </a:ext>
                </a:extLst>
              </a:tr>
              <a:tr h="195091">
                <a:tc>
                  <a:txBody>
                    <a:bodyPr/>
                    <a:lstStyle/>
                    <a:p>
                      <a:pPr algn="l" fontAlgn="b"/>
                      <a:r>
                        <a:rPr lang="en-US" sz="1100" b="0" i="0" u="none" strike="noStrike" dirty="0">
                          <a:solidFill>
                            <a:srgbClr val="000000"/>
                          </a:solidFill>
                          <a:effectLst/>
                          <a:latin typeface="Gill Sans MT" panose="020B0502020104020203" pitchFamily="34" charset="77"/>
                        </a:rPr>
                        <a:t>CASH</a:t>
                      </a:r>
                    </a:p>
                  </a:txBody>
                  <a:tcPr marL="9525" marR="9525" marT="9525" anchor="b">
                    <a:lnL w="12700" cap="flat" cmpd="sng" algn="ctr">
                      <a:solidFill>
                        <a:srgbClr val="000000"/>
                      </a:solidFill>
                      <a:prstDash val="solid"/>
                      <a:round/>
                      <a:headEnd type="none" w="med" len="med"/>
                      <a:tailEnd type="none" w="med" len="med"/>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l" fontAlgn="b"/>
                      <a:endParaRPr lang="en-US" sz="1100" b="0" i="0" u="none" strike="noStrike">
                        <a:solidFill>
                          <a:srgbClr val="000000"/>
                        </a:solidFill>
                        <a:effectLst/>
                        <a:latin typeface="Gill Sans MT" panose="020B0502020104020203" pitchFamily="34" charset="77"/>
                      </a:endParaRP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r" fontAlgn="b"/>
                      <a:r>
                        <a:rPr lang="en-US" sz="1100" b="0" i="0" u="none" strike="noStrike" dirty="0">
                          <a:solidFill>
                            <a:srgbClr val="000000"/>
                          </a:solidFill>
                          <a:effectLst/>
                          <a:latin typeface="Gill Sans MT" panose="020B0502020104020203" pitchFamily="34" charset="77"/>
                        </a:rPr>
                        <a:t>29,528</a:t>
                      </a:r>
                    </a:p>
                  </a:txBody>
                  <a:tcPr marL="9525" marR="9525" marT="9525" anchor="b">
                    <a:lnL>
                      <a:noFill/>
                    </a:lnL>
                    <a:lnR w="12700" cap="flat" cmpd="sng" algn="ctr">
                      <a:solidFill>
                        <a:srgbClr val="000000"/>
                      </a:solidFill>
                      <a:prstDash val="solid"/>
                      <a:round/>
                      <a:headEnd type="none" w="med" len="med"/>
                      <a:tailEnd type="none" w="med" len="med"/>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900700554"/>
                  </a:ext>
                </a:extLst>
              </a:tr>
              <a:tr h="195091">
                <a:tc>
                  <a:txBody>
                    <a:bodyPr/>
                    <a:lstStyle/>
                    <a:p>
                      <a:pPr algn="l" fontAlgn="b"/>
                      <a:r>
                        <a:rPr lang="en-US" sz="1100" b="0" i="0" u="none" strike="noStrike">
                          <a:solidFill>
                            <a:srgbClr val="000000"/>
                          </a:solidFill>
                          <a:effectLst/>
                          <a:latin typeface="Gill Sans MT"/>
                        </a:rPr>
                        <a:t>EQUITY </a:t>
                      </a:r>
                      <a:endParaRPr lang="en-US" sz="1100" b="0" i="0" u="none" strike="noStrike">
                        <a:solidFill>
                          <a:srgbClr val="000000"/>
                        </a:solidFill>
                        <a:effectLst/>
                        <a:latin typeface="Gill Sans MT" panose="020B0502020104020203" pitchFamily="34" charset="77"/>
                      </a:endParaRPr>
                    </a:p>
                  </a:txBody>
                  <a:tcPr marL="9525" marR="9525" marT="9525" anchor="b">
                    <a:lnL w="12700" cap="flat" cmpd="sng" algn="ctr">
                      <a:solidFill>
                        <a:srgbClr val="000000"/>
                      </a:solidFill>
                      <a:prstDash val="solid"/>
                      <a:round/>
                      <a:headEnd type="none" w="med" len="med"/>
                      <a:tailEnd type="none" w="med" len="med"/>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l" fontAlgn="b"/>
                      <a:endParaRPr lang="en-US" sz="1100" b="0" i="0" u="none" strike="noStrike">
                        <a:solidFill>
                          <a:srgbClr val="000000"/>
                        </a:solidFill>
                        <a:effectLst/>
                        <a:latin typeface="Gill Sans MT" panose="020B0502020104020203" pitchFamily="34" charset="77"/>
                      </a:endParaRP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r" fontAlgn="b"/>
                      <a:r>
                        <a:rPr lang="en-US" sz="1100" b="0" i="0" u="none" strike="noStrike" dirty="0">
                          <a:solidFill>
                            <a:srgbClr val="000000"/>
                          </a:solidFill>
                          <a:effectLst/>
                          <a:latin typeface="Gill Sans MT" panose="020B0502020104020203" pitchFamily="34" charset="77"/>
                        </a:rPr>
                        <a:t>814,769</a:t>
                      </a:r>
                    </a:p>
                  </a:txBody>
                  <a:tcPr marL="9525" marR="9525" marT="9525" anchor="b">
                    <a:lnL>
                      <a:noFill/>
                    </a:lnL>
                    <a:lnR w="12700" cap="flat" cmpd="sng" algn="ctr">
                      <a:solidFill>
                        <a:srgbClr val="000000"/>
                      </a:solidFill>
                      <a:prstDash val="solid"/>
                      <a:round/>
                      <a:headEnd type="none" w="med" len="med"/>
                      <a:tailEnd type="none" w="med" len="med"/>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2232058702"/>
                  </a:ext>
                </a:extLst>
              </a:tr>
              <a:tr h="195091">
                <a:tc>
                  <a:txBody>
                    <a:bodyPr/>
                    <a:lstStyle/>
                    <a:p>
                      <a:pPr algn="l" fontAlgn="b"/>
                      <a:r>
                        <a:rPr lang="en-US" sz="1100" b="0" i="0" u="none" strike="noStrike">
                          <a:solidFill>
                            <a:srgbClr val="000000"/>
                          </a:solidFill>
                          <a:effectLst/>
                          <a:latin typeface="Gill Sans MT"/>
                        </a:rPr>
                        <a:t>SHARES  OUTSTANDING </a:t>
                      </a:r>
                      <a:endParaRPr lang="en-US" sz="1100" b="0" i="0" u="none" strike="noStrike">
                        <a:solidFill>
                          <a:srgbClr val="000000"/>
                        </a:solidFill>
                        <a:effectLst/>
                        <a:latin typeface="Gill Sans MT" panose="020B0502020104020203" pitchFamily="34" charset="77"/>
                      </a:endParaRPr>
                    </a:p>
                  </a:txBody>
                  <a:tcPr marL="9525" marR="9525" marT="9525"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l" fontAlgn="b"/>
                      <a:endParaRPr lang="en-US" sz="1100" b="0" i="0" u="none" strike="noStrike">
                        <a:solidFill>
                          <a:srgbClr val="000000"/>
                        </a:solidFill>
                        <a:effectLst/>
                        <a:latin typeface="Gill Sans MT" panose="020B0502020104020203" pitchFamily="34" charset="77"/>
                      </a:endParaRPr>
                    </a:p>
                  </a:txBody>
                  <a:tcPr marL="9525" marR="9525" marT="9525" anchor="b">
                    <a:lnL>
                      <a:noFill/>
                    </a:lnL>
                    <a:lnR>
                      <a:noFill/>
                    </a:lnR>
                    <a:lnT>
                      <a:noFill/>
                    </a:lnT>
                    <a:lnB w="12700" cap="flat" cmpd="sng" algn="ctr">
                      <a:solidFill>
                        <a:srgbClr val="000000"/>
                      </a:solidFill>
                      <a:prstDash val="solid"/>
                      <a:round/>
                      <a:headEnd type="none" w="med" len="med"/>
                      <a:tailEnd type="none" w="med" len="med"/>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r" fontAlgn="b"/>
                      <a:r>
                        <a:rPr lang="en-US" sz="1100" b="0" i="0" u="none" strike="noStrike" dirty="0">
                          <a:solidFill>
                            <a:srgbClr val="000000"/>
                          </a:solidFill>
                          <a:effectLst/>
                          <a:latin typeface="Gill Sans MT" panose="020B0502020104020203" pitchFamily="34" charset="77"/>
                        </a:rPr>
                        <a:t>4,066</a:t>
                      </a:r>
                    </a:p>
                  </a:txBody>
                  <a:tcPr marL="9525" marR="9525" marT="9525"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2653866768"/>
                  </a:ext>
                </a:extLst>
              </a:tr>
              <a:tr h="195091">
                <a:tc>
                  <a:txBody>
                    <a:bodyPr/>
                    <a:lstStyle/>
                    <a:p>
                      <a:pPr algn="l" fontAlgn="b"/>
                      <a:r>
                        <a:rPr lang="en-US" sz="1100" b="1" i="0" u="none" strike="noStrike">
                          <a:solidFill>
                            <a:srgbClr val="000000"/>
                          </a:solidFill>
                          <a:effectLst/>
                          <a:latin typeface="Gill Sans MT"/>
                        </a:rPr>
                        <a:t>STOCKPRICE </a:t>
                      </a:r>
                      <a:endParaRPr lang="en-US" sz="1100" b="1" i="0" u="none" strike="noStrike">
                        <a:solidFill>
                          <a:srgbClr val="000000"/>
                        </a:solidFill>
                        <a:effectLst/>
                        <a:latin typeface="Gill Sans MT" panose="020B0502020104020203" pitchFamily="34" charset="77"/>
                      </a:endParaRPr>
                    </a:p>
                  </a:txBody>
                  <a:tcPr marL="9525" marR="9525" marT="9525"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endParaRPr lang="en-US" sz="1100" b="1" i="0" u="none" strike="noStrike">
                        <a:solidFill>
                          <a:srgbClr val="000000"/>
                        </a:solidFill>
                        <a:effectLst/>
                        <a:latin typeface="Gill Sans MT" panose="020B0502020104020203" pitchFamily="34" charset="77"/>
                      </a:endParaRPr>
                    </a:p>
                  </a:txBody>
                  <a:tcPr marL="9525" marR="9525" marT="9525"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100" b="1" i="0" u="none" strike="noStrike" dirty="0">
                          <a:solidFill>
                            <a:srgbClr val="000000"/>
                          </a:solidFill>
                          <a:effectLst/>
                          <a:latin typeface="Gill Sans MT" panose="020B0502020104020203" pitchFamily="34" charset="77"/>
                        </a:rPr>
                        <a:t>$200</a:t>
                      </a:r>
                    </a:p>
                  </a:txBody>
                  <a:tcPr marL="9525" marR="9525" marT="9525"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184278073"/>
                  </a:ext>
                </a:extLst>
              </a:tr>
            </a:tbl>
          </a:graphicData>
        </a:graphic>
      </p:graphicFrame>
      <p:graphicFrame>
        <p:nvGraphicFramePr>
          <p:cNvPr id="15" name="Table 14">
            <a:extLst>
              <a:ext uri="{FF2B5EF4-FFF2-40B4-BE49-F238E27FC236}">
                <a16:creationId xmlns:a16="http://schemas.microsoft.com/office/drawing/2014/main" id="{8BE06327-CD7B-B820-FCFA-107F46ABB43E}"/>
              </a:ext>
            </a:extLst>
          </p:cNvPr>
          <p:cNvGraphicFramePr>
            <a:graphicFrameLocks noGrp="1"/>
          </p:cNvGraphicFramePr>
          <p:nvPr>
            <p:extLst>
              <p:ext uri="{D42A27DB-BD31-4B8C-83A1-F6EECF244321}">
                <p14:modId xmlns:p14="http://schemas.microsoft.com/office/powerpoint/2010/main" val="4010532461"/>
              </p:ext>
            </p:extLst>
          </p:nvPr>
        </p:nvGraphicFramePr>
        <p:xfrm>
          <a:off x="5306391" y="3688521"/>
          <a:ext cx="4786108" cy="891540"/>
        </p:xfrm>
        <a:graphic>
          <a:graphicData uri="http://schemas.openxmlformats.org/drawingml/2006/table">
            <a:tbl>
              <a:tblPr/>
              <a:tblGrid>
                <a:gridCol w="3220924">
                  <a:extLst>
                    <a:ext uri="{9D8B030D-6E8A-4147-A177-3AD203B41FA5}">
                      <a16:colId xmlns:a16="http://schemas.microsoft.com/office/drawing/2014/main" val="233787792"/>
                    </a:ext>
                  </a:extLst>
                </a:gridCol>
                <a:gridCol w="1565184">
                  <a:extLst>
                    <a:ext uri="{9D8B030D-6E8A-4147-A177-3AD203B41FA5}">
                      <a16:colId xmlns:a16="http://schemas.microsoft.com/office/drawing/2014/main" val="232847131"/>
                    </a:ext>
                  </a:extLst>
                </a:gridCol>
              </a:tblGrid>
              <a:tr h="176677">
                <a:tc>
                  <a:txBody>
                    <a:bodyPr/>
                    <a:lstStyle/>
                    <a:p>
                      <a:pPr algn="l" fontAlgn="b"/>
                      <a:endParaRPr lang="en-US" sz="1100" b="0" i="0" u="none" strike="noStrike">
                        <a:solidFill>
                          <a:srgbClr val="000000"/>
                        </a:solidFill>
                        <a:effectLst/>
                        <a:latin typeface="Arial" panose="020B0604020202020204" pitchFamily="34" charset="0"/>
                      </a:endParaRPr>
                    </a:p>
                  </a:txBody>
                  <a:tcPr marL="9525" marR="9525" marT="9525"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l" fontAlgn="b"/>
                      <a:endParaRPr lang="en-US" sz="1100" b="1" i="0" u="none" strike="noStrike">
                        <a:solidFill>
                          <a:srgbClr val="000000"/>
                        </a:solidFill>
                        <a:effectLst/>
                        <a:latin typeface="Arial" panose="020B0604020202020204" pitchFamily="34" charset="0"/>
                      </a:endParaRPr>
                    </a:p>
                  </a:txBody>
                  <a:tcPr marL="9525" marR="9525" marT="9525"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1133023835"/>
                  </a:ext>
                </a:extLst>
              </a:tr>
              <a:tr h="176677">
                <a:tc>
                  <a:txBody>
                    <a:bodyPr/>
                    <a:lstStyle/>
                    <a:p>
                      <a:pPr algn="l" fontAlgn="b"/>
                      <a:r>
                        <a:rPr lang="en-US" sz="1100" b="0" i="0" u="none" strike="noStrike">
                          <a:solidFill>
                            <a:srgbClr val="000000"/>
                          </a:solidFill>
                          <a:effectLst/>
                          <a:latin typeface="Gill Sans MT"/>
                        </a:rPr>
                        <a:t>IMPLIED EV</a:t>
                      </a:r>
                    </a:p>
                  </a:txBody>
                  <a:tcPr marL="9525" marR="9525" marT="9525"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n-US" sz="1100" b="1" i="0" u="none" strike="noStrike" dirty="0">
                          <a:solidFill>
                            <a:srgbClr val="000000"/>
                          </a:solidFill>
                          <a:effectLst/>
                          <a:latin typeface="Gill Sans MT"/>
                        </a:rPr>
                        <a:t>1439656</a:t>
                      </a:r>
                    </a:p>
                  </a:txBody>
                  <a:tcPr marL="9525" marR="9525" marT="9525"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9D9D9"/>
                    </a:solidFill>
                  </a:tcPr>
                </a:tc>
                <a:extLst>
                  <a:ext uri="{0D108BD9-81ED-4DB2-BD59-A6C34878D82A}">
                    <a16:rowId xmlns:a16="http://schemas.microsoft.com/office/drawing/2014/main" val="3152160795"/>
                  </a:ext>
                </a:extLst>
              </a:tr>
              <a:tr h="176677">
                <a:tc>
                  <a:txBody>
                    <a:bodyPr/>
                    <a:lstStyle/>
                    <a:p>
                      <a:pPr algn="l" fontAlgn="b"/>
                      <a:r>
                        <a:rPr lang="en-US" sz="1100" b="0" i="0" u="none" strike="noStrike">
                          <a:solidFill>
                            <a:srgbClr val="000000"/>
                          </a:solidFill>
                          <a:effectLst/>
                          <a:latin typeface="Gill Sans MT"/>
                        </a:rPr>
                        <a:t>IMPLIED EV/ SALES </a:t>
                      </a:r>
                      <a:endParaRPr lang="en-US" sz="1100" b="0" i="0" u="none" strike="noStrike">
                        <a:solidFill>
                          <a:srgbClr val="000000"/>
                        </a:solidFill>
                        <a:effectLst/>
                        <a:latin typeface="Gill Sans MT" panose="020B0502020104020203" pitchFamily="34" charset="77"/>
                      </a:endParaRPr>
                    </a:p>
                  </a:txBody>
                  <a:tcPr marL="9525" marR="9525" marT="9525"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1" i="0" u="none" strike="noStrike">
                          <a:solidFill>
                            <a:srgbClr val="000000"/>
                          </a:solidFill>
                          <a:effectLst/>
                          <a:latin typeface="Gill Sans MT"/>
                        </a:rPr>
                        <a:t>1.34</a:t>
                      </a:r>
                    </a:p>
                  </a:txBody>
                  <a:tcPr marL="9525" marR="9525" marT="9525"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4212571622"/>
                  </a:ext>
                </a:extLst>
              </a:tr>
              <a:tr h="176677">
                <a:tc>
                  <a:txBody>
                    <a:bodyPr/>
                    <a:lstStyle/>
                    <a:p>
                      <a:pPr algn="l" fontAlgn="b"/>
                      <a:endParaRPr lang="en-US" sz="1100" b="0" i="0" u="none" strike="noStrike">
                        <a:solidFill>
                          <a:srgbClr val="000000"/>
                        </a:solidFill>
                        <a:effectLst/>
                        <a:latin typeface="Gill Sans MT" panose="020B0502020104020203" pitchFamily="34" charset="77"/>
                      </a:endParaRPr>
                    </a:p>
                  </a:txBody>
                  <a:tcPr marL="9525" marR="9525" marT="9525"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l" fontAlgn="b"/>
                      <a:endParaRPr lang="en-US" sz="1100" b="0" i="0" u="none" strike="noStrike" dirty="0">
                        <a:solidFill>
                          <a:srgbClr val="000000"/>
                        </a:solidFill>
                        <a:effectLst/>
                        <a:latin typeface="Gill Sans MT" panose="020B0502020104020203" pitchFamily="34" charset="77"/>
                      </a:endParaRPr>
                    </a:p>
                  </a:txBody>
                  <a:tcPr marL="9525" marR="9525" marT="9525"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610278003"/>
                  </a:ext>
                </a:extLst>
              </a:tr>
            </a:tbl>
          </a:graphicData>
        </a:graphic>
      </p:graphicFrame>
      <p:graphicFrame>
        <p:nvGraphicFramePr>
          <p:cNvPr id="21" name="Table 20">
            <a:extLst>
              <a:ext uri="{FF2B5EF4-FFF2-40B4-BE49-F238E27FC236}">
                <a16:creationId xmlns:a16="http://schemas.microsoft.com/office/drawing/2014/main" id="{25C04830-507F-AED0-5F76-DE6C420D7EE4}"/>
              </a:ext>
            </a:extLst>
          </p:cNvPr>
          <p:cNvGraphicFramePr>
            <a:graphicFrameLocks noGrp="1"/>
          </p:cNvGraphicFramePr>
          <p:nvPr>
            <p:extLst>
              <p:ext uri="{D42A27DB-BD31-4B8C-83A1-F6EECF244321}">
                <p14:modId xmlns:p14="http://schemas.microsoft.com/office/powerpoint/2010/main" val="256984785"/>
              </p:ext>
            </p:extLst>
          </p:nvPr>
        </p:nvGraphicFramePr>
        <p:xfrm>
          <a:off x="5306560" y="4443754"/>
          <a:ext cx="4786132" cy="1909912"/>
        </p:xfrm>
        <a:graphic>
          <a:graphicData uri="http://schemas.openxmlformats.org/drawingml/2006/table">
            <a:tbl>
              <a:tblPr/>
              <a:tblGrid>
                <a:gridCol w="683734">
                  <a:extLst>
                    <a:ext uri="{9D8B030D-6E8A-4147-A177-3AD203B41FA5}">
                      <a16:colId xmlns:a16="http://schemas.microsoft.com/office/drawing/2014/main" val="1334353806"/>
                    </a:ext>
                  </a:extLst>
                </a:gridCol>
                <a:gridCol w="674528">
                  <a:extLst>
                    <a:ext uri="{9D8B030D-6E8A-4147-A177-3AD203B41FA5}">
                      <a16:colId xmlns:a16="http://schemas.microsoft.com/office/drawing/2014/main" val="1284687202"/>
                    </a:ext>
                  </a:extLst>
                </a:gridCol>
                <a:gridCol w="690307">
                  <a:extLst>
                    <a:ext uri="{9D8B030D-6E8A-4147-A177-3AD203B41FA5}">
                      <a16:colId xmlns:a16="http://schemas.microsoft.com/office/drawing/2014/main" val="530806635"/>
                    </a:ext>
                  </a:extLst>
                </a:gridCol>
                <a:gridCol w="674528">
                  <a:extLst>
                    <a:ext uri="{9D8B030D-6E8A-4147-A177-3AD203B41FA5}">
                      <a16:colId xmlns:a16="http://schemas.microsoft.com/office/drawing/2014/main" val="2634694591"/>
                    </a:ext>
                  </a:extLst>
                </a:gridCol>
                <a:gridCol w="690307">
                  <a:extLst>
                    <a:ext uri="{9D8B030D-6E8A-4147-A177-3AD203B41FA5}">
                      <a16:colId xmlns:a16="http://schemas.microsoft.com/office/drawing/2014/main" val="1738037555"/>
                    </a:ext>
                  </a:extLst>
                </a:gridCol>
                <a:gridCol w="688994">
                  <a:extLst>
                    <a:ext uri="{9D8B030D-6E8A-4147-A177-3AD203B41FA5}">
                      <a16:colId xmlns:a16="http://schemas.microsoft.com/office/drawing/2014/main" val="648376196"/>
                    </a:ext>
                  </a:extLst>
                </a:gridCol>
                <a:gridCol w="683734">
                  <a:extLst>
                    <a:ext uri="{9D8B030D-6E8A-4147-A177-3AD203B41FA5}">
                      <a16:colId xmlns:a16="http://schemas.microsoft.com/office/drawing/2014/main" val="3575294337"/>
                    </a:ext>
                  </a:extLst>
                </a:gridCol>
              </a:tblGrid>
              <a:tr h="238739">
                <a:tc>
                  <a:txBody>
                    <a:bodyPr/>
                    <a:lstStyle/>
                    <a:p>
                      <a:pPr algn="ctr" fontAlgn="t"/>
                      <a:endParaRPr lang="en-US" sz="1200" b="0" i="0" u="none" strike="noStrike">
                        <a:solidFill>
                          <a:srgbClr val="000000"/>
                        </a:solidFill>
                        <a:effectLst/>
                        <a:latin typeface="Arial" panose="020B0604020202020204" pitchFamily="34" charset="0"/>
                      </a:endParaRPr>
                    </a:p>
                  </a:txBody>
                  <a:tcPr marL="8072" marR="8072" marT="8072" marB="38748">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ctr" fontAlgn="t"/>
                      <a:r>
                        <a:rPr lang="en-US" sz="1200" b="1" i="0" u="none" strike="noStrike">
                          <a:solidFill>
                            <a:srgbClr val="000000"/>
                          </a:solidFill>
                          <a:effectLst/>
                          <a:latin typeface="Arial"/>
                        </a:rPr>
                        <a:t>3%</a:t>
                      </a:r>
                    </a:p>
                  </a:txBody>
                  <a:tcPr marL="8072" marR="8072" marT="8072" marB="38748">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t"/>
                      <a:r>
                        <a:rPr lang="en-US" sz="1200" b="1" i="0" u="none" strike="noStrike">
                          <a:solidFill>
                            <a:srgbClr val="000000"/>
                          </a:solidFill>
                          <a:effectLst/>
                          <a:latin typeface="Arial"/>
                        </a:rPr>
                        <a:t>3.5%</a:t>
                      </a:r>
                    </a:p>
                  </a:txBody>
                  <a:tcPr marL="8072" marR="8072" marT="8072" marB="38748">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t"/>
                      <a:r>
                        <a:rPr lang="en-US" sz="1200" b="1" i="0" u="none" strike="noStrike">
                          <a:solidFill>
                            <a:srgbClr val="000000"/>
                          </a:solidFill>
                          <a:effectLst/>
                          <a:latin typeface="Arial"/>
                        </a:rPr>
                        <a:t>4%</a:t>
                      </a:r>
                    </a:p>
                  </a:txBody>
                  <a:tcPr marL="8072" marR="8072" marT="8072" marB="38748">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t"/>
                      <a:r>
                        <a:rPr lang="en-US" sz="1200" b="1" i="0" u="none" strike="noStrike">
                          <a:solidFill>
                            <a:srgbClr val="000000"/>
                          </a:solidFill>
                          <a:effectLst/>
                          <a:latin typeface="Arial"/>
                        </a:rPr>
                        <a:t>4.5%</a:t>
                      </a:r>
                    </a:p>
                  </a:txBody>
                  <a:tcPr marL="8072" marR="8072" marT="8072" marB="38748">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t"/>
                      <a:r>
                        <a:rPr lang="en-US" sz="1200" b="1" i="0" u="none" strike="noStrike">
                          <a:solidFill>
                            <a:srgbClr val="000000"/>
                          </a:solidFill>
                          <a:effectLst/>
                          <a:latin typeface="Arial"/>
                        </a:rPr>
                        <a:t>5%</a:t>
                      </a:r>
                    </a:p>
                  </a:txBody>
                  <a:tcPr marL="8072" marR="8072" marT="8072" marB="38748">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t"/>
                      <a:r>
                        <a:rPr lang="en-US" sz="1200" b="1" i="0" u="none" strike="noStrike">
                          <a:solidFill>
                            <a:srgbClr val="000000"/>
                          </a:solidFill>
                          <a:effectLst/>
                          <a:latin typeface="Arial"/>
                        </a:rPr>
                        <a:t>5.5%</a:t>
                      </a:r>
                    </a:p>
                  </a:txBody>
                  <a:tcPr marL="8072" marR="8072" marT="8072" marB="38748">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071821194"/>
                  </a:ext>
                </a:extLst>
              </a:tr>
              <a:tr h="238739">
                <a:tc>
                  <a:txBody>
                    <a:bodyPr/>
                    <a:lstStyle/>
                    <a:p>
                      <a:pPr algn="l" fontAlgn="t"/>
                      <a:r>
                        <a:rPr lang="en-US" sz="1200" b="1" i="0" u="none" strike="noStrike">
                          <a:solidFill>
                            <a:srgbClr val="000000"/>
                          </a:solidFill>
                          <a:effectLst/>
                          <a:latin typeface="Arial"/>
                        </a:rPr>
                        <a:t>8%</a:t>
                      </a:r>
                    </a:p>
                  </a:txBody>
                  <a:tcPr marL="8072" marR="8072" marT="8072" marB="3874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9D9D9"/>
                    </a:solidFill>
                  </a:tcPr>
                </a:tc>
                <a:tc>
                  <a:txBody>
                    <a:bodyPr/>
                    <a:lstStyle/>
                    <a:p>
                      <a:pPr algn="ctr" fontAlgn="t"/>
                      <a:r>
                        <a:rPr lang="en-US" sz="1200" b="0" i="0" u="none" strike="noStrike">
                          <a:solidFill>
                            <a:srgbClr val="000000"/>
                          </a:solidFill>
                          <a:effectLst/>
                          <a:latin typeface="Arial"/>
                        </a:rPr>
                        <a:t>280</a:t>
                      </a:r>
                    </a:p>
                  </a:txBody>
                  <a:tcPr marL="8072" marR="8072" marT="8072" marB="38748">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7B4AE"/>
                    </a:solidFill>
                  </a:tcPr>
                </a:tc>
                <a:tc>
                  <a:txBody>
                    <a:bodyPr/>
                    <a:lstStyle/>
                    <a:p>
                      <a:pPr algn="ctr" fontAlgn="t"/>
                      <a:r>
                        <a:rPr lang="en-US" sz="1200" b="0" i="0" u="none" strike="noStrike">
                          <a:solidFill>
                            <a:srgbClr val="000000"/>
                          </a:solidFill>
                          <a:effectLst/>
                          <a:latin typeface="Arial"/>
                        </a:rPr>
                        <a:t>311</a:t>
                      </a:r>
                    </a:p>
                  </a:txBody>
                  <a:tcPr marL="8072" marR="8072" marT="8072" marB="38748">
                    <a:lnL>
                      <a:noFill/>
                    </a:lnL>
                    <a:lnR>
                      <a:noFill/>
                    </a:lnR>
                    <a:lnT w="12700" cap="flat" cmpd="sng" algn="ctr">
                      <a:solidFill>
                        <a:srgbClr val="000000"/>
                      </a:solidFill>
                      <a:prstDash val="solid"/>
                      <a:round/>
                      <a:headEnd type="none" w="med" len="med"/>
                      <a:tailEnd type="none" w="med" len="med"/>
                    </a:lnT>
                    <a:lnB>
                      <a:noFill/>
                    </a:lnB>
                    <a:solidFill>
                      <a:srgbClr val="F7B4AE"/>
                    </a:solidFill>
                  </a:tcPr>
                </a:tc>
                <a:tc>
                  <a:txBody>
                    <a:bodyPr/>
                    <a:lstStyle/>
                    <a:p>
                      <a:pPr algn="ctr" fontAlgn="t"/>
                      <a:r>
                        <a:rPr lang="en-US" sz="1200" b="0" i="0" u="none" strike="noStrike">
                          <a:solidFill>
                            <a:srgbClr val="000000"/>
                          </a:solidFill>
                          <a:effectLst/>
                          <a:latin typeface="Arial"/>
                        </a:rPr>
                        <a:t>349</a:t>
                      </a:r>
                    </a:p>
                  </a:txBody>
                  <a:tcPr marL="8072" marR="8072" marT="8072" marB="38748">
                    <a:lnL>
                      <a:noFill/>
                    </a:lnL>
                    <a:lnR>
                      <a:noFill/>
                    </a:lnR>
                    <a:lnT w="12700" cap="flat" cmpd="sng" algn="ctr">
                      <a:solidFill>
                        <a:srgbClr val="000000"/>
                      </a:solidFill>
                      <a:prstDash val="solid"/>
                      <a:round/>
                      <a:headEnd type="none" w="med" len="med"/>
                      <a:tailEnd type="none" w="med" len="med"/>
                    </a:lnT>
                    <a:lnB>
                      <a:noFill/>
                    </a:lnB>
                    <a:solidFill>
                      <a:srgbClr val="F7B4AE"/>
                    </a:solidFill>
                  </a:tcPr>
                </a:tc>
                <a:tc>
                  <a:txBody>
                    <a:bodyPr/>
                    <a:lstStyle/>
                    <a:p>
                      <a:pPr algn="ctr" fontAlgn="t"/>
                      <a:r>
                        <a:rPr lang="en-US" sz="1200" b="0" i="0" u="none" strike="noStrike">
                          <a:solidFill>
                            <a:srgbClr val="000000"/>
                          </a:solidFill>
                          <a:effectLst/>
                          <a:latin typeface="Arial"/>
                        </a:rPr>
                        <a:t>399</a:t>
                      </a:r>
                    </a:p>
                  </a:txBody>
                  <a:tcPr marL="8072" marR="8072" marT="8072" marB="38748">
                    <a:lnL>
                      <a:noFill/>
                    </a:lnL>
                    <a:lnR>
                      <a:noFill/>
                    </a:lnR>
                    <a:lnT w="12700" cap="flat" cmpd="sng" algn="ctr">
                      <a:solidFill>
                        <a:srgbClr val="000000"/>
                      </a:solidFill>
                      <a:prstDash val="solid"/>
                      <a:round/>
                      <a:headEnd type="none" w="med" len="med"/>
                      <a:tailEnd type="none" w="med" len="med"/>
                    </a:lnT>
                    <a:lnB>
                      <a:noFill/>
                    </a:lnB>
                    <a:solidFill>
                      <a:srgbClr val="F7B4AE"/>
                    </a:solidFill>
                  </a:tcPr>
                </a:tc>
                <a:tc>
                  <a:txBody>
                    <a:bodyPr/>
                    <a:lstStyle/>
                    <a:p>
                      <a:pPr algn="ctr" fontAlgn="t"/>
                      <a:r>
                        <a:rPr lang="en-US" sz="1200" b="0" i="0" u="none" strike="noStrike">
                          <a:solidFill>
                            <a:srgbClr val="000000"/>
                          </a:solidFill>
                          <a:effectLst/>
                          <a:latin typeface="Arial"/>
                        </a:rPr>
                        <a:t>465</a:t>
                      </a:r>
                    </a:p>
                  </a:txBody>
                  <a:tcPr marL="8072" marR="8072" marT="8072" marB="38748">
                    <a:lnL>
                      <a:noFill/>
                    </a:lnL>
                    <a:lnR>
                      <a:noFill/>
                    </a:lnR>
                    <a:lnT w="12700" cap="flat" cmpd="sng" algn="ctr">
                      <a:solidFill>
                        <a:srgbClr val="000000"/>
                      </a:solidFill>
                      <a:prstDash val="solid"/>
                      <a:round/>
                      <a:headEnd type="none" w="med" len="med"/>
                      <a:tailEnd type="none" w="med" len="med"/>
                    </a:lnT>
                    <a:lnB>
                      <a:noFill/>
                    </a:lnB>
                    <a:solidFill>
                      <a:srgbClr val="F7B4AE"/>
                    </a:solidFill>
                  </a:tcPr>
                </a:tc>
                <a:tc>
                  <a:txBody>
                    <a:bodyPr/>
                    <a:lstStyle/>
                    <a:p>
                      <a:pPr algn="ctr" fontAlgn="t"/>
                      <a:r>
                        <a:rPr lang="en-US" sz="1200" b="0" i="0" u="none" strike="noStrike">
                          <a:solidFill>
                            <a:srgbClr val="000000"/>
                          </a:solidFill>
                          <a:effectLst/>
                          <a:latin typeface="Arial"/>
                        </a:rPr>
                        <a:t>558</a:t>
                      </a:r>
                    </a:p>
                  </a:txBody>
                  <a:tcPr marL="8072" marR="8072" marT="8072" marB="38748">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7B4AE"/>
                    </a:solidFill>
                  </a:tcPr>
                </a:tc>
                <a:extLst>
                  <a:ext uri="{0D108BD9-81ED-4DB2-BD59-A6C34878D82A}">
                    <a16:rowId xmlns:a16="http://schemas.microsoft.com/office/drawing/2014/main" val="62693165"/>
                  </a:ext>
                </a:extLst>
              </a:tr>
              <a:tr h="238739">
                <a:tc>
                  <a:txBody>
                    <a:bodyPr/>
                    <a:lstStyle/>
                    <a:p>
                      <a:pPr algn="l" fontAlgn="t"/>
                      <a:r>
                        <a:rPr lang="en-US" sz="1200" b="1" i="0" u="none" strike="noStrike">
                          <a:solidFill>
                            <a:srgbClr val="000000"/>
                          </a:solidFill>
                          <a:effectLst/>
                          <a:latin typeface="Arial"/>
                        </a:rPr>
                        <a:t>8.5%</a:t>
                      </a:r>
                    </a:p>
                  </a:txBody>
                  <a:tcPr marL="8072" marR="8072" marT="8072" marB="3874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9D9D9"/>
                    </a:solidFill>
                  </a:tcPr>
                </a:tc>
                <a:tc>
                  <a:txBody>
                    <a:bodyPr/>
                    <a:lstStyle/>
                    <a:p>
                      <a:pPr algn="ctr" fontAlgn="t"/>
                      <a:r>
                        <a:rPr lang="en-US" sz="1200" b="0" i="0" u="none" strike="noStrike">
                          <a:solidFill>
                            <a:srgbClr val="000000"/>
                          </a:solidFill>
                          <a:effectLst/>
                          <a:latin typeface="Arial"/>
                        </a:rPr>
                        <a:t>247</a:t>
                      </a:r>
                    </a:p>
                  </a:txBody>
                  <a:tcPr marL="8072" marR="8072" marT="8072" marB="38748">
                    <a:lnL w="12700" cap="flat" cmpd="sng" algn="ctr">
                      <a:solidFill>
                        <a:srgbClr val="000000"/>
                      </a:solidFill>
                      <a:prstDash val="solid"/>
                      <a:round/>
                      <a:headEnd type="none" w="med" len="med"/>
                      <a:tailEnd type="none" w="med" len="med"/>
                    </a:lnL>
                    <a:lnR>
                      <a:noFill/>
                    </a:lnR>
                    <a:lnT>
                      <a:noFill/>
                    </a:lnT>
                    <a:lnB>
                      <a:noFill/>
                    </a:lnB>
                    <a:solidFill>
                      <a:srgbClr val="F7B4AE"/>
                    </a:solidFill>
                  </a:tcPr>
                </a:tc>
                <a:tc>
                  <a:txBody>
                    <a:bodyPr/>
                    <a:lstStyle/>
                    <a:p>
                      <a:pPr algn="ctr" fontAlgn="t"/>
                      <a:r>
                        <a:rPr lang="en-US" sz="1200" b="0" i="0" u="none" strike="noStrike">
                          <a:solidFill>
                            <a:srgbClr val="000000"/>
                          </a:solidFill>
                          <a:effectLst/>
                          <a:latin typeface="Arial"/>
                        </a:rPr>
                        <a:t>272</a:t>
                      </a:r>
                    </a:p>
                  </a:txBody>
                  <a:tcPr marL="8072" marR="8072" marT="8072" marB="38748">
                    <a:lnL>
                      <a:noFill/>
                    </a:lnL>
                    <a:lnR>
                      <a:noFill/>
                    </a:lnR>
                    <a:lnT>
                      <a:noFill/>
                    </a:lnT>
                    <a:lnB>
                      <a:noFill/>
                    </a:lnB>
                    <a:solidFill>
                      <a:srgbClr val="F7B4AE"/>
                    </a:solidFill>
                  </a:tcPr>
                </a:tc>
                <a:tc>
                  <a:txBody>
                    <a:bodyPr/>
                    <a:lstStyle/>
                    <a:p>
                      <a:pPr algn="ctr" fontAlgn="t"/>
                      <a:r>
                        <a:rPr lang="en-US" sz="1200" b="0" i="0" u="none" strike="noStrike">
                          <a:solidFill>
                            <a:srgbClr val="000000"/>
                          </a:solidFill>
                          <a:effectLst/>
                          <a:latin typeface="Arial"/>
                        </a:rPr>
                        <a:t>302</a:t>
                      </a:r>
                    </a:p>
                  </a:txBody>
                  <a:tcPr marL="8072" marR="8072" marT="8072" marB="38748">
                    <a:lnL>
                      <a:noFill/>
                    </a:lnL>
                    <a:lnR>
                      <a:noFill/>
                    </a:lnR>
                    <a:lnT>
                      <a:noFill/>
                    </a:lnT>
                    <a:lnB>
                      <a:noFill/>
                    </a:lnB>
                    <a:solidFill>
                      <a:srgbClr val="F7B4AE"/>
                    </a:solidFill>
                  </a:tcPr>
                </a:tc>
                <a:tc>
                  <a:txBody>
                    <a:bodyPr/>
                    <a:lstStyle/>
                    <a:p>
                      <a:pPr algn="ctr" fontAlgn="t"/>
                      <a:r>
                        <a:rPr lang="en-US" sz="1200" b="0" i="0" u="none" strike="noStrike">
                          <a:solidFill>
                            <a:srgbClr val="000000"/>
                          </a:solidFill>
                          <a:effectLst/>
                          <a:latin typeface="Arial"/>
                        </a:rPr>
                        <a:t>340</a:t>
                      </a:r>
                    </a:p>
                  </a:txBody>
                  <a:tcPr marL="8072" marR="8072" marT="8072" marB="38748">
                    <a:lnL>
                      <a:noFill/>
                    </a:lnL>
                    <a:lnR>
                      <a:noFill/>
                    </a:lnR>
                    <a:lnT>
                      <a:noFill/>
                    </a:lnT>
                    <a:lnB>
                      <a:noFill/>
                    </a:lnB>
                    <a:solidFill>
                      <a:srgbClr val="F7B4AE"/>
                    </a:solidFill>
                  </a:tcPr>
                </a:tc>
                <a:tc>
                  <a:txBody>
                    <a:bodyPr/>
                    <a:lstStyle/>
                    <a:p>
                      <a:pPr algn="ctr" fontAlgn="t"/>
                      <a:r>
                        <a:rPr lang="en-US" sz="1200" b="0" i="0" u="none" strike="noStrike">
                          <a:solidFill>
                            <a:srgbClr val="000000"/>
                          </a:solidFill>
                          <a:effectLst/>
                          <a:latin typeface="Arial"/>
                        </a:rPr>
                        <a:t>388</a:t>
                      </a:r>
                    </a:p>
                  </a:txBody>
                  <a:tcPr marL="8072" marR="8072" marT="8072" marB="38748">
                    <a:lnL>
                      <a:noFill/>
                    </a:lnL>
                    <a:lnR>
                      <a:noFill/>
                    </a:lnR>
                    <a:lnT>
                      <a:noFill/>
                    </a:lnT>
                    <a:lnB>
                      <a:noFill/>
                    </a:lnB>
                    <a:solidFill>
                      <a:srgbClr val="F7B4AE"/>
                    </a:solidFill>
                  </a:tcPr>
                </a:tc>
                <a:tc>
                  <a:txBody>
                    <a:bodyPr/>
                    <a:lstStyle/>
                    <a:p>
                      <a:pPr algn="ctr" fontAlgn="t"/>
                      <a:r>
                        <a:rPr lang="en-US" sz="1200" b="0" i="0" u="none" strike="noStrike">
                          <a:solidFill>
                            <a:srgbClr val="000000"/>
                          </a:solidFill>
                          <a:effectLst/>
                          <a:latin typeface="Arial"/>
                        </a:rPr>
                        <a:t>453</a:t>
                      </a:r>
                    </a:p>
                  </a:txBody>
                  <a:tcPr marL="8072" marR="8072" marT="8072" marB="38748">
                    <a:lnL>
                      <a:noFill/>
                    </a:lnL>
                    <a:lnR w="12700" cap="flat" cmpd="sng" algn="ctr">
                      <a:solidFill>
                        <a:srgbClr val="000000"/>
                      </a:solidFill>
                      <a:prstDash val="solid"/>
                      <a:round/>
                      <a:headEnd type="none" w="med" len="med"/>
                      <a:tailEnd type="none" w="med" len="med"/>
                    </a:lnR>
                    <a:lnT>
                      <a:noFill/>
                    </a:lnT>
                    <a:lnB>
                      <a:noFill/>
                    </a:lnB>
                    <a:solidFill>
                      <a:srgbClr val="F7B4AE"/>
                    </a:solidFill>
                  </a:tcPr>
                </a:tc>
                <a:extLst>
                  <a:ext uri="{0D108BD9-81ED-4DB2-BD59-A6C34878D82A}">
                    <a16:rowId xmlns:a16="http://schemas.microsoft.com/office/drawing/2014/main" val="3736818957"/>
                  </a:ext>
                </a:extLst>
              </a:tr>
              <a:tr h="238739">
                <a:tc>
                  <a:txBody>
                    <a:bodyPr/>
                    <a:lstStyle/>
                    <a:p>
                      <a:pPr algn="l" fontAlgn="t"/>
                      <a:r>
                        <a:rPr lang="en-US" sz="1200" b="1" i="0" u="none" strike="noStrike">
                          <a:solidFill>
                            <a:srgbClr val="000000"/>
                          </a:solidFill>
                          <a:effectLst/>
                          <a:latin typeface="Arial"/>
                        </a:rPr>
                        <a:t>9%</a:t>
                      </a:r>
                    </a:p>
                  </a:txBody>
                  <a:tcPr marL="8072" marR="8072" marT="8072" marB="3874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9D9D9"/>
                    </a:solidFill>
                  </a:tcPr>
                </a:tc>
                <a:tc>
                  <a:txBody>
                    <a:bodyPr/>
                    <a:lstStyle/>
                    <a:p>
                      <a:pPr algn="ctr" fontAlgn="t"/>
                      <a:r>
                        <a:rPr lang="en-US" sz="1200" b="0" i="0" u="none" strike="noStrike">
                          <a:solidFill>
                            <a:srgbClr val="000000"/>
                          </a:solidFill>
                          <a:effectLst/>
                          <a:latin typeface="Arial"/>
                        </a:rPr>
                        <a:t>220</a:t>
                      </a:r>
                    </a:p>
                  </a:txBody>
                  <a:tcPr marL="8072" marR="8072" marT="8072" marB="38748">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7B4AE"/>
                    </a:solidFill>
                  </a:tcPr>
                </a:tc>
                <a:tc>
                  <a:txBody>
                    <a:bodyPr/>
                    <a:lstStyle/>
                    <a:p>
                      <a:pPr algn="ctr" fontAlgn="t"/>
                      <a:r>
                        <a:rPr lang="en-US" sz="1200" b="0" i="0" u="none" strike="noStrike">
                          <a:solidFill>
                            <a:srgbClr val="000000"/>
                          </a:solidFill>
                          <a:effectLst/>
                          <a:latin typeface="Arial"/>
                        </a:rPr>
                        <a:t>240</a:t>
                      </a:r>
                    </a:p>
                  </a:txBody>
                  <a:tcPr marL="8072" marR="8072" marT="8072" marB="38748">
                    <a:lnL>
                      <a:noFill/>
                    </a:lnL>
                    <a:lnR>
                      <a:noFill/>
                    </a:lnR>
                    <a:lnT>
                      <a:noFill/>
                    </a:lnT>
                    <a:lnB>
                      <a:noFill/>
                    </a:lnB>
                    <a:solidFill>
                      <a:srgbClr val="F7B4AE"/>
                    </a:solidFill>
                  </a:tcPr>
                </a:tc>
                <a:tc>
                  <a:txBody>
                    <a:bodyPr/>
                    <a:lstStyle/>
                    <a:p>
                      <a:pPr algn="ctr" fontAlgn="t"/>
                      <a:r>
                        <a:rPr lang="en-US" sz="1200" b="0" i="0" u="none" strike="noStrike">
                          <a:solidFill>
                            <a:srgbClr val="000000"/>
                          </a:solidFill>
                          <a:effectLst/>
                          <a:latin typeface="Arial"/>
                        </a:rPr>
                        <a:t>264</a:t>
                      </a:r>
                    </a:p>
                  </a:txBody>
                  <a:tcPr marL="8072" marR="8072" marT="8072" marB="38748">
                    <a:lnL>
                      <a:noFill/>
                    </a:lnL>
                    <a:lnR>
                      <a:noFill/>
                    </a:lnR>
                    <a:lnT>
                      <a:noFill/>
                    </a:lnT>
                    <a:lnB>
                      <a:noFill/>
                    </a:lnB>
                    <a:solidFill>
                      <a:srgbClr val="F7B4AE"/>
                    </a:solidFill>
                  </a:tcPr>
                </a:tc>
                <a:tc>
                  <a:txBody>
                    <a:bodyPr/>
                    <a:lstStyle/>
                    <a:p>
                      <a:pPr algn="ctr" fontAlgn="t"/>
                      <a:r>
                        <a:rPr lang="en-US" sz="1200" b="0" i="0" u="none" strike="noStrike">
                          <a:solidFill>
                            <a:srgbClr val="000000"/>
                          </a:solidFill>
                          <a:effectLst/>
                          <a:latin typeface="Arial"/>
                        </a:rPr>
                        <a:t>294</a:t>
                      </a:r>
                    </a:p>
                  </a:txBody>
                  <a:tcPr marL="8072" marR="8072" marT="8072" marB="38748">
                    <a:lnL>
                      <a:noFill/>
                    </a:lnL>
                    <a:lnR>
                      <a:noFill/>
                    </a:lnR>
                    <a:lnT>
                      <a:noFill/>
                    </a:lnT>
                    <a:lnB>
                      <a:noFill/>
                    </a:lnB>
                    <a:solidFill>
                      <a:srgbClr val="F7B4AE"/>
                    </a:solidFill>
                  </a:tcPr>
                </a:tc>
                <a:tc>
                  <a:txBody>
                    <a:bodyPr/>
                    <a:lstStyle/>
                    <a:p>
                      <a:pPr algn="ctr" fontAlgn="t"/>
                      <a:r>
                        <a:rPr lang="en-US" sz="1200" b="0" i="0" u="none" strike="noStrike">
                          <a:solidFill>
                            <a:srgbClr val="000000"/>
                          </a:solidFill>
                          <a:effectLst/>
                          <a:latin typeface="Arial"/>
                        </a:rPr>
                        <a:t>330</a:t>
                      </a:r>
                    </a:p>
                  </a:txBody>
                  <a:tcPr marL="8072" marR="8072" marT="8072" marB="38748">
                    <a:lnL>
                      <a:noFill/>
                    </a:lnL>
                    <a:lnR>
                      <a:noFill/>
                    </a:lnR>
                    <a:lnT>
                      <a:noFill/>
                    </a:lnT>
                    <a:lnB>
                      <a:noFill/>
                    </a:lnB>
                    <a:solidFill>
                      <a:srgbClr val="F7B4AE"/>
                    </a:solidFill>
                  </a:tcPr>
                </a:tc>
                <a:tc>
                  <a:txBody>
                    <a:bodyPr/>
                    <a:lstStyle/>
                    <a:p>
                      <a:pPr algn="ctr" fontAlgn="t"/>
                      <a:r>
                        <a:rPr lang="en-US" sz="1200" b="0" i="0" u="none" strike="noStrike">
                          <a:solidFill>
                            <a:srgbClr val="000000"/>
                          </a:solidFill>
                          <a:effectLst/>
                          <a:latin typeface="Arial"/>
                        </a:rPr>
                        <a:t>377</a:t>
                      </a:r>
                    </a:p>
                  </a:txBody>
                  <a:tcPr marL="8072" marR="8072" marT="8072" marB="38748">
                    <a:lnL>
                      <a:noFill/>
                    </a:lnL>
                    <a:lnR w="12700" cap="flat" cmpd="sng" algn="ctr">
                      <a:solidFill>
                        <a:srgbClr val="000000"/>
                      </a:solidFill>
                      <a:prstDash val="solid"/>
                      <a:round/>
                      <a:headEnd type="none" w="med" len="med"/>
                      <a:tailEnd type="none" w="med" len="med"/>
                    </a:lnR>
                    <a:lnT>
                      <a:noFill/>
                    </a:lnT>
                    <a:lnB>
                      <a:noFill/>
                    </a:lnB>
                    <a:solidFill>
                      <a:srgbClr val="F7B4AE"/>
                    </a:solidFill>
                  </a:tcPr>
                </a:tc>
                <a:extLst>
                  <a:ext uri="{0D108BD9-81ED-4DB2-BD59-A6C34878D82A}">
                    <a16:rowId xmlns:a16="http://schemas.microsoft.com/office/drawing/2014/main" val="624398700"/>
                  </a:ext>
                </a:extLst>
              </a:tr>
              <a:tr h="238739">
                <a:tc>
                  <a:txBody>
                    <a:bodyPr/>
                    <a:lstStyle/>
                    <a:p>
                      <a:pPr algn="l" fontAlgn="t"/>
                      <a:r>
                        <a:rPr lang="en-US" sz="1200" b="1" i="0" u="none" strike="noStrike">
                          <a:solidFill>
                            <a:srgbClr val="000000"/>
                          </a:solidFill>
                          <a:effectLst/>
                          <a:latin typeface="Arial"/>
                        </a:rPr>
                        <a:t>9.4%</a:t>
                      </a:r>
                    </a:p>
                  </a:txBody>
                  <a:tcPr marL="8072" marR="8072" marT="8072" marB="3874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9D9D9"/>
                    </a:solidFill>
                  </a:tcPr>
                </a:tc>
                <a:tc>
                  <a:txBody>
                    <a:bodyPr/>
                    <a:lstStyle/>
                    <a:p>
                      <a:pPr algn="ctr" fontAlgn="t"/>
                      <a:r>
                        <a:rPr lang="en-US" sz="1200" b="1" i="0" u="none" strike="noStrike">
                          <a:solidFill>
                            <a:srgbClr val="000000"/>
                          </a:solidFill>
                          <a:effectLst/>
                          <a:latin typeface="Arial"/>
                        </a:rPr>
                        <a:t>201</a:t>
                      </a:r>
                    </a:p>
                  </a:txBody>
                  <a:tcPr marL="8072" marR="8072" marT="8072" marB="3874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B4AE"/>
                    </a:solidFill>
                  </a:tcPr>
                </a:tc>
                <a:tc>
                  <a:txBody>
                    <a:bodyPr/>
                    <a:lstStyle/>
                    <a:p>
                      <a:pPr algn="ctr" fontAlgn="t"/>
                      <a:r>
                        <a:rPr lang="en-US" sz="1200" b="0" i="0" u="none" strike="noStrike">
                          <a:solidFill>
                            <a:srgbClr val="000000"/>
                          </a:solidFill>
                          <a:effectLst/>
                          <a:latin typeface="Arial"/>
                        </a:rPr>
                        <a:t>218</a:t>
                      </a:r>
                    </a:p>
                  </a:txBody>
                  <a:tcPr marL="8072" marR="8072" marT="8072" marB="38748">
                    <a:lnL w="12700" cap="flat" cmpd="sng" algn="ctr">
                      <a:solidFill>
                        <a:srgbClr val="000000"/>
                      </a:solidFill>
                      <a:prstDash val="solid"/>
                      <a:round/>
                      <a:headEnd type="none" w="med" len="med"/>
                      <a:tailEnd type="none" w="med" len="med"/>
                    </a:lnL>
                    <a:lnR>
                      <a:noFill/>
                    </a:lnR>
                    <a:lnT>
                      <a:noFill/>
                    </a:lnT>
                    <a:lnB>
                      <a:noFill/>
                    </a:lnB>
                    <a:solidFill>
                      <a:srgbClr val="F7B4AE"/>
                    </a:solidFill>
                  </a:tcPr>
                </a:tc>
                <a:tc>
                  <a:txBody>
                    <a:bodyPr/>
                    <a:lstStyle/>
                    <a:p>
                      <a:pPr algn="ctr" fontAlgn="t"/>
                      <a:r>
                        <a:rPr lang="en-US" sz="1200" b="0" i="0" u="none" strike="noStrike">
                          <a:solidFill>
                            <a:srgbClr val="000000"/>
                          </a:solidFill>
                          <a:effectLst/>
                          <a:latin typeface="Arial"/>
                        </a:rPr>
                        <a:t>238</a:t>
                      </a:r>
                    </a:p>
                  </a:txBody>
                  <a:tcPr marL="8072" marR="8072" marT="8072" marB="38748">
                    <a:lnL>
                      <a:noFill/>
                    </a:lnL>
                    <a:lnR>
                      <a:noFill/>
                    </a:lnR>
                    <a:lnT>
                      <a:noFill/>
                    </a:lnT>
                    <a:lnB>
                      <a:noFill/>
                    </a:lnB>
                    <a:solidFill>
                      <a:srgbClr val="F7B4AE"/>
                    </a:solidFill>
                  </a:tcPr>
                </a:tc>
                <a:tc>
                  <a:txBody>
                    <a:bodyPr/>
                    <a:lstStyle/>
                    <a:p>
                      <a:pPr algn="ctr" fontAlgn="t"/>
                      <a:r>
                        <a:rPr lang="en-US" sz="1200" b="0" i="0" u="none" strike="noStrike">
                          <a:solidFill>
                            <a:srgbClr val="000000"/>
                          </a:solidFill>
                          <a:effectLst/>
                          <a:latin typeface="Arial"/>
                        </a:rPr>
                        <a:t>262</a:t>
                      </a:r>
                    </a:p>
                  </a:txBody>
                  <a:tcPr marL="8072" marR="8072" marT="8072" marB="38748">
                    <a:lnL>
                      <a:noFill/>
                    </a:lnL>
                    <a:lnR>
                      <a:noFill/>
                    </a:lnR>
                    <a:lnT>
                      <a:noFill/>
                    </a:lnT>
                    <a:lnB>
                      <a:noFill/>
                    </a:lnB>
                    <a:solidFill>
                      <a:srgbClr val="F7B4AE"/>
                    </a:solidFill>
                  </a:tcPr>
                </a:tc>
                <a:tc>
                  <a:txBody>
                    <a:bodyPr/>
                    <a:lstStyle/>
                    <a:p>
                      <a:pPr algn="ctr" fontAlgn="t"/>
                      <a:r>
                        <a:rPr lang="en-US" sz="1200" b="0" i="0" u="none" strike="noStrike">
                          <a:solidFill>
                            <a:srgbClr val="000000"/>
                          </a:solidFill>
                          <a:effectLst/>
                          <a:latin typeface="Arial"/>
                        </a:rPr>
                        <a:t>291</a:t>
                      </a:r>
                    </a:p>
                  </a:txBody>
                  <a:tcPr marL="8072" marR="8072" marT="8072" marB="38748">
                    <a:lnL>
                      <a:noFill/>
                    </a:lnL>
                    <a:lnR>
                      <a:noFill/>
                    </a:lnR>
                    <a:lnT>
                      <a:noFill/>
                    </a:lnT>
                    <a:lnB>
                      <a:noFill/>
                    </a:lnB>
                    <a:solidFill>
                      <a:srgbClr val="F7B4AE"/>
                    </a:solidFill>
                  </a:tcPr>
                </a:tc>
                <a:tc>
                  <a:txBody>
                    <a:bodyPr/>
                    <a:lstStyle/>
                    <a:p>
                      <a:pPr algn="ctr" fontAlgn="t"/>
                      <a:r>
                        <a:rPr lang="en-US" sz="1200" b="0" i="0" u="none" strike="noStrike">
                          <a:solidFill>
                            <a:srgbClr val="000000"/>
                          </a:solidFill>
                          <a:effectLst/>
                          <a:latin typeface="Arial"/>
                        </a:rPr>
                        <a:t>328</a:t>
                      </a:r>
                    </a:p>
                  </a:txBody>
                  <a:tcPr marL="8072" marR="8072" marT="8072" marB="38748">
                    <a:lnL>
                      <a:noFill/>
                    </a:lnL>
                    <a:lnR w="12700" cap="flat" cmpd="sng" algn="ctr">
                      <a:solidFill>
                        <a:srgbClr val="000000"/>
                      </a:solidFill>
                      <a:prstDash val="solid"/>
                      <a:round/>
                      <a:headEnd type="none" w="med" len="med"/>
                      <a:tailEnd type="none" w="med" len="med"/>
                    </a:lnR>
                    <a:lnT>
                      <a:noFill/>
                    </a:lnT>
                    <a:lnB>
                      <a:noFill/>
                    </a:lnB>
                    <a:solidFill>
                      <a:srgbClr val="F7B4AE"/>
                    </a:solidFill>
                  </a:tcPr>
                </a:tc>
                <a:extLst>
                  <a:ext uri="{0D108BD9-81ED-4DB2-BD59-A6C34878D82A}">
                    <a16:rowId xmlns:a16="http://schemas.microsoft.com/office/drawing/2014/main" val="1922362540"/>
                  </a:ext>
                </a:extLst>
              </a:tr>
              <a:tr h="238739">
                <a:tc>
                  <a:txBody>
                    <a:bodyPr/>
                    <a:lstStyle/>
                    <a:p>
                      <a:pPr algn="l" fontAlgn="t"/>
                      <a:r>
                        <a:rPr lang="en-US" sz="1200" b="1" i="0" u="none" strike="noStrike">
                          <a:solidFill>
                            <a:srgbClr val="000000"/>
                          </a:solidFill>
                          <a:effectLst/>
                          <a:latin typeface="Arial"/>
                        </a:rPr>
                        <a:t>10%</a:t>
                      </a:r>
                    </a:p>
                  </a:txBody>
                  <a:tcPr marL="8072" marR="8072" marT="8072" marB="3874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9D9D9"/>
                    </a:solidFill>
                  </a:tcPr>
                </a:tc>
                <a:tc>
                  <a:txBody>
                    <a:bodyPr/>
                    <a:lstStyle/>
                    <a:p>
                      <a:pPr algn="ctr" fontAlgn="t"/>
                      <a:r>
                        <a:rPr lang="en-US" sz="1200" b="0" i="0" u="none" strike="noStrike">
                          <a:solidFill>
                            <a:srgbClr val="000000"/>
                          </a:solidFill>
                          <a:effectLst/>
                          <a:latin typeface="Arial"/>
                        </a:rPr>
                        <a:t>179</a:t>
                      </a:r>
                    </a:p>
                  </a:txBody>
                  <a:tcPr marL="8072" marR="8072" marT="8072" marB="38748">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7B4AE"/>
                    </a:solidFill>
                  </a:tcPr>
                </a:tc>
                <a:tc>
                  <a:txBody>
                    <a:bodyPr/>
                    <a:lstStyle/>
                    <a:p>
                      <a:pPr algn="ctr" fontAlgn="t"/>
                      <a:r>
                        <a:rPr lang="en-US" sz="1200" b="0" i="0" u="none" strike="noStrike">
                          <a:solidFill>
                            <a:srgbClr val="000000"/>
                          </a:solidFill>
                          <a:effectLst/>
                          <a:latin typeface="Arial"/>
                        </a:rPr>
                        <a:t>192</a:t>
                      </a:r>
                    </a:p>
                  </a:txBody>
                  <a:tcPr marL="8072" marR="8072" marT="8072" marB="38748">
                    <a:lnL>
                      <a:noFill/>
                    </a:lnL>
                    <a:lnR>
                      <a:noFill/>
                    </a:lnR>
                    <a:lnT>
                      <a:noFill/>
                    </a:lnT>
                    <a:lnB>
                      <a:noFill/>
                    </a:lnB>
                    <a:solidFill>
                      <a:srgbClr val="F7B4AE"/>
                    </a:solidFill>
                  </a:tcPr>
                </a:tc>
                <a:tc>
                  <a:txBody>
                    <a:bodyPr/>
                    <a:lstStyle/>
                    <a:p>
                      <a:pPr algn="ctr" fontAlgn="t"/>
                      <a:r>
                        <a:rPr lang="en-US" sz="1200" b="0" i="0" u="none" strike="noStrike">
                          <a:solidFill>
                            <a:srgbClr val="000000"/>
                          </a:solidFill>
                          <a:effectLst/>
                          <a:latin typeface="Arial"/>
                        </a:rPr>
                        <a:t>208</a:t>
                      </a:r>
                    </a:p>
                  </a:txBody>
                  <a:tcPr marL="8072" marR="8072" marT="8072" marB="38748">
                    <a:lnL>
                      <a:noFill/>
                    </a:lnL>
                    <a:lnR>
                      <a:noFill/>
                    </a:lnR>
                    <a:lnT>
                      <a:noFill/>
                    </a:lnT>
                    <a:lnB>
                      <a:noFill/>
                    </a:lnB>
                    <a:solidFill>
                      <a:srgbClr val="F7B4AE"/>
                    </a:solidFill>
                  </a:tcPr>
                </a:tc>
                <a:tc>
                  <a:txBody>
                    <a:bodyPr/>
                    <a:lstStyle/>
                    <a:p>
                      <a:pPr algn="ctr" fontAlgn="t"/>
                      <a:r>
                        <a:rPr lang="en-US" sz="1200" b="0" i="0" u="none" strike="noStrike">
                          <a:solidFill>
                            <a:srgbClr val="000000"/>
                          </a:solidFill>
                          <a:effectLst/>
                          <a:latin typeface="Arial"/>
                        </a:rPr>
                        <a:t>227</a:t>
                      </a:r>
                    </a:p>
                  </a:txBody>
                  <a:tcPr marL="8072" marR="8072" marT="8072" marB="38748">
                    <a:lnL>
                      <a:noFill/>
                    </a:lnL>
                    <a:lnR>
                      <a:noFill/>
                    </a:lnR>
                    <a:lnT>
                      <a:noFill/>
                    </a:lnT>
                    <a:lnB>
                      <a:noFill/>
                    </a:lnB>
                    <a:solidFill>
                      <a:srgbClr val="F7B4AE"/>
                    </a:solidFill>
                  </a:tcPr>
                </a:tc>
                <a:tc>
                  <a:txBody>
                    <a:bodyPr/>
                    <a:lstStyle/>
                    <a:p>
                      <a:pPr algn="ctr" fontAlgn="t"/>
                      <a:r>
                        <a:rPr lang="en-US" sz="1200" b="0" i="0" u="none" strike="noStrike">
                          <a:solidFill>
                            <a:srgbClr val="000000"/>
                          </a:solidFill>
                          <a:effectLst/>
                          <a:latin typeface="Arial"/>
                        </a:rPr>
                        <a:t>250</a:t>
                      </a:r>
                    </a:p>
                  </a:txBody>
                  <a:tcPr marL="8072" marR="8072" marT="8072" marB="38748">
                    <a:lnL>
                      <a:noFill/>
                    </a:lnL>
                    <a:lnR>
                      <a:noFill/>
                    </a:lnR>
                    <a:lnT>
                      <a:noFill/>
                    </a:lnT>
                    <a:lnB>
                      <a:noFill/>
                    </a:lnB>
                    <a:solidFill>
                      <a:srgbClr val="F7B4AE"/>
                    </a:solidFill>
                  </a:tcPr>
                </a:tc>
                <a:tc>
                  <a:txBody>
                    <a:bodyPr/>
                    <a:lstStyle/>
                    <a:p>
                      <a:pPr algn="ctr" fontAlgn="t"/>
                      <a:r>
                        <a:rPr lang="en-US" sz="1200" b="0" i="0" u="none" strike="noStrike">
                          <a:solidFill>
                            <a:srgbClr val="000000"/>
                          </a:solidFill>
                          <a:effectLst/>
                          <a:latin typeface="Arial"/>
                        </a:rPr>
                        <a:t>278</a:t>
                      </a:r>
                    </a:p>
                  </a:txBody>
                  <a:tcPr marL="8072" marR="8072" marT="8072" marB="38748">
                    <a:lnL>
                      <a:noFill/>
                    </a:lnL>
                    <a:lnR w="12700" cap="flat" cmpd="sng" algn="ctr">
                      <a:solidFill>
                        <a:srgbClr val="000000"/>
                      </a:solidFill>
                      <a:prstDash val="solid"/>
                      <a:round/>
                      <a:headEnd type="none" w="med" len="med"/>
                      <a:tailEnd type="none" w="med" len="med"/>
                    </a:lnR>
                    <a:lnT>
                      <a:noFill/>
                    </a:lnT>
                    <a:lnB>
                      <a:noFill/>
                    </a:lnB>
                    <a:solidFill>
                      <a:srgbClr val="F7B4AE"/>
                    </a:solidFill>
                  </a:tcPr>
                </a:tc>
                <a:extLst>
                  <a:ext uri="{0D108BD9-81ED-4DB2-BD59-A6C34878D82A}">
                    <a16:rowId xmlns:a16="http://schemas.microsoft.com/office/drawing/2014/main" val="1683814594"/>
                  </a:ext>
                </a:extLst>
              </a:tr>
              <a:tr h="238739">
                <a:tc>
                  <a:txBody>
                    <a:bodyPr/>
                    <a:lstStyle/>
                    <a:p>
                      <a:pPr algn="l" fontAlgn="t"/>
                      <a:r>
                        <a:rPr lang="en-US" sz="1200" b="1" i="0" u="none" strike="noStrike">
                          <a:solidFill>
                            <a:srgbClr val="000000"/>
                          </a:solidFill>
                          <a:effectLst/>
                          <a:latin typeface="Arial"/>
                        </a:rPr>
                        <a:t>10.5%</a:t>
                      </a:r>
                    </a:p>
                  </a:txBody>
                  <a:tcPr marL="8072" marR="8072" marT="8072" marB="3874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9D9D9"/>
                    </a:solidFill>
                  </a:tcPr>
                </a:tc>
                <a:tc>
                  <a:txBody>
                    <a:bodyPr/>
                    <a:lstStyle/>
                    <a:p>
                      <a:pPr algn="ctr" fontAlgn="t"/>
                      <a:r>
                        <a:rPr lang="en-US" sz="1200" b="0" i="0" u="none" strike="noStrike">
                          <a:solidFill>
                            <a:srgbClr val="000000"/>
                          </a:solidFill>
                          <a:effectLst/>
                          <a:latin typeface="Arial"/>
                        </a:rPr>
                        <a:t>162</a:t>
                      </a:r>
                    </a:p>
                  </a:txBody>
                  <a:tcPr marL="8072" marR="8072" marT="8072" marB="38748">
                    <a:lnL w="12700" cap="flat" cmpd="sng" algn="ctr">
                      <a:solidFill>
                        <a:srgbClr val="000000"/>
                      </a:solidFill>
                      <a:prstDash val="solid"/>
                      <a:round/>
                      <a:headEnd type="none" w="med" len="med"/>
                      <a:tailEnd type="none" w="med" len="med"/>
                    </a:lnL>
                    <a:lnR>
                      <a:noFill/>
                    </a:lnR>
                    <a:lnT>
                      <a:noFill/>
                    </a:lnT>
                    <a:lnB>
                      <a:noFill/>
                    </a:lnB>
                    <a:solidFill>
                      <a:srgbClr val="F7B4AE"/>
                    </a:solidFill>
                  </a:tcPr>
                </a:tc>
                <a:tc>
                  <a:txBody>
                    <a:bodyPr/>
                    <a:lstStyle/>
                    <a:p>
                      <a:pPr algn="ctr" fontAlgn="t"/>
                      <a:r>
                        <a:rPr lang="en-US" sz="1200" b="0" i="0" u="none" strike="noStrike">
                          <a:solidFill>
                            <a:srgbClr val="000000"/>
                          </a:solidFill>
                          <a:effectLst/>
                          <a:latin typeface="Arial"/>
                        </a:rPr>
                        <a:t>174</a:t>
                      </a:r>
                    </a:p>
                  </a:txBody>
                  <a:tcPr marL="8072" marR="8072" marT="8072" marB="38748">
                    <a:lnL>
                      <a:noFill/>
                    </a:lnL>
                    <a:lnR>
                      <a:noFill/>
                    </a:lnR>
                    <a:lnT>
                      <a:noFill/>
                    </a:lnT>
                    <a:lnB>
                      <a:noFill/>
                    </a:lnB>
                    <a:solidFill>
                      <a:srgbClr val="F7B4AE"/>
                    </a:solidFill>
                  </a:tcPr>
                </a:tc>
                <a:tc>
                  <a:txBody>
                    <a:bodyPr/>
                    <a:lstStyle/>
                    <a:p>
                      <a:pPr algn="ctr" fontAlgn="t"/>
                      <a:r>
                        <a:rPr lang="en-US" sz="1200" b="0" i="0" u="none" strike="noStrike">
                          <a:solidFill>
                            <a:srgbClr val="000000"/>
                          </a:solidFill>
                          <a:effectLst/>
                          <a:latin typeface="Arial"/>
                        </a:rPr>
                        <a:t>187</a:t>
                      </a:r>
                    </a:p>
                  </a:txBody>
                  <a:tcPr marL="8072" marR="8072" marT="8072" marB="38748">
                    <a:lnL>
                      <a:noFill/>
                    </a:lnL>
                    <a:lnR>
                      <a:noFill/>
                    </a:lnR>
                    <a:lnT>
                      <a:noFill/>
                    </a:lnT>
                    <a:lnB>
                      <a:noFill/>
                    </a:lnB>
                    <a:solidFill>
                      <a:srgbClr val="F7B4AE"/>
                    </a:solidFill>
                  </a:tcPr>
                </a:tc>
                <a:tc>
                  <a:txBody>
                    <a:bodyPr/>
                    <a:lstStyle/>
                    <a:p>
                      <a:pPr algn="ctr" fontAlgn="t"/>
                      <a:r>
                        <a:rPr lang="en-US" sz="1200" b="0" i="0" u="none" strike="noStrike">
                          <a:solidFill>
                            <a:srgbClr val="000000"/>
                          </a:solidFill>
                          <a:effectLst/>
                          <a:latin typeface="Arial"/>
                        </a:rPr>
                        <a:t>203</a:t>
                      </a:r>
                    </a:p>
                  </a:txBody>
                  <a:tcPr marL="8072" marR="8072" marT="8072" marB="38748">
                    <a:lnL>
                      <a:noFill/>
                    </a:lnL>
                    <a:lnR>
                      <a:noFill/>
                    </a:lnR>
                    <a:lnT>
                      <a:noFill/>
                    </a:lnT>
                    <a:lnB>
                      <a:noFill/>
                    </a:lnB>
                    <a:solidFill>
                      <a:srgbClr val="F7B4AE"/>
                    </a:solidFill>
                  </a:tcPr>
                </a:tc>
                <a:tc>
                  <a:txBody>
                    <a:bodyPr/>
                    <a:lstStyle/>
                    <a:p>
                      <a:pPr algn="ctr" fontAlgn="t"/>
                      <a:r>
                        <a:rPr lang="en-US" sz="1200" b="0" i="0" u="none" strike="noStrike">
                          <a:solidFill>
                            <a:srgbClr val="000000"/>
                          </a:solidFill>
                          <a:effectLst/>
                          <a:latin typeface="Arial"/>
                        </a:rPr>
                        <a:t>221</a:t>
                      </a:r>
                    </a:p>
                  </a:txBody>
                  <a:tcPr marL="8072" marR="8072" marT="8072" marB="38748">
                    <a:lnL>
                      <a:noFill/>
                    </a:lnL>
                    <a:lnR>
                      <a:noFill/>
                    </a:lnR>
                    <a:lnT>
                      <a:noFill/>
                    </a:lnT>
                    <a:lnB>
                      <a:noFill/>
                    </a:lnB>
                    <a:solidFill>
                      <a:srgbClr val="F7B4AE"/>
                    </a:solidFill>
                  </a:tcPr>
                </a:tc>
                <a:tc>
                  <a:txBody>
                    <a:bodyPr/>
                    <a:lstStyle/>
                    <a:p>
                      <a:pPr algn="ctr" fontAlgn="t"/>
                      <a:r>
                        <a:rPr lang="en-US" sz="1200" b="0" i="0" u="none" strike="noStrike">
                          <a:solidFill>
                            <a:srgbClr val="000000"/>
                          </a:solidFill>
                          <a:effectLst/>
                          <a:latin typeface="Arial"/>
                        </a:rPr>
                        <a:t>243</a:t>
                      </a:r>
                    </a:p>
                  </a:txBody>
                  <a:tcPr marL="8072" marR="8072" marT="8072" marB="38748">
                    <a:lnL>
                      <a:noFill/>
                    </a:lnL>
                    <a:lnR w="12700" cap="flat" cmpd="sng" algn="ctr">
                      <a:solidFill>
                        <a:srgbClr val="000000"/>
                      </a:solidFill>
                      <a:prstDash val="solid"/>
                      <a:round/>
                      <a:headEnd type="none" w="med" len="med"/>
                      <a:tailEnd type="none" w="med" len="med"/>
                    </a:lnR>
                    <a:lnT>
                      <a:noFill/>
                    </a:lnT>
                    <a:lnB>
                      <a:noFill/>
                    </a:lnB>
                    <a:solidFill>
                      <a:srgbClr val="F7B4AE"/>
                    </a:solidFill>
                  </a:tcPr>
                </a:tc>
                <a:extLst>
                  <a:ext uri="{0D108BD9-81ED-4DB2-BD59-A6C34878D82A}">
                    <a16:rowId xmlns:a16="http://schemas.microsoft.com/office/drawing/2014/main" val="4252394899"/>
                  </a:ext>
                </a:extLst>
              </a:tr>
              <a:tr h="238739">
                <a:tc>
                  <a:txBody>
                    <a:bodyPr/>
                    <a:lstStyle/>
                    <a:p>
                      <a:pPr algn="l" fontAlgn="t"/>
                      <a:r>
                        <a:rPr lang="en-US" sz="1200" b="1" i="0" u="none" strike="noStrike">
                          <a:solidFill>
                            <a:srgbClr val="000000"/>
                          </a:solidFill>
                          <a:effectLst/>
                          <a:latin typeface="Arial"/>
                        </a:rPr>
                        <a:t>11%</a:t>
                      </a:r>
                    </a:p>
                  </a:txBody>
                  <a:tcPr marL="8072" marR="8072" marT="8072" marB="3874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ctr" fontAlgn="t"/>
                      <a:r>
                        <a:rPr lang="en-US" sz="1200" b="0" i="0" u="none" strike="noStrike">
                          <a:solidFill>
                            <a:srgbClr val="000000"/>
                          </a:solidFill>
                          <a:effectLst/>
                          <a:latin typeface="Arial"/>
                        </a:rPr>
                        <a:t>148</a:t>
                      </a:r>
                    </a:p>
                  </a:txBody>
                  <a:tcPr marL="8072" marR="8072" marT="8072" marB="38748">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7B4AE"/>
                    </a:solidFill>
                  </a:tcPr>
                </a:tc>
                <a:tc>
                  <a:txBody>
                    <a:bodyPr/>
                    <a:lstStyle/>
                    <a:p>
                      <a:pPr algn="ctr" fontAlgn="t"/>
                      <a:r>
                        <a:rPr lang="en-US" sz="1200" b="0" i="0" u="none" strike="noStrike">
                          <a:solidFill>
                            <a:srgbClr val="000000"/>
                          </a:solidFill>
                          <a:effectLst/>
                          <a:latin typeface="Arial"/>
                        </a:rPr>
                        <a:t>158</a:t>
                      </a:r>
                    </a:p>
                  </a:txBody>
                  <a:tcPr marL="8072" marR="8072" marT="8072" marB="38748">
                    <a:lnL>
                      <a:noFill/>
                    </a:lnL>
                    <a:lnR>
                      <a:noFill/>
                    </a:lnR>
                    <a:lnT>
                      <a:noFill/>
                    </a:lnT>
                    <a:lnB w="12700" cap="flat" cmpd="sng" algn="ctr">
                      <a:solidFill>
                        <a:srgbClr val="000000"/>
                      </a:solidFill>
                      <a:prstDash val="solid"/>
                      <a:round/>
                      <a:headEnd type="none" w="med" len="med"/>
                      <a:tailEnd type="none" w="med" len="med"/>
                    </a:lnB>
                    <a:solidFill>
                      <a:srgbClr val="F7B4AE"/>
                    </a:solidFill>
                  </a:tcPr>
                </a:tc>
                <a:tc>
                  <a:txBody>
                    <a:bodyPr/>
                    <a:lstStyle/>
                    <a:p>
                      <a:pPr algn="ctr" fontAlgn="t"/>
                      <a:r>
                        <a:rPr lang="en-US" sz="1200" b="0" i="0" u="none" strike="noStrike">
                          <a:solidFill>
                            <a:srgbClr val="000000"/>
                          </a:solidFill>
                          <a:effectLst/>
                          <a:latin typeface="Arial"/>
                        </a:rPr>
                        <a:t>169</a:t>
                      </a:r>
                    </a:p>
                  </a:txBody>
                  <a:tcPr marL="8072" marR="8072" marT="8072" marB="38748">
                    <a:lnL>
                      <a:noFill/>
                    </a:lnL>
                    <a:lnR>
                      <a:noFill/>
                    </a:lnR>
                    <a:lnT>
                      <a:noFill/>
                    </a:lnT>
                    <a:lnB w="12700" cap="flat" cmpd="sng" algn="ctr">
                      <a:solidFill>
                        <a:srgbClr val="000000"/>
                      </a:solidFill>
                      <a:prstDash val="solid"/>
                      <a:round/>
                      <a:headEnd type="none" w="med" len="med"/>
                      <a:tailEnd type="none" w="med" len="med"/>
                    </a:lnB>
                    <a:solidFill>
                      <a:srgbClr val="F7B4AE"/>
                    </a:solidFill>
                  </a:tcPr>
                </a:tc>
                <a:tc>
                  <a:txBody>
                    <a:bodyPr/>
                    <a:lstStyle/>
                    <a:p>
                      <a:pPr algn="ctr" fontAlgn="t"/>
                      <a:r>
                        <a:rPr lang="en-US" sz="1200" b="0" i="0" u="none" strike="noStrike">
                          <a:solidFill>
                            <a:srgbClr val="000000"/>
                          </a:solidFill>
                          <a:effectLst/>
                          <a:latin typeface="Arial"/>
                        </a:rPr>
                        <a:t>182</a:t>
                      </a:r>
                    </a:p>
                  </a:txBody>
                  <a:tcPr marL="8072" marR="8072" marT="8072" marB="38748">
                    <a:lnL>
                      <a:noFill/>
                    </a:lnL>
                    <a:lnR>
                      <a:noFill/>
                    </a:lnR>
                    <a:lnT>
                      <a:noFill/>
                    </a:lnT>
                    <a:lnB w="12700" cap="flat" cmpd="sng" algn="ctr">
                      <a:solidFill>
                        <a:srgbClr val="000000"/>
                      </a:solidFill>
                      <a:prstDash val="solid"/>
                      <a:round/>
                      <a:headEnd type="none" w="med" len="med"/>
                      <a:tailEnd type="none" w="med" len="med"/>
                    </a:lnB>
                    <a:solidFill>
                      <a:srgbClr val="F7B4AE"/>
                    </a:solidFill>
                  </a:tcPr>
                </a:tc>
                <a:tc>
                  <a:txBody>
                    <a:bodyPr/>
                    <a:lstStyle/>
                    <a:p>
                      <a:pPr algn="ctr" fontAlgn="t"/>
                      <a:r>
                        <a:rPr lang="en-US" sz="1200" b="0" i="0" u="none" strike="noStrike">
                          <a:solidFill>
                            <a:srgbClr val="000000"/>
                          </a:solidFill>
                          <a:effectLst/>
                          <a:latin typeface="Arial"/>
                        </a:rPr>
                        <a:t>197</a:t>
                      </a:r>
                    </a:p>
                  </a:txBody>
                  <a:tcPr marL="8072" marR="8072" marT="8072" marB="38748">
                    <a:lnL>
                      <a:noFill/>
                    </a:lnL>
                    <a:lnR>
                      <a:noFill/>
                    </a:lnR>
                    <a:lnT>
                      <a:noFill/>
                    </a:lnT>
                    <a:lnB w="12700" cap="flat" cmpd="sng" algn="ctr">
                      <a:solidFill>
                        <a:srgbClr val="000000"/>
                      </a:solidFill>
                      <a:prstDash val="solid"/>
                      <a:round/>
                      <a:headEnd type="none" w="med" len="med"/>
                      <a:tailEnd type="none" w="med" len="med"/>
                    </a:lnB>
                    <a:solidFill>
                      <a:srgbClr val="F7B4AE"/>
                    </a:solidFill>
                  </a:tcPr>
                </a:tc>
                <a:tc>
                  <a:txBody>
                    <a:bodyPr/>
                    <a:lstStyle/>
                    <a:p>
                      <a:pPr algn="ctr" fontAlgn="t"/>
                      <a:r>
                        <a:rPr lang="en-US" sz="1200" b="0" i="0" u="none" strike="noStrike">
                          <a:solidFill>
                            <a:srgbClr val="000000"/>
                          </a:solidFill>
                          <a:effectLst/>
                          <a:latin typeface="Arial" panose="020B0604020202020204" pitchFamily="34" charset="0"/>
                        </a:rPr>
                        <a:t>215</a:t>
                      </a:r>
                    </a:p>
                  </a:txBody>
                  <a:tcPr marL="8072" marR="8072" marT="8072" marB="38748">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7B4AE"/>
                    </a:solidFill>
                  </a:tcPr>
                </a:tc>
                <a:extLst>
                  <a:ext uri="{0D108BD9-81ED-4DB2-BD59-A6C34878D82A}">
                    <a16:rowId xmlns:a16="http://schemas.microsoft.com/office/drawing/2014/main" val="905845960"/>
                  </a:ext>
                </a:extLst>
              </a:tr>
            </a:tbl>
          </a:graphicData>
        </a:graphic>
      </p:graphicFrame>
    </p:spTree>
    <p:extLst>
      <p:ext uri="{BB962C8B-B14F-4D97-AF65-F5344CB8AC3E}">
        <p14:creationId xmlns:p14="http://schemas.microsoft.com/office/powerpoint/2010/main" val="41369900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92000">
              <a:srgbClr val="FD7A85"/>
            </a:gs>
            <a:gs pos="0">
              <a:srgbClr val="C00000"/>
            </a:gs>
            <a:gs pos="92999">
              <a:srgbClr val="E95159"/>
            </a:gs>
            <a:gs pos="9000">
              <a:srgbClr val="C00000"/>
            </a:gs>
            <a:gs pos="36000">
              <a:schemeClr val="accent4">
                <a:lumMod val="20000"/>
                <a:lumOff val="80000"/>
              </a:schemeClr>
            </a:gs>
            <a:gs pos="95000">
              <a:srgbClr val="C00000"/>
            </a:gs>
          </a:gsLst>
          <a:lin ang="16200000" scaled="1"/>
        </a:gra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6E37985-09B8-4F09-93C7-44CB3EDE5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6206"/>
            <a:ext cx="12192000" cy="600560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FAD198D-611C-E4F4-29E3-C7C0747460CC}"/>
              </a:ext>
            </a:extLst>
          </p:cNvPr>
          <p:cNvSpPr txBox="1"/>
          <p:nvPr/>
        </p:nvSpPr>
        <p:spPr>
          <a:xfrm>
            <a:off x="4572009" y="325677"/>
            <a:ext cx="184731" cy="369332"/>
          </a:xfrm>
          <a:prstGeom prst="rect">
            <a:avLst/>
          </a:prstGeom>
          <a:noFill/>
        </p:spPr>
        <p:txBody>
          <a:bodyPr wrap="none" rtlCol="0">
            <a:spAutoFit/>
          </a:bodyPr>
          <a:lstStyle/>
          <a:p>
            <a:endParaRPr lang="en-US"/>
          </a:p>
        </p:txBody>
      </p:sp>
      <p:sp>
        <p:nvSpPr>
          <p:cNvPr id="6" name="TextBox 5">
            <a:extLst>
              <a:ext uri="{FF2B5EF4-FFF2-40B4-BE49-F238E27FC236}">
                <a16:creationId xmlns:a16="http://schemas.microsoft.com/office/drawing/2014/main" id="{EC01D556-D645-5BFF-79F4-3313A02E2951}"/>
              </a:ext>
            </a:extLst>
          </p:cNvPr>
          <p:cNvSpPr txBox="1"/>
          <p:nvPr/>
        </p:nvSpPr>
        <p:spPr>
          <a:xfrm>
            <a:off x="1728601" y="6663847"/>
            <a:ext cx="184731" cy="369332"/>
          </a:xfrm>
          <a:prstGeom prst="rect">
            <a:avLst/>
          </a:prstGeom>
          <a:noFill/>
        </p:spPr>
        <p:txBody>
          <a:bodyPr wrap="none" rtlCol="0">
            <a:spAutoFit/>
          </a:bodyPr>
          <a:lstStyle/>
          <a:p>
            <a:endParaRPr lang="en-US"/>
          </a:p>
        </p:txBody>
      </p:sp>
      <p:pic>
        <p:nvPicPr>
          <p:cNvPr id="12" name="Picture 11">
            <a:extLst>
              <a:ext uri="{FF2B5EF4-FFF2-40B4-BE49-F238E27FC236}">
                <a16:creationId xmlns:a16="http://schemas.microsoft.com/office/drawing/2014/main" id="{35A7B181-DB1E-7758-9DF8-E3A91799C1D6}"/>
              </a:ext>
            </a:extLst>
          </p:cNvPr>
          <p:cNvPicPr>
            <a:picLocks noChangeAspect="1"/>
          </p:cNvPicPr>
          <p:nvPr/>
        </p:nvPicPr>
        <p:blipFill>
          <a:blip r:embed="rId3"/>
          <a:stretch>
            <a:fillRect/>
          </a:stretch>
        </p:blipFill>
        <p:spPr>
          <a:xfrm>
            <a:off x="10555090" y="6127228"/>
            <a:ext cx="1530490" cy="304571"/>
          </a:xfrm>
          <a:prstGeom prst="rect">
            <a:avLst/>
          </a:prstGeom>
        </p:spPr>
      </p:pic>
      <p:sp>
        <p:nvSpPr>
          <p:cNvPr id="7" name="TextBox 6">
            <a:extLst>
              <a:ext uri="{FF2B5EF4-FFF2-40B4-BE49-F238E27FC236}">
                <a16:creationId xmlns:a16="http://schemas.microsoft.com/office/drawing/2014/main" id="{4C73AB6A-1C7F-4F6E-62BF-68C6D1B0CC48}"/>
              </a:ext>
            </a:extLst>
          </p:cNvPr>
          <p:cNvSpPr txBox="1"/>
          <p:nvPr/>
        </p:nvSpPr>
        <p:spPr>
          <a:xfrm>
            <a:off x="210884" y="-46063"/>
            <a:ext cx="8092644" cy="584775"/>
          </a:xfrm>
          <a:prstGeom prst="rect">
            <a:avLst/>
          </a:prstGeom>
          <a:noFill/>
        </p:spPr>
        <p:txBody>
          <a:bodyPr wrap="square" lIns="91440" tIns="45720" rIns="91440" bIns="45720" anchor="t">
            <a:spAutoFit/>
          </a:bodyPr>
          <a:lstStyle/>
          <a:p>
            <a:r>
              <a:rPr lang="en-US" sz="3200">
                <a:latin typeface="Gill Sans MT"/>
              </a:rPr>
              <a:t>DCF ANALYSIS BASELINE CASE</a:t>
            </a:r>
          </a:p>
        </p:txBody>
      </p:sp>
      <p:graphicFrame>
        <p:nvGraphicFramePr>
          <p:cNvPr id="8" name="Content Placeholder 5">
            <a:extLst>
              <a:ext uri="{FF2B5EF4-FFF2-40B4-BE49-F238E27FC236}">
                <a16:creationId xmlns:a16="http://schemas.microsoft.com/office/drawing/2014/main" id="{D2E72A64-A192-53D8-B5CA-140A284EA1EC}"/>
              </a:ext>
            </a:extLst>
          </p:cNvPr>
          <p:cNvGraphicFramePr>
            <a:graphicFrameLocks/>
          </p:cNvGraphicFramePr>
          <p:nvPr>
            <p:extLst>
              <p:ext uri="{D42A27DB-BD31-4B8C-83A1-F6EECF244321}">
                <p14:modId xmlns:p14="http://schemas.microsoft.com/office/powerpoint/2010/main" val="2864177840"/>
              </p:ext>
            </p:extLst>
          </p:nvPr>
        </p:nvGraphicFramePr>
        <p:xfrm>
          <a:off x="210888" y="326760"/>
          <a:ext cx="9882189" cy="529620"/>
        </p:xfrm>
        <a:graphic>
          <a:graphicData uri="http://schemas.openxmlformats.org/drawingml/2006/table">
            <a:tbl>
              <a:tblPr/>
              <a:tblGrid>
                <a:gridCol w="3182683">
                  <a:extLst>
                    <a:ext uri="{9D8B030D-6E8A-4147-A177-3AD203B41FA5}">
                      <a16:colId xmlns:a16="http://schemas.microsoft.com/office/drawing/2014/main" val="1022131994"/>
                    </a:ext>
                  </a:extLst>
                </a:gridCol>
                <a:gridCol w="959973">
                  <a:extLst>
                    <a:ext uri="{9D8B030D-6E8A-4147-A177-3AD203B41FA5}">
                      <a16:colId xmlns:a16="http://schemas.microsoft.com/office/drawing/2014/main" val="319963523"/>
                    </a:ext>
                  </a:extLst>
                </a:gridCol>
                <a:gridCol w="959973">
                  <a:extLst>
                    <a:ext uri="{9D8B030D-6E8A-4147-A177-3AD203B41FA5}">
                      <a16:colId xmlns:a16="http://schemas.microsoft.com/office/drawing/2014/main" val="1200205869"/>
                    </a:ext>
                  </a:extLst>
                </a:gridCol>
                <a:gridCol w="959973">
                  <a:extLst>
                    <a:ext uri="{9D8B030D-6E8A-4147-A177-3AD203B41FA5}">
                      <a16:colId xmlns:a16="http://schemas.microsoft.com/office/drawing/2014/main" val="350673677"/>
                    </a:ext>
                  </a:extLst>
                </a:gridCol>
                <a:gridCol w="967357">
                  <a:extLst>
                    <a:ext uri="{9D8B030D-6E8A-4147-A177-3AD203B41FA5}">
                      <a16:colId xmlns:a16="http://schemas.microsoft.com/office/drawing/2014/main" val="2717128359"/>
                    </a:ext>
                  </a:extLst>
                </a:gridCol>
                <a:gridCol w="930436">
                  <a:extLst>
                    <a:ext uri="{9D8B030D-6E8A-4147-A177-3AD203B41FA5}">
                      <a16:colId xmlns:a16="http://schemas.microsoft.com/office/drawing/2014/main" val="1032990271"/>
                    </a:ext>
                  </a:extLst>
                </a:gridCol>
                <a:gridCol w="974743">
                  <a:extLst>
                    <a:ext uri="{9D8B030D-6E8A-4147-A177-3AD203B41FA5}">
                      <a16:colId xmlns:a16="http://schemas.microsoft.com/office/drawing/2014/main" val="470121946"/>
                    </a:ext>
                  </a:extLst>
                </a:gridCol>
                <a:gridCol w="947051">
                  <a:extLst>
                    <a:ext uri="{9D8B030D-6E8A-4147-A177-3AD203B41FA5}">
                      <a16:colId xmlns:a16="http://schemas.microsoft.com/office/drawing/2014/main" val="2253366452"/>
                    </a:ext>
                  </a:extLst>
                </a:gridCol>
              </a:tblGrid>
              <a:tr h="116296">
                <a:tc>
                  <a:txBody>
                    <a:bodyPr/>
                    <a:lstStyle/>
                    <a:p>
                      <a:pPr algn="l" fontAlgn="b"/>
                      <a:endParaRPr lang="en-US" sz="400" b="0" i="0" u="none" strike="noStrike">
                        <a:solidFill>
                          <a:srgbClr val="000000"/>
                        </a:solidFill>
                        <a:effectLst/>
                        <a:latin typeface="Arial" panose="020B0604020202020204" pitchFamily="34" charset="0"/>
                      </a:endParaRPr>
                    </a:p>
                  </a:txBody>
                  <a:tcPr marL="3931" marR="3931" marT="3931" marB="18868"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effectLst/>
                        <a:latin typeface="Arial" panose="020B0604020202020204" pitchFamily="34" charset="0"/>
                      </a:endParaRPr>
                    </a:p>
                  </a:txBody>
                  <a:tcPr marL="3931" marR="3931" marT="3931" marB="18868"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effectLst/>
                        <a:latin typeface="Arial" panose="020B0604020202020204" pitchFamily="34" charset="0"/>
                      </a:endParaRPr>
                    </a:p>
                  </a:txBody>
                  <a:tcPr marL="3931" marR="3931" marT="3931" marB="18868"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effectLst/>
                        <a:latin typeface="Arial" panose="020B0604020202020204" pitchFamily="34" charset="0"/>
                      </a:endParaRPr>
                    </a:p>
                  </a:txBody>
                  <a:tcPr marL="3931" marR="3931" marT="3931" marB="18868"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effectLst/>
                        <a:latin typeface="Arial" panose="020B0604020202020204" pitchFamily="34" charset="0"/>
                      </a:endParaRPr>
                    </a:p>
                  </a:txBody>
                  <a:tcPr marL="3931" marR="3931" marT="3931" marB="18868"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effectLst/>
                        <a:latin typeface="Arial" panose="020B0604020202020204" pitchFamily="34" charset="0"/>
                      </a:endParaRPr>
                    </a:p>
                  </a:txBody>
                  <a:tcPr marL="3931" marR="3931" marT="3931" marB="18868"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effectLst/>
                        <a:latin typeface="Arial" panose="020B0604020202020204" pitchFamily="34" charset="0"/>
                      </a:endParaRPr>
                    </a:p>
                  </a:txBody>
                  <a:tcPr marL="3931" marR="3931" marT="3931" marB="18868"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effectLst/>
                        <a:latin typeface="Arial" panose="020B0604020202020204" pitchFamily="34" charset="0"/>
                      </a:endParaRPr>
                    </a:p>
                  </a:txBody>
                  <a:tcPr marL="3931" marR="3931" marT="3931" marB="18868"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4747518"/>
                  </a:ext>
                </a:extLst>
              </a:tr>
              <a:tr h="190439">
                <a:tc>
                  <a:txBody>
                    <a:bodyPr/>
                    <a:lstStyle/>
                    <a:p>
                      <a:pPr algn="l" fontAlgn="b"/>
                      <a:r>
                        <a:rPr lang="en-US" sz="1100" b="1" i="0" u="none" strike="noStrike">
                          <a:solidFill>
                            <a:srgbClr val="000000"/>
                          </a:solidFill>
                          <a:effectLst/>
                          <a:latin typeface="Gill Sans MT"/>
                        </a:rPr>
                        <a:t>Year</a:t>
                      </a:r>
                    </a:p>
                  </a:txBody>
                  <a:tcPr marL="3931" marR="3931" marT="3931" marB="18868"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100" b="1" i="0" u="none" strike="noStrike">
                          <a:solidFill>
                            <a:srgbClr val="000000"/>
                          </a:solidFill>
                          <a:effectLst/>
                          <a:latin typeface="Gill Sans MT"/>
                        </a:rPr>
                        <a:t>2023</a:t>
                      </a:r>
                    </a:p>
                  </a:txBody>
                  <a:tcPr marL="3931" marR="3931" marT="3931" marB="18868"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100" b="1" i="0" u="none" strike="noStrike">
                          <a:solidFill>
                            <a:srgbClr val="000000"/>
                          </a:solidFill>
                          <a:effectLst/>
                          <a:latin typeface="Gill Sans MT"/>
                        </a:rPr>
                        <a:t>2024</a:t>
                      </a:r>
                    </a:p>
                  </a:txBody>
                  <a:tcPr marL="3931" marR="3931" marT="3931" marB="18868"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100" b="1" i="0" u="none" strike="noStrike">
                          <a:solidFill>
                            <a:srgbClr val="000000"/>
                          </a:solidFill>
                          <a:effectLst/>
                          <a:latin typeface="Gill Sans MT"/>
                        </a:rPr>
                        <a:t>2025</a:t>
                      </a:r>
                    </a:p>
                  </a:txBody>
                  <a:tcPr marL="3931" marR="3931" marT="3931" marB="18868"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100" b="1" i="0" u="none" strike="noStrike">
                          <a:solidFill>
                            <a:srgbClr val="000000"/>
                          </a:solidFill>
                          <a:effectLst/>
                          <a:latin typeface="Gill Sans MT"/>
                        </a:rPr>
                        <a:t>2026</a:t>
                      </a:r>
                    </a:p>
                  </a:txBody>
                  <a:tcPr marL="3931" marR="3931" marT="3931" marB="18868"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100" b="1" i="0" u="none" strike="noStrike">
                          <a:solidFill>
                            <a:srgbClr val="000000"/>
                          </a:solidFill>
                          <a:effectLst/>
                          <a:latin typeface="Gill Sans MT"/>
                        </a:rPr>
                        <a:t>2027</a:t>
                      </a:r>
                    </a:p>
                  </a:txBody>
                  <a:tcPr marL="3931" marR="3931" marT="3931" marB="18868"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100" b="1" i="0" u="none" strike="noStrike">
                          <a:solidFill>
                            <a:srgbClr val="000000"/>
                          </a:solidFill>
                          <a:effectLst/>
                          <a:latin typeface="Gill Sans MT"/>
                        </a:rPr>
                        <a:t>2028</a:t>
                      </a:r>
                    </a:p>
                  </a:txBody>
                  <a:tcPr marL="3931" marR="3931" marT="3931" marB="18868"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100" b="1" i="0" u="none" strike="noStrike">
                          <a:solidFill>
                            <a:srgbClr val="000000"/>
                          </a:solidFill>
                          <a:effectLst/>
                          <a:latin typeface="Gill Sans MT"/>
                        </a:rPr>
                        <a:t>2029</a:t>
                      </a:r>
                    </a:p>
                  </a:txBody>
                  <a:tcPr marL="3931" marR="3931" marT="3931" marB="18868"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875164817"/>
                  </a:ext>
                </a:extLst>
              </a:tr>
              <a:tr h="217805">
                <a:tc>
                  <a:txBody>
                    <a:bodyPr/>
                    <a:lstStyle/>
                    <a:p>
                      <a:pPr algn="l" fontAlgn="b"/>
                      <a:r>
                        <a:rPr lang="en-US" sz="1100" b="0" i="0" u="none" strike="noStrike">
                          <a:solidFill>
                            <a:srgbClr val="000000"/>
                          </a:solidFill>
                          <a:effectLst/>
                          <a:latin typeface="Gill Sans MT"/>
                        </a:rPr>
                        <a:t>Revenue Growth Rate</a:t>
                      </a:r>
                    </a:p>
                  </a:txBody>
                  <a:tcPr marL="3931" marR="3931" marT="3931" marB="18868"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-17%</a:t>
                      </a:r>
                      <a:endParaRPr lang="en-US"/>
                    </a:p>
                  </a:txBody>
                  <a:tcPr marL="9525" marR="9525" marT="9525"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-5%</a:t>
                      </a:r>
                      <a:endParaRPr lang="en-US"/>
                    </a:p>
                  </a:txBody>
                  <a:tcPr marL="9525" marR="9525" marT="9525"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13%</a:t>
                      </a:r>
                      <a:endParaRPr lang="en-US"/>
                    </a:p>
                  </a:txBody>
                  <a:tcPr marL="9525" marR="9525" marT="9525"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12%</a:t>
                      </a:r>
                      <a:endParaRPr lang="en-US"/>
                    </a:p>
                  </a:txBody>
                  <a:tcPr marL="9525" marR="9525" marT="9525"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10%</a:t>
                      </a:r>
                      <a:endParaRPr lang="en-US"/>
                    </a:p>
                  </a:txBody>
                  <a:tcPr marL="9525" marR="9525" marT="9525"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7%</a:t>
                      </a:r>
                      <a:endParaRPr lang="en-US"/>
                    </a:p>
                  </a:txBody>
                  <a:tcPr marL="9525" marR="9525" marT="9525"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5%</a:t>
                      </a:r>
                      <a:endParaRPr lang="en-US"/>
                    </a:p>
                  </a:txBody>
                  <a:tcPr marL="9525" marR="9525" marT="9525"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832764776"/>
                  </a:ext>
                </a:extLst>
              </a:tr>
            </a:tbl>
          </a:graphicData>
        </a:graphic>
      </p:graphicFrame>
      <p:graphicFrame>
        <p:nvGraphicFramePr>
          <p:cNvPr id="10" name="Table 9">
            <a:extLst>
              <a:ext uri="{FF2B5EF4-FFF2-40B4-BE49-F238E27FC236}">
                <a16:creationId xmlns:a16="http://schemas.microsoft.com/office/drawing/2014/main" id="{9E71770C-8D2D-0A05-2AFB-5D629BF22820}"/>
              </a:ext>
            </a:extLst>
          </p:cNvPr>
          <p:cNvGraphicFramePr>
            <a:graphicFrameLocks noGrp="1"/>
          </p:cNvGraphicFramePr>
          <p:nvPr>
            <p:extLst>
              <p:ext uri="{D42A27DB-BD31-4B8C-83A1-F6EECF244321}">
                <p14:modId xmlns:p14="http://schemas.microsoft.com/office/powerpoint/2010/main" val="163463100"/>
              </p:ext>
            </p:extLst>
          </p:nvPr>
        </p:nvGraphicFramePr>
        <p:xfrm>
          <a:off x="209825" y="911086"/>
          <a:ext cx="9882173" cy="2728674"/>
        </p:xfrm>
        <a:graphic>
          <a:graphicData uri="http://schemas.openxmlformats.org/drawingml/2006/table">
            <a:tbl>
              <a:tblPr/>
              <a:tblGrid>
                <a:gridCol w="2295764">
                  <a:extLst>
                    <a:ext uri="{9D8B030D-6E8A-4147-A177-3AD203B41FA5}">
                      <a16:colId xmlns:a16="http://schemas.microsoft.com/office/drawing/2014/main" val="501987987"/>
                    </a:ext>
                  </a:extLst>
                </a:gridCol>
                <a:gridCol w="692457">
                  <a:extLst>
                    <a:ext uri="{9D8B030D-6E8A-4147-A177-3AD203B41FA5}">
                      <a16:colId xmlns:a16="http://schemas.microsoft.com/office/drawing/2014/main" val="2328396812"/>
                    </a:ext>
                  </a:extLst>
                </a:gridCol>
                <a:gridCol w="692457">
                  <a:extLst>
                    <a:ext uri="{9D8B030D-6E8A-4147-A177-3AD203B41FA5}">
                      <a16:colId xmlns:a16="http://schemas.microsoft.com/office/drawing/2014/main" val="3152771275"/>
                    </a:ext>
                  </a:extLst>
                </a:gridCol>
                <a:gridCol w="692457">
                  <a:extLst>
                    <a:ext uri="{9D8B030D-6E8A-4147-A177-3AD203B41FA5}">
                      <a16:colId xmlns:a16="http://schemas.microsoft.com/office/drawing/2014/main" val="4141672405"/>
                    </a:ext>
                  </a:extLst>
                </a:gridCol>
                <a:gridCol w="697786">
                  <a:extLst>
                    <a:ext uri="{9D8B030D-6E8A-4147-A177-3AD203B41FA5}">
                      <a16:colId xmlns:a16="http://schemas.microsoft.com/office/drawing/2014/main" val="783348507"/>
                    </a:ext>
                  </a:extLst>
                </a:gridCol>
                <a:gridCol w="770067">
                  <a:extLst>
                    <a:ext uri="{9D8B030D-6E8A-4147-A177-3AD203B41FA5}">
                      <a16:colId xmlns:a16="http://schemas.microsoft.com/office/drawing/2014/main" val="2222519074"/>
                    </a:ext>
                  </a:extLst>
                </a:gridCol>
                <a:gridCol w="604195">
                  <a:extLst>
                    <a:ext uri="{9D8B030D-6E8A-4147-A177-3AD203B41FA5}">
                      <a16:colId xmlns:a16="http://schemas.microsoft.com/office/drawing/2014/main" val="441055675"/>
                    </a:ext>
                  </a:extLst>
                </a:gridCol>
                <a:gridCol w="683138">
                  <a:extLst>
                    <a:ext uri="{9D8B030D-6E8A-4147-A177-3AD203B41FA5}">
                      <a16:colId xmlns:a16="http://schemas.microsoft.com/office/drawing/2014/main" val="3148627317"/>
                    </a:ext>
                  </a:extLst>
                </a:gridCol>
                <a:gridCol w="697786">
                  <a:extLst>
                    <a:ext uri="{9D8B030D-6E8A-4147-A177-3AD203B41FA5}">
                      <a16:colId xmlns:a16="http://schemas.microsoft.com/office/drawing/2014/main" val="2795644758"/>
                    </a:ext>
                  </a:extLst>
                </a:gridCol>
                <a:gridCol w="692457">
                  <a:extLst>
                    <a:ext uri="{9D8B030D-6E8A-4147-A177-3AD203B41FA5}">
                      <a16:colId xmlns:a16="http://schemas.microsoft.com/office/drawing/2014/main" val="3511783232"/>
                    </a:ext>
                  </a:extLst>
                </a:gridCol>
                <a:gridCol w="687131">
                  <a:extLst>
                    <a:ext uri="{9D8B030D-6E8A-4147-A177-3AD203B41FA5}">
                      <a16:colId xmlns:a16="http://schemas.microsoft.com/office/drawing/2014/main" val="3953056017"/>
                    </a:ext>
                  </a:extLst>
                </a:gridCol>
                <a:gridCol w="676478">
                  <a:extLst>
                    <a:ext uri="{9D8B030D-6E8A-4147-A177-3AD203B41FA5}">
                      <a16:colId xmlns:a16="http://schemas.microsoft.com/office/drawing/2014/main" val="286570325"/>
                    </a:ext>
                  </a:extLst>
                </a:gridCol>
              </a:tblGrid>
              <a:tr h="309216">
                <a:tc>
                  <a:txBody>
                    <a:bodyPr/>
                    <a:lstStyle/>
                    <a:p>
                      <a:pPr algn="l" fontAlgn="b"/>
                      <a:endParaRPr lang="en-US" sz="1100" b="0" i="0" u="none" strike="noStrike">
                        <a:solidFill>
                          <a:srgbClr val="000000"/>
                        </a:solidFill>
                        <a:effectLst/>
                        <a:latin typeface="Gill Sans MT" panose="020B0502020104020203" pitchFamily="34" charset="77"/>
                      </a:endParaRPr>
                    </a:p>
                  </a:txBody>
                  <a:tcPr marL="3960" marR="3960" marT="3960" marB="19008"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endParaRPr lang="en-US" sz="1100" b="0" i="0" u="none" strike="noStrike">
                        <a:solidFill>
                          <a:srgbClr val="000000"/>
                        </a:solidFill>
                        <a:effectLst/>
                        <a:latin typeface="Gill Sans MT" panose="020B0502020104020203" pitchFamily="34" charset="77"/>
                      </a:endParaRPr>
                    </a:p>
                  </a:txBody>
                  <a:tcPr marL="3960" marR="3960" marT="3960" marB="19008"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Gill Sans MT"/>
                        </a:rPr>
                        <a:t>Actual</a:t>
                      </a:r>
                    </a:p>
                  </a:txBody>
                  <a:tcPr marL="3960" marR="3960" marT="3960" marB="19008"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endParaRPr lang="en-US" sz="1100" b="0" i="0" u="none" strike="noStrike">
                        <a:solidFill>
                          <a:srgbClr val="000000"/>
                        </a:solidFill>
                        <a:effectLst/>
                        <a:latin typeface="Gill Sans MT" panose="020B0502020104020203" pitchFamily="34" charset="77"/>
                      </a:endParaRPr>
                    </a:p>
                  </a:txBody>
                  <a:tcPr marL="3960" marR="3960" marT="3960" marB="19008"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endParaRPr lang="en-US" sz="1100" b="0" i="0" u="none" strike="noStrike">
                        <a:solidFill>
                          <a:srgbClr val="000000"/>
                        </a:solidFill>
                        <a:effectLst/>
                        <a:latin typeface="Gill Sans MT" panose="020B0502020104020203" pitchFamily="34" charset="77"/>
                      </a:endParaRPr>
                    </a:p>
                  </a:txBody>
                  <a:tcPr marL="3960" marR="3960" marT="3960" marB="19008"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Gill Sans MT" panose="020B0502020104020203" pitchFamily="34" charset="77"/>
                        </a:rPr>
                        <a:t>Projection</a:t>
                      </a:r>
                    </a:p>
                  </a:txBody>
                  <a:tcPr marL="3960" marR="3960" marT="3960" marB="19008"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endParaRPr lang="en-US" sz="1100" b="0" i="0" u="none" strike="noStrike">
                        <a:solidFill>
                          <a:srgbClr val="000000"/>
                        </a:solidFill>
                        <a:effectLst/>
                        <a:latin typeface="Gill Sans MT" panose="020B0502020104020203" pitchFamily="34" charset="77"/>
                      </a:endParaRPr>
                    </a:p>
                  </a:txBody>
                  <a:tcPr marL="3960" marR="3960" marT="3960" marB="19008"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endParaRPr lang="en-US" sz="1100" b="0" i="0" u="none" strike="noStrike">
                        <a:solidFill>
                          <a:srgbClr val="000000"/>
                        </a:solidFill>
                        <a:effectLst/>
                        <a:latin typeface="Gill Sans MT" panose="020B0502020104020203" pitchFamily="34" charset="77"/>
                      </a:endParaRPr>
                    </a:p>
                  </a:txBody>
                  <a:tcPr marL="3960" marR="3960" marT="3960" marB="19008"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endParaRPr lang="en-US" sz="1100" b="0" i="0" u="none" strike="noStrike">
                        <a:solidFill>
                          <a:srgbClr val="000000"/>
                        </a:solidFill>
                        <a:effectLst/>
                        <a:latin typeface="Gill Sans MT" panose="020B0502020104020203" pitchFamily="34" charset="77"/>
                      </a:endParaRPr>
                    </a:p>
                  </a:txBody>
                  <a:tcPr marL="3960" marR="3960" marT="3960" marB="19008"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endParaRPr lang="en-US" sz="1100" b="0" i="0" u="none" strike="noStrike">
                        <a:solidFill>
                          <a:srgbClr val="000000"/>
                        </a:solidFill>
                        <a:effectLst/>
                        <a:latin typeface="Gill Sans MT" panose="020B0502020104020203" pitchFamily="34" charset="77"/>
                      </a:endParaRPr>
                    </a:p>
                  </a:txBody>
                  <a:tcPr marL="3960" marR="3960" marT="3960" marB="19008"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endParaRPr lang="en-US" sz="1100" b="0" i="0" u="none" strike="noStrike">
                        <a:solidFill>
                          <a:srgbClr val="000000"/>
                        </a:solidFill>
                        <a:effectLst/>
                        <a:latin typeface="Gill Sans MT" panose="020B0502020104020203" pitchFamily="34" charset="77"/>
                      </a:endParaRPr>
                    </a:p>
                  </a:txBody>
                  <a:tcPr marL="3960" marR="3960" marT="3960" marB="19008"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endParaRPr lang="en-US" sz="1100" b="0" i="0" u="none" strike="noStrike">
                        <a:solidFill>
                          <a:srgbClr val="000000"/>
                        </a:solidFill>
                        <a:effectLst/>
                        <a:latin typeface="Gill Sans MT" panose="020B0502020104020203" pitchFamily="34" charset="77"/>
                      </a:endParaRPr>
                    </a:p>
                  </a:txBody>
                  <a:tcPr marL="3960" marR="3960" marT="3960" marB="19008"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111055545"/>
                  </a:ext>
                </a:extLst>
              </a:tr>
              <a:tr h="169570">
                <a:tc>
                  <a:txBody>
                    <a:bodyPr/>
                    <a:lstStyle/>
                    <a:p>
                      <a:pPr algn="l" fontAlgn="b"/>
                      <a:endParaRPr lang="en-US" sz="1100" b="0" i="0" u="none" strike="noStrike">
                        <a:solidFill>
                          <a:srgbClr val="000000"/>
                        </a:solidFill>
                        <a:effectLst/>
                        <a:latin typeface="Gill Sans MT" panose="020B0502020104020203" pitchFamily="34" charset="77"/>
                      </a:endParaRPr>
                    </a:p>
                  </a:txBody>
                  <a:tcPr marL="3960" marR="3960" marT="3960" marB="19008"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endParaRPr lang="en-US" sz="1100" b="0" i="0" u="none" strike="noStrike">
                        <a:solidFill>
                          <a:srgbClr val="000000"/>
                        </a:solidFill>
                        <a:effectLst/>
                        <a:latin typeface="Gill Sans MT" panose="020B0502020104020203" pitchFamily="34" charset="77"/>
                      </a:endParaRPr>
                    </a:p>
                  </a:txBody>
                  <a:tcPr marL="3960" marR="3960" marT="3960" marB="19008"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100" b="1" i="0" u="none" strike="noStrike">
                          <a:solidFill>
                            <a:srgbClr val="000000"/>
                          </a:solidFill>
                          <a:effectLst/>
                          <a:latin typeface="Gill Sans MT"/>
                        </a:rPr>
                        <a:t>2020</a:t>
                      </a:r>
                    </a:p>
                  </a:txBody>
                  <a:tcPr marL="3960" marR="3960" marT="3960" marB="19008"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100" b="1" i="0" u="none" strike="noStrike">
                          <a:solidFill>
                            <a:srgbClr val="000000"/>
                          </a:solidFill>
                          <a:effectLst/>
                          <a:latin typeface="Gill Sans MT"/>
                        </a:rPr>
                        <a:t>2021</a:t>
                      </a:r>
                    </a:p>
                  </a:txBody>
                  <a:tcPr marL="3960" marR="3960" marT="3960" marB="19008"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100" b="1" i="0" u="none" strike="noStrike">
                          <a:solidFill>
                            <a:srgbClr val="000000"/>
                          </a:solidFill>
                          <a:effectLst/>
                          <a:latin typeface="Gill Sans MT"/>
                        </a:rPr>
                        <a:t>2022</a:t>
                      </a:r>
                    </a:p>
                  </a:txBody>
                  <a:tcPr marL="3960" marR="3960" marT="3960" marB="19008"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100" b="1" i="0" u="none" strike="noStrike">
                          <a:solidFill>
                            <a:srgbClr val="000000"/>
                          </a:solidFill>
                          <a:effectLst/>
                          <a:latin typeface="Gill Sans MT"/>
                        </a:rPr>
                        <a:t>2023</a:t>
                      </a:r>
                    </a:p>
                  </a:txBody>
                  <a:tcPr marL="3960" marR="3960" marT="3960" marB="19008"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100" b="1" i="0" u="none" strike="noStrike">
                          <a:solidFill>
                            <a:srgbClr val="000000"/>
                          </a:solidFill>
                          <a:effectLst/>
                          <a:latin typeface="Gill Sans MT"/>
                        </a:rPr>
                        <a:t>2024</a:t>
                      </a:r>
                    </a:p>
                  </a:txBody>
                  <a:tcPr marL="3960" marR="3960" marT="3960" marB="19008"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100" b="1" i="0" u="none" strike="noStrike">
                          <a:solidFill>
                            <a:srgbClr val="000000"/>
                          </a:solidFill>
                          <a:effectLst/>
                          <a:latin typeface="Gill Sans MT"/>
                        </a:rPr>
                        <a:t>2025</a:t>
                      </a:r>
                    </a:p>
                  </a:txBody>
                  <a:tcPr marL="3960" marR="3960" marT="3960" marB="19008"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100" b="1" i="0" u="none" strike="noStrike">
                          <a:solidFill>
                            <a:srgbClr val="000000"/>
                          </a:solidFill>
                          <a:effectLst/>
                          <a:latin typeface="Gill Sans MT"/>
                        </a:rPr>
                        <a:t>2026</a:t>
                      </a:r>
                    </a:p>
                  </a:txBody>
                  <a:tcPr marL="3960" marR="3960" marT="3960" marB="19008"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100" b="1" i="0" u="none" strike="noStrike">
                          <a:solidFill>
                            <a:srgbClr val="000000"/>
                          </a:solidFill>
                          <a:effectLst/>
                          <a:latin typeface="Gill Sans MT"/>
                        </a:rPr>
                        <a:t>2027</a:t>
                      </a:r>
                    </a:p>
                  </a:txBody>
                  <a:tcPr marL="3960" marR="3960" marT="3960" marB="19008"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100" b="1" i="0" u="none" strike="noStrike">
                          <a:solidFill>
                            <a:srgbClr val="000000"/>
                          </a:solidFill>
                          <a:effectLst/>
                          <a:latin typeface="Gill Sans MT"/>
                        </a:rPr>
                        <a:t>2028</a:t>
                      </a:r>
                    </a:p>
                  </a:txBody>
                  <a:tcPr marL="3960" marR="3960" marT="3960" marB="19008"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100" b="1" i="0" u="none" strike="noStrike">
                          <a:solidFill>
                            <a:srgbClr val="000000"/>
                          </a:solidFill>
                          <a:effectLst/>
                          <a:latin typeface="Gill Sans MT"/>
                        </a:rPr>
                        <a:t>2029</a:t>
                      </a:r>
                    </a:p>
                  </a:txBody>
                  <a:tcPr marL="3960" marR="3960" marT="3960" marB="19008"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481497450"/>
                  </a:ext>
                </a:extLst>
              </a:tr>
              <a:tr h="199494">
                <a:tc>
                  <a:txBody>
                    <a:bodyPr/>
                    <a:lstStyle/>
                    <a:p>
                      <a:pPr algn="l" fontAlgn="b"/>
                      <a:r>
                        <a:rPr lang="en-US" sz="1100" b="0" i="0" u="none" strike="noStrike">
                          <a:solidFill>
                            <a:srgbClr val="000000"/>
                          </a:solidFill>
                          <a:effectLst/>
                          <a:latin typeface="Gill Sans MT"/>
                        </a:rPr>
                        <a:t>REVENUE</a:t>
                      </a:r>
                    </a:p>
                  </a:txBody>
                  <a:tcPr marL="3960" marR="3960" marT="3960" marB="19008"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l">
                        <a:buNone/>
                      </a:pPr>
                      <a:endParaRPr lang="en-US" sz="1100" b="0" i="0" u="none" strike="noStrike">
                        <a:solidFill>
                          <a:srgbClr val="000000"/>
                        </a:solidFill>
                        <a:effectLst/>
                        <a:latin typeface="Gill Sans MT"/>
                      </a:endParaRPr>
                    </a:p>
                  </a:txBody>
                  <a:tcPr marL="9525" marR="9525" marT="9525" anchor="b">
                    <a:lnL>
                      <a:noFill/>
                    </a:lnL>
                    <a:lnR>
                      <a:noFill/>
                    </a:lnR>
                    <a:lnT w="12700" cap="flat" cmpd="sng" algn="ctr">
                      <a:solidFill>
                        <a:srgbClr val="000000"/>
                      </a:solidFill>
                      <a:prstDash val="solid"/>
                      <a:round/>
                      <a:headEnd type="none" w="med" len="med"/>
                      <a:tailEnd type="none" w="med" len="med"/>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181502</a:t>
                      </a:r>
                      <a:endParaRPr lang="en-US"/>
                    </a:p>
                  </a:txBody>
                  <a:tcPr marL="9525" marR="9525" marT="9525" anchor="b">
                    <a:lnL>
                      <a:noFill/>
                    </a:lnL>
                    <a:lnR>
                      <a:noFill/>
                    </a:lnR>
                    <a:lnT w="12700" cap="flat" cmpd="sng" algn="ctr">
                      <a:solidFill>
                        <a:srgbClr val="000000"/>
                      </a:solidFill>
                      <a:prstDash val="solid"/>
                      <a:round/>
                      <a:headEnd type="none" w="med" len="med"/>
                      <a:tailEnd type="none" w="med" len="med"/>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285640</a:t>
                      </a:r>
                      <a:endParaRPr lang="en-US"/>
                    </a:p>
                  </a:txBody>
                  <a:tcPr marL="9525" marR="9525" marT="9525" anchor="b">
                    <a:lnL>
                      <a:noFill/>
                    </a:lnL>
                    <a:lnR>
                      <a:noFill/>
                    </a:lnR>
                    <a:lnT w="12700" cap="flat" cmpd="sng" algn="ctr">
                      <a:solidFill>
                        <a:srgbClr val="000000"/>
                      </a:solidFill>
                      <a:prstDash val="solid"/>
                      <a:round/>
                      <a:headEnd type="none" w="med" len="med"/>
                      <a:tailEnd type="none" w="med" len="med"/>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413680</a:t>
                      </a:r>
                      <a:endParaRPr lang="en-US"/>
                    </a:p>
                  </a:txBody>
                  <a:tcPr marL="9525" marR="9525" marT="9525"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343354</a:t>
                      </a:r>
                      <a:endParaRPr lang="en-US"/>
                    </a:p>
                  </a:txBody>
                  <a:tcPr marL="9525" marR="9525" marT="9525"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326187</a:t>
                      </a:r>
                      <a:endParaRPr lang="en-US"/>
                    </a:p>
                  </a:txBody>
                  <a:tcPr marL="9525" marR="9525" marT="9525" anchor="b">
                    <a:lnL>
                      <a:noFill/>
                    </a:lnL>
                    <a:lnR>
                      <a:noFill/>
                    </a:lnR>
                    <a:lnT w="12700" cap="flat" cmpd="sng" algn="ctr">
                      <a:solidFill>
                        <a:srgbClr val="000000"/>
                      </a:solidFill>
                      <a:prstDash val="solid"/>
                      <a:round/>
                      <a:headEnd type="none" w="med" len="med"/>
                      <a:tailEnd type="none" w="med" len="med"/>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368591</a:t>
                      </a:r>
                      <a:endParaRPr lang="en-US"/>
                    </a:p>
                  </a:txBody>
                  <a:tcPr marL="9525" marR="9525" marT="9525" anchor="b">
                    <a:lnL>
                      <a:noFill/>
                    </a:lnL>
                    <a:lnR>
                      <a:noFill/>
                    </a:lnR>
                    <a:lnT w="12700" cap="flat" cmpd="sng" algn="ctr">
                      <a:solidFill>
                        <a:srgbClr val="000000"/>
                      </a:solidFill>
                      <a:prstDash val="solid"/>
                      <a:round/>
                      <a:headEnd type="none" w="med" len="med"/>
                      <a:tailEnd type="none" w="med" len="med"/>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412822</a:t>
                      </a:r>
                      <a:endParaRPr lang="en-US"/>
                    </a:p>
                  </a:txBody>
                  <a:tcPr marL="9525" marR="9525" marT="9525" anchor="b">
                    <a:lnL>
                      <a:noFill/>
                    </a:lnL>
                    <a:lnR>
                      <a:noFill/>
                    </a:lnR>
                    <a:lnT w="12700" cap="flat" cmpd="sng" algn="ctr">
                      <a:solidFill>
                        <a:srgbClr val="000000"/>
                      </a:solidFill>
                      <a:prstDash val="solid"/>
                      <a:round/>
                      <a:headEnd type="none" w="med" len="med"/>
                      <a:tailEnd type="none" w="med" len="med"/>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454104</a:t>
                      </a:r>
                      <a:endParaRPr lang="en-US"/>
                    </a:p>
                  </a:txBody>
                  <a:tcPr marL="9525" marR="9525" marT="9525" anchor="b">
                    <a:lnL>
                      <a:noFill/>
                    </a:lnL>
                    <a:lnR>
                      <a:noFill/>
                    </a:lnR>
                    <a:lnT w="12700" cap="flat" cmpd="sng" algn="ctr">
                      <a:solidFill>
                        <a:srgbClr val="000000"/>
                      </a:solidFill>
                      <a:prstDash val="solid"/>
                      <a:round/>
                      <a:headEnd type="none" w="med" len="med"/>
                      <a:tailEnd type="none" w="med" len="med"/>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485891</a:t>
                      </a:r>
                      <a:endParaRPr lang="en-US"/>
                    </a:p>
                  </a:txBody>
                  <a:tcPr marL="9525" marR="9525" marT="9525" anchor="b">
                    <a:lnL>
                      <a:noFill/>
                    </a:lnL>
                    <a:lnR>
                      <a:noFill/>
                    </a:lnR>
                    <a:lnT w="12700" cap="flat" cmpd="sng" algn="ctr">
                      <a:solidFill>
                        <a:srgbClr val="000000"/>
                      </a:solidFill>
                      <a:prstDash val="solid"/>
                      <a:round/>
                      <a:headEnd type="none" w="med" len="med"/>
                      <a:tailEnd type="none" w="med" len="med"/>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510186</a:t>
                      </a:r>
                      <a:endParaRPr lang="en-US"/>
                    </a:p>
                  </a:txBody>
                  <a:tcPr marL="9525" marR="9525" marT="9525"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4134068451"/>
                  </a:ext>
                </a:extLst>
              </a:tr>
              <a:tr h="199494">
                <a:tc>
                  <a:txBody>
                    <a:bodyPr/>
                    <a:lstStyle/>
                    <a:p>
                      <a:pPr algn="l" fontAlgn="b"/>
                      <a:r>
                        <a:rPr lang="en-US" sz="1100" b="0" i="0" u="none" strike="noStrike">
                          <a:solidFill>
                            <a:srgbClr val="000000"/>
                          </a:solidFill>
                          <a:effectLst/>
                          <a:latin typeface="Gill Sans MT"/>
                        </a:rPr>
                        <a:t>EBIT</a:t>
                      </a:r>
                    </a:p>
                  </a:txBody>
                  <a:tcPr marL="3960" marR="3960" marT="3960" marB="19008" anchor="b">
                    <a:lnL w="12700" cap="flat" cmpd="sng" algn="ctr">
                      <a:solidFill>
                        <a:srgbClr val="000000"/>
                      </a:solidFill>
                      <a:prstDash val="solid"/>
                      <a:round/>
                      <a:headEnd type="none" w="med" len="med"/>
                      <a:tailEnd type="none" w="med" len="med"/>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l">
                        <a:buNone/>
                      </a:pPr>
                      <a:endParaRPr lang="en-US" sz="1100" b="0" i="0" u="none" strike="noStrike">
                        <a:solidFill>
                          <a:srgbClr val="000000"/>
                        </a:solidFill>
                        <a:effectLst/>
                        <a:latin typeface="Gill Sans MT"/>
                      </a:endParaRP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-28,883</a:t>
                      </a:r>
                      <a:endParaRPr lang="en-US"/>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31,234</a:t>
                      </a:r>
                      <a:endParaRPr lang="en-US"/>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77,753</a:t>
                      </a:r>
                      <a:endParaRPr lang="en-US"/>
                    </a:p>
                  </a:txBody>
                  <a:tcPr marL="9525" marR="9525" marT="9525" anchor="b">
                    <a:lnL>
                      <a:noFill/>
                    </a:lnL>
                    <a:lnR w="12700" cap="flat" cmpd="sng" algn="ctr">
                      <a:solidFill>
                        <a:srgbClr val="000000"/>
                      </a:solidFill>
                      <a:prstDash val="solid"/>
                      <a:round/>
                      <a:headEnd type="none" w="med" len="med"/>
                      <a:tailEnd type="none" w="med" len="med"/>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56054</a:t>
                      </a:r>
                      <a:endParaRPr lang="en-US"/>
                    </a:p>
                  </a:txBody>
                  <a:tcPr marL="9525" marR="9525" marT="9525" anchor="b">
                    <a:lnL w="12700" cap="flat" cmpd="sng" algn="ctr">
                      <a:solidFill>
                        <a:srgbClr val="000000"/>
                      </a:solidFill>
                      <a:prstDash val="solid"/>
                      <a:round/>
                      <a:headEnd type="none" w="med" len="med"/>
                      <a:tailEnd type="none" w="med" len="med"/>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53251</a:t>
                      </a:r>
                      <a:endParaRPr lang="en-US"/>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60174</a:t>
                      </a:r>
                      <a:endParaRPr lang="en-US"/>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67395</a:t>
                      </a:r>
                      <a:endParaRPr lang="en-US"/>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74134</a:t>
                      </a:r>
                      <a:endParaRPr lang="en-US"/>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79323</a:t>
                      </a:r>
                      <a:endParaRPr lang="en-US"/>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83290</a:t>
                      </a:r>
                      <a:endParaRPr lang="en-US"/>
                    </a:p>
                  </a:txBody>
                  <a:tcPr marL="9525" marR="9525" marT="9525" anchor="b">
                    <a:lnL>
                      <a:noFill/>
                    </a:lnL>
                    <a:lnR w="12700" cap="flat" cmpd="sng" algn="ctr">
                      <a:solidFill>
                        <a:srgbClr val="000000"/>
                      </a:solidFill>
                      <a:prstDash val="solid"/>
                      <a:round/>
                      <a:headEnd type="none" w="med" len="med"/>
                      <a:tailEnd type="none" w="med" len="med"/>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3654075430"/>
                  </a:ext>
                </a:extLst>
              </a:tr>
              <a:tr h="199494">
                <a:tc>
                  <a:txBody>
                    <a:bodyPr/>
                    <a:lstStyle/>
                    <a:p>
                      <a:pPr algn="l" fontAlgn="b"/>
                      <a:r>
                        <a:rPr lang="en-US" sz="1100" b="0" i="0" u="none" strike="noStrike">
                          <a:solidFill>
                            <a:srgbClr val="000000"/>
                          </a:solidFill>
                          <a:effectLst/>
                          <a:latin typeface="Gill Sans MT"/>
                        </a:rPr>
                        <a:t>EBIT*(1-TAX RATE)</a:t>
                      </a:r>
                    </a:p>
                  </a:txBody>
                  <a:tcPr marL="3960" marR="3960" marT="3960" marB="19008" anchor="b">
                    <a:lnL w="12700" cap="flat" cmpd="sng" algn="ctr">
                      <a:solidFill>
                        <a:srgbClr val="000000"/>
                      </a:solidFill>
                      <a:prstDash val="solid"/>
                      <a:round/>
                      <a:headEnd type="none" w="med" len="med"/>
                      <a:tailEnd type="none" w="med" len="med"/>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l">
                        <a:buNone/>
                      </a:pPr>
                      <a:endParaRPr lang="en-US" sz="1100" b="0" i="0" u="none" strike="noStrike">
                        <a:solidFill>
                          <a:srgbClr val="000000"/>
                        </a:solidFill>
                        <a:effectLst/>
                        <a:latin typeface="Gill Sans MT"/>
                      </a:endParaRP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-28883</a:t>
                      </a:r>
                      <a:endParaRPr lang="en-US"/>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31234</a:t>
                      </a:r>
                      <a:endParaRPr lang="en-US"/>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77753</a:t>
                      </a:r>
                      <a:endParaRPr lang="en-US"/>
                    </a:p>
                  </a:txBody>
                  <a:tcPr marL="9525" marR="9525" marT="9525" anchor="b">
                    <a:lnL>
                      <a:noFill/>
                    </a:lnL>
                    <a:lnR w="12700" cap="flat" cmpd="sng" algn="ctr">
                      <a:solidFill>
                        <a:srgbClr val="000000"/>
                      </a:solidFill>
                      <a:prstDash val="solid"/>
                      <a:round/>
                      <a:headEnd type="none" w="med" len="med"/>
                      <a:tailEnd type="none" w="med" len="med"/>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40919</a:t>
                      </a:r>
                      <a:endParaRPr lang="en-US"/>
                    </a:p>
                  </a:txBody>
                  <a:tcPr marL="9525" marR="9525" marT="9525" anchor="b">
                    <a:lnL w="12700" cap="flat" cmpd="sng" algn="ctr">
                      <a:solidFill>
                        <a:srgbClr val="000000"/>
                      </a:solidFill>
                      <a:prstDash val="solid"/>
                      <a:round/>
                      <a:headEnd type="none" w="med" len="med"/>
                      <a:tailEnd type="none" w="med" len="med"/>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38873</a:t>
                      </a:r>
                      <a:endParaRPr lang="en-US"/>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43927</a:t>
                      </a:r>
                      <a:endParaRPr lang="en-US"/>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49198</a:t>
                      </a:r>
                      <a:endParaRPr lang="en-US"/>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54118</a:t>
                      </a:r>
                      <a:endParaRPr lang="en-US"/>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57906</a:t>
                      </a:r>
                      <a:endParaRPr lang="en-US"/>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60801</a:t>
                      </a:r>
                      <a:endParaRPr lang="en-US"/>
                    </a:p>
                  </a:txBody>
                  <a:tcPr marL="9525" marR="9525" marT="9525" anchor="b">
                    <a:lnL>
                      <a:noFill/>
                    </a:lnL>
                    <a:lnR w="12700" cap="flat" cmpd="sng" algn="ctr">
                      <a:solidFill>
                        <a:srgbClr val="000000"/>
                      </a:solidFill>
                      <a:prstDash val="solid"/>
                      <a:round/>
                      <a:headEnd type="none" w="med" len="med"/>
                      <a:tailEnd type="none" w="med" len="med"/>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82432705"/>
                  </a:ext>
                </a:extLst>
              </a:tr>
              <a:tr h="199494">
                <a:tc>
                  <a:txBody>
                    <a:bodyPr/>
                    <a:lstStyle/>
                    <a:p>
                      <a:pPr algn="l" fontAlgn="b"/>
                      <a:endParaRPr lang="en-US" sz="1100" b="0" i="0" u="none" strike="noStrike">
                        <a:solidFill>
                          <a:srgbClr val="000000"/>
                        </a:solidFill>
                        <a:effectLst/>
                        <a:latin typeface="Gill Sans MT" panose="020B0502020104020203" pitchFamily="34" charset="77"/>
                      </a:endParaRPr>
                    </a:p>
                  </a:txBody>
                  <a:tcPr marL="3960" marR="3960" marT="3960" marB="19008" anchor="b">
                    <a:lnL w="12700" cap="flat" cmpd="sng" algn="ctr">
                      <a:solidFill>
                        <a:srgbClr val="000000"/>
                      </a:solidFill>
                      <a:prstDash val="solid"/>
                      <a:round/>
                      <a:headEnd type="none" w="med" len="med"/>
                      <a:tailEnd type="none" w="med" len="med"/>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l">
                        <a:buNone/>
                      </a:pPr>
                      <a:endParaRPr lang="en-US" sz="1100" b="0" i="0" u="none" strike="noStrike">
                        <a:solidFill>
                          <a:srgbClr val="000000"/>
                        </a:solidFill>
                        <a:effectLst/>
                        <a:latin typeface="Gill Sans MT"/>
                      </a:endParaRP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l">
                        <a:buNone/>
                      </a:pPr>
                      <a:endParaRPr lang="en-US" sz="1100" b="0" i="0" u="none" strike="noStrike">
                        <a:solidFill>
                          <a:srgbClr val="000000"/>
                        </a:solidFill>
                        <a:effectLst/>
                        <a:latin typeface="Gill Sans MT"/>
                      </a:endParaRP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l">
                        <a:buNone/>
                      </a:pPr>
                      <a:endParaRPr lang="en-US" sz="1100" b="0" i="0" u="none" strike="noStrike">
                        <a:solidFill>
                          <a:srgbClr val="000000"/>
                        </a:solidFill>
                        <a:effectLst/>
                        <a:latin typeface="Gill Sans MT"/>
                      </a:endParaRP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l">
                        <a:buNone/>
                      </a:pPr>
                      <a:endParaRPr lang="en-US" sz="1100" b="0" i="0" u="none" strike="noStrike">
                        <a:solidFill>
                          <a:srgbClr val="000000"/>
                        </a:solidFill>
                        <a:effectLst/>
                        <a:latin typeface="Gill Sans MT"/>
                      </a:endParaRPr>
                    </a:p>
                  </a:txBody>
                  <a:tcPr marL="9525" marR="9525" marT="9525" anchor="b">
                    <a:lnL>
                      <a:noFill/>
                    </a:lnL>
                    <a:lnR w="12700" cap="flat" cmpd="sng" algn="ctr">
                      <a:solidFill>
                        <a:srgbClr val="000000"/>
                      </a:solidFill>
                      <a:prstDash val="solid"/>
                      <a:round/>
                      <a:headEnd type="none" w="med" len="med"/>
                      <a:tailEnd type="none" w="med" len="med"/>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l">
                        <a:buNone/>
                      </a:pPr>
                      <a:endParaRPr lang="en-US" sz="1100" b="0" i="0" u="none" strike="noStrike">
                        <a:solidFill>
                          <a:srgbClr val="000000"/>
                        </a:solidFill>
                        <a:effectLst/>
                        <a:latin typeface="Gill Sans MT"/>
                      </a:endParaRPr>
                    </a:p>
                  </a:txBody>
                  <a:tcPr marL="9525" marR="9525" marT="9525" anchor="b">
                    <a:lnL w="12700" cap="flat" cmpd="sng" algn="ctr">
                      <a:solidFill>
                        <a:srgbClr val="000000"/>
                      </a:solidFill>
                      <a:prstDash val="solid"/>
                      <a:round/>
                      <a:headEnd type="none" w="med" len="med"/>
                      <a:tailEnd type="none" w="med" len="med"/>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l">
                        <a:buNone/>
                      </a:pPr>
                      <a:endParaRPr lang="en-US" sz="1100" b="0" i="0" u="none" strike="noStrike">
                        <a:solidFill>
                          <a:srgbClr val="000000"/>
                        </a:solidFill>
                        <a:effectLst/>
                        <a:latin typeface="Gill Sans MT"/>
                      </a:endParaRP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l">
                        <a:buNone/>
                      </a:pPr>
                      <a:endParaRPr lang="en-US" sz="1100" b="0" i="0" u="none" strike="noStrike">
                        <a:solidFill>
                          <a:srgbClr val="000000"/>
                        </a:solidFill>
                        <a:effectLst/>
                        <a:latin typeface="Gill Sans MT"/>
                      </a:endParaRP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l">
                        <a:buNone/>
                      </a:pPr>
                      <a:endParaRPr lang="en-US" sz="1100" b="0" i="0" u="none" strike="noStrike">
                        <a:solidFill>
                          <a:srgbClr val="000000"/>
                        </a:solidFill>
                        <a:effectLst/>
                        <a:latin typeface="Gill Sans MT"/>
                      </a:endParaRP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l">
                        <a:buNone/>
                      </a:pPr>
                      <a:endParaRPr lang="en-US" sz="1100" b="0" i="0" u="none" strike="noStrike">
                        <a:solidFill>
                          <a:srgbClr val="000000"/>
                        </a:solidFill>
                        <a:effectLst/>
                        <a:latin typeface="Gill Sans MT"/>
                      </a:endParaRP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l">
                        <a:buNone/>
                      </a:pPr>
                      <a:endParaRPr lang="en-US" sz="1100" b="0" i="0" u="none" strike="noStrike">
                        <a:solidFill>
                          <a:srgbClr val="000000"/>
                        </a:solidFill>
                        <a:effectLst/>
                        <a:latin typeface="Gill Sans MT"/>
                      </a:endParaRP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l">
                        <a:buNone/>
                      </a:pPr>
                      <a:endParaRPr lang="en-US" sz="1100" b="0" i="0" u="none" strike="noStrike">
                        <a:solidFill>
                          <a:srgbClr val="000000"/>
                        </a:solidFill>
                        <a:effectLst/>
                        <a:latin typeface="Gill Sans MT"/>
                      </a:endParaRPr>
                    </a:p>
                  </a:txBody>
                  <a:tcPr marL="9525" marR="9525" marT="9525" anchor="b">
                    <a:lnL>
                      <a:noFill/>
                    </a:lnL>
                    <a:lnR w="12700" cap="flat" cmpd="sng" algn="ctr">
                      <a:solidFill>
                        <a:srgbClr val="000000"/>
                      </a:solidFill>
                      <a:prstDash val="solid"/>
                      <a:round/>
                      <a:headEnd type="none" w="med" len="med"/>
                      <a:tailEnd type="none" w="med" len="med"/>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3954538456"/>
                  </a:ext>
                </a:extLst>
              </a:tr>
              <a:tr h="199494">
                <a:tc>
                  <a:txBody>
                    <a:bodyPr/>
                    <a:lstStyle/>
                    <a:p>
                      <a:pPr algn="l" fontAlgn="b"/>
                      <a:r>
                        <a:rPr lang="en-US" sz="1100" b="0" i="0" u="none" strike="noStrike">
                          <a:solidFill>
                            <a:srgbClr val="000000"/>
                          </a:solidFill>
                          <a:effectLst/>
                          <a:latin typeface="Gill Sans MT"/>
                        </a:rPr>
                        <a:t>NFA</a:t>
                      </a:r>
                    </a:p>
                  </a:txBody>
                  <a:tcPr marL="3960" marR="3960" marT="3960" marB="19008" anchor="b">
                    <a:lnL w="12700" cap="flat" cmpd="sng" algn="ctr">
                      <a:solidFill>
                        <a:srgbClr val="000000"/>
                      </a:solidFill>
                      <a:prstDash val="solid"/>
                      <a:round/>
                      <a:headEnd type="none" w="med" len="med"/>
                      <a:tailEnd type="none" w="med" len="med"/>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253018</a:t>
                      </a:r>
                      <a:endParaRPr lang="en-US"/>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227,553</a:t>
                      </a:r>
                      <a:endParaRPr lang="en-US"/>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216,552</a:t>
                      </a:r>
                      <a:endParaRPr lang="en-US"/>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204,692</a:t>
                      </a:r>
                      <a:endParaRPr lang="en-US"/>
                    </a:p>
                  </a:txBody>
                  <a:tcPr marL="9525" marR="9525" marT="9525" anchor="b">
                    <a:lnL>
                      <a:noFill/>
                    </a:lnL>
                    <a:lnR w="12700" cap="flat" cmpd="sng" algn="ctr">
                      <a:solidFill>
                        <a:srgbClr val="000000"/>
                      </a:solidFill>
                      <a:prstDash val="solid"/>
                      <a:round/>
                      <a:headEnd type="none" w="med" len="med"/>
                      <a:tailEnd type="none" w="med" len="med"/>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286891</a:t>
                      </a:r>
                      <a:endParaRPr lang="en-US"/>
                    </a:p>
                  </a:txBody>
                  <a:tcPr marL="9525" marR="9525" marT="9525" anchor="b">
                    <a:lnL w="12700" cap="flat" cmpd="sng" algn="ctr">
                      <a:solidFill>
                        <a:srgbClr val="000000"/>
                      </a:solidFill>
                      <a:prstDash val="solid"/>
                      <a:round/>
                      <a:headEnd type="none" w="med" len="med"/>
                      <a:tailEnd type="none" w="med" len="med"/>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272546</a:t>
                      </a:r>
                      <a:endParaRPr lang="en-US"/>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269444</a:t>
                      </a:r>
                      <a:endParaRPr lang="en-US"/>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298978</a:t>
                      </a:r>
                      <a:endParaRPr lang="en-US"/>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354922</a:t>
                      </a:r>
                      <a:endParaRPr lang="en-US"/>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373211</a:t>
                      </a:r>
                      <a:endParaRPr lang="en-US"/>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383267</a:t>
                      </a:r>
                      <a:endParaRPr lang="en-US"/>
                    </a:p>
                  </a:txBody>
                  <a:tcPr marL="9525" marR="9525" marT="9525" anchor="b">
                    <a:lnL>
                      <a:noFill/>
                    </a:lnL>
                    <a:lnR w="12700" cap="flat" cmpd="sng" algn="ctr">
                      <a:solidFill>
                        <a:srgbClr val="000000"/>
                      </a:solidFill>
                      <a:prstDash val="solid"/>
                      <a:round/>
                      <a:headEnd type="none" w="med" len="med"/>
                      <a:tailEnd type="none" w="med" len="med"/>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2223024088"/>
                  </a:ext>
                </a:extLst>
              </a:tr>
              <a:tr h="199494">
                <a:tc>
                  <a:txBody>
                    <a:bodyPr/>
                    <a:lstStyle/>
                    <a:p>
                      <a:pPr algn="l" fontAlgn="b"/>
                      <a:r>
                        <a:rPr lang="en-US" sz="1100" b="0" i="0" u="none" strike="noStrike">
                          <a:solidFill>
                            <a:srgbClr val="000000"/>
                          </a:solidFill>
                          <a:effectLst/>
                          <a:latin typeface="Gill Sans MT"/>
                        </a:rPr>
                        <a:t>CHANGE IN NFA</a:t>
                      </a:r>
                    </a:p>
                  </a:txBody>
                  <a:tcPr marL="3960" marR="3960" marT="3960" marB="19008" anchor="b">
                    <a:lnL w="12700" cap="flat" cmpd="sng" algn="ctr">
                      <a:solidFill>
                        <a:srgbClr val="000000"/>
                      </a:solidFill>
                      <a:prstDash val="solid"/>
                      <a:round/>
                      <a:headEnd type="none" w="med" len="med"/>
                      <a:tailEnd type="none" w="med" len="med"/>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l">
                        <a:buNone/>
                      </a:pPr>
                      <a:endParaRPr lang="en-US" sz="1100" b="0" i="0" u="none" strike="noStrike">
                        <a:solidFill>
                          <a:srgbClr val="000000"/>
                        </a:solidFill>
                        <a:effectLst/>
                        <a:latin typeface="Gill Sans MT"/>
                      </a:endParaRP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-25,465</a:t>
                      </a:r>
                      <a:endParaRPr lang="en-US"/>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-11,001</a:t>
                      </a:r>
                      <a:endParaRPr lang="en-US"/>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-11,860</a:t>
                      </a:r>
                      <a:endParaRPr lang="en-US"/>
                    </a:p>
                  </a:txBody>
                  <a:tcPr marL="9525" marR="9525" marT="9525" anchor="b">
                    <a:lnL>
                      <a:noFill/>
                    </a:lnL>
                    <a:lnR w="12700" cap="flat" cmpd="sng" algn="ctr">
                      <a:solidFill>
                        <a:srgbClr val="000000"/>
                      </a:solidFill>
                      <a:prstDash val="solid"/>
                      <a:round/>
                      <a:headEnd type="none" w="med" len="med"/>
                      <a:tailEnd type="none" w="med" len="med"/>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82199</a:t>
                      </a:r>
                      <a:endParaRPr lang="en-US"/>
                    </a:p>
                  </a:txBody>
                  <a:tcPr marL="9525" marR="9525" marT="9525" anchor="b">
                    <a:lnL w="12700" cap="flat" cmpd="sng" algn="ctr">
                      <a:solidFill>
                        <a:srgbClr val="000000"/>
                      </a:solidFill>
                      <a:prstDash val="solid"/>
                      <a:round/>
                      <a:headEnd type="none" w="med" len="med"/>
                      <a:tailEnd type="none" w="med" len="med"/>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-14345</a:t>
                      </a:r>
                      <a:endParaRPr lang="en-US"/>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-3102</a:t>
                      </a:r>
                      <a:endParaRPr lang="en-US"/>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29534</a:t>
                      </a:r>
                      <a:endParaRPr lang="en-US"/>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55943</a:t>
                      </a:r>
                      <a:endParaRPr lang="en-US"/>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18289</a:t>
                      </a:r>
                      <a:endParaRPr lang="en-US"/>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10057</a:t>
                      </a:r>
                      <a:endParaRPr lang="en-US"/>
                    </a:p>
                  </a:txBody>
                  <a:tcPr marL="9525" marR="9525" marT="9525" anchor="b">
                    <a:lnL>
                      <a:noFill/>
                    </a:lnL>
                    <a:lnR w="12700" cap="flat" cmpd="sng" algn="ctr">
                      <a:solidFill>
                        <a:srgbClr val="000000"/>
                      </a:solidFill>
                      <a:prstDash val="solid"/>
                      <a:round/>
                      <a:headEnd type="none" w="med" len="med"/>
                      <a:tailEnd type="none" w="med" len="med"/>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235824059"/>
                  </a:ext>
                </a:extLst>
              </a:tr>
              <a:tr h="199494">
                <a:tc>
                  <a:txBody>
                    <a:bodyPr/>
                    <a:lstStyle/>
                    <a:p>
                      <a:pPr algn="l" fontAlgn="b"/>
                      <a:endParaRPr lang="en-US" sz="1100" b="0" i="0" u="none" strike="noStrike">
                        <a:solidFill>
                          <a:srgbClr val="000000"/>
                        </a:solidFill>
                        <a:effectLst/>
                        <a:latin typeface="Gill Sans MT" panose="020B0502020104020203" pitchFamily="34" charset="77"/>
                      </a:endParaRPr>
                    </a:p>
                  </a:txBody>
                  <a:tcPr marL="3960" marR="3960" marT="3960" marB="19008" anchor="b">
                    <a:lnL w="12700" cap="flat" cmpd="sng" algn="ctr">
                      <a:solidFill>
                        <a:srgbClr val="000000"/>
                      </a:solidFill>
                      <a:prstDash val="solid"/>
                      <a:round/>
                      <a:headEnd type="none" w="med" len="med"/>
                      <a:tailEnd type="none" w="med" len="med"/>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l">
                        <a:buNone/>
                      </a:pPr>
                      <a:endParaRPr lang="en-US" sz="1100" b="0" i="0" u="none" strike="noStrike">
                        <a:solidFill>
                          <a:srgbClr val="000000"/>
                        </a:solidFill>
                        <a:effectLst/>
                        <a:latin typeface="Gill Sans MT"/>
                      </a:endParaRP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l">
                        <a:buNone/>
                      </a:pPr>
                      <a:endParaRPr lang="en-US" sz="1100" b="0" i="0" u="none" strike="noStrike">
                        <a:solidFill>
                          <a:srgbClr val="000000"/>
                        </a:solidFill>
                        <a:effectLst/>
                        <a:latin typeface="Gill Sans MT"/>
                      </a:endParaRP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l">
                        <a:buNone/>
                      </a:pPr>
                      <a:endParaRPr lang="en-US" sz="1100" b="0" i="0" u="none" strike="noStrike">
                        <a:solidFill>
                          <a:srgbClr val="000000"/>
                        </a:solidFill>
                        <a:effectLst/>
                        <a:latin typeface="Gill Sans MT"/>
                      </a:endParaRP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l">
                        <a:buNone/>
                      </a:pPr>
                      <a:endParaRPr lang="en-US" sz="1100" b="0" i="0" u="none" strike="noStrike">
                        <a:solidFill>
                          <a:srgbClr val="000000"/>
                        </a:solidFill>
                        <a:effectLst/>
                        <a:latin typeface="Gill Sans MT"/>
                      </a:endParaRPr>
                    </a:p>
                  </a:txBody>
                  <a:tcPr marL="9525" marR="9525" marT="9525" anchor="b">
                    <a:lnL>
                      <a:noFill/>
                    </a:lnL>
                    <a:lnR w="12700" cap="flat" cmpd="sng" algn="ctr">
                      <a:solidFill>
                        <a:srgbClr val="000000"/>
                      </a:solidFill>
                      <a:prstDash val="solid"/>
                      <a:round/>
                      <a:headEnd type="none" w="med" len="med"/>
                      <a:tailEnd type="none" w="med" len="med"/>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l">
                        <a:buNone/>
                      </a:pPr>
                      <a:endParaRPr lang="en-US" sz="1100" b="0" i="0" u="none" strike="noStrike">
                        <a:solidFill>
                          <a:srgbClr val="000000"/>
                        </a:solidFill>
                        <a:effectLst/>
                        <a:latin typeface="Gill Sans MT"/>
                      </a:endParaRPr>
                    </a:p>
                  </a:txBody>
                  <a:tcPr marL="9525" marR="9525" marT="9525" anchor="b">
                    <a:lnL w="12700" cap="flat" cmpd="sng" algn="ctr">
                      <a:solidFill>
                        <a:srgbClr val="000000"/>
                      </a:solidFill>
                      <a:prstDash val="solid"/>
                      <a:round/>
                      <a:headEnd type="none" w="med" len="med"/>
                      <a:tailEnd type="none" w="med" len="med"/>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l">
                        <a:buNone/>
                      </a:pPr>
                      <a:endParaRPr lang="en-US" sz="1100" b="0" i="0" u="none" strike="noStrike">
                        <a:solidFill>
                          <a:srgbClr val="000000"/>
                        </a:solidFill>
                        <a:effectLst/>
                        <a:latin typeface="Gill Sans MT"/>
                      </a:endParaRP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l">
                        <a:buNone/>
                      </a:pPr>
                      <a:endParaRPr lang="en-US" sz="1100" b="0" i="0" u="none" strike="noStrike">
                        <a:solidFill>
                          <a:srgbClr val="000000"/>
                        </a:solidFill>
                        <a:effectLst/>
                        <a:latin typeface="Gill Sans MT"/>
                      </a:endParaRP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l">
                        <a:buNone/>
                      </a:pPr>
                      <a:endParaRPr lang="en-US" sz="1100" b="0" i="0" u="none" strike="noStrike">
                        <a:solidFill>
                          <a:srgbClr val="000000"/>
                        </a:solidFill>
                        <a:effectLst/>
                        <a:latin typeface="Gill Sans MT"/>
                      </a:endParaRP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l">
                        <a:buNone/>
                      </a:pPr>
                      <a:endParaRPr lang="en-US" sz="1100" b="0" i="0" u="none" strike="noStrike">
                        <a:solidFill>
                          <a:srgbClr val="000000"/>
                        </a:solidFill>
                        <a:effectLst/>
                        <a:latin typeface="Gill Sans MT"/>
                      </a:endParaRP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l">
                        <a:buNone/>
                      </a:pPr>
                      <a:endParaRPr lang="en-US" sz="1100" b="0" i="0" u="none" strike="noStrike">
                        <a:solidFill>
                          <a:srgbClr val="000000"/>
                        </a:solidFill>
                        <a:effectLst/>
                        <a:latin typeface="Gill Sans MT"/>
                      </a:endParaRP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l">
                        <a:buNone/>
                      </a:pPr>
                      <a:endParaRPr lang="en-US" sz="1100" b="0" i="0" u="none" strike="noStrike">
                        <a:solidFill>
                          <a:srgbClr val="000000"/>
                        </a:solidFill>
                        <a:effectLst/>
                        <a:latin typeface="Gill Sans MT"/>
                      </a:endParaRPr>
                    </a:p>
                  </a:txBody>
                  <a:tcPr marL="9525" marR="9525" marT="9525" anchor="b">
                    <a:lnL>
                      <a:noFill/>
                    </a:lnL>
                    <a:lnR w="12700" cap="flat" cmpd="sng" algn="ctr">
                      <a:solidFill>
                        <a:srgbClr val="000000"/>
                      </a:solidFill>
                      <a:prstDash val="solid"/>
                      <a:round/>
                      <a:headEnd type="none" w="med" len="med"/>
                      <a:tailEnd type="none" w="med" len="med"/>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3705299607"/>
                  </a:ext>
                </a:extLst>
              </a:tr>
              <a:tr h="199494">
                <a:tc>
                  <a:txBody>
                    <a:bodyPr/>
                    <a:lstStyle/>
                    <a:p>
                      <a:pPr algn="l" fontAlgn="b"/>
                      <a:r>
                        <a:rPr lang="en-US" sz="1100" b="0" i="0" u="none" strike="noStrike">
                          <a:solidFill>
                            <a:srgbClr val="000000"/>
                          </a:solidFill>
                          <a:effectLst/>
                          <a:latin typeface="Gill Sans MT"/>
                        </a:rPr>
                        <a:t>NOWC</a:t>
                      </a:r>
                    </a:p>
                  </a:txBody>
                  <a:tcPr marL="3960" marR="3960" marT="3960" marB="19008" anchor="b">
                    <a:lnL w="12700" cap="flat" cmpd="sng" algn="ctr">
                      <a:solidFill>
                        <a:srgbClr val="000000"/>
                      </a:solidFill>
                      <a:prstDash val="solid"/>
                      <a:round/>
                      <a:headEnd type="none" w="med" len="med"/>
                      <a:tailEnd type="none" w="med" len="med"/>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-13,937</a:t>
                      </a:r>
                      <a:endParaRPr lang="en-US"/>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-2,289</a:t>
                      </a:r>
                      <a:endParaRPr lang="en-US"/>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2,511</a:t>
                      </a:r>
                      <a:endParaRPr lang="en-US"/>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28,586</a:t>
                      </a:r>
                      <a:endParaRPr lang="en-US"/>
                    </a:p>
                  </a:txBody>
                  <a:tcPr marL="9525" marR="9525" marT="9525" anchor="b">
                    <a:lnL>
                      <a:noFill/>
                    </a:lnL>
                    <a:lnR w="12700" cap="flat" cmpd="sng" algn="ctr">
                      <a:solidFill>
                        <a:srgbClr val="000000"/>
                      </a:solidFill>
                      <a:prstDash val="solid"/>
                      <a:round/>
                      <a:headEnd type="none" w="med" len="med"/>
                      <a:tailEnd type="none" w="med" len="med"/>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7472</a:t>
                      </a:r>
                      <a:endParaRPr lang="en-US"/>
                    </a:p>
                  </a:txBody>
                  <a:tcPr marL="9525" marR="9525" marT="9525" anchor="b">
                    <a:lnL w="12700" cap="flat" cmpd="sng" algn="ctr">
                      <a:solidFill>
                        <a:srgbClr val="000000"/>
                      </a:solidFill>
                      <a:prstDash val="solid"/>
                      <a:round/>
                      <a:headEnd type="none" w="med" len="med"/>
                      <a:tailEnd type="none" w="med" len="med"/>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7098</a:t>
                      </a:r>
                      <a:endParaRPr lang="en-US"/>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8021</a:t>
                      </a:r>
                      <a:endParaRPr lang="en-US"/>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8983</a:t>
                      </a:r>
                      <a:endParaRPr lang="en-US"/>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9881</a:t>
                      </a:r>
                      <a:endParaRPr lang="en-US"/>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10573</a:t>
                      </a:r>
                      <a:endParaRPr lang="en-US"/>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11102</a:t>
                      </a:r>
                      <a:endParaRPr lang="en-US"/>
                    </a:p>
                  </a:txBody>
                  <a:tcPr marL="9525" marR="9525" marT="9525" anchor="b">
                    <a:lnL>
                      <a:noFill/>
                    </a:lnL>
                    <a:lnR w="12700" cap="flat" cmpd="sng" algn="ctr">
                      <a:solidFill>
                        <a:srgbClr val="000000"/>
                      </a:solidFill>
                      <a:prstDash val="solid"/>
                      <a:round/>
                      <a:headEnd type="none" w="med" len="med"/>
                      <a:tailEnd type="none" w="med" len="med"/>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3264144954"/>
                  </a:ext>
                </a:extLst>
              </a:tr>
              <a:tr h="199494">
                <a:tc>
                  <a:txBody>
                    <a:bodyPr/>
                    <a:lstStyle/>
                    <a:p>
                      <a:pPr algn="l" fontAlgn="b"/>
                      <a:r>
                        <a:rPr lang="en-US" sz="1100" b="0" i="0" u="none" strike="noStrike">
                          <a:solidFill>
                            <a:srgbClr val="000000"/>
                          </a:solidFill>
                          <a:effectLst/>
                          <a:latin typeface="Gill Sans MT"/>
                        </a:rPr>
                        <a:t>CHANGES IN NOWC</a:t>
                      </a:r>
                    </a:p>
                  </a:txBody>
                  <a:tcPr marL="3960" marR="3960" marT="3960" marB="19008" anchor="b">
                    <a:lnL w="12700" cap="flat" cmpd="sng" algn="ctr">
                      <a:solidFill>
                        <a:srgbClr val="000000"/>
                      </a:solidFill>
                      <a:prstDash val="solid"/>
                      <a:round/>
                      <a:headEnd type="none" w="med" len="med"/>
                      <a:tailEnd type="none" w="med" len="med"/>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l">
                        <a:buNone/>
                      </a:pPr>
                      <a:endParaRPr lang="en-US" sz="1100" b="0" i="0" u="none" strike="noStrike">
                        <a:solidFill>
                          <a:srgbClr val="000000"/>
                        </a:solidFill>
                        <a:effectLst/>
                        <a:latin typeface="Gill Sans MT"/>
                      </a:endParaRP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11,648</a:t>
                      </a:r>
                      <a:endParaRPr lang="en-US"/>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4,800</a:t>
                      </a:r>
                      <a:endParaRPr lang="en-US"/>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26,075</a:t>
                      </a:r>
                      <a:endParaRPr lang="en-US"/>
                    </a:p>
                  </a:txBody>
                  <a:tcPr marL="9525" marR="9525" marT="9525" anchor="b">
                    <a:lnL>
                      <a:noFill/>
                    </a:lnL>
                    <a:lnR w="12700" cap="flat" cmpd="sng" algn="ctr">
                      <a:solidFill>
                        <a:srgbClr val="000000"/>
                      </a:solidFill>
                      <a:prstDash val="solid"/>
                      <a:round/>
                      <a:headEnd type="none" w="med" len="med"/>
                      <a:tailEnd type="none" w="med" len="med"/>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-21,114</a:t>
                      </a:r>
                      <a:endParaRPr lang="en-US"/>
                    </a:p>
                  </a:txBody>
                  <a:tcPr marL="9525" marR="9525" marT="9525" anchor="b">
                    <a:lnL w="12700" cap="flat" cmpd="sng" algn="ctr">
                      <a:solidFill>
                        <a:srgbClr val="000000"/>
                      </a:solidFill>
                      <a:prstDash val="solid"/>
                      <a:round/>
                      <a:headEnd type="none" w="med" len="med"/>
                      <a:tailEnd type="none" w="med" len="med"/>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-374</a:t>
                      </a:r>
                      <a:endParaRPr lang="en-US"/>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923</a:t>
                      </a:r>
                      <a:endParaRPr lang="en-US"/>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962</a:t>
                      </a:r>
                      <a:endParaRPr lang="en-US"/>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898</a:t>
                      </a:r>
                      <a:endParaRPr lang="en-US"/>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692</a:t>
                      </a:r>
                      <a:endParaRPr lang="en-US"/>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529</a:t>
                      </a:r>
                      <a:endParaRPr lang="en-US"/>
                    </a:p>
                  </a:txBody>
                  <a:tcPr marL="9525" marR="9525" marT="9525" anchor="b">
                    <a:lnL>
                      <a:noFill/>
                    </a:lnL>
                    <a:lnR w="12700" cap="flat" cmpd="sng" algn="ctr">
                      <a:solidFill>
                        <a:srgbClr val="000000"/>
                      </a:solidFill>
                      <a:prstDash val="solid"/>
                      <a:round/>
                      <a:headEnd type="none" w="med" len="med"/>
                      <a:tailEnd type="none" w="med" len="med"/>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3982027454"/>
                  </a:ext>
                </a:extLst>
              </a:tr>
              <a:tr h="199494">
                <a:tc>
                  <a:txBody>
                    <a:bodyPr/>
                    <a:lstStyle/>
                    <a:p>
                      <a:pPr algn="l" fontAlgn="b"/>
                      <a:r>
                        <a:rPr lang="en-US" sz="1100" b="1" i="0" u="none" strike="noStrike">
                          <a:solidFill>
                            <a:srgbClr val="000000"/>
                          </a:solidFill>
                          <a:effectLst/>
                          <a:latin typeface="Gill Sans MT"/>
                        </a:rPr>
                        <a:t>FREE CASH FLOW</a:t>
                      </a:r>
                      <a:endParaRPr lang="en-US" sz="1100" b="1" i="0" u="none" strike="noStrike">
                        <a:solidFill>
                          <a:srgbClr val="000000"/>
                        </a:solidFill>
                        <a:effectLst/>
                        <a:latin typeface="Gill Sans MT" panose="020B0502020104020203" pitchFamily="34" charset="77"/>
                      </a:endParaRPr>
                    </a:p>
                  </a:txBody>
                  <a:tcPr marL="3960" marR="3960" marT="3960" marB="19008" anchor="b">
                    <a:lnL w="12700" cap="flat" cmpd="sng" algn="ctr">
                      <a:solidFill>
                        <a:srgbClr val="000000"/>
                      </a:solidFill>
                      <a:prstDash val="solid"/>
                      <a:round/>
                      <a:headEnd type="none" w="med" len="med"/>
                      <a:tailEnd type="none" w="med" len="med"/>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l" fontAlgn="b"/>
                      <a:endParaRPr lang="en-US" sz="1100" b="0" i="0" u="none" strike="noStrike">
                        <a:solidFill>
                          <a:srgbClr val="000000"/>
                        </a:solidFill>
                        <a:effectLst/>
                        <a:latin typeface="Gill Sans MT" panose="020B0502020104020203" pitchFamily="34" charset="77"/>
                      </a:endParaRP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1" i="0" u="none" strike="noStrike">
                          <a:solidFill>
                            <a:srgbClr val="000000"/>
                          </a:solidFill>
                          <a:effectLst/>
                          <a:latin typeface="Gill Sans MT"/>
                        </a:rPr>
                        <a:t>-15,066</a:t>
                      </a:r>
                      <a:endParaRPr lang="en-US"/>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1" i="0" u="none" strike="noStrike">
                          <a:solidFill>
                            <a:srgbClr val="000000"/>
                          </a:solidFill>
                          <a:effectLst/>
                          <a:latin typeface="Gill Sans MT"/>
                        </a:rPr>
                        <a:t>37,435</a:t>
                      </a:r>
                      <a:endParaRPr lang="en-US"/>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1" i="0" u="none" strike="noStrike">
                          <a:solidFill>
                            <a:srgbClr val="000000"/>
                          </a:solidFill>
                          <a:effectLst/>
                          <a:latin typeface="Gill Sans MT"/>
                        </a:rPr>
                        <a:t>63,538</a:t>
                      </a:r>
                      <a:endParaRPr lang="en-US"/>
                    </a:p>
                  </a:txBody>
                  <a:tcPr marL="9525" marR="9525" marT="9525" anchor="b">
                    <a:lnL>
                      <a:noFill/>
                    </a:lnL>
                    <a:lnR w="12700" cap="flat" cmpd="sng" algn="ctr">
                      <a:solidFill>
                        <a:srgbClr val="000000"/>
                      </a:solidFill>
                      <a:prstDash val="solid"/>
                      <a:round/>
                      <a:headEnd type="none" w="med" len="med"/>
                      <a:tailEnd type="none" w="med" len="med"/>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1" i="0" u="none" strike="noStrike">
                          <a:solidFill>
                            <a:srgbClr val="000000"/>
                          </a:solidFill>
                          <a:effectLst/>
                          <a:latin typeface="Gill Sans MT"/>
                        </a:rPr>
                        <a:t>-20,165</a:t>
                      </a:r>
                    </a:p>
                  </a:txBody>
                  <a:tcPr marL="9525" marR="9525" marT="9525" anchor="b">
                    <a:lnL w="12700" cap="flat" cmpd="sng" algn="ctr">
                      <a:solidFill>
                        <a:srgbClr val="000000"/>
                      </a:solidFill>
                      <a:prstDash val="solid"/>
                      <a:round/>
                      <a:headEnd type="none" w="med" len="med"/>
                      <a:tailEnd type="none" w="med" len="med"/>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1" i="0" u="none" strike="noStrike">
                          <a:solidFill>
                            <a:srgbClr val="000000"/>
                          </a:solidFill>
                          <a:effectLst/>
                          <a:latin typeface="Gill Sans MT"/>
                        </a:rPr>
                        <a:t>53,591</a:t>
                      </a: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1" i="0" u="none" strike="noStrike">
                          <a:solidFill>
                            <a:srgbClr val="000000"/>
                          </a:solidFill>
                          <a:effectLst/>
                          <a:latin typeface="Gill Sans MT"/>
                        </a:rPr>
                        <a:t>46,106</a:t>
                      </a: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1" i="0" u="none" strike="noStrike">
                          <a:solidFill>
                            <a:srgbClr val="000000"/>
                          </a:solidFill>
                          <a:effectLst/>
                          <a:latin typeface="Gill Sans MT"/>
                        </a:rPr>
                        <a:t>18,701</a:t>
                      </a: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1" i="0" u="none" strike="noStrike">
                          <a:solidFill>
                            <a:srgbClr val="000000"/>
                          </a:solidFill>
                          <a:effectLst/>
                          <a:latin typeface="Gill Sans MT"/>
                        </a:rPr>
                        <a:t>-2724</a:t>
                      </a: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1" i="0" u="none" strike="noStrike">
                          <a:solidFill>
                            <a:srgbClr val="000000"/>
                          </a:solidFill>
                          <a:effectLst/>
                          <a:latin typeface="Gill Sans MT"/>
                        </a:rPr>
                        <a:t>38,295</a:t>
                      </a: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1" i="0" u="none" strike="noStrike">
                          <a:solidFill>
                            <a:srgbClr val="000000"/>
                          </a:solidFill>
                          <a:effectLst/>
                          <a:latin typeface="Gill Sans MT"/>
                        </a:rPr>
                        <a:t>50,216</a:t>
                      </a:r>
                    </a:p>
                  </a:txBody>
                  <a:tcPr marL="9525" marR="9525" marT="9525" anchor="b">
                    <a:lnL>
                      <a:noFill/>
                    </a:lnL>
                    <a:lnR w="12700" cap="flat" cmpd="sng" algn="ctr">
                      <a:solidFill>
                        <a:srgbClr val="000000"/>
                      </a:solidFill>
                      <a:prstDash val="solid"/>
                      <a:round/>
                      <a:headEnd type="none" w="med" len="med"/>
                      <a:tailEnd type="none" w="med" len="med"/>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2175743509"/>
                  </a:ext>
                </a:extLst>
              </a:tr>
            </a:tbl>
          </a:graphicData>
        </a:graphic>
      </p:graphicFrame>
      <p:graphicFrame>
        <p:nvGraphicFramePr>
          <p:cNvPr id="14" name="Table 13">
            <a:extLst>
              <a:ext uri="{FF2B5EF4-FFF2-40B4-BE49-F238E27FC236}">
                <a16:creationId xmlns:a16="http://schemas.microsoft.com/office/drawing/2014/main" id="{60844F54-4D66-50F2-5AC7-E84C9703918F}"/>
              </a:ext>
            </a:extLst>
          </p:cNvPr>
          <p:cNvGraphicFramePr>
            <a:graphicFrameLocks noGrp="1"/>
          </p:cNvGraphicFramePr>
          <p:nvPr>
            <p:extLst>
              <p:ext uri="{D42A27DB-BD31-4B8C-83A1-F6EECF244321}">
                <p14:modId xmlns:p14="http://schemas.microsoft.com/office/powerpoint/2010/main" val="3845105979"/>
              </p:ext>
            </p:extLst>
          </p:nvPr>
        </p:nvGraphicFramePr>
        <p:xfrm>
          <a:off x="209826" y="3688521"/>
          <a:ext cx="5063912" cy="2674620"/>
        </p:xfrm>
        <a:graphic>
          <a:graphicData uri="http://schemas.openxmlformats.org/drawingml/2006/table">
            <a:tbl>
              <a:tblPr/>
              <a:tblGrid>
                <a:gridCol w="3158535">
                  <a:extLst>
                    <a:ext uri="{9D8B030D-6E8A-4147-A177-3AD203B41FA5}">
                      <a16:colId xmlns:a16="http://schemas.microsoft.com/office/drawing/2014/main" val="1675723249"/>
                    </a:ext>
                  </a:extLst>
                </a:gridCol>
                <a:gridCol w="998521">
                  <a:extLst>
                    <a:ext uri="{9D8B030D-6E8A-4147-A177-3AD203B41FA5}">
                      <a16:colId xmlns:a16="http://schemas.microsoft.com/office/drawing/2014/main" val="2200179901"/>
                    </a:ext>
                  </a:extLst>
                </a:gridCol>
                <a:gridCol w="906856">
                  <a:extLst>
                    <a:ext uri="{9D8B030D-6E8A-4147-A177-3AD203B41FA5}">
                      <a16:colId xmlns:a16="http://schemas.microsoft.com/office/drawing/2014/main" val="1569550797"/>
                    </a:ext>
                  </a:extLst>
                </a:gridCol>
              </a:tblGrid>
              <a:tr h="195091">
                <a:tc>
                  <a:txBody>
                    <a:bodyPr/>
                    <a:lstStyle/>
                    <a:p>
                      <a:pPr algn="l" fontAlgn="b"/>
                      <a:endParaRPr lang="en-US" sz="1100" b="0" i="0" u="none" strike="noStrike">
                        <a:solidFill>
                          <a:srgbClr val="000000"/>
                        </a:solidFill>
                        <a:effectLst/>
                        <a:latin typeface="Gill Sans MT" panose="020B0502020104020203" pitchFamily="34" charset="77"/>
                      </a:endParaRPr>
                    </a:p>
                  </a:txBody>
                  <a:tcPr marL="9525" marR="9525" marT="9525"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l" fontAlgn="b"/>
                      <a:endParaRPr lang="en-US" sz="1100" b="0" i="0" u="none" strike="noStrike">
                        <a:solidFill>
                          <a:srgbClr val="000000"/>
                        </a:solidFill>
                        <a:effectLst/>
                        <a:latin typeface="Gill Sans MT" panose="020B0502020104020203" pitchFamily="34" charset="77"/>
                      </a:endParaRPr>
                    </a:p>
                  </a:txBody>
                  <a:tcPr marL="9525" marR="9525" marT="9525" anchor="b">
                    <a:lnL>
                      <a:noFill/>
                    </a:lnL>
                    <a:lnR>
                      <a:noFill/>
                    </a:lnR>
                    <a:lnT w="12700" cap="flat" cmpd="sng" algn="ctr">
                      <a:solidFill>
                        <a:srgbClr val="000000"/>
                      </a:solidFill>
                      <a:prstDash val="solid"/>
                      <a:round/>
                      <a:headEnd type="none" w="med" len="med"/>
                      <a:tailEnd type="none" w="med" len="med"/>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l" fontAlgn="b"/>
                      <a:endParaRPr lang="en-US" sz="1100" b="0" i="0" u="none" strike="noStrike">
                        <a:solidFill>
                          <a:srgbClr val="000000"/>
                        </a:solidFill>
                        <a:effectLst/>
                        <a:latin typeface="Gill Sans MT" panose="020B0502020104020203" pitchFamily="34" charset="77"/>
                      </a:endParaRPr>
                    </a:p>
                  </a:txBody>
                  <a:tcPr marL="9525" marR="9525" marT="9525"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3031489164"/>
                  </a:ext>
                </a:extLst>
              </a:tr>
              <a:tr h="195091">
                <a:tc>
                  <a:txBody>
                    <a:bodyPr/>
                    <a:lstStyle/>
                    <a:p>
                      <a:pPr algn="l" fontAlgn="b"/>
                      <a:r>
                        <a:rPr lang="en-US" sz="1100" b="0" i="0" u="none" strike="noStrike">
                          <a:solidFill>
                            <a:srgbClr val="000000"/>
                          </a:solidFill>
                          <a:effectLst/>
                          <a:latin typeface="Gill Sans MT" panose="020B0502020104020203" pitchFamily="34" charset="77"/>
                        </a:rPr>
                        <a:t>CONSTANT GROWTH</a:t>
                      </a:r>
                    </a:p>
                  </a:txBody>
                  <a:tcPr marL="9525" marR="9525" marT="9525" anchor="b">
                    <a:lnL w="12700" cap="flat" cmpd="sng" algn="ctr">
                      <a:solidFill>
                        <a:srgbClr val="000000"/>
                      </a:solidFill>
                      <a:prstDash val="solid"/>
                      <a:round/>
                      <a:headEnd type="none" w="med" len="med"/>
                      <a:tailEnd type="none" w="med" len="med"/>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l" fontAlgn="b"/>
                      <a:endParaRPr lang="en-US" sz="1100" b="0" i="0" u="none" strike="noStrike">
                        <a:solidFill>
                          <a:srgbClr val="000000"/>
                        </a:solidFill>
                        <a:effectLst/>
                        <a:latin typeface="Gill Sans MT" panose="020B0502020104020203" pitchFamily="34" charset="77"/>
                      </a:endParaRP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3.00%</a:t>
                      </a:r>
                      <a:endParaRPr lang="en-US"/>
                    </a:p>
                  </a:txBody>
                  <a:tcPr marL="9525" marR="9525" marT="9525" anchor="b">
                    <a:lnL>
                      <a:noFill/>
                    </a:lnL>
                    <a:lnR w="12700" cap="flat" cmpd="sng" algn="ctr">
                      <a:solidFill>
                        <a:srgbClr val="000000"/>
                      </a:solidFill>
                      <a:prstDash val="solid"/>
                      <a:round/>
                      <a:headEnd type="none" w="med" len="med"/>
                      <a:tailEnd type="none" w="med" len="med"/>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1796440303"/>
                  </a:ext>
                </a:extLst>
              </a:tr>
              <a:tr h="195091">
                <a:tc>
                  <a:txBody>
                    <a:bodyPr/>
                    <a:lstStyle/>
                    <a:p>
                      <a:pPr algn="l" fontAlgn="b"/>
                      <a:r>
                        <a:rPr lang="en-US" sz="1100" b="0" i="0" u="none" strike="noStrike">
                          <a:solidFill>
                            <a:srgbClr val="000000"/>
                          </a:solidFill>
                          <a:effectLst/>
                          <a:latin typeface="Gill Sans MT" panose="020B0502020104020203" pitchFamily="34" charset="77"/>
                        </a:rPr>
                        <a:t>WACC/DISCOUNT RATE </a:t>
                      </a:r>
                    </a:p>
                  </a:txBody>
                  <a:tcPr marL="9525" marR="9525" marT="9525" anchor="b">
                    <a:lnL w="12700" cap="flat" cmpd="sng" algn="ctr">
                      <a:solidFill>
                        <a:srgbClr val="000000"/>
                      </a:solidFill>
                      <a:prstDash val="solid"/>
                      <a:round/>
                      <a:headEnd type="none" w="med" len="med"/>
                      <a:tailEnd type="none" w="med" len="med"/>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l" fontAlgn="b"/>
                      <a:endParaRPr lang="en-US" sz="1100" b="0" i="0" u="none" strike="noStrike">
                        <a:solidFill>
                          <a:srgbClr val="000000"/>
                        </a:solidFill>
                        <a:effectLst/>
                        <a:latin typeface="Gill Sans MT" panose="020B0502020104020203" pitchFamily="34" charset="77"/>
                      </a:endParaRP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9.43%</a:t>
                      </a:r>
                      <a:endParaRPr lang="en-US"/>
                    </a:p>
                  </a:txBody>
                  <a:tcPr marL="9525" marR="9525" marT="9525" anchor="b">
                    <a:lnL>
                      <a:noFill/>
                    </a:lnL>
                    <a:lnR w="12700" cap="flat" cmpd="sng" algn="ctr">
                      <a:solidFill>
                        <a:srgbClr val="000000"/>
                      </a:solidFill>
                      <a:prstDash val="solid"/>
                      <a:round/>
                      <a:headEnd type="none" w="med" len="med"/>
                      <a:tailEnd type="none" w="med" len="med"/>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2420539454"/>
                  </a:ext>
                </a:extLst>
              </a:tr>
              <a:tr h="195091">
                <a:tc>
                  <a:txBody>
                    <a:bodyPr/>
                    <a:lstStyle/>
                    <a:p>
                      <a:pPr algn="l" fontAlgn="b"/>
                      <a:endParaRPr lang="en-US" sz="1100" b="0" i="0" u="none" strike="noStrike">
                        <a:solidFill>
                          <a:srgbClr val="000000"/>
                        </a:solidFill>
                        <a:effectLst/>
                        <a:latin typeface="Gill Sans MT" panose="020B0502020104020203" pitchFamily="34" charset="77"/>
                      </a:endParaRPr>
                    </a:p>
                  </a:txBody>
                  <a:tcPr marL="9525" marR="9525" marT="9525" anchor="b">
                    <a:lnL w="12700" cap="flat" cmpd="sng" algn="ctr">
                      <a:solidFill>
                        <a:srgbClr val="000000"/>
                      </a:solidFill>
                      <a:prstDash val="solid"/>
                      <a:round/>
                      <a:headEnd type="none" w="med" len="med"/>
                      <a:tailEnd type="none" w="med" len="med"/>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l" fontAlgn="b"/>
                      <a:endParaRPr lang="en-US" sz="1100" b="0" i="0" u="none" strike="noStrike">
                        <a:solidFill>
                          <a:srgbClr val="000000"/>
                        </a:solidFill>
                        <a:effectLst/>
                        <a:latin typeface="Gill Sans MT" panose="020B0502020104020203" pitchFamily="34" charset="77"/>
                      </a:endParaRP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l">
                        <a:buNone/>
                      </a:pPr>
                      <a:endParaRPr lang="en-US" sz="1100" b="0" i="0" u="none" strike="noStrike">
                        <a:solidFill>
                          <a:srgbClr val="000000"/>
                        </a:solidFill>
                        <a:effectLst/>
                        <a:latin typeface="Gill Sans MT"/>
                      </a:endParaRPr>
                    </a:p>
                  </a:txBody>
                  <a:tcPr marL="9525" marR="9525" marT="9525" anchor="b">
                    <a:lnL>
                      <a:noFill/>
                    </a:lnL>
                    <a:lnR w="12700" cap="flat" cmpd="sng" algn="ctr">
                      <a:solidFill>
                        <a:srgbClr val="000000"/>
                      </a:solidFill>
                      <a:prstDash val="solid"/>
                      <a:round/>
                      <a:headEnd type="none" w="med" len="med"/>
                      <a:tailEnd type="none" w="med" len="med"/>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2135141746"/>
                  </a:ext>
                </a:extLst>
              </a:tr>
              <a:tr h="195091">
                <a:tc>
                  <a:txBody>
                    <a:bodyPr/>
                    <a:lstStyle/>
                    <a:p>
                      <a:pPr algn="l" fontAlgn="b"/>
                      <a:r>
                        <a:rPr lang="en-US" sz="1100" b="0" i="0" u="none" strike="noStrike">
                          <a:solidFill>
                            <a:srgbClr val="000000"/>
                          </a:solidFill>
                          <a:effectLst/>
                          <a:latin typeface="Gill Sans MT"/>
                        </a:rPr>
                        <a:t>PV OF TV</a:t>
                      </a:r>
                    </a:p>
                  </a:txBody>
                  <a:tcPr marL="9525" marR="9525" marT="9525" anchor="b">
                    <a:lnL w="12700" cap="flat" cmpd="sng" algn="ctr">
                      <a:solidFill>
                        <a:srgbClr val="000000"/>
                      </a:solidFill>
                      <a:prstDash val="solid"/>
                      <a:round/>
                      <a:headEnd type="none" w="med" len="med"/>
                      <a:tailEnd type="none" w="med" len="med"/>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l" fontAlgn="b"/>
                      <a:endParaRPr lang="en-US" sz="1100" b="0" i="0" u="none" strike="noStrike">
                        <a:solidFill>
                          <a:srgbClr val="000000"/>
                        </a:solidFill>
                        <a:effectLst/>
                        <a:latin typeface="Gill Sans MT" panose="020B0502020104020203" pitchFamily="34" charset="77"/>
                      </a:endParaRP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$428,325</a:t>
                      </a:r>
                      <a:endParaRPr lang="en-US"/>
                    </a:p>
                  </a:txBody>
                  <a:tcPr marL="9525" marR="9525" marT="9525" anchor="b">
                    <a:lnL>
                      <a:noFill/>
                    </a:lnL>
                    <a:lnR w="12700" cap="flat" cmpd="sng" algn="ctr">
                      <a:solidFill>
                        <a:srgbClr val="000000"/>
                      </a:solidFill>
                      <a:prstDash val="solid"/>
                      <a:round/>
                      <a:headEnd type="none" w="med" len="med"/>
                      <a:tailEnd type="none" w="med" len="med"/>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2843594186"/>
                  </a:ext>
                </a:extLst>
              </a:tr>
              <a:tr h="195091">
                <a:tc>
                  <a:txBody>
                    <a:bodyPr/>
                    <a:lstStyle/>
                    <a:p>
                      <a:pPr algn="l" fontAlgn="b"/>
                      <a:r>
                        <a:rPr lang="en-US" sz="1100" b="0" i="0" u="none" strike="noStrike">
                          <a:solidFill>
                            <a:srgbClr val="000000"/>
                          </a:solidFill>
                          <a:effectLst/>
                          <a:latin typeface="Gill Sans MT"/>
                        </a:rPr>
                        <a:t>PV OF FCF</a:t>
                      </a:r>
                    </a:p>
                  </a:txBody>
                  <a:tcPr marL="9525" marR="9525" marT="9525" anchor="b">
                    <a:lnL w="12700" cap="flat" cmpd="sng" algn="ctr">
                      <a:solidFill>
                        <a:srgbClr val="000000"/>
                      </a:solidFill>
                      <a:prstDash val="solid"/>
                      <a:round/>
                      <a:headEnd type="none" w="med" len="med"/>
                      <a:tailEnd type="none" w="med" len="med"/>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l" fontAlgn="b"/>
                      <a:endParaRPr lang="en-US" sz="1100" b="0" i="0" u="none" strike="noStrike">
                        <a:solidFill>
                          <a:srgbClr val="000000"/>
                        </a:solidFill>
                        <a:effectLst/>
                        <a:latin typeface="Gill Sans MT" panose="020B0502020104020203" pitchFamily="34" charset="77"/>
                      </a:endParaRP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$159,260</a:t>
                      </a:r>
                      <a:endParaRPr lang="en-US"/>
                    </a:p>
                  </a:txBody>
                  <a:tcPr marL="9525" marR="9525" marT="9525" anchor="b">
                    <a:lnL>
                      <a:noFill/>
                    </a:lnL>
                    <a:lnR w="12700" cap="flat" cmpd="sng" algn="ctr">
                      <a:solidFill>
                        <a:srgbClr val="000000"/>
                      </a:solidFill>
                      <a:prstDash val="solid"/>
                      <a:round/>
                      <a:headEnd type="none" w="med" len="med"/>
                      <a:tailEnd type="none" w="med" len="med"/>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1220403284"/>
                  </a:ext>
                </a:extLst>
              </a:tr>
              <a:tr h="195091">
                <a:tc>
                  <a:txBody>
                    <a:bodyPr/>
                    <a:lstStyle/>
                    <a:p>
                      <a:pPr algn="l" fontAlgn="b"/>
                      <a:r>
                        <a:rPr lang="en-US" sz="1100" b="0" i="0" u="none" strike="noStrike">
                          <a:solidFill>
                            <a:srgbClr val="000000"/>
                          </a:solidFill>
                          <a:effectLst/>
                          <a:latin typeface="Gill Sans MT"/>
                        </a:rPr>
                        <a:t>EV </a:t>
                      </a:r>
                      <a:endParaRPr lang="en-US" sz="1100" b="0" i="0" u="none" strike="noStrike">
                        <a:solidFill>
                          <a:srgbClr val="000000"/>
                        </a:solidFill>
                        <a:effectLst/>
                        <a:latin typeface="Gill Sans MT" panose="020B0502020104020203" pitchFamily="34" charset="77"/>
                      </a:endParaRPr>
                    </a:p>
                  </a:txBody>
                  <a:tcPr marL="9525" marR="9525" marT="9525" anchor="b">
                    <a:lnL w="12700" cap="flat" cmpd="sng" algn="ctr">
                      <a:solidFill>
                        <a:srgbClr val="000000"/>
                      </a:solidFill>
                      <a:prstDash val="solid"/>
                      <a:round/>
                      <a:headEnd type="none" w="med" len="med"/>
                      <a:tailEnd type="none" w="med" len="med"/>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l" fontAlgn="b"/>
                      <a:endParaRPr lang="en-US" sz="1100" b="0" i="0" u="none" strike="noStrike">
                        <a:solidFill>
                          <a:srgbClr val="000000"/>
                        </a:solidFill>
                        <a:effectLst/>
                        <a:latin typeface="Gill Sans MT" panose="020B0502020104020203" pitchFamily="34" charset="77"/>
                      </a:endParaRP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587,586</a:t>
                      </a:r>
                      <a:endParaRPr lang="en-US"/>
                    </a:p>
                  </a:txBody>
                  <a:tcPr marL="9525" marR="9525" marT="9525" anchor="b">
                    <a:lnL>
                      <a:noFill/>
                    </a:lnL>
                    <a:lnR w="12700" cap="flat" cmpd="sng" algn="ctr">
                      <a:solidFill>
                        <a:srgbClr val="000000"/>
                      </a:solidFill>
                      <a:prstDash val="solid"/>
                      <a:round/>
                      <a:headEnd type="none" w="med" len="med"/>
                      <a:tailEnd type="none" w="med" len="med"/>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2481314834"/>
                  </a:ext>
                </a:extLst>
              </a:tr>
              <a:tr h="195091">
                <a:tc>
                  <a:txBody>
                    <a:bodyPr/>
                    <a:lstStyle/>
                    <a:p>
                      <a:pPr algn="l" fontAlgn="b"/>
                      <a:r>
                        <a:rPr lang="en-US" sz="1100" b="0" i="0" u="none" strike="noStrike">
                          <a:solidFill>
                            <a:srgbClr val="000000"/>
                          </a:solidFill>
                          <a:effectLst/>
                          <a:latin typeface="Gill Sans MT"/>
                        </a:rPr>
                        <a:t>TOTAL DEBT</a:t>
                      </a:r>
                    </a:p>
                  </a:txBody>
                  <a:tcPr marL="9525" marR="9525" marT="9525" anchor="b">
                    <a:lnL w="12700" cap="flat" cmpd="sng" algn="ctr">
                      <a:solidFill>
                        <a:srgbClr val="000000"/>
                      </a:solidFill>
                      <a:prstDash val="solid"/>
                      <a:round/>
                      <a:headEnd type="none" w="med" len="med"/>
                      <a:tailEnd type="none" w="med" len="med"/>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l" fontAlgn="b"/>
                      <a:endParaRPr lang="en-US" sz="1100" b="0" i="0" u="none" strike="noStrike">
                        <a:solidFill>
                          <a:srgbClr val="000000"/>
                        </a:solidFill>
                        <a:effectLst/>
                        <a:latin typeface="Gill Sans MT" panose="020B0502020104020203" pitchFamily="34" charset="77"/>
                      </a:endParaRP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37567</a:t>
                      </a:r>
                      <a:endParaRPr lang="en-US"/>
                    </a:p>
                  </a:txBody>
                  <a:tcPr marL="9525" marR="9525" marT="9525" anchor="b">
                    <a:lnL>
                      <a:noFill/>
                    </a:lnL>
                    <a:lnR w="12700" cap="flat" cmpd="sng" algn="ctr">
                      <a:solidFill>
                        <a:srgbClr val="000000"/>
                      </a:solidFill>
                      <a:prstDash val="solid"/>
                      <a:round/>
                      <a:headEnd type="none" w="med" len="med"/>
                      <a:tailEnd type="none" w="med" len="med"/>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4031632788"/>
                  </a:ext>
                </a:extLst>
              </a:tr>
              <a:tr h="195091">
                <a:tc>
                  <a:txBody>
                    <a:bodyPr/>
                    <a:lstStyle/>
                    <a:p>
                      <a:pPr algn="l" fontAlgn="b"/>
                      <a:r>
                        <a:rPr lang="en-US" sz="1100" b="0" i="0" u="none" strike="noStrike">
                          <a:solidFill>
                            <a:srgbClr val="000000"/>
                          </a:solidFill>
                          <a:effectLst/>
                          <a:latin typeface="Gill Sans MT" panose="020B0502020104020203" pitchFamily="34" charset="77"/>
                        </a:rPr>
                        <a:t>CASH</a:t>
                      </a:r>
                    </a:p>
                  </a:txBody>
                  <a:tcPr marL="9525" marR="9525" marT="9525" anchor="b">
                    <a:lnL w="12700" cap="flat" cmpd="sng" algn="ctr">
                      <a:solidFill>
                        <a:srgbClr val="000000"/>
                      </a:solidFill>
                      <a:prstDash val="solid"/>
                      <a:round/>
                      <a:headEnd type="none" w="med" len="med"/>
                      <a:tailEnd type="none" w="med" len="med"/>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l" fontAlgn="b"/>
                      <a:endParaRPr lang="en-US" sz="1100" b="0" i="0" u="none" strike="noStrike">
                        <a:solidFill>
                          <a:srgbClr val="000000"/>
                        </a:solidFill>
                        <a:effectLst/>
                        <a:latin typeface="Gill Sans MT" panose="020B0502020104020203" pitchFamily="34" charset="77"/>
                      </a:endParaRP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29,528</a:t>
                      </a:r>
                      <a:endParaRPr lang="en-US"/>
                    </a:p>
                  </a:txBody>
                  <a:tcPr marL="9525" marR="9525" marT="9525" anchor="b">
                    <a:lnL>
                      <a:noFill/>
                    </a:lnL>
                    <a:lnR w="12700" cap="flat" cmpd="sng" algn="ctr">
                      <a:solidFill>
                        <a:srgbClr val="000000"/>
                      </a:solidFill>
                      <a:prstDash val="solid"/>
                      <a:round/>
                      <a:headEnd type="none" w="med" len="med"/>
                      <a:tailEnd type="none" w="med" len="med"/>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900700554"/>
                  </a:ext>
                </a:extLst>
              </a:tr>
              <a:tr h="195091">
                <a:tc>
                  <a:txBody>
                    <a:bodyPr/>
                    <a:lstStyle/>
                    <a:p>
                      <a:pPr algn="l" fontAlgn="b"/>
                      <a:r>
                        <a:rPr lang="en-US" sz="1100" b="0" i="0" u="none" strike="noStrike">
                          <a:solidFill>
                            <a:srgbClr val="000000"/>
                          </a:solidFill>
                          <a:effectLst/>
                          <a:latin typeface="Gill Sans MT"/>
                        </a:rPr>
                        <a:t>EQUITY </a:t>
                      </a:r>
                      <a:endParaRPr lang="en-US" sz="1100" b="0" i="0" u="none" strike="noStrike">
                        <a:solidFill>
                          <a:srgbClr val="000000"/>
                        </a:solidFill>
                        <a:effectLst/>
                        <a:latin typeface="Gill Sans MT" panose="020B0502020104020203" pitchFamily="34" charset="77"/>
                      </a:endParaRPr>
                    </a:p>
                  </a:txBody>
                  <a:tcPr marL="9525" marR="9525" marT="9525" anchor="b">
                    <a:lnL w="12700" cap="flat" cmpd="sng" algn="ctr">
                      <a:solidFill>
                        <a:srgbClr val="000000"/>
                      </a:solidFill>
                      <a:prstDash val="solid"/>
                      <a:round/>
                      <a:headEnd type="none" w="med" len="med"/>
                      <a:tailEnd type="none" w="med" len="med"/>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l" fontAlgn="b"/>
                      <a:endParaRPr lang="en-US" sz="1100" b="0" i="0" u="none" strike="noStrike">
                        <a:solidFill>
                          <a:srgbClr val="000000"/>
                        </a:solidFill>
                        <a:effectLst/>
                        <a:latin typeface="Gill Sans MT" panose="020B0502020104020203" pitchFamily="34" charset="77"/>
                      </a:endParaRP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579,547</a:t>
                      </a:r>
                      <a:endParaRPr lang="en-US"/>
                    </a:p>
                  </a:txBody>
                  <a:tcPr marL="9525" marR="9525" marT="9525" anchor="b">
                    <a:lnL>
                      <a:noFill/>
                    </a:lnL>
                    <a:lnR w="12700" cap="flat" cmpd="sng" algn="ctr">
                      <a:solidFill>
                        <a:srgbClr val="000000"/>
                      </a:solidFill>
                      <a:prstDash val="solid"/>
                      <a:round/>
                      <a:headEnd type="none" w="med" len="med"/>
                      <a:tailEnd type="none" w="med" len="med"/>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2232058702"/>
                  </a:ext>
                </a:extLst>
              </a:tr>
              <a:tr h="195091">
                <a:tc>
                  <a:txBody>
                    <a:bodyPr/>
                    <a:lstStyle/>
                    <a:p>
                      <a:pPr algn="l" fontAlgn="b"/>
                      <a:r>
                        <a:rPr lang="en-US" sz="1100" b="0" i="0" u="none" strike="noStrike">
                          <a:solidFill>
                            <a:srgbClr val="000000"/>
                          </a:solidFill>
                          <a:effectLst/>
                          <a:latin typeface="Gill Sans MT"/>
                        </a:rPr>
                        <a:t>SHARES  OUTSTANDING </a:t>
                      </a:r>
                      <a:endParaRPr lang="en-US" sz="1100" b="0" i="0" u="none" strike="noStrike">
                        <a:solidFill>
                          <a:srgbClr val="000000"/>
                        </a:solidFill>
                        <a:effectLst/>
                        <a:latin typeface="Gill Sans MT" panose="020B0502020104020203" pitchFamily="34" charset="77"/>
                      </a:endParaRPr>
                    </a:p>
                  </a:txBody>
                  <a:tcPr marL="9525" marR="9525" marT="9525"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l" fontAlgn="b"/>
                      <a:endParaRPr lang="en-US" sz="1100" b="0" i="0" u="none" strike="noStrike">
                        <a:solidFill>
                          <a:srgbClr val="000000"/>
                        </a:solidFill>
                        <a:effectLst/>
                        <a:latin typeface="Gill Sans MT" panose="020B0502020104020203" pitchFamily="34" charset="77"/>
                      </a:endParaRPr>
                    </a:p>
                  </a:txBody>
                  <a:tcPr marL="9525" marR="9525" marT="9525" anchor="b">
                    <a:lnL>
                      <a:noFill/>
                    </a:lnL>
                    <a:lnR>
                      <a:noFill/>
                    </a:lnR>
                    <a:lnT>
                      <a:noFill/>
                    </a:lnT>
                    <a:lnB w="12700" cap="flat" cmpd="sng" algn="ctr">
                      <a:solidFill>
                        <a:srgbClr val="000000"/>
                      </a:solidFill>
                      <a:prstDash val="solid"/>
                      <a:round/>
                      <a:headEnd type="none" w="med" len="med"/>
                      <a:tailEnd type="none" w="med" len="med"/>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4,066</a:t>
                      </a:r>
                      <a:endParaRPr lang="en-US"/>
                    </a:p>
                  </a:txBody>
                  <a:tcPr marL="9525" marR="9525" marT="9525"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2653866768"/>
                  </a:ext>
                </a:extLst>
              </a:tr>
              <a:tr h="195091">
                <a:tc>
                  <a:txBody>
                    <a:bodyPr/>
                    <a:lstStyle/>
                    <a:p>
                      <a:pPr algn="l" fontAlgn="b"/>
                      <a:r>
                        <a:rPr lang="en-US" sz="1100" b="1" i="0" u="none" strike="noStrike">
                          <a:solidFill>
                            <a:srgbClr val="000000"/>
                          </a:solidFill>
                          <a:effectLst/>
                          <a:latin typeface="Gill Sans MT"/>
                        </a:rPr>
                        <a:t>STOCKPRICE </a:t>
                      </a:r>
                      <a:endParaRPr lang="en-US" sz="1100" b="1" i="0" u="none" strike="noStrike">
                        <a:solidFill>
                          <a:srgbClr val="000000"/>
                        </a:solidFill>
                        <a:effectLst/>
                        <a:latin typeface="Gill Sans MT" panose="020B0502020104020203" pitchFamily="34" charset="77"/>
                      </a:endParaRPr>
                    </a:p>
                  </a:txBody>
                  <a:tcPr marL="9525" marR="9525" marT="9525"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endParaRPr lang="en-US" sz="1100" b="1" i="0" u="none" strike="noStrike">
                        <a:solidFill>
                          <a:srgbClr val="000000"/>
                        </a:solidFill>
                        <a:effectLst/>
                        <a:latin typeface="Gill Sans MT" panose="020B0502020104020203" pitchFamily="34" charset="77"/>
                      </a:endParaRPr>
                    </a:p>
                  </a:txBody>
                  <a:tcPr marL="9525" marR="9525" marT="9525"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lvl="0" algn="r">
                        <a:buNone/>
                      </a:pPr>
                      <a:r>
                        <a:rPr lang="en-US" sz="1100" b="1" i="0" u="none" strike="noStrike">
                          <a:solidFill>
                            <a:srgbClr val="000000"/>
                          </a:solidFill>
                          <a:effectLst/>
                          <a:latin typeface="Gill Sans MT"/>
                        </a:rPr>
                        <a:t>$143</a:t>
                      </a:r>
                      <a:endParaRPr lang="en-US"/>
                    </a:p>
                  </a:txBody>
                  <a:tcPr marL="9525" marR="9525" marT="9525"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184278073"/>
                  </a:ext>
                </a:extLst>
              </a:tr>
            </a:tbl>
          </a:graphicData>
        </a:graphic>
      </p:graphicFrame>
      <p:graphicFrame>
        <p:nvGraphicFramePr>
          <p:cNvPr id="15" name="Table 14">
            <a:extLst>
              <a:ext uri="{FF2B5EF4-FFF2-40B4-BE49-F238E27FC236}">
                <a16:creationId xmlns:a16="http://schemas.microsoft.com/office/drawing/2014/main" id="{8BE06327-CD7B-B820-FCFA-107F46ABB43E}"/>
              </a:ext>
            </a:extLst>
          </p:cNvPr>
          <p:cNvGraphicFramePr>
            <a:graphicFrameLocks noGrp="1"/>
          </p:cNvGraphicFramePr>
          <p:nvPr>
            <p:extLst>
              <p:ext uri="{D42A27DB-BD31-4B8C-83A1-F6EECF244321}">
                <p14:modId xmlns:p14="http://schemas.microsoft.com/office/powerpoint/2010/main" val="502703692"/>
              </p:ext>
            </p:extLst>
          </p:nvPr>
        </p:nvGraphicFramePr>
        <p:xfrm>
          <a:off x="5306391" y="3688521"/>
          <a:ext cx="4786108" cy="891540"/>
        </p:xfrm>
        <a:graphic>
          <a:graphicData uri="http://schemas.openxmlformats.org/drawingml/2006/table">
            <a:tbl>
              <a:tblPr/>
              <a:tblGrid>
                <a:gridCol w="3220924">
                  <a:extLst>
                    <a:ext uri="{9D8B030D-6E8A-4147-A177-3AD203B41FA5}">
                      <a16:colId xmlns:a16="http://schemas.microsoft.com/office/drawing/2014/main" val="233787792"/>
                    </a:ext>
                  </a:extLst>
                </a:gridCol>
                <a:gridCol w="1565184">
                  <a:extLst>
                    <a:ext uri="{9D8B030D-6E8A-4147-A177-3AD203B41FA5}">
                      <a16:colId xmlns:a16="http://schemas.microsoft.com/office/drawing/2014/main" val="232847131"/>
                    </a:ext>
                  </a:extLst>
                </a:gridCol>
              </a:tblGrid>
              <a:tr h="176677">
                <a:tc>
                  <a:txBody>
                    <a:bodyPr/>
                    <a:lstStyle/>
                    <a:p>
                      <a:pPr algn="l" fontAlgn="b"/>
                      <a:endParaRPr lang="en-US" sz="1100" b="0" i="0" u="none" strike="noStrike">
                        <a:solidFill>
                          <a:srgbClr val="000000"/>
                        </a:solidFill>
                        <a:effectLst/>
                        <a:latin typeface="Arial" panose="020B0604020202020204" pitchFamily="34" charset="0"/>
                      </a:endParaRPr>
                    </a:p>
                  </a:txBody>
                  <a:tcPr marL="9525" marR="9525" marT="9525"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l" fontAlgn="b"/>
                      <a:endParaRPr lang="en-US" sz="1100" b="1" i="0" u="none" strike="noStrike">
                        <a:solidFill>
                          <a:srgbClr val="000000"/>
                        </a:solidFill>
                        <a:effectLst/>
                        <a:latin typeface="Arial" panose="020B0604020202020204" pitchFamily="34" charset="0"/>
                      </a:endParaRPr>
                    </a:p>
                  </a:txBody>
                  <a:tcPr marL="9525" marR="9525" marT="9525"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1133023835"/>
                  </a:ext>
                </a:extLst>
              </a:tr>
              <a:tr h="176677">
                <a:tc>
                  <a:txBody>
                    <a:bodyPr/>
                    <a:lstStyle/>
                    <a:p>
                      <a:pPr algn="l" fontAlgn="b"/>
                      <a:r>
                        <a:rPr lang="en-US" sz="1100" b="0" i="0" u="none" strike="noStrike">
                          <a:solidFill>
                            <a:srgbClr val="000000"/>
                          </a:solidFill>
                          <a:effectLst/>
                          <a:latin typeface="Gill Sans MT"/>
                        </a:rPr>
                        <a:t>IMPLIED EV</a:t>
                      </a:r>
                    </a:p>
                  </a:txBody>
                  <a:tcPr marL="9525" marR="9525" marT="9525"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lvl="0" algn="r">
                        <a:buNone/>
                      </a:pPr>
                      <a:r>
                        <a:rPr lang="en-US" sz="1100" b="1" i="0" u="none" strike="noStrike">
                          <a:solidFill>
                            <a:srgbClr val="000000"/>
                          </a:solidFill>
                          <a:effectLst/>
                          <a:latin typeface="Gill Sans MT"/>
                        </a:rPr>
                        <a:t>804735</a:t>
                      </a:r>
                      <a:endParaRPr lang="en-US"/>
                    </a:p>
                  </a:txBody>
                  <a:tcPr marL="9525" marR="9525" marT="9525"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9D9D9"/>
                    </a:solidFill>
                  </a:tcPr>
                </a:tc>
                <a:extLst>
                  <a:ext uri="{0D108BD9-81ED-4DB2-BD59-A6C34878D82A}">
                    <a16:rowId xmlns:a16="http://schemas.microsoft.com/office/drawing/2014/main" val="3152160795"/>
                  </a:ext>
                </a:extLst>
              </a:tr>
              <a:tr h="176677">
                <a:tc>
                  <a:txBody>
                    <a:bodyPr/>
                    <a:lstStyle/>
                    <a:p>
                      <a:pPr algn="l" fontAlgn="b"/>
                      <a:r>
                        <a:rPr lang="en-US" sz="1100" b="0" i="0" u="none" strike="noStrike">
                          <a:solidFill>
                            <a:srgbClr val="000000"/>
                          </a:solidFill>
                          <a:effectLst/>
                          <a:latin typeface="Gill Sans MT"/>
                        </a:rPr>
                        <a:t>IMPLIED EV/ SALES </a:t>
                      </a:r>
                      <a:endParaRPr lang="en-US" sz="1100" b="0" i="0" u="none" strike="noStrike">
                        <a:solidFill>
                          <a:srgbClr val="000000"/>
                        </a:solidFill>
                        <a:effectLst/>
                        <a:latin typeface="Gill Sans MT" panose="020B0502020104020203" pitchFamily="34" charset="77"/>
                      </a:endParaRPr>
                    </a:p>
                  </a:txBody>
                  <a:tcPr marL="9525" marR="9525" marT="9525"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lvl="0" algn="r">
                        <a:buNone/>
                      </a:pPr>
                      <a:r>
                        <a:rPr lang="en-US" sz="1100" b="1" i="0" u="none" strike="noStrike">
                          <a:solidFill>
                            <a:srgbClr val="000000"/>
                          </a:solidFill>
                          <a:effectLst/>
                          <a:latin typeface="Gill Sans MT"/>
                        </a:rPr>
                        <a:t>1.58</a:t>
                      </a:r>
                      <a:endParaRPr lang="en-US"/>
                    </a:p>
                  </a:txBody>
                  <a:tcPr marL="9525" marR="9525" marT="9525"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4212571622"/>
                  </a:ext>
                </a:extLst>
              </a:tr>
              <a:tr h="176677">
                <a:tc>
                  <a:txBody>
                    <a:bodyPr/>
                    <a:lstStyle/>
                    <a:p>
                      <a:pPr algn="l" fontAlgn="b"/>
                      <a:endParaRPr lang="en-US" sz="1100" b="0" i="0" u="none" strike="noStrike">
                        <a:solidFill>
                          <a:srgbClr val="000000"/>
                        </a:solidFill>
                        <a:effectLst/>
                        <a:latin typeface="Gill Sans MT" panose="020B0502020104020203" pitchFamily="34" charset="77"/>
                      </a:endParaRPr>
                    </a:p>
                  </a:txBody>
                  <a:tcPr marL="9525" marR="9525" marT="9525"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l" fontAlgn="b"/>
                      <a:endParaRPr lang="en-US" sz="1100" b="0" i="0" u="none" strike="noStrike">
                        <a:solidFill>
                          <a:srgbClr val="000000"/>
                        </a:solidFill>
                        <a:effectLst/>
                        <a:latin typeface="Gill Sans MT" panose="020B0502020104020203" pitchFamily="34" charset="77"/>
                      </a:endParaRPr>
                    </a:p>
                  </a:txBody>
                  <a:tcPr marL="9525" marR="9525" marT="9525"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610278003"/>
                  </a:ext>
                </a:extLst>
              </a:tr>
            </a:tbl>
          </a:graphicData>
        </a:graphic>
      </p:graphicFrame>
      <p:graphicFrame>
        <p:nvGraphicFramePr>
          <p:cNvPr id="21" name="Table 20">
            <a:extLst>
              <a:ext uri="{FF2B5EF4-FFF2-40B4-BE49-F238E27FC236}">
                <a16:creationId xmlns:a16="http://schemas.microsoft.com/office/drawing/2014/main" id="{25C04830-507F-AED0-5F76-DE6C420D7EE4}"/>
              </a:ext>
            </a:extLst>
          </p:cNvPr>
          <p:cNvGraphicFramePr>
            <a:graphicFrameLocks noGrp="1"/>
          </p:cNvGraphicFramePr>
          <p:nvPr>
            <p:extLst>
              <p:ext uri="{D42A27DB-BD31-4B8C-83A1-F6EECF244321}">
                <p14:modId xmlns:p14="http://schemas.microsoft.com/office/powerpoint/2010/main" val="1313572629"/>
              </p:ext>
            </p:extLst>
          </p:nvPr>
        </p:nvGraphicFramePr>
        <p:xfrm>
          <a:off x="5306560" y="4443754"/>
          <a:ext cx="4786132" cy="1909912"/>
        </p:xfrm>
        <a:graphic>
          <a:graphicData uri="http://schemas.openxmlformats.org/drawingml/2006/table">
            <a:tbl>
              <a:tblPr/>
              <a:tblGrid>
                <a:gridCol w="683734">
                  <a:extLst>
                    <a:ext uri="{9D8B030D-6E8A-4147-A177-3AD203B41FA5}">
                      <a16:colId xmlns:a16="http://schemas.microsoft.com/office/drawing/2014/main" val="1334353806"/>
                    </a:ext>
                  </a:extLst>
                </a:gridCol>
                <a:gridCol w="674528">
                  <a:extLst>
                    <a:ext uri="{9D8B030D-6E8A-4147-A177-3AD203B41FA5}">
                      <a16:colId xmlns:a16="http://schemas.microsoft.com/office/drawing/2014/main" val="1284687202"/>
                    </a:ext>
                  </a:extLst>
                </a:gridCol>
                <a:gridCol w="690307">
                  <a:extLst>
                    <a:ext uri="{9D8B030D-6E8A-4147-A177-3AD203B41FA5}">
                      <a16:colId xmlns:a16="http://schemas.microsoft.com/office/drawing/2014/main" val="530806635"/>
                    </a:ext>
                  </a:extLst>
                </a:gridCol>
                <a:gridCol w="674528">
                  <a:extLst>
                    <a:ext uri="{9D8B030D-6E8A-4147-A177-3AD203B41FA5}">
                      <a16:colId xmlns:a16="http://schemas.microsoft.com/office/drawing/2014/main" val="2634694591"/>
                    </a:ext>
                  </a:extLst>
                </a:gridCol>
                <a:gridCol w="690307">
                  <a:extLst>
                    <a:ext uri="{9D8B030D-6E8A-4147-A177-3AD203B41FA5}">
                      <a16:colId xmlns:a16="http://schemas.microsoft.com/office/drawing/2014/main" val="1738037555"/>
                    </a:ext>
                  </a:extLst>
                </a:gridCol>
                <a:gridCol w="688994">
                  <a:extLst>
                    <a:ext uri="{9D8B030D-6E8A-4147-A177-3AD203B41FA5}">
                      <a16:colId xmlns:a16="http://schemas.microsoft.com/office/drawing/2014/main" val="648376196"/>
                    </a:ext>
                  </a:extLst>
                </a:gridCol>
                <a:gridCol w="683734">
                  <a:extLst>
                    <a:ext uri="{9D8B030D-6E8A-4147-A177-3AD203B41FA5}">
                      <a16:colId xmlns:a16="http://schemas.microsoft.com/office/drawing/2014/main" val="3575294337"/>
                    </a:ext>
                  </a:extLst>
                </a:gridCol>
              </a:tblGrid>
              <a:tr h="238739">
                <a:tc>
                  <a:txBody>
                    <a:bodyPr/>
                    <a:lstStyle/>
                    <a:p>
                      <a:pPr algn="ctr" fontAlgn="t"/>
                      <a:endParaRPr lang="en-US" sz="1200" b="0" i="0" u="none" strike="noStrike">
                        <a:solidFill>
                          <a:srgbClr val="000000"/>
                        </a:solidFill>
                        <a:effectLst/>
                        <a:latin typeface="Arial" panose="020B0604020202020204" pitchFamily="34" charset="0"/>
                      </a:endParaRPr>
                    </a:p>
                  </a:txBody>
                  <a:tcPr marL="8072" marR="8072" marT="8072" marB="38748">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ctr" fontAlgn="t"/>
                      <a:r>
                        <a:rPr lang="en-US" sz="1200" b="1" i="0" u="none" strike="noStrike">
                          <a:solidFill>
                            <a:srgbClr val="000000"/>
                          </a:solidFill>
                          <a:effectLst/>
                          <a:latin typeface="Arial"/>
                        </a:rPr>
                        <a:t>3%</a:t>
                      </a:r>
                    </a:p>
                  </a:txBody>
                  <a:tcPr marL="8072" marR="8072" marT="8072" marB="38748">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t"/>
                      <a:r>
                        <a:rPr lang="en-US" sz="1200" b="1" i="0" u="none" strike="noStrike">
                          <a:solidFill>
                            <a:srgbClr val="000000"/>
                          </a:solidFill>
                          <a:effectLst/>
                          <a:latin typeface="Arial"/>
                        </a:rPr>
                        <a:t>3.5%</a:t>
                      </a:r>
                    </a:p>
                  </a:txBody>
                  <a:tcPr marL="8072" marR="8072" marT="8072" marB="38748">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t"/>
                      <a:r>
                        <a:rPr lang="en-US" sz="1200" b="1" i="0" u="none" strike="noStrike">
                          <a:solidFill>
                            <a:srgbClr val="000000"/>
                          </a:solidFill>
                          <a:effectLst/>
                          <a:latin typeface="Arial"/>
                        </a:rPr>
                        <a:t>4%</a:t>
                      </a:r>
                    </a:p>
                  </a:txBody>
                  <a:tcPr marL="8072" marR="8072" marT="8072" marB="38748">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t"/>
                      <a:r>
                        <a:rPr lang="en-US" sz="1200" b="1" i="0" u="none" strike="noStrike">
                          <a:solidFill>
                            <a:srgbClr val="000000"/>
                          </a:solidFill>
                          <a:effectLst/>
                          <a:latin typeface="Arial"/>
                        </a:rPr>
                        <a:t>4.5%</a:t>
                      </a:r>
                    </a:p>
                  </a:txBody>
                  <a:tcPr marL="8072" marR="8072" marT="8072" marB="38748">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t"/>
                      <a:r>
                        <a:rPr lang="en-US" sz="1200" b="1" i="0" u="none" strike="noStrike">
                          <a:solidFill>
                            <a:srgbClr val="000000"/>
                          </a:solidFill>
                          <a:effectLst/>
                          <a:latin typeface="Arial"/>
                        </a:rPr>
                        <a:t>5%</a:t>
                      </a:r>
                    </a:p>
                  </a:txBody>
                  <a:tcPr marL="8072" marR="8072" marT="8072" marB="38748">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t"/>
                      <a:r>
                        <a:rPr lang="en-US" sz="1200" b="1" i="0" u="none" strike="noStrike">
                          <a:solidFill>
                            <a:srgbClr val="000000"/>
                          </a:solidFill>
                          <a:effectLst/>
                          <a:latin typeface="Arial"/>
                        </a:rPr>
                        <a:t>5.5%</a:t>
                      </a:r>
                    </a:p>
                  </a:txBody>
                  <a:tcPr marL="8072" marR="8072" marT="8072" marB="38748">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071821194"/>
                  </a:ext>
                </a:extLst>
              </a:tr>
              <a:tr h="238739">
                <a:tc>
                  <a:txBody>
                    <a:bodyPr/>
                    <a:lstStyle/>
                    <a:p>
                      <a:pPr algn="l" fontAlgn="t"/>
                      <a:r>
                        <a:rPr lang="en-US" sz="1200" b="1" i="0" u="none" strike="noStrike">
                          <a:solidFill>
                            <a:srgbClr val="000000"/>
                          </a:solidFill>
                          <a:effectLst/>
                          <a:latin typeface="Arial"/>
                        </a:rPr>
                        <a:t>8%</a:t>
                      </a:r>
                    </a:p>
                  </a:txBody>
                  <a:tcPr marL="8072" marR="8072" marT="8072" marB="3874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9D9D9"/>
                    </a:solidFill>
                  </a:tcPr>
                </a:tc>
                <a:tc>
                  <a:txBody>
                    <a:bodyPr/>
                    <a:lstStyle/>
                    <a:p>
                      <a:pPr lvl="0" algn="ctr">
                        <a:buNone/>
                      </a:pPr>
                      <a:r>
                        <a:rPr lang="en-US" sz="1100" b="0" i="0" u="none" strike="noStrike">
                          <a:solidFill>
                            <a:srgbClr val="000000"/>
                          </a:solidFill>
                          <a:effectLst/>
                          <a:latin typeface="Gill Sans MT"/>
                        </a:rPr>
                        <a:t>189</a:t>
                      </a:r>
                      <a:endParaRPr lang="en-US" sz="1100">
                        <a:latin typeface="Gill Sans MT"/>
                      </a:endParaRPr>
                    </a:p>
                  </a:txBody>
                  <a:tcPr marL="8072" marR="8072" marT="8072" marB="38748">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7B4AE"/>
                    </a:solidFill>
                  </a:tcPr>
                </a:tc>
                <a:tc>
                  <a:txBody>
                    <a:bodyPr/>
                    <a:lstStyle/>
                    <a:p>
                      <a:pPr lvl="0" algn="ctr">
                        <a:buNone/>
                      </a:pPr>
                      <a:r>
                        <a:rPr lang="en-US" sz="1100" b="0" i="0" u="none" strike="noStrike">
                          <a:solidFill>
                            <a:srgbClr val="000000"/>
                          </a:solidFill>
                          <a:effectLst/>
                          <a:latin typeface="Gill Sans MT"/>
                        </a:rPr>
                        <a:t>206</a:t>
                      </a:r>
                      <a:endParaRPr lang="en-US" sz="1100">
                        <a:latin typeface="Gill Sans MT"/>
                      </a:endParaRPr>
                    </a:p>
                  </a:txBody>
                  <a:tcPr marL="8072" marR="8072" marT="8072" marB="38748">
                    <a:lnL>
                      <a:noFill/>
                    </a:lnL>
                    <a:lnR>
                      <a:noFill/>
                    </a:lnR>
                    <a:lnT w="12700" cap="flat" cmpd="sng" algn="ctr">
                      <a:solidFill>
                        <a:srgbClr val="000000"/>
                      </a:solidFill>
                      <a:prstDash val="solid"/>
                      <a:round/>
                      <a:headEnd type="none" w="med" len="med"/>
                      <a:tailEnd type="none" w="med" len="med"/>
                    </a:lnT>
                    <a:lnB>
                      <a:noFill/>
                    </a:lnB>
                    <a:solidFill>
                      <a:srgbClr val="F7B4AE"/>
                    </a:solidFill>
                  </a:tcPr>
                </a:tc>
                <a:tc>
                  <a:txBody>
                    <a:bodyPr/>
                    <a:lstStyle/>
                    <a:p>
                      <a:pPr lvl="0" algn="ctr">
                        <a:buNone/>
                      </a:pPr>
                      <a:r>
                        <a:rPr lang="en-US" sz="1100" b="0" i="0" u="none" strike="noStrike">
                          <a:solidFill>
                            <a:srgbClr val="000000"/>
                          </a:solidFill>
                          <a:effectLst/>
                          <a:latin typeface="Gill Sans MT"/>
                        </a:rPr>
                        <a:t>228</a:t>
                      </a:r>
                      <a:endParaRPr lang="en-US" sz="1100">
                        <a:latin typeface="Gill Sans MT"/>
                      </a:endParaRPr>
                    </a:p>
                  </a:txBody>
                  <a:tcPr marL="8072" marR="8072" marT="8072" marB="38748">
                    <a:lnL>
                      <a:noFill/>
                    </a:lnL>
                    <a:lnR>
                      <a:noFill/>
                    </a:lnR>
                    <a:lnT w="12700" cap="flat" cmpd="sng" algn="ctr">
                      <a:solidFill>
                        <a:srgbClr val="000000"/>
                      </a:solidFill>
                      <a:prstDash val="solid"/>
                      <a:round/>
                      <a:headEnd type="none" w="med" len="med"/>
                      <a:tailEnd type="none" w="med" len="med"/>
                    </a:lnT>
                    <a:lnB>
                      <a:noFill/>
                    </a:lnB>
                    <a:solidFill>
                      <a:srgbClr val="F7B4AE"/>
                    </a:solidFill>
                  </a:tcPr>
                </a:tc>
                <a:tc>
                  <a:txBody>
                    <a:bodyPr/>
                    <a:lstStyle/>
                    <a:p>
                      <a:pPr lvl="0" algn="ctr">
                        <a:buNone/>
                      </a:pPr>
                      <a:r>
                        <a:rPr lang="en-US" sz="1100" b="0" i="0" u="none" strike="noStrike">
                          <a:solidFill>
                            <a:srgbClr val="000000"/>
                          </a:solidFill>
                          <a:effectLst/>
                          <a:latin typeface="Gill Sans MT"/>
                        </a:rPr>
                        <a:t>255</a:t>
                      </a:r>
                      <a:endParaRPr lang="en-US" sz="1100">
                        <a:latin typeface="Gill Sans MT"/>
                      </a:endParaRPr>
                    </a:p>
                  </a:txBody>
                  <a:tcPr marL="8072" marR="8072" marT="8072" marB="38748">
                    <a:lnL>
                      <a:noFill/>
                    </a:lnL>
                    <a:lnR>
                      <a:noFill/>
                    </a:lnR>
                    <a:lnT w="12700" cap="flat" cmpd="sng" algn="ctr">
                      <a:solidFill>
                        <a:srgbClr val="000000"/>
                      </a:solidFill>
                      <a:prstDash val="solid"/>
                      <a:round/>
                      <a:headEnd type="none" w="med" len="med"/>
                      <a:tailEnd type="none" w="med" len="med"/>
                    </a:lnT>
                    <a:lnB>
                      <a:noFill/>
                    </a:lnB>
                    <a:solidFill>
                      <a:srgbClr val="F7B4AE"/>
                    </a:solidFill>
                  </a:tcPr>
                </a:tc>
                <a:tc>
                  <a:txBody>
                    <a:bodyPr/>
                    <a:lstStyle/>
                    <a:p>
                      <a:pPr lvl="0" algn="ctr">
                        <a:buNone/>
                      </a:pPr>
                      <a:r>
                        <a:rPr lang="en-US" sz="1100" b="0" i="0" u="none" strike="noStrike">
                          <a:solidFill>
                            <a:srgbClr val="000000"/>
                          </a:solidFill>
                          <a:effectLst/>
                          <a:latin typeface="Gill Sans MT"/>
                        </a:rPr>
                        <a:t>292</a:t>
                      </a:r>
                      <a:endParaRPr lang="en-US" sz="1100">
                        <a:latin typeface="Gill Sans MT"/>
                      </a:endParaRPr>
                    </a:p>
                  </a:txBody>
                  <a:tcPr marL="8072" marR="8072" marT="8072" marB="38748">
                    <a:lnL>
                      <a:noFill/>
                    </a:lnL>
                    <a:lnR>
                      <a:noFill/>
                    </a:lnR>
                    <a:lnT w="12700" cap="flat" cmpd="sng" algn="ctr">
                      <a:solidFill>
                        <a:srgbClr val="000000"/>
                      </a:solidFill>
                      <a:prstDash val="solid"/>
                      <a:round/>
                      <a:headEnd type="none" w="med" len="med"/>
                      <a:tailEnd type="none" w="med" len="med"/>
                    </a:lnT>
                    <a:lnB>
                      <a:noFill/>
                    </a:lnB>
                    <a:solidFill>
                      <a:srgbClr val="F7B4AE"/>
                    </a:solidFill>
                  </a:tcPr>
                </a:tc>
                <a:tc>
                  <a:txBody>
                    <a:bodyPr/>
                    <a:lstStyle/>
                    <a:p>
                      <a:pPr lvl="0" algn="ctr">
                        <a:buNone/>
                      </a:pPr>
                      <a:r>
                        <a:rPr lang="en-US" sz="1100" b="0" i="0" u="none" strike="noStrike">
                          <a:solidFill>
                            <a:srgbClr val="000000"/>
                          </a:solidFill>
                          <a:effectLst/>
                          <a:latin typeface="Gill Sans MT"/>
                        </a:rPr>
                        <a:t>344</a:t>
                      </a:r>
                      <a:endParaRPr lang="en-US" sz="1100">
                        <a:latin typeface="Gill Sans MT"/>
                      </a:endParaRPr>
                    </a:p>
                  </a:txBody>
                  <a:tcPr marL="8072" marR="8072" marT="8072" marB="38748">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7B4AE"/>
                    </a:solidFill>
                  </a:tcPr>
                </a:tc>
                <a:extLst>
                  <a:ext uri="{0D108BD9-81ED-4DB2-BD59-A6C34878D82A}">
                    <a16:rowId xmlns:a16="http://schemas.microsoft.com/office/drawing/2014/main" val="62693165"/>
                  </a:ext>
                </a:extLst>
              </a:tr>
              <a:tr h="238739">
                <a:tc>
                  <a:txBody>
                    <a:bodyPr/>
                    <a:lstStyle/>
                    <a:p>
                      <a:pPr algn="l" fontAlgn="t"/>
                      <a:r>
                        <a:rPr lang="en-US" sz="1200" b="1" i="0" u="none" strike="noStrike">
                          <a:solidFill>
                            <a:srgbClr val="000000"/>
                          </a:solidFill>
                          <a:effectLst/>
                          <a:latin typeface="Arial"/>
                        </a:rPr>
                        <a:t>8.5%</a:t>
                      </a:r>
                    </a:p>
                  </a:txBody>
                  <a:tcPr marL="8072" marR="8072" marT="8072" marB="3874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9D9D9"/>
                    </a:solidFill>
                  </a:tcPr>
                </a:tc>
                <a:tc>
                  <a:txBody>
                    <a:bodyPr/>
                    <a:lstStyle/>
                    <a:p>
                      <a:pPr lvl="0" algn="ctr">
                        <a:buNone/>
                      </a:pPr>
                      <a:r>
                        <a:rPr lang="en-US" sz="1100" b="0" i="0" u="none" strike="noStrike">
                          <a:solidFill>
                            <a:srgbClr val="000000"/>
                          </a:solidFill>
                          <a:effectLst/>
                          <a:latin typeface="Gill Sans MT"/>
                        </a:rPr>
                        <a:t>170</a:t>
                      </a:r>
                      <a:endParaRPr lang="en-US" sz="1100">
                        <a:latin typeface="Gill Sans MT"/>
                      </a:endParaRPr>
                    </a:p>
                  </a:txBody>
                  <a:tcPr marL="8072" marR="8072" marT="8072" marB="38748">
                    <a:lnL w="12700" cap="flat" cmpd="sng" algn="ctr">
                      <a:solidFill>
                        <a:srgbClr val="000000"/>
                      </a:solidFill>
                      <a:prstDash val="solid"/>
                      <a:round/>
                      <a:headEnd type="none" w="med" len="med"/>
                      <a:tailEnd type="none" w="med" len="med"/>
                    </a:lnL>
                    <a:lnR>
                      <a:noFill/>
                    </a:lnR>
                    <a:lnT>
                      <a:noFill/>
                    </a:lnT>
                    <a:lnB>
                      <a:noFill/>
                    </a:lnB>
                    <a:solidFill>
                      <a:srgbClr val="F7B4AE"/>
                    </a:solidFill>
                  </a:tcPr>
                </a:tc>
                <a:tc>
                  <a:txBody>
                    <a:bodyPr/>
                    <a:lstStyle/>
                    <a:p>
                      <a:pPr lvl="0" algn="ctr">
                        <a:buNone/>
                      </a:pPr>
                      <a:r>
                        <a:rPr lang="en-US" sz="1100" b="0" i="0" u="none" strike="noStrike">
                          <a:solidFill>
                            <a:srgbClr val="000000"/>
                          </a:solidFill>
                          <a:effectLst/>
                          <a:latin typeface="Gill Sans MT"/>
                        </a:rPr>
                        <a:t>184</a:t>
                      </a:r>
                      <a:endParaRPr lang="en-US" sz="1100">
                        <a:latin typeface="Gill Sans MT"/>
                      </a:endParaRPr>
                    </a:p>
                  </a:txBody>
                  <a:tcPr marL="8072" marR="8072" marT="8072" marB="38748">
                    <a:lnL>
                      <a:noFill/>
                    </a:lnL>
                    <a:lnR>
                      <a:noFill/>
                    </a:lnR>
                    <a:lnT>
                      <a:noFill/>
                    </a:lnT>
                    <a:lnB>
                      <a:noFill/>
                    </a:lnB>
                    <a:solidFill>
                      <a:srgbClr val="F7B4AE"/>
                    </a:solidFill>
                  </a:tcPr>
                </a:tc>
                <a:tc>
                  <a:txBody>
                    <a:bodyPr/>
                    <a:lstStyle/>
                    <a:p>
                      <a:pPr lvl="0" algn="ctr">
                        <a:buNone/>
                      </a:pPr>
                      <a:r>
                        <a:rPr lang="en-US" sz="1100" b="0" i="0" u="none" strike="noStrike">
                          <a:solidFill>
                            <a:srgbClr val="000000"/>
                          </a:solidFill>
                          <a:effectLst/>
                          <a:latin typeface="Gill Sans MT"/>
                        </a:rPr>
                        <a:t>200</a:t>
                      </a:r>
                      <a:endParaRPr lang="en-US" sz="1100">
                        <a:latin typeface="Gill Sans MT"/>
                      </a:endParaRPr>
                    </a:p>
                  </a:txBody>
                  <a:tcPr marL="8072" marR="8072" marT="8072" marB="38748">
                    <a:lnL>
                      <a:noFill/>
                    </a:lnL>
                    <a:lnR>
                      <a:noFill/>
                    </a:lnR>
                    <a:lnT>
                      <a:noFill/>
                    </a:lnT>
                    <a:lnB>
                      <a:noFill/>
                    </a:lnB>
                    <a:solidFill>
                      <a:srgbClr val="F7B4AE"/>
                    </a:solidFill>
                  </a:tcPr>
                </a:tc>
                <a:tc>
                  <a:txBody>
                    <a:bodyPr/>
                    <a:lstStyle/>
                    <a:p>
                      <a:pPr lvl="0" algn="ctr">
                        <a:buNone/>
                      </a:pPr>
                      <a:r>
                        <a:rPr lang="en-US" sz="1100" b="0" i="0" u="none" strike="noStrike">
                          <a:solidFill>
                            <a:srgbClr val="000000"/>
                          </a:solidFill>
                          <a:effectLst/>
                          <a:latin typeface="Gill Sans MT"/>
                        </a:rPr>
                        <a:t>221</a:t>
                      </a:r>
                      <a:endParaRPr lang="en-US" sz="1100">
                        <a:latin typeface="Gill Sans MT"/>
                      </a:endParaRPr>
                    </a:p>
                  </a:txBody>
                  <a:tcPr marL="8072" marR="8072" marT="8072" marB="38748">
                    <a:lnL>
                      <a:noFill/>
                    </a:lnL>
                    <a:lnR>
                      <a:noFill/>
                    </a:lnR>
                    <a:lnT>
                      <a:noFill/>
                    </a:lnT>
                    <a:lnB>
                      <a:noFill/>
                    </a:lnB>
                    <a:solidFill>
                      <a:srgbClr val="F7B4AE"/>
                    </a:solidFill>
                  </a:tcPr>
                </a:tc>
                <a:tc>
                  <a:txBody>
                    <a:bodyPr/>
                    <a:lstStyle/>
                    <a:p>
                      <a:pPr lvl="0" algn="ctr">
                        <a:buNone/>
                      </a:pPr>
                      <a:r>
                        <a:rPr lang="en-US" sz="1100" b="0" i="0" u="none" strike="noStrike">
                          <a:solidFill>
                            <a:srgbClr val="000000"/>
                          </a:solidFill>
                          <a:effectLst/>
                          <a:latin typeface="Gill Sans MT"/>
                        </a:rPr>
                        <a:t>248</a:t>
                      </a:r>
                      <a:endParaRPr lang="en-US" sz="1100">
                        <a:latin typeface="Gill Sans MT"/>
                      </a:endParaRPr>
                    </a:p>
                  </a:txBody>
                  <a:tcPr marL="8072" marR="8072" marT="8072" marB="38748">
                    <a:lnL>
                      <a:noFill/>
                    </a:lnL>
                    <a:lnR>
                      <a:noFill/>
                    </a:lnR>
                    <a:lnT>
                      <a:noFill/>
                    </a:lnT>
                    <a:lnB>
                      <a:noFill/>
                    </a:lnB>
                    <a:solidFill>
                      <a:srgbClr val="F7B4AE"/>
                    </a:solidFill>
                  </a:tcPr>
                </a:tc>
                <a:tc>
                  <a:txBody>
                    <a:bodyPr/>
                    <a:lstStyle/>
                    <a:p>
                      <a:pPr lvl="0" algn="ctr">
                        <a:buNone/>
                      </a:pPr>
                      <a:r>
                        <a:rPr lang="en-US" sz="1100" b="0" i="0" u="none" strike="noStrike">
                          <a:solidFill>
                            <a:srgbClr val="000000"/>
                          </a:solidFill>
                          <a:effectLst/>
                          <a:latin typeface="Gill Sans MT"/>
                        </a:rPr>
                        <a:t>284</a:t>
                      </a:r>
                      <a:endParaRPr lang="en-US" sz="1100">
                        <a:latin typeface="Gill Sans MT"/>
                      </a:endParaRPr>
                    </a:p>
                  </a:txBody>
                  <a:tcPr marL="8072" marR="8072" marT="8072" marB="38748">
                    <a:lnL>
                      <a:noFill/>
                    </a:lnL>
                    <a:lnR w="12700" cap="flat" cmpd="sng" algn="ctr">
                      <a:solidFill>
                        <a:srgbClr val="000000"/>
                      </a:solidFill>
                      <a:prstDash val="solid"/>
                      <a:round/>
                      <a:headEnd type="none" w="med" len="med"/>
                      <a:tailEnd type="none" w="med" len="med"/>
                    </a:lnR>
                    <a:lnT>
                      <a:noFill/>
                    </a:lnT>
                    <a:lnB>
                      <a:noFill/>
                    </a:lnB>
                    <a:solidFill>
                      <a:srgbClr val="F7B4AE"/>
                    </a:solidFill>
                  </a:tcPr>
                </a:tc>
                <a:extLst>
                  <a:ext uri="{0D108BD9-81ED-4DB2-BD59-A6C34878D82A}">
                    <a16:rowId xmlns:a16="http://schemas.microsoft.com/office/drawing/2014/main" val="3736818957"/>
                  </a:ext>
                </a:extLst>
              </a:tr>
              <a:tr h="238739">
                <a:tc>
                  <a:txBody>
                    <a:bodyPr/>
                    <a:lstStyle/>
                    <a:p>
                      <a:pPr algn="l" fontAlgn="t"/>
                      <a:r>
                        <a:rPr lang="en-US" sz="1200" b="1" i="0" u="none" strike="noStrike">
                          <a:solidFill>
                            <a:srgbClr val="000000"/>
                          </a:solidFill>
                          <a:effectLst/>
                          <a:latin typeface="Arial"/>
                        </a:rPr>
                        <a:t>9%</a:t>
                      </a:r>
                    </a:p>
                  </a:txBody>
                  <a:tcPr marL="8072" marR="8072" marT="8072" marB="3874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9D9D9"/>
                    </a:solidFill>
                  </a:tcPr>
                </a:tc>
                <a:tc>
                  <a:txBody>
                    <a:bodyPr/>
                    <a:lstStyle/>
                    <a:p>
                      <a:pPr lvl="0" algn="ctr">
                        <a:buNone/>
                      </a:pPr>
                      <a:r>
                        <a:rPr lang="en-US" sz="1100" b="0" i="0" u="none" strike="noStrike">
                          <a:solidFill>
                            <a:srgbClr val="000000"/>
                          </a:solidFill>
                          <a:effectLst/>
                          <a:latin typeface="Gill Sans MT"/>
                        </a:rPr>
                        <a:t>154</a:t>
                      </a:r>
                      <a:endParaRPr lang="en-US" sz="1100">
                        <a:latin typeface="Gill Sans MT"/>
                      </a:endParaRPr>
                    </a:p>
                  </a:txBody>
                  <a:tcPr marL="8072" marR="8072" marT="8072" marB="38748">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7B4AE"/>
                    </a:solidFill>
                  </a:tcPr>
                </a:tc>
                <a:tc>
                  <a:txBody>
                    <a:bodyPr/>
                    <a:lstStyle/>
                    <a:p>
                      <a:pPr lvl="0" algn="ctr">
                        <a:buNone/>
                      </a:pPr>
                      <a:r>
                        <a:rPr lang="en-US" sz="1100" b="0" i="0" u="none" strike="noStrike">
                          <a:solidFill>
                            <a:srgbClr val="000000"/>
                          </a:solidFill>
                          <a:effectLst/>
                          <a:latin typeface="Gill Sans MT"/>
                        </a:rPr>
                        <a:t>165</a:t>
                      </a:r>
                      <a:endParaRPr lang="en-US" sz="1100">
                        <a:latin typeface="Gill Sans MT"/>
                      </a:endParaRPr>
                    </a:p>
                  </a:txBody>
                  <a:tcPr marL="8072" marR="8072" marT="8072" marB="38748">
                    <a:lnL>
                      <a:noFill/>
                    </a:lnL>
                    <a:lnR>
                      <a:noFill/>
                    </a:lnR>
                    <a:lnT>
                      <a:noFill/>
                    </a:lnT>
                    <a:lnB>
                      <a:noFill/>
                    </a:lnB>
                    <a:solidFill>
                      <a:srgbClr val="F7B4AE"/>
                    </a:solidFill>
                  </a:tcPr>
                </a:tc>
                <a:tc>
                  <a:txBody>
                    <a:bodyPr/>
                    <a:lstStyle/>
                    <a:p>
                      <a:pPr lvl="0" algn="ctr">
                        <a:buNone/>
                      </a:pPr>
                      <a:r>
                        <a:rPr lang="en-US" sz="1100" b="0" i="0" u="none" strike="noStrike">
                          <a:solidFill>
                            <a:srgbClr val="000000"/>
                          </a:solidFill>
                          <a:effectLst/>
                          <a:latin typeface="Gill Sans MT"/>
                        </a:rPr>
                        <a:t>179</a:t>
                      </a:r>
                      <a:endParaRPr lang="en-US" sz="1100">
                        <a:latin typeface="Gill Sans MT"/>
                      </a:endParaRPr>
                    </a:p>
                  </a:txBody>
                  <a:tcPr marL="8072" marR="8072" marT="8072" marB="38748">
                    <a:lnL>
                      <a:noFill/>
                    </a:lnL>
                    <a:lnR>
                      <a:noFill/>
                    </a:lnR>
                    <a:lnT>
                      <a:noFill/>
                    </a:lnT>
                    <a:lnB>
                      <a:noFill/>
                    </a:lnB>
                    <a:solidFill>
                      <a:srgbClr val="F7B4AE"/>
                    </a:solidFill>
                  </a:tcPr>
                </a:tc>
                <a:tc>
                  <a:txBody>
                    <a:bodyPr/>
                    <a:lstStyle/>
                    <a:p>
                      <a:pPr lvl="0" algn="ctr">
                        <a:buNone/>
                      </a:pPr>
                      <a:r>
                        <a:rPr lang="en-US" sz="1100" b="0" i="0" u="none" strike="noStrike">
                          <a:solidFill>
                            <a:srgbClr val="000000"/>
                          </a:solidFill>
                          <a:effectLst/>
                          <a:latin typeface="Gill Sans MT"/>
                        </a:rPr>
                        <a:t>195</a:t>
                      </a:r>
                      <a:endParaRPr lang="en-US" sz="1100">
                        <a:latin typeface="Gill Sans MT"/>
                      </a:endParaRPr>
                    </a:p>
                  </a:txBody>
                  <a:tcPr marL="8072" marR="8072" marT="8072" marB="38748">
                    <a:lnL>
                      <a:noFill/>
                    </a:lnL>
                    <a:lnR>
                      <a:noFill/>
                    </a:lnR>
                    <a:lnT>
                      <a:noFill/>
                    </a:lnT>
                    <a:lnB>
                      <a:noFill/>
                    </a:lnB>
                    <a:solidFill>
                      <a:srgbClr val="F7B4AE"/>
                    </a:solidFill>
                  </a:tcPr>
                </a:tc>
                <a:tc>
                  <a:txBody>
                    <a:bodyPr/>
                    <a:lstStyle/>
                    <a:p>
                      <a:pPr lvl="0" algn="ctr">
                        <a:buNone/>
                      </a:pPr>
                      <a:r>
                        <a:rPr lang="en-US" sz="1100" b="0" i="0" u="none" strike="noStrike">
                          <a:solidFill>
                            <a:srgbClr val="000000"/>
                          </a:solidFill>
                          <a:effectLst/>
                          <a:latin typeface="Gill Sans MT"/>
                        </a:rPr>
                        <a:t>215</a:t>
                      </a:r>
                      <a:endParaRPr lang="en-US" sz="1100">
                        <a:latin typeface="Gill Sans MT"/>
                      </a:endParaRPr>
                    </a:p>
                  </a:txBody>
                  <a:tcPr marL="8072" marR="8072" marT="8072" marB="38748">
                    <a:lnL>
                      <a:noFill/>
                    </a:lnL>
                    <a:lnR>
                      <a:noFill/>
                    </a:lnR>
                    <a:lnT>
                      <a:noFill/>
                    </a:lnT>
                    <a:lnB>
                      <a:noFill/>
                    </a:lnB>
                    <a:solidFill>
                      <a:srgbClr val="F7B4AE"/>
                    </a:solidFill>
                  </a:tcPr>
                </a:tc>
                <a:tc>
                  <a:txBody>
                    <a:bodyPr/>
                    <a:lstStyle/>
                    <a:p>
                      <a:pPr lvl="0" algn="ctr">
                        <a:buNone/>
                      </a:pPr>
                      <a:r>
                        <a:rPr lang="en-US" sz="1100" b="0" i="0" u="none" strike="noStrike">
                          <a:solidFill>
                            <a:srgbClr val="000000"/>
                          </a:solidFill>
                          <a:effectLst/>
                          <a:latin typeface="Gill Sans MT"/>
                        </a:rPr>
                        <a:t>242</a:t>
                      </a:r>
                      <a:endParaRPr lang="en-US" sz="1100">
                        <a:latin typeface="Gill Sans MT"/>
                      </a:endParaRPr>
                    </a:p>
                  </a:txBody>
                  <a:tcPr marL="8072" marR="8072" marT="8072" marB="38748">
                    <a:lnL>
                      <a:noFill/>
                    </a:lnL>
                    <a:lnR w="12700" cap="flat" cmpd="sng" algn="ctr">
                      <a:solidFill>
                        <a:srgbClr val="000000"/>
                      </a:solidFill>
                      <a:prstDash val="solid"/>
                      <a:round/>
                      <a:headEnd type="none" w="med" len="med"/>
                      <a:tailEnd type="none" w="med" len="med"/>
                    </a:lnR>
                    <a:lnT>
                      <a:noFill/>
                    </a:lnT>
                    <a:lnB>
                      <a:noFill/>
                    </a:lnB>
                    <a:solidFill>
                      <a:srgbClr val="F7B4AE"/>
                    </a:solidFill>
                  </a:tcPr>
                </a:tc>
                <a:extLst>
                  <a:ext uri="{0D108BD9-81ED-4DB2-BD59-A6C34878D82A}">
                    <a16:rowId xmlns:a16="http://schemas.microsoft.com/office/drawing/2014/main" val="624398700"/>
                  </a:ext>
                </a:extLst>
              </a:tr>
              <a:tr h="238739">
                <a:tc>
                  <a:txBody>
                    <a:bodyPr/>
                    <a:lstStyle/>
                    <a:p>
                      <a:pPr algn="l" fontAlgn="t"/>
                      <a:r>
                        <a:rPr lang="en-US" sz="1200" b="1" i="0" u="none" strike="noStrike">
                          <a:solidFill>
                            <a:srgbClr val="000000"/>
                          </a:solidFill>
                          <a:effectLst/>
                          <a:latin typeface="Arial"/>
                        </a:rPr>
                        <a:t>9.4%</a:t>
                      </a:r>
                    </a:p>
                  </a:txBody>
                  <a:tcPr marL="8072" marR="8072" marT="8072" marB="3874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9D9D9"/>
                    </a:solidFill>
                  </a:tcPr>
                </a:tc>
                <a:tc>
                  <a:txBody>
                    <a:bodyPr/>
                    <a:lstStyle/>
                    <a:p>
                      <a:pPr lvl="0" algn="ctr">
                        <a:buNone/>
                      </a:pPr>
                      <a:r>
                        <a:rPr lang="en-US" sz="1100" b="1" i="0" u="none" strike="noStrike">
                          <a:solidFill>
                            <a:srgbClr val="000000"/>
                          </a:solidFill>
                          <a:effectLst/>
                          <a:latin typeface="Gill Sans MT"/>
                        </a:rPr>
                        <a:t>142</a:t>
                      </a:r>
                      <a:endParaRPr lang="en-US" sz="1100" b="1">
                        <a:latin typeface="Gill Sans MT"/>
                      </a:endParaRPr>
                    </a:p>
                  </a:txBody>
                  <a:tcPr marL="8072" marR="8072" marT="8072" marB="3874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B4AE"/>
                    </a:solidFill>
                  </a:tcPr>
                </a:tc>
                <a:tc>
                  <a:txBody>
                    <a:bodyPr/>
                    <a:lstStyle/>
                    <a:p>
                      <a:pPr lvl="0" algn="ctr">
                        <a:buNone/>
                      </a:pPr>
                      <a:r>
                        <a:rPr lang="en-US" sz="1100" b="0" i="0" u="none" strike="noStrike">
                          <a:solidFill>
                            <a:srgbClr val="000000"/>
                          </a:solidFill>
                          <a:effectLst/>
                          <a:latin typeface="Gill Sans MT"/>
                        </a:rPr>
                        <a:t>152</a:t>
                      </a:r>
                      <a:endParaRPr lang="en-US" sz="1100">
                        <a:latin typeface="Gill Sans MT"/>
                      </a:endParaRPr>
                    </a:p>
                  </a:txBody>
                  <a:tcPr marL="8072" marR="8072" marT="8072" marB="38748">
                    <a:lnL w="12700" cap="flat" cmpd="sng" algn="ctr">
                      <a:solidFill>
                        <a:srgbClr val="000000"/>
                      </a:solidFill>
                      <a:prstDash val="solid"/>
                      <a:round/>
                      <a:headEnd type="none" w="med" len="med"/>
                      <a:tailEnd type="none" w="med" len="med"/>
                    </a:lnL>
                    <a:lnR>
                      <a:noFill/>
                    </a:lnR>
                    <a:lnT>
                      <a:noFill/>
                    </a:lnT>
                    <a:lnB>
                      <a:noFill/>
                    </a:lnB>
                    <a:solidFill>
                      <a:srgbClr val="F7B4AE"/>
                    </a:solidFill>
                  </a:tcPr>
                </a:tc>
                <a:tc>
                  <a:txBody>
                    <a:bodyPr/>
                    <a:lstStyle/>
                    <a:p>
                      <a:pPr lvl="0" algn="ctr">
                        <a:buNone/>
                      </a:pPr>
                      <a:r>
                        <a:rPr lang="en-US" sz="1100" b="0" i="0" u="none" strike="noStrike">
                          <a:solidFill>
                            <a:srgbClr val="000000"/>
                          </a:solidFill>
                          <a:effectLst/>
                          <a:latin typeface="Gill Sans MT"/>
                        </a:rPr>
                        <a:t>163</a:t>
                      </a:r>
                      <a:endParaRPr lang="en-US" sz="1100">
                        <a:latin typeface="Gill Sans MT"/>
                      </a:endParaRPr>
                    </a:p>
                  </a:txBody>
                  <a:tcPr marL="8072" marR="8072" marT="8072" marB="38748">
                    <a:lnL>
                      <a:noFill/>
                    </a:lnL>
                    <a:lnR>
                      <a:noFill/>
                    </a:lnR>
                    <a:lnT>
                      <a:noFill/>
                    </a:lnT>
                    <a:lnB>
                      <a:noFill/>
                    </a:lnB>
                    <a:solidFill>
                      <a:srgbClr val="F7B4AE"/>
                    </a:solidFill>
                  </a:tcPr>
                </a:tc>
                <a:tc>
                  <a:txBody>
                    <a:bodyPr/>
                    <a:lstStyle/>
                    <a:p>
                      <a:pPr lvl="0" algn="ctr">
                        <a:buNone/>
                      </a:pPr>
                      <a:r>
                        <a:rPr lang="en-US" sz="1100" b="0" i="0" u="none" strike="noStrike">
                          <a:solidFill>
                            <a:srgbClr val="000000"/>
                          </a:solidFill>
                          <a:effectLst/>
                          <a:latin typeface="Gill Sans MT"/>
                        </a:rPr>
                        <a:t>176</a:t>
                      </a:r>
                      <a:endParaRPr lang="en-US" sz="1100">
                        <a:latin typeface="Gill Sans MT"/>
                      </a:endParaRPr>
                    </a:p>
                  </a:txBody>
                  <a:tcPr marL="8072" marR="8072" marT="8072" marB="38748">
                    <a:lnL>
                      <a:noFill/>
                    </a:lnL>
                    <a:lnR>
                      <a:noFill/>
                    </a:lnR>
                    <a:lnT>
                      <a:noFill/>
                    </a:lnT>
                    <a:lnB>
                      <a:noFill/>
                    </a:lnB>
                    <a:solidFill>
                      <a:srgbClr val="F7B4AE"/>
                    </a:solidFill>
                  </a:tcPr>
                </a:tc>
                <a:tc>
                  <a:txBody>
                    <a:bodyPr/>
                    <a:lstStyle/>
                    <a:p>
                      <a:pPr lvl="0" algn="ctr">
                        <a:buNone/>
                      </a:pPr>
                      <a:r>
                        <a:rPr lang="en-US" sz="1100" b="0" i="0" u="none" strike="noStrike">
                          <a:solidFill>
                            <a:srgbClr val="000000"/>
                          </a:solidFill>
                          <a:effectLst/>
                          <a:latin typeface="Gill Sans MT"/>
                        </a:rPr>
                        <a:t>193</a:t>
                      </a:r>
                      <a:endParaRPr lang="en-US" sz="1100">
                        <a:latin typeface="Gill Sans MT"/>
                      </a:endParaRPr>
                    </a:p>
                  </a:txBody>
                  <a:tcPr marL="8072" marR="8072" marT="8072" marB="38748">
                    <a:lnL>
                      <a:noFill/>
                    </a:lnL>
                    <a:lnR>
                      <a:noFill/>
                    </a:lnR>
                    <a:lnT>
                      <a:noFill/>
                    </a:lnT>
                    <a:lnB>
                      <a:noFill/>
                    </a:lnB>
                    <a:solidFill>
                      <a:srgbClr val="F7B4AE"/>
                    </a:solidFill>
                  </a:tcPr>
                </a:tc>
                <a:tc>
                  <a:txBody>
                    <a:bodyPr/>
                    <a:lstStyle/>
                    <a:p>
                      <a:pPr lvl="0" algn="ctr">
                        <a:buNone/>
                      </a:pPr>
                      <a:r>
                        <a:rPr lang="en-US" sz="1100" b="0" i="0" u="none" strike="noStrike">
                          <a:solidFill>
                            <a:srgbClr val="000000"/>
                          </a:solidFill>
                          <a:effectLst/>
                          <a:latin typeface="Gill Sans MT"/>
                        </a:rPr>
                        <a:t>214</a:t>
                      </a:r>
                      <a:endParaRPr lang="en-US" sz="1100">
                        <a:latin typeface="Gill Sans MT"/>
                      </a:endParaRPr>
                    </a:p>
                  </a:txBody>
                  <a:tcPr marL="8072" marR="8072" marT="8072" marB="38748">
                    <a:lnL>
                      <a:noFill/>
                    </a:lnL>
                    <a:lnR w="12700" cap="flat" cmpd="sng" algn="ctr">
                      <a:solidFill>
                        <a:srgbClr val="000000"/>
                      </a:solidFill>
                      <a:prstDash val="solid"/>
                      <a:round/>
                      <a:headEnd type="none" w="med" len="med"/>
                      <a:tailEnd type="none" w="med" len="med"/>
                    </a:lnR>
                    <a:lnT>
                      <a:noFill/>
                    </a:lnT>
                    <a:lnB>
                      <a:noFill/>
                    </a:lnB>
                    <a:solidFill>
                      <a:srgbClr val="F7B4AE"/>
                    </a:solidFill>
                  </a:tcPr>
                </a:tc>
                <a:extLst>
                  <a:ext uri="{0D108BD9-81ED-4DB2-BD59-A6C34878D82A}">
                    <a16:rowId xmlns:a16="http://schemas.microsoft.com/office/drawing/2014/main" val="1922362540"/>
                  </a:ext>
                </a:extLst>
              </a:tr>
              <a:tr h="238739">
                <a:tc>
                  <a:txBody>
                    <a:bodyPr/>
                    <a:lstStyle/>
                    <a:p>
                      <a:pPr algn="l" fontAlgn="t"/>
                      <a:r>
                        <a:rPr lang="en-US" sz="1200" b="1" i="0" u="none" strike="noStrike">
                          <a:solidFill>
                            <a:srgbClr val="000000"/>
                          </a:solidFill>
                          <a:effectLst/>
                          <a:latin typeface="Arial"/>
                        </a:rPr>
                        <a:t>10%</a:t>
                      </a:r>
                    </a:p>
                  </a:txBody>
                  <a:tcPr marL="8072" marR="8072" marT="8072" marB="3874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9D9D9"/>
                    </a:solidFill>
                  </a:tcPr>
                </a:tc>
                <a:tc>
                  <a:txBody>
                    <a:bodyPr/>
                    <a:lstStyle/>
                    <a:p>
                      <a:pPr lvl="0" algn="ctr">
                        <a:buNone/>
                      </a:pPr>
                      <a:r>
                        <a:rPr lang="en-US" sz="1100" b="0" i="0" u="none" strike="noStrike">
                          <a:solidFill>
                            <a:srgbClr val="000000"/>
                          </a:solidFill>
                          <a:effectLst/>
                          <a:latin typeface="Gill Sans MT"/>
                        </a:rPr>
                        <a:t>129</a:t>
                      </a:r>
                      <a:endParaRPr lang="en-US" sz="1100">
                        <a:latin typeface="Gill Sans MT"/>
                      </a:endParaRPr>
                    </a:p>
                  </a:txBody>
                  <a:tcPr marL="8072" marR="8072" marT="8072" marB="38748">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7B4AE"/>
                    </a:solidFill>
                  </a:tcPr>
                </a:tc>
                <a:tc>
                  <a:txBody>
                    <a:bodyPr/>
                    <a:lstStyle/>
                    <a:p>
                      <a:pPr lvl="0" algn="ctr">
                        <a:buNone/>
                      </a:pPr>
                      <a:r>
                        <a:rPr lang="en-US" sz="1100" b="0" i="0" u="none" strike="noStrike">
                          <a:solidFill>
                            <a:srgbClr val="000000"/>
                          </a:solidFill>
                          <a:effectLst/>
                          <a:latin typeface="Gill Sans MT"/>
                        </a:rPr>
                        <a:t>137</a:t>
                      </a:r>
                      <a:endParaRPr lang="en-US" sz="1100">
                        <a:latin typeface="Gill Sans MT"/>
                      </a:endParaRPr>
                    </a:p>
                  </a:txBody>
                  <a:tcPr marL="8072" marR="8072" marT="8072" marB="38748">
                    <a:lnL>
                      <a:noFill/>
                    </a:lnL>
                    <a:lnR>
                      <a:noFill/>
                    </a:lnR>
                    <a:lnT>
                      <a:noFill/>
                    </a:lnT>
                    <a:lnB>
                      <a:noFill/>
                    </a:lnB>
                    <a:solidFill>
                      <a:srgbClr val="F7B4AE"/>
                    </a:solidFill>
                  </a:tcPr>
                </a:tc>
                <a:tc>
                  <a:txBody>
                    <a:bodyPr/>
                    <a:lstStyle/>
                    <a:p>
                      <a:pPr lvl="0" algn="ctr">
                        <a:buNone/>
                      </a:pPr>
                      <a:r>
                        <a:rPr lang="en-US" sz="1100" b="0" i="0" u="none" strike="noStrike">
                          <a:solidFill>
                            <a:srgbClr val="000000"/>
                          </a:solidFill>
                          <a:effectLst/>
                          <a:latin typeface="Gill Sans MT"/>
                        </a:rPr>
                        <a:t>146</a:t>
                      </a:r>
                      <a:endParaRPr lang="en-US" sz="1100">
                        <a:latin typeface="Gill Sans MT"/>
                      </a:endParaRPr>
                    </a:p>
                  </a:txBody>
                  <a:tcPr marL="8072" marR="8072" marT="8072" marB="38748">
                    <a:lnL>
                      <a:noFill/>
                    </a:lnL>
                    <a:lnR>
                      <a:noFill/>
                    </a:lnR>
                    <a:lnT>
                      <a:noFill/>
                    </a:lnT>
                    <a:lnB>
                      <a:noFill/>
                    </a:lnB>
                    <a:solidFill>
                      <a:srgbClr val="F7B4AE"/>
                    </a:solidFill>
                  </a:tcPr>
                </a:tc>
                <a:tc>
                  <a:txBody>
                    <a:bodyPr/>
                    <a:lstStyle/>
                    <a:p>
                      <a:pPr lvl="0" algn="ctr">
                        <a:buNone/>
                      </a:pPr>
                      <a:r>
                        <a:rPr lang="en-US" sz="1100" b="0" i="0" u="none" strike="noStrike">
                          <a:solidFill>
                            <a:srgbClr val="000000"/>
                          </a:solidFill>
                          <a:effectLst/>
                          <a:latin typeface="Gill Sans MT"/>
                        </a:rPr>
                        <a:t>156</a:t>
                      </a:r>
                      <a:endParaRPr lang="en-US" sz="1100">
                        <a:latin typeface="Gill Sans MT"/>
                      </a:endParaRPr>
                    </a:p>
                  </a:txBody>
                  <a:tcPr marL="8072" marR="8072" marT="8072" marB="38748">
                    <a:lnL>
                      <a:noFill/>
                    </a:lnL>
                    <a:lnR>
                      <a:noFill/>
                    </a:lnR>
                    <a:lnT>
                      <a:noFill/>
                    </a:lnT>
                    <a:lnB>
                      <a:noFill/>
                    </a:lnB>
                    <a:solidFill>
                      <a:srgbClr val="F7B4AE"/>
                    </a:solidFill>
                  </a:tcPr>
                </a:tc>
                <a:tc>
                  <a:txBody>
                    <a:bodyPr/>
                    <a:lstStyle/>
                    <a:p>
                      <a:pPr lvl="0" algn="ctr">
                        <a:buNone/>
                      </a:pPr>
                      <a:r>
                        <a:rPr lang="en-US" sz="1100" b="0" i="0" u="none" strike="noStrike">
                          <a:solidFill>
                            <a:srgbClr val="000000"/>
                          </a:solidFill>
                          <a:effectLst/>
                          <a:latin typeface="Gill Sans MT"/>
                        </a:rPr>
                        <a:t>169</a:t>
                      </a:r>
                      <a:endParaRPr lang="en-US" sz="1100">
                        <a:latin typeface="Gill Sans MT"/>
                      </a:endParaRPr>
                    </a:p>
                  </a:txBody>
                  <a:tcPr marL="8072" marR="8072" marT="8072" marB="38748">
                    <a:lnL>
                      <a:noFill/>
                    </a:lnL>
                    <a:lnR>
                      <a:noFill/>
                    </a:lnR>
                    <a:lnT>
                      <a:noFill/>
                    </a:lnT>
                    <a:lnB>
                      <a:noFill/>
                    </a:lnB>
                    <a:solidFill>
                      <a:srgbClr val="F7B4AE"/>
                    </a:solidFill>
                  </a:tcPr>
                </a:tc>
                <a:tc>
                  <a:txBody>
                    <a:bodyPr/>
                    <a:lstStyle/>
                    <a:p>
                      <a:pPr lvl="0" algn="ctr">
                        <a:buNone/>
                      </a:pPr>
                      <a:r>
                        <a:rPr lang="en-US" sz="1100" b="0" i="0" u="none" strike="noStrike">
                          <a:solidFill>
                            <a:srgbClr val="000000"/>
                          </a:solidFill>
                          <a:effectLst/>
                          <a:latin typeface="Gill Sans MT"/>
                        </a:rPr>
                        <a:t>185</a:t>
                      </a:r>
                      <a:endParaRPr lang="en-US" sz="1100">
                        <a:latin typeface="Gill Sans MT"/>
                      </a:endParaRPr>
                    </a:p>
                  </a:txBody>
                  <a:tcPr marL="8072" marR="8072" marT="8072" marB="38748">
                    <a:lnL>
                      <a:noFill/>
                    </a:lnL>
                    <a:lnR w="12700" cap="flat" cmpd="sng" algn="ctr">
                      <a:solidFill>
                        <a:srgbClr val="000000"/>
                      </a:solidFill>
                      <a:prstDash val="solid"/>
                      <a:round/>
                      <a:headEnd type="none" w="med" len="med"/>
                      <a:tailEnd type="none" w="med" len="med"/>
                    </a:lnR>
                    <a:lnT>
                      <a:noFill/>
                    </a:lnT>
                    <a:lnB>
                      <a:noFill/>
                    </a:lnB>
                    <a:solidFill>
                      <a:srgbClr val="F7B4AE"/>
                    </a:solidFill>
                  </a:tcPr>
                </a:tc>
                <a:extLst>
                  <a:ext uri="{0D108BD9-81ED-4DB2-BD59-A6C34878D82A}">
                    <a16:rowId xmlns:a16="http://schemas.microsoft.com/office/drawing/2014/main" val="1683814594"/>
                  </a:ext>
                </a:extLst>
              </a:tr>
              <a:tr h="238739">
                <a:tc>
                  <a:txBody>
                    <a:bodyPr/>
                    <a:lstStyle/>
                    <a:p>
                      <a:pPr algn="l" fontAlgn="t"/>
                      <a:r>
                        <a:rPr lang="en-US" sz="1200" b="1" i="0" u="none" strike="noStrike">
                          <a:solidFill>
                            <a:srgbClr val="000000"/>
                          </a:solidFill>
                          <a:effectLst/>
                          <a:latin typeface="Arial"/>
                        </a:rPr>
                        <a:t>10.5%</a:t>
                      </a:r>
                    </a:p>
                  </a:txBody>
                  <a:tcPr marL="8072" marR="8072" marT="8072" marB="3874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9D9D9"/>
                    </a:solidFill>
                  </a:tcPr>
                </a:tc>
                <a:tc>
                  <a:txBody>
                    <a:bodyPr/>
                    <a:lstStyle/>
                    <a:p>
                      <a:pPr lvl="0" algn="ctr">
                        <a:buNone/>
                      </a:pPr>
                      <a:r>
                        <a:rPr lang="en-US" sz="1100" b="0" i="0" u="none" strike="noStrike">
                          <a:solidFill>
                            <a:srgbClr val="000000"/>
                          </a:solidFill>
                          <a:effectLst/>
                          <a:latin typeface="Gill Sans MT"/>
                        </a:rPr>
                        <a:t>119</a:t>
                      </a:r>
                      <a:endParaRPr lang="en-US" sz="1100">
                        <a:latin typeface="Gill Sans MT"/>
                      </a:endParaRPr>
                    </a:p>
                  </a:txBody>
                  <a:tcPr marL="8072" marR="8072" marT="8072" marB="38748">
                    <a:lnL w="12700" cap="flat" cmpd="sng" algn="ctr">
                      <a:solidFill>
                        <a:srgbClr val="000000"/>
                      </a:solidFill>
                      <a:prstDash val="solid"/>
                      <a:round/>
                      <a:headEnd type="none" w="med" len="med"/>
                      <a:tailEnd type="none" w="med" len="med"/>
                    </a:lnL>
                    <a:lnR>
                      <a:noFill/>
                    </a:lnR>
                    <a:lnT>
                      <a:noFill/>
                    </a:lnT>
                    <a:lnB>
                      <a:noFill/>
                    </a:lnB>
                    <a:solidFill>
                      <a:srgbClr val="F7B4AE"/>
                    </a:solidFill>
                  </a:tcPr>
                </a:tc>
                <a:tc>
                  <a:txBody>
                    <a:bodyPr/>
                    <a:lstStyle/>
                    <a:p>
                      <a:pPr lvl="0" algn="ctr">
                        <a:buNone/>
                      </a:pPr>
                      <a:r>
                        <a:rPr lang="en-US" sz="1100" b="0" i="0" u="none" strike="noStrike">
                          <a:solidFill>
                            <a:srgbClr val="000000"/>
                          </a:solidFill>
                          <a:effectLst/>
                          <a:latin typeface="Gill Sans MT"/>
                        </a:rPr>
                        <a:t>126</a:t>
                      </a:r>
                      <a:endParaRPr lang="en-US" sz="1100">
                        <a:latin typeface="Gill Sans MT"/>
                      </a:endParaRPr>
                    </a:p>
                  </a:txBody>
                  <a:tcPr marL="8072" marR="8072" marT="8072" marB="38748">
                    <a:lnL>
                      <a:noFill/>
                    </a:lnL>
                    <a:lnR>
                      <a:noFill/>
                    </a:lnR>
                    <a:lnT>
                      <a:noFill/>
                    </a:lnT>
                    <a:lnB>
                      <a:noFill/>
                    </a:lnB>
                    <a:solidFill>
                      <a:srgbClr val="F7B4AE"/>
                    </a:solidFill>
                  </a:tcPr>
                </a:tc>
                <a:tc>
                  <a:txBody>
                    <a:bodyPr/>
                    <a:lstStyle/>
                    <a:p>
                      <a:pPr lvl="0" algn="ctr">
                        <a:buNone/>
                      </a:pPr>
                      <a:r>
                        <a:rPr lang="en-US" sz="1100" b="0" i="0" u="none" strike="noStrike">
                          <a:solidFill>
                            <a:srgbClr val="000000"/>
                          </a:solidFill>
                          <a:effectLst/>
                          <a:latin typeface="Gill Sans MT"/>
                        </a:rPr>
                        <a:t>133</a:t>
                      </a:r>
                      <a:endParaRPr lang="en-US" sz="1100">
                        <a:latin typeface="Gill Sans MT"/>
                      </a:endParaRPr>
                    </a:p>
                  </a:txBody>
                  <a:tcPr marL="8072" marR="8072" marT="8072" marB="38748">
                    <a:lnL>
                      <a:noFill/>
                    </a:lnL>
                    <a:lnR>
                      <a:noFill/>
                    </a:lnR>
                    <a:lnT>
                      <a:noFill/>
                    </a:lnT>
                    <a:lnB>
                      <a:noFill/>
                    </a:lnB>
                    <a:solidFill>
                      <a:srgbClr val="F7B4AE"/>
                    </a:solidFill>
                  </a:tcPr>
                </a:tc>
                <a:tc>
                  <a:txBody>
                    <a:bodyPr/>
                    <a:lstStyle/>
                    <a:p>
                      <a:pPr lvl="0" algn="ctr">
                        <a:buNone/>
                      </a:pPr>
                      <a:r>
                        <a:rPr lang="en-US" sz="1100" b="0" i="0" u="none" strike="noStrike">
                          <a:solidFill>
                            <a:srgbClr val="000000"/>
                          </a:solidFill>
                          <a:effectLst/>
                          <a:latin typeface="Gill Sans MT"/>
                        </a:rPr>
                        <a:t>142</a:t>
                      </a:r>
                      <a:endParaRPr lang="en-US" sz="1100">
                        <a:latin typeface="Gill Sans MT"/>
                      </a:endParaRPr>
                    </a:p>
                  </a:txBody>
                  <a:tcPr marL="8072" marR="8072" marT="8072" marB="38748">
                    <a:lnL>
                      <a:noFill/>
                    </a:lnL>
                    <a:lnR>
                      <a:noFill/>
                    </a:lnR>
                    <a:lnT>
                      <a:noFill/>
                    </a:lnT>
                    <a:lnB>
                      <a:noFill/>
                    </a:lnB>
                    <a:solidFill>
                      <a:srgbClr val="F7B4AE"/>
                    </a:solidFill>
                  </a:tcPr>
                </a:tc>
                <a:tc>
                  <a:txBody>
                    <a:bodyPr/>
                    <a:lstStyle/>
                    <a:p>
                      <a:pPr lvl="0" algn="ctr">
                        <a:buNone/>
                      </a:pPr>
                      <a:r>
                        <a:rPr lang="en-US" sz="1100" b="0" i="0" u="none" strike="noStrike">
                          <a:solidFill>
                            <a:srgbClr val="000000"/>
                          </a:solidFill>
                          <a:effectLst/>
                          <a:latin typeface="Gill Sans MT"/>
                        </a:rPr>
                        <a:t>152</a:t>
                      </a:r>
                      <a:endParaRPr lang="en-US" sz="1100">
                        <a:latin typeface="Gill Sans MT"/>
                      </a:endParaRPr>
                    </a:p>
                  </a:txBody>
                  <a:tcPr marL="8072" marR="8072" marT="8072" marB="38748">
                    <a:lnL>
                      <a:noFill/>
                    </a:lnL>
                    <a:lnR>
                      <a:noFill/>
                    </a:lnR>
                    <a:lnT>
                      <a:noFill/>
                    </a:lnT>
                    <a:lnB>
                      <a:noFill/>
                    </a:lnB>
                    <a:solidFill>
                      <a:srgbClr val="F7B4AE"/>
                    </a:solidFill>
                  </a:tcPr>
                </a:tc>
                <a:tc>
                  <a:txBody>
                    <a:bodyPr/>
                    <a:lstStyle/>
                    <a:p>
                      <a:pPr lvl="0" algn="ctr">
                        <a:buNone/>
                      </a:pPr>
                      <a:r>
                        <a:rPr lang="en-US" sz="1100" b="0" i="0" u="none" strike="noStrike">
                          <a:solidFill>
                            <a:srgbClr val="000000"/>
                          </a:solidFill>
                          <a:effectLst/>
                          <a:latin typeface="Gill Sans MT"/>
                        </a:rPr>
                        <a:t>165</a:t>
                      </a:r>
                      <a:endParaRPr lang="en-US" sz="1100">
                        <a:latin typeface="Gill Sans MT"/>
                      </a:endParaRPr>
                    </a:p>
                  </a:txBody>
                  <a:tcPr marL="8072" marR="8072" marT="8072" marB="38748">
                    <a:lnL>
                      <a:noFill/>
                    </a:lnL>
                    <a:lnR w="12700" cap="flat" cmpd="sng" algn="ctr">
                      <a:solidFill>
                        <a:srgbClr val="000000"/>
                      </a:solidFill>
                      <a:prstDash val="solid"/>
                      <a:round/>
                      <a:headEnd type="none" w="med" len="med"/>
                      <a:tailEnd type="none" w="med" len="med"/>
                    </a:lnR>
                    <a:lnT>
                      <a:noFill/>
                    </a:lnT>
                    <a:lnB>
                      <a:noFill/>
                    </a:lnB>
                    <a:solidFill>
                      <a:srgbClr val="F7B4AE"/>
                    </a:solidFill>
                  </a:tcPr>
                </a:tc>
                <a:extLst>
                  <a:ext uri="{0D108BD9-81ED-4DB2-BD59-A6C34878D82A}">
                    <a16:rowId xmlns:a16="http://schemas.microsoft.com/office/drawing/2014/main" val="4252394899"/>
                  </a:ext>
                </a:extLst>
              </a:tr>
              <a:tr h="238739">
                <a:tc>
                  <a:txBody>
                    <a:bodyPr/>
                    <a:lstStyle/>
                    <a:p>
                      <a:pPr algn="l" fontAlgn="t"/>
                      <a:r>
                        <a:rPr lang="en-US" sz="1200" b="1" i="0" u="none" strike="noStrike">
                          <a:solidFill>
                            <a:srgbClr val="000000"/>
                          </a:solidFill>
                          <a:effectLst/>
                          <a:latin typeface="Arial"/>
                        </a:rPr>
                        <a:t>11%</a:t>
                      </a:r>
                    </a:p>
                  </a:txBody>
                  <a:tcPr marL="8072" marR="8072" marT="8072" marB="3874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lvl="0" algn="ctr">
                        <a:buNone/>
                      </a:pPr>
                      <a:r>
                        <a:rPr lang="en-US" sz="1100" b="0" i="0" u="none" strike="noStrike">
                          <a:solidFill>
                            <a:srgbClr val="000000"/>
                          </a:solidFill>
                          <a:effectLst/>
                          <a:latin typeface="Gill Sans MT"/>
                        </a:rPr>
                        <a:t>111</a:t>
                      </a:r>
                      <a:endParaRPr lang="en-US" sz="1100">
                        <a:latin typeface="Gill Sans MT"/>
                      </a:endParaRPr>
                    </a:p>
                  </a:txBody>
                  <a:tcPr marL="8072" marR="8072" marT="8072" marB="38748">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7B4AE"/>
                    </a:solidFill>
                  </a:tcPr>
                </a:tc>
                <a:tc>
                  <a:txBody>
                    <a:bodyPr/>
                    <a:lstStyle/>
                    <a:p>
                      <a:pPr lvl="0" algn="ctr">
                        <a:buNone/>
                      </a:pPr>
                      <a:r>
                        <a:rPr lang="en-US" sz="1100" b="0" i="0" u="none" strike="noStrike">
                          <a:solidFill>
                            <a:srgbClr val="000000"/>
                          </a:solidFill>
                          <a:effectLst/>
                          <a:latin typeface="Gill Sans MT"/>
                        </a:rPr>
                        <a:t>116</a:t>
                      </a:r>
                      <a:endParaRPr lang="en-US" sz="1100">
                        <a:latin typeface="Gill Sans MT"/>
                      </a:endParaRPr>
                    </a:p>
                  </a:txBody>
                  <a:tcPr marL="8072" marR="8072" marT="8072" marB="38748">
                    <a:lnL>
                      <a:noFill/>
                    </a:lnL>
                    <a:lnR>
                      <a:noFill/>
                    </a:lnR>
                    <a:lnT>
                      <a:noFill/>
                    </a:lnT>
                    <a:lnB w="12700" cap="flat" cmpd="sng" algn="ctr">
                      <a:solidFill>
                        <a:srgbClr val="000000"/>
                      </a:solidFill>
                      <a:prstDash val="solid"/>
                      <a:round/>
                      <a:headEnd type="none" w="med" len="med"/>
                      <a:tailEnd type="none" w="med" len="med"/>
                    </a:lnB>
                    <a:solidFill>
                      <a:srgbClr val="F7B4AE"/>
                    </a:solidFill>
                  </a:tcPr>
                </a:tc>
                <a:tc>
                  <a:txBody>
                    <a:bodyPr/>
                    <a:lstStyle/>
                    <a:p>
                      <a:pPr lvl="0" algn="ctr">
                        <a:buNone/>
                      </a:pPr>
                      <a:r>
                        <a:rPr lang="en-US" sz="1100" b="0" i="0" u="none" strike="noStrike">
                          <a:solidFill>
                            <a:srgbClr val="000000"/>
                          </a:solidFill>
                          <a:effectLst/>
                          <a:latin typeface="Gill Sans MT"/>
                        </a:rPr>
                        <a:t>123</a:t>
                      </a:r>
                      <a:endParaRPr lang="en-US" sz="1100">
                        <a:latin typeface="Gill Sans MT"/>
                      </a:endParaRPr>
                    </a:p>
                  </a:txBody>
                  <a:tcPr marL="8072" marR="8072" marT="8072" marB="38748">
                    <a:lnL>
                      <a:noFill/>
                    </a:lnL>
                    <a:lnR>
                      <a:noFill/>
                    </a:lnR>
                    <a:lnT>
                      <a:noFill/>
                    </a:lnT>
                    <a:lnB w="12700" cap="flat" cmpd="sng" algn="ctr">
                      <a:solidFill>
                        <a:srgbClr val="000000"/>
                      </a:solidFill>
                      <a:prstDash val="solid"/>
                      <a:round/>
                      <a:headEnd type="none" w="med" len="med"/>
                      <a:tailEnd type="none" w="med" len="med"/>
                    </a:lnB>
                    <a:solidFill>
                      <a:srgbClr val="F7B4AE"/>
                    </a:solidFill>
                  </a:tcPr>
                </a:tc>
                <a:tc>
                  <a:txBody>
                    <a:bodyPr/>
                    <a:lstStyle/>
                    <a:p>
                      <a:pPr lvl="0" algn="ctr">
                        <a:buNone/>
                      </a:pPr>
                      <a:r>
                        <a:rPr lang="en-US" sz="1100" b="0" i="0" u="none" strike="noStrike">
                          <a:solidFill>
                            <a:srgbClr val="000000"/>
                          </a:solidFill>
                          <a:effectLst/>
                          <a:latin typeface="Gill Sans MT"/>
                        </a:rPr>
                        <a:t>130</a:t>
                      </a:r>
                      <a:endParaRPr lang="en-US" sz="1100">
                        <a:latin typeface="Gill Sans MT"/>
                      </a:endParaRPr>
                    </a:p>
                  </a:txBody>
                  <a:tcPr marL="8072" marR="8072" marT="8072" marB="38748">
                    <a:lnL>
                      <a:noFill/>
                    </a:lnL>
                    <a:lnR>
                      <a:noFill/>
                    </a:lnR>
                    <a:lnT>
                      <a:noFill/>
                    </a:lnT>
                    <a:lnB w="12700" cap="flat" cmpd="sng" algn="ctr">
                      <a:solidFill>
                        <a:srgbClr val="000000"/>
                      </a:solidFill>
                      <a:prstDash val="solid"/>
                      <a:round/>
                      <a:headEnd type="none" w="med" len="med"/>
                      <a:tailEnd type="none" w="med" len="med"/>
                    </a:lnB>
                    <a:solidFill>
                      <a:srgbClr val="F7B4AE"/>
                    </a:solidFill>
                  </a:tcPr>
                </a:tc>
                <a:tc>
                  <a:txBody>
                    <a:bodyPr/>
                    <a:lstStyle/>
                    <a:p>
                      <a:pPr lvl="0" algn="ctr">
                        <a:buNone/>
                      </a:pPr>
                      <a:r>
                        <a:rPr lang="en-US" sz="1100" b="0" i="0" u="none" strike="noStrike">
                          <a:solidFill>
                            <a:srgbClr val="000000"/>
                          </a:solidFill>
                          <a:effectLst/>
                          <a:latin typeface="Gill Sans MT"/>
                        </a:rPr>
                        <a:t>138</a:t>
                      </a:r>
                      <a:endParaRPr lang="en-US" sz="1100">
                        <a:latin typeface="Gill Sans MT"/>
                      </a:endParaRPr>
                    </a:p>
                  </a:txBody>
                  <a:tcPr marL="8072" marR="8072" marT="8072" marB="38748">
                    <a:lnL>
                      <a:noFill/>
                    </a:lnL>
                    <a:lnR>
                      <a:noFill/>
                    </a:lnR>
                    <a:lnT>
                      <a:noFill/>
                    </a:lnT>
                    <a:lnB w="12700" cap="flat" cmpd="sng" algn="ctr">
                      <a:solidFill>
                        <a:srgbClr val="000000"/>
                      </a:solidFill>
                      <a:prstDash val="solid"/>
                      <a:round/>
                      <a:headEnd type="none" w="med" len="med"/>
                      <a:tailEnd type="none" w="med" len="med"/>
                    </a:lnB>
                    <a:solidFill>
                      <a:srgbClr val="F7B4AE"/>
                    </a:solidFill>
                  </a:tcPr>
                </a:tc>
                <a:tc>
                  <a:txBody>
                    <a:bodyPr/>
                    <a:lstStyle/>
                    <a:p>
                      <a:pPr lvl="0" algn="ctr">
                        <a:buNone/>
                      </a:pPr>
                      <a:r>
                        <a:rPr lang="en-US" sz="1100" b="0" i="0" u="none" strike="noStrike">
                          <a:solidFill>
                            <a:srgbClr val="000000"/>
                          </a:solidFill>
                          <a:effectLst/>
                          <a:latin typeface="Gill Sans MT"/>
                        </a:rPr>
                        <a:t>148</a:t>
                      </a:r>
                      <a:endParaRPr lang="en-US" sz="1100">
                        <a:latin typeface="Gill Sans MT"/>
                      </a:endParaRPr>
                    </a:p>
                  </a:txBody>
                  <a:tcPr marL="8072" marR="8072" marT="8072" marB="38748">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7B4AE"/>
                    </a:solidFill>
                  </a:tcPr>
                </a:tc>
                <a:extLst>
                  <a:ext uri="{0D108BD9-81ED-4DB2-BD59-A6C34878D82A}">
                    <a16:rowId xmlns:a16="http://schemas.microsoft.com/office/drawing/2014/main" val="905845960"/>
                  </a:ext>
                </a:extLst>
              </a:tr>
            </a:tbl>
          </a:graphicData>
        </a:graphic>
      </p:graphicFrame>
    </p:spTree>
    <p:extLst>
      <p:ext uri="{BB962C8B-B14F-4D97-AF65-F5344CB8AC3E}">
        <p14:creationId xmlns:p14="http://schemas.microsoft.com/office/powerpoint/2010/main" val="5542178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92000">
              <a:srgbClr val="FD7A85"/>
            </a:gs>
            <a:gs pos="0">
              <a:srgbClr val="C00000"/>
            </a:gs>
            <a:gs pos="92999">
              <a:srgbClr val="E95159"/>
            </a:gs>
            <a:gs pos="9000">
              <a:srgbClr val="C00000"/>
            </a:gs>
            <a:gs pos="36000">
              <a:schemeClr val="accent4">
                <a:lumMod val="20000"/>
                <a:lumOff val="80000"/>
              </a:schemeClr>
            </a:gs>
            <a:gs pos="95000">
              <a:srgbClr val="C00000"/>
            </a:gs>
          </a:gsLst>
          <a:lin ang="16200000" scaled="1"/>
        </a:gra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6E37985-09B8-4F09-93C7-44CB3EDE5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6206"/>
            <a:ext cx="12192000" cy="600560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FAD198D-611C-E4F4-29E3-C7C0747460CC}"/>
              </a:ext>
            </a:extLst>
          </p:cNvPr>
          <p:cNvSpPr txBox="1"/>
          <p:nvPr/>
        </p:nvSpPr>
        <p:spPr>
          <a:xfrm>
            <a:off x="4572009" y="325677"/>
            <a:ext cx="184731" cy="369332"/>
          </a:xfrm>
          <a:prstGeom prst="rect">
            <a:avLst/>
          </a:prstGeom>
          <a:noFill/>
        </p:spPr>
        <p:txBody>
          <a:bodyPr wrap="none" rtlCol="0">
            <a:spAutoFit/>
          </a:bodyPr>
          <a:lstStyle/>
          <a:p>
            <a:endParaRPr lang="en-US"/>
          </a:p>
        </p:txBody>
      </p:sp>
      <p:sp>
        <p:nvSpPr>
          <p:cNvPr id="6" name="TextBox 5">
            <a:extLst>
              <a:ext uri="{FF2B5EF4-FFF2-40B4-BE49-F238E27FC236}">
                <a16:creationId xmlns:a16="http://schemas.microsoft.com/office/drawing/2014/main" id="{EC01D556-D645-5BFF-79F4-3313A02E2951}"/>
              </a:ext>
            </a:extLst>
          </p:cNvPr>
          <p:cNvSpPr txBox="1"/>
          <p:nvPr/>
        </p:nvSpPr>
        <p:spPr>
          <a:xfrm>
            <a:off x="1728601" y="6663847"/>
            <a:ext cx="184731" cy="369332"/>
          </a:xfrm>
          <a:prstGeom prst="rect">
            <a:avLst/>
          </a:prstGeom>
          <a:noFill/>
        </p:spPr>
        <p:txBody>
          <a:bodyPr wrap="none" rtlCol="0">
            <a:spAutoFit/>
          </a:bodyPr>
          <a:lstStyle/>
          <a:p>
            <a:endParaRPr lang="en-US"/>
          </a:p>
        </p:txBody>
      </p:sp>
      <p:pic>
        <p:nvPicPr>
          <p:cNvPr id="12" name="Picture 11">
            <a:extLst>
              <a:ext uri="{FF2B5EF4-FFF2-40B4-BE49-F238E27FC236}">
                <a16:creationId xmlns:a16="http://schemas.microsoft.com/office/drawing/2014/main" id="{35A7B181-DB1E-7758-9DF8-E3A91799C1D6}"/>
              </a:ext>
            </a:extLst>
          </p:cNvPr>
          <p:cNvPicPr>
            <a:picLocks noChangeAspect="1"/>
          </p:cNvPicPr>
          <p:nvPr/>
        </p:nvPicPr>
        <p:blipFill>
          <a:blip r:embed="rId3"/>
          <a:stretch>
            <a:fillRect/>
          </a:stretch>
        </p:blipFill>
        <p:spPr>
          <a:xfrm>
            <a:off x="10555090" y="6127228"/>
            <a:ext cx="1530490" cy="304571"/>
          </a:xfrm>
          <a:prstGeom prst="rect">
            <a:avLst/>
          </a:prstGeom>
        </p:spPr>
      </p:pic>
      <p:sp>
        <p:nvSpPr>
          <p:cNvPr id="7" name="TextBox 6">
            <a:extLst>
              <a:ext uri="{FF2B5EF4-FFF2-40B4-BE49-F238E27FC236}">
                <a16:creationId xmlns:a16="http://schemas.microsoft.com/office/drawing/2014/main" id="{4C73AB6A-1C7F-4F6E-62BF-68C6D1B0CC48}"/>
              </a:ext>
            </a:extLst>
          </p:cNvPr>
          <p:cNvSpPr txBox="1"/>
          <p:nvPr/>
        </p:nvSpPr>
        <p:spPr>
          <a:xfrm>
            <a:off x="210884" y="-46063"/>
            <a:ext cx="8092644" cy="584775"/>
          </a:xfrm>
          <a:prstGeom prst="rect">
            <a:avLst/>
          </a:prstGeom>
          <a:noFill/>
        </p:spPr>
        <p:txBody>
          <a:bodyPr wrap="square" lIns="91440" tIns="45720" rIns="91440" bIns="45720" anchor="t">
            <a:spAutoFit/>
          </a:bodyPr>
          <a:lstStyle/>
          <a:p>
            <a:r>
              <a:rPr lang="en-US" sz="3200">
                <a:latin typeface="Gill Sans MT"/>
              </a:rPr>
              <a:t>DCF ANALYSIS PESSIMISTIC CASE</a:t>
            </a:r>
          </a:p>
        </p:txBody>
      </p:sp>
      <p:graphicFrame>
        <p:nvGraphicFramePr>
          <p:cNvPr id="8" name="Content Placeholder 5">
            <a:extLst>
              <a:ext uri="{FF2B5EF4-FFF2-40B4-BE49-F238E27FC236}">
                <a16:creationId xmlns:a16="http://schemas.microsoft.com/office/drawing/2014/main" id="{D2E72A64-A192-53D8-B5CA-140A284EA1EC}"/>
              </a:ext>
            </a:extLst>
          </p:cNvPr>
          <p:cNvGraphicFramePr>
            <a:graphicFrameLocks/>
          </p:cNvGraphicFramePr>
          <p:nvPr>
            <p:extLst>
              <p:ext uri="{D42A27DB-BD31-4B8C-83A1-F6EECF244321}">
                <p14:modId xmlns:p14="http://schemas.microsoft.com/office/powerpoint/2010/main" val="3034379155"/>
              </p:ext>
            </p:extLst>
          </p:nvPr>
        </p:nvGraphicFramePr>
        <p:xfrm>
          <a:off x="210888" y="326760"/>
          <a:ext cx="9882189" cy="529620"/>
        </p:xfrm>
        <a:graphic>
          <a:graphicData uri="http://schemas.openxmlformats.org/drawingml/2006/table">
            <a:tbl>
              <a:tblPr/>
              <a:tblGrid>
                <a:gridCol w="3182683">
                  <a:extLst>
                    <a:ext uri="{9D8B030D-6E8A-4147-A177-3AD203B41FA5}">
                      <a16:colId xmlns:a16="http://schemas.microsoft.com/office/drawing/2014/main" val="1022131994"/>
                    </a:ext>
                  </a:extLst>
                </a:gridCol>
                <a:gridCol w="959973">
                  <a:extLst>
                    <a:ext uri="{9D8B030D-6E8A-4147-A177-3AD203B41FA5}">
                      <a16:colId xmlns:a16="http://schemas.microsoft.com/office/drawing/2014/main" val="319963523"/>
                    </a:ext>
                  </a:extLst>
                </a:gridCol>
                <a:gridCol w="959973">
                  <a:extLst>
                    <a:ext uri="{9D8B030D-6E8A-4147-A177-3AD203B41FA5}">
                      <a16:colId xmlns:a16="http://schemas.microsoft.com/office/drawing/2014/main" val="1200205869"/>
                    </a:ext>
                  </a:extLst>
                </a:gridCol>
                <a:gridCol w="959973">
                  <a:extLst>
                    <a:ext uri="{9D8B030D-6E8A-4147-A177-3AD203B41FA5}">
                      <a16:colId xmlns:a16="http://schemas.microsoft.com/office/drawing/2014/main" val="350673677"/>
                    </a:ext>
                  </a:extLst>
                </a:gridCol>
                <a:gridCol w="967357">
                  <a:extLst>
                    <a:ext uri="{9D8B030D-6E8A-4147-A177-3AD203B41FA5}">
                      <a16:colId xmlns:a16="http://schemas.microsoft.com/office/drawing/2014/main" val="2717128359"/>
                    </a:ext>
                  </a:extLst>
                </a:gridCol>
                <a:gridCol w="930436">
                  <a:extLst>
                    <a:ext uri="{9D8B030D-6E8A-4147-A177-3AD203B41FA5}">
                      <a16:colId xmlns:a16="http://schemas.microsoft.com/office/drawing/2014/main" val="1032990271"/>
                    </a:ext>
                  </a:extLst>
                </a:gridCol>
                <a:gridCol w="974743">
                  <a:extLst>
                    <a:ext uri="{9D8B030D-6E8A-4147-A177-3AD203B41FA5}">
                      <a16:colId xmlns:a16="http://schemas.microsoft.com/office/drawing/2014/main" val="470121946"/>
                    </a:ext>
                  </a:extLst>
                </a:gridCol>
                <a:gridCol w="947051">
                  <a:extLst>
                    <a:ext uri="{9D8B030D-6E8A-4147-A177-3AD203B41FA5}">
                      <a16:colId xmlns:a16="http://schemas.microsoft.com/office/drawing/2014/main" val="2253366452"/>
                    </a:ext>
                  </a:extLst>
                </a:gridCol>
              </a:tblGrid>
              <a:tr h="116296">
                <a:tc>
                  <a:txBody>
                    <a:bodyPr/>
                    <a:lstStyle/>
                    <a:p>
                      <a:pPr algn="l" fontAlgn="b"/>
                      <a:endParaRPr lang="en-US" sz="400" b="0" i="0" u="none" strike="noStrike">
                        <a:solidFill>
                          <a:srgbClr val="000000"/>
                        </a:solidFill>
                        <a:effectLst/>
                        <a:latin typeface="Arial" panose="020B0604020202020204" pitchFamily="34" charset="0"/>
                      </a:endParaRPr>
                    </a:p>
                  </a:txBody>
                  <a:tcPr marL="3931" marR="3931" marT="3931" marB="18868"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effectLst/>
                        <a:latin typeface="Arial" panose="020B0604020202020204" pitchFamily="34" charset="0"/>
                      </a:endParaRPr>
                    </a:p>
                  </a:txBody>
                  <a:tcPr marL="3931" marR="3931" marT="3931" marB="18868"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effectLst/>
                        <a:latin typeface="Arial" panose="020B0604020202020204" pitchFamily="34" charset="0"/>
                      </a:endParaRPr>
                    </a:p>
                  </a:txBody>
                  <a:tcPr marL="3931" marR="3931" marT="3931" marB="18868"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effectLst/>
                        <a:latin typeface="Arial" panose="020B0604020202020204" pitchFamily="34" charset="0"/>
                      </a:endParaRPr>
                    </a:p>
                  </a:txBody>
                  <a:tcPr marL="3931" marR="3931" marT="3931" marB="18868"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effectLst/>
                        <a:latin typeface="Arial" panose="020B0604020202020204" pitchFamily="34" charset="0"/>
                      </a:endParaRPr>
                    </a:p>
                  </a:txBody>
                  <a:tcPr marL="3931" marR="3931" marT="3931" marB="18868"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effectLst/>
                        <a:latin typeface="Arial" panose="020B0604020202020204" pitchFamily="34" charset="0"/>
                      </a:endParaRPr>
                    </a:p>
                  </a:txBody>
                  <a:tcPr marL="3931" marR="3931" marT="3931" marB="18868"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effectLst/>
                        <a:latin typeface="Arial" panose="020B0604020202020204" pitchFamily="34" charset="0"/>
                      </a:endParaRPr>
                    </a:p>
                  </a:txBody>
                  <a:tcPr marL="3931" marR="3931" marT="3931" marB="18868"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400" b="0" i="0" u="none" strike="noStrike">
                        <a:solidFill>
                          <a:srgbClr val="000000"/>
                        </a:solidFill>
                        <a:effectLst/>
                        <a:latin typeface="Arial" panose="020B0604020202020204" pitchFamily="34" charset="0"/>
                      </a:endParaRPr>
                    </a:p>
                  </a:txBody>
                  <a:tcPr marL="3931" marR="3931" marT="3931" marB="18868"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4747518"/>
                  </a:ext>
                </a:extLst>
              </a:tr>
              <a:tr h="190439">
                <a:tc>
                  <a:txBody>
                    <a:bodyPr/>
                    <a:lstStyle/>
                    <a:p>
                      <a:pPr algn="l" fontAlgn="b"/>
                      <a:r>
                        <a:rPr lang="en-US" sz="1100" b="0" i="0" u="none" strike="noStrike">
                          <a:solidFill>
                            <a:srgbClr val="000000"/>
                          </a:solidFill>
                          <a:effectLst/>
                          <a:latin typeface="Gill Sans MT" panose="020B0502020104020203" pitchFamily="34" charset="77"/>
                        </a:rPr>
                        <a:t>Year</a:t>
                      </a:r>
                    </a:p>
                  </a:txBody>
                  <a:tcPr marL="3931" marR="3931" marT="3931" marB="18868"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100" b="0" i="0" u="none" strike="noStrike">
                          <a:solidFill>
                            <a:srgbClr val="000000"/>
                          </a:solidFill>
                          <a:effectLst/>
                          <a:latin typeface="Gill Sans MT"/>
                        </a:rPr>
                        <a:t>2023</a:t>
                      </a:r>
                    </a:p>
                  </a:txBody>
                  <a:tcPr marL="3931" marR="3931" marT="3931" marB="18868"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100" b="0" i="0" u="none" strike="noStrike">
                          <a:solidFill>
                            <a:srgbClr val="000000"/>
                          </a:solidFill>
                          <a:effectLst/>
                          <a:latin typeface="Gill Sans MT"/>
                        </a:rPr>
                        <a:t>2024</a:t>
                      </a:r>
                    </a:p>
                  </a:txBody>
                  <a:tcPr marL="3931" marR="3931" marT="3931" marB="18868"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100" b="0" i="0" u="none" strike="noStrike">
                          <a:solidFill>
                            <a:srgbClr val="000000"/>
                          </a:solidFill>
                          <a:effectLst/>
                          <a:latin typeface="Gill Sans MT"/>
                        </a:rPr>
                        <a:t>2025</a:t>
                      </a:r>
                    </a:p>
                  </a:txBody>
                  <a:tcPr marL="3931" marR="3931" marT="3931" marB="18868"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100" b="0" i="0" u="none" strike="noStrike">
                          <a:solidFill>
                            <a:srgbClr val="000000"/>
                          </a:solidFill>
                          <a:effectLst/>
                          <a:latin typeface="Gill Sans MT"/>
                        </a:rPr>
                        <a:t>2026</a:t>
                      </a:r>
                    </a:p>
                  </a:txBody>
                  <a:tcPr marL="3931" marR="3931" marT="3931" marB="18868"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100" b="0" i="0" u="none" strike="noStrike">
                          <a:solidFill>
                            <a:srgbClr val="000000"/>
                          </a:solidFill>
                          <a:effectLst/>
                          <a:latin typeface="Gill Sans MT"/>
                        </a:rPr>
                        <a:t>2027</a:t>
                      </a:r>
                    </a:p>
                  </a:txBody>
                  <a:tcPr marL="3931" marR="3931" marT="3931" marB="18868"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100" b="0" i="0" u="none" strike="noStrike">
                          <a:solidFill>
                            <a:srgbClr val="000000"/>
                          </a:solidFill>
                          <a:effectLst/>
                          <a:latin typeface="Gill Sans MT"/>
                        </a:rPr>
                        <a:t>2028</a:t>
                      </a:r>
                    </a:p>
                  </a:txBody>
                  <a:tcPr marL="3931" marR="3931" marT="3931" marB="18868"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100" b="0" i="0" u="none" strike="noStrike">
                          <a:solidFill>
                            <a:srgbClr val="000000"/>
                          </a:solidFill>
                          <a:effectLst/>
                          <a:latin typeface="Gill Sans MT"/>
                        </a:rPr>
                        <a:t>2029</a:t>
                      </a:r>
                    </a:p>
                  </a:txBody>
                  <a:tcPr marL="3931" marR="3931" marT="3931" marB="18868"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875164817"/>
                  </a:ext>
                </a:extLst>
              </a:tr>
              <a:tr h="217805">
                <a:tc>
                  <a:txBody>
                    <a:bodyPr/>
                    <a:lstStyle/>
                    <a:p>
                      <a:pPr algn="l" fontAlgn="b"/>
                      <a:r>
                        <a:rPr lang="en-US" sz="1100" b="0" i="0" u="none" strike="noStrike">
                          <a:solidFill>
                            <a:srgbClr val="000000"/>
                          </a:solidFill>
                          <a:effectLst/>
                          <a:latin typeface="Gill Sans MT"/>
                        </a:rPr>
                        <a:t>Revenue Growth Rate</a:t>
                      </a:r>
                    </a:p>
                  </a:txBody>
                  <a:tcPr marL="3931" marR="3931" marT="3931" marB="18868"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1" i="0" u="none" strike="noStrike">
                          <a:solidFill>
                            <a:srgbClr val="000000"/>
                          </a:solidFill>
                          <a:effectLst/>
                          <a:latin typeface="Gill Sans MT"/>
                        </a:rPr>
                        <a:t>-20%</a:t>
                      </a:r>
                      <a:endParaRPr lang="en-US" b="1">
                        <a:latin typeface="Gill Sans MT"/>
                      </a:endParaRPr>
                    </a:p>
                  </a:txBody>
                  <a:tcPr marL="9525" marR="9525" marT="9525"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1" i="0" u="none" strike="noStrike">
                          <a:solidFill>
                            <a:srgbClr val="000000"/>
                          </a:solidFill>
                          <a:effectLst/>
                          <a:latin typeface="Gill Sans MT"/>
                        </a:rPr>
                        <a:t>-10%</a:t>
                      </a:r>
                      <a:endParaRPr lang="en-US" b="1">
                        <a:latin typeface="Gill Sans MT"/>
                      </a:endParaRPr>
                    </a:p>
                  </a:txBody>
                  <a:tcPr marL="9525" marR="9525" marT="9525"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1" i="0" u="none" strike="noStrike">
                          <a:solidFill>
                            <a:srgbClr val="000000"/>
                          </a:solidFill>
                          <a:effectLst/>
                          <a:latin typeface="Gill Sans MT"/>
                        </a:rPr>
                        <a:t>5%</a:t>
                      </a:r>
                      <a:endParaRPr lang="en-US" b="1">
                        <a:latin typeface="Gill Sans MT"/>
                      </a:endParaRPr>
                    </a:p>
                  </a:txBody>
                  <a:tcPr marL="9525" marR="9525" marT="9525"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1" i="0" u="none" strike="noStrike">
                          <a:solidFill>
                            <a:srgbClr val="000000"/>
                          </a:solidFill>
                          <a:effectLst/>
                          <a:latin typeface="Gill Sans MT"/>
                        </a:rPr>
                        <a:t>8%</a:t>
                      </a:r>
                      <a:endParaRPr lang="en-US" b="1">
                        <a:latin typeface="Gill Sans MT"/>
                      </a:endParaRPr>
                    </a:p>
                  </a:txBody>
                  <a:tcPr marL="9525" marR="9525" marT="9525"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1" i="0" u="none" strike="noStrike">
                          <a:solidFill>
                            <a:srgbClr val="000000"/>
                          </a:solidFill>
                          <a:effectLst/>
                          <a:latin typeface="Gill Sans MT"/>
                        </a:rPr>
                        <a:t>7%</a:t>
                      </a:r>
                      <a:endParaRPr lang="en-US" b="1">
                        <a:latin typeface="Gill Sans MT"/>
                      </a:endParaRPr>
                    </a:p>
                  </a:txBody>
                  <a:tcPr marL="9525" marR="9525" marT="9525"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1" i="0" u="none" strike="noStrike">
                          <a:solidFill>
                            <a:srgbClr val="000000"/>
                          </a:solidFill>
                          <a:effectLst/>
                          <a:latin typeface="Gill Sans MT"/>
                        </a:rPr>
                        <a:t>5%</a:t>
                      </a:r>
                      <a:endParaRPr lang="en-US" b="1">
                        <a:latin typeface="Gill Sans MT"/>
                      </a:endParaRPr>
                    </a:p>
                  </a:txBody>
                  <a:tcPr marL="9525" marR="9525" marT="9525"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1" i="0" u="none" strike="noStrike">
                          <a:solidFill>
                            <a:srgbClr val="000000"/>
                          </a:solidFill>
                          <a:effectLst/>
                          <a:latin typeface="Gill Sans MT"/>
                        </a:rPr>
                        <a:t>3%</a:t>
                      </a:r>
                      <a:endParaRPr lang="en-US" b="1">
                        <a:latin typeface="Gill Sans MT"/>
                      </a:endParaRPr>
                    </a:p>
                  </a:txBody>
                  <a:tcPr marL="9525" marR="9525" marT="9525"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832764776"/>
                  </a:ext>
                </a:extLst>
              </a:tr>
            </a:tbl>
          </a:graphicData>
        </a:graphic>
      </p:graphicFrame>
      <p:graphicFrame>
        <p:nvGraphicFramePr>
          <p:cNvPr id="10" name="Table 9">
            <a:extLst>
              <a:ext uri="{FF2B5EF4-FFF2-40B4-BE49-F238E27FC236}">
                <a16:creationId xmlns:a16="http://schemas.microsoft.com/office/drawing/2014/main" id="{9E71770C-8D2D-0A05-2AFB-5D629BF22820}"/>
              </a:ext>
            </a:extLst>
          </p:cNvPr>
          <p:cNvGraphicFramePr>
            <a:graphicFrameLocks noGrp="1"/>
          </p:cNvGraphicFramePr>
          <p:nvPr>
            <p:extLst>
              <p:ext uri="{D42A27DB-BD31-4B8C-83A1-F6EECF244321}">
                <p14:modId xmlns:p14="http://schemas.microsoft.com/office/powerpoint/2010/main" val="3196717318"/>
              </p:ext>
            </p:extLst>
          </p:nvPr>
        </p:nvGraphicFramePr>
        <p:xfrm>
          <a:off x="209825" y="911086"/>
          <a:ext cx="9882173" cy="2728674"/>
        </p:xfrm>
        <a:graphic>
          <a:graphicData uri="http://schemas.openxmlformats.org/drawingml/2006/table">
            <a:tbl>
              <a:tblPr/>
              <a:tblGrid>
                <a:gridCol w="2295764">
                  <a:extLst>
                    <a:ext uri="{9D8B030D-6E8A-4147-A177-3AD203B41FA5}">
                      <a16:colId xmlns:a16="http://schemas.microsoft.com/office/drawing/2014/main" val="501987987"/>
                    </a:ext>
                  </a:extLst>
                </a:gridCol>
                <a:gridCol w="692457">
                  <a:extLst>
                    <a:ext uri="{9D8B030D-6E8A-4147-A177-3AD203B41FA5}">
                      <a16:colId xmlns:a16="http://schemas.microsoft.com/office/drawing/2014/main" val="2328396812"/>
                    </a:ext>
                  </a:extLst>
                </a:gridCol>
                <a:gridCol w="692457">
                  <a:extLst>
                    <a:ext uri="{9D8B030D-6E8A-4147-A177-3AD203B41FA5}">
                      <a16:colId xmlns:a16="http://schemas.microsoft.com/office/drawing/2014/main" val="3152771275"/>
                    </a:ext>
                  </a:extLst>
                </a:gridCol>
                <a:gridCol w="692457">
                  <a:extLst>
                    <a:ext uri="{9D8B030D-6E8A-4147-A177-3AD203B41FA5}">
                      <a16:colId xmlns:a16="http://schemas.microsoft.com/office/drawing/2014/main" val="4141672405"/>
                    </a:ext>
                  </a:extLst>
                </a:gridCol>
                <a:gridCol w="697786">
                  <a:extLst>
                    <a:ext uri="{9D8B030D-6E8A-4147-A177-3AD203B41FA5}">
                      <a16:colId xmlns:a16="http://schemas.microsoft.com/office/drawing/2014/main" val="783348507"/>
                    </a:ext>
                  </a:extLst>
                </a:gridCol>
                <a:gridCol w="770067">
                  <a:extLst>
                    <a:ext uri="{9D8B030D-6E8A-4147-A177-3AD203B41FA5}">
                      <a16:colId xmlns:a16="http://schemas.microsoft.com/office/drawing/2014/main" val="2222519074"/>
                    </a:ext>
                  </a:extLst>
                </a:gridCol>
                <a:gridCol w="604195">
                  <a:extLst>
                    <a:ext uri="{9D8B030D-6E8A-4147-A177-3AD203B41FA5}">
                      <a16:colId xmlns:a16="http://schemas.microsoft.com/office/drawing/2014/main" val="441055675"/>
                    </a:ext>
                  </a:extLst>
                </a:gridCol>
                <a:gridCol w="683138">
                  <a:extLst>
                    <a:ext uri="{9D8B030D-6E8A-4147-A177-3AD203B41FA5}">
                      <a16:colId xmlns:a16="http://schemas.microsoft.com/office/drawing/2014/main" val="3148627317"/>
                    </a:ext>
                  </a:extLst>
                </a:gridCol>
                <a:gridCol w="697786">
                  <a:extLst>
                    <a:ext uri="{9D8B030D-6E8A-4147-A177-3AD203B41FA5}">
                      <a16:colId xmlns:a16="http://schemas.microsoft.com/office/drawing/2014/main" val="2795644758"/>
                    </a:ext>
                  </a:extLst>
                </a:gridCol>
                <a:gridCol w="692457">
                  <a:extLst>
                    <a:ext uri="{9D8B030D-6E8A-4147-A177-3AD203B41FA5}">
                      <a16:colId xmlns:a16="http://schemas.microsoft.com/office/drawing/2014/main" val="3511783232"/>
                    </a:ext>
                  </a:extLst>
                </a:gridCol>
                <a:gridCol w="687131">
                  <a:extLst>
                    <a:ext uri="{9D8B030D-6E8A-4147-A177-3AD203B41FA5}">
                      <a16:colId xmlns:a16="http://schemas.microsoft.com/office/drawing/2014/main" val="3953056017"/>
                    </a:ext>
                  </a:extLst>
                </a:gridCol>
                <a:gridCol w="676478">
                  <a:extLst>
                    <a:ext uri="{9D8B030D-6E8A-4147-A177-3AD203B41FA5}">
                      <a16:colId xmlns:a16="http://schemas.microsoft.com/office/drawing/2014/main" val="286570325"/>
                    </a:ext>
                  </a:extLst>
                </a:gridCol>
              </a:tblGrid>
              <a:tr h="309216">
                <a:tc>
                  <a:txBody>
                    <a:bodyPr/>
                    <a:lstStyle/>
                    <a:p>
                      <a:pPr algn="l" fontAlgn="b"/>
                      <a:endParaRPr lang="en-US" sz="1100" b="0" i="0" u="none" strike="noStrike">
                        <a:solidFill>
                          <a:srgbClr val="000000"/>
                        </a:solidFill>
                        <a:effectLst/>
                        <a:latin typeface="Gill Sans MT" panose="020B0502020104020203" pitchFamily="34" charset="77"/>
                      </a:endParaRPr>
                    </a:p>
                  </a:txBody>
                  <a:tcPr marL="3960" marR="3960" marT="3960" marB="19008"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endParaRPr lang="en-US" sz="1100" b="0" i="0" u="none" strike="noStrike">
                        <a:solidFill>
                          <a:srgbClr val="000000"/>
                        </a:solidFill>
                        <a:effectLst/>
                        <a:latin typeface="Gill Sans MT" panose="020B0502020104020203" pitchFamily="34" charset="77"/>
                      </a:endParaRPr>
                    </a:p>
                  </a:txBody>
                  <a:tcPr marL="3960" marR="3960" marT="3960" marB="19008"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Gill Sans MT"/>
                        </a:rPr>
                        <a:t>Actual</a:t>
                      </a:r>
                    </a:p>
                  </a:txBody>
                  <a:tcPr marL="3960" marR="3960" marT="3960" marB="19008"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endParaRPr lang="en-US" sz="1100" b="0" i="0" u="none" strike="noStrike">
                        <a:solidFill>
                          <a:srgbClr val="000000"/>
                        </a:solidFill>
                        <a:effectLst/>
                        <a:latin typeface="Gill Sans MT" panose="020B0502020104020203" pitchFamily="34" charset="77"/>
                      </a:endParaRPr>
                    </a:p>
                  </a:txBody>
                  <a:tcPr marL="3960" marR="3960" marT="3960" marB="19008"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endParaRPr lang="en-US" sz="1100" b="0" i="0" u="none" strike="noStrike">
                        <a:solidFill>
                          <a:srgbClr val="000000"/>
                        </a:solidFill>
                        <a:effectLst/>
                        <a:latin typeface="Gill Sans MT" panose="020B0502020104020203" pitchFamily="34" charset="77"/>
                      </a:endParaRPr>
                    </a:p>
                  </a:txBody>
                  <a:tcPr marL="3960" marR="3960" marT="3960" marB="19008"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Gill Sans MT" panose="020B0502020104020203" pitchFamily="34" charset="77"/>
                        </a:rPr>
                        <a:t>Projection</a:t>
                      </a:r>
                    </a:p>
                  </a:txBody>
                  <a:tcPr marL="3960" marR="3960" marT="3960" marB="19008"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endParaRPr lang="en-US" sz="1100" b="0" i="0" u="none" strike="noStrike">
                        <a:solidFill>
                          <a:srgbClr val="000000"/>
                        </a:solidFill>
                        <a:effectLst/>
                        <a:latin typeface="Gill Sans MT" panose="020B0502020104020203" pitchFamily="34" charset="77"/>
                      </a:endParaRPr>
                    </a:p>
                  </a:txBody>
                  <a:tcPr marL="3960" marR="3960" marT="3960" marB="19008"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endParaRPr lang="en-US" sz="1100" b="0" i="0" u="none" strike="noStrike">
                        <a:solidFill>
                          <a:srgbClr val="000000"/>
                        </a:solidFill>
                        <a:effectLst/>
                        <a:latin typeface="Gill Sans MT" panose="020B0502020104020203" pitchFamily="34" charset="77"/>
                      </a:endParaRPr>
                    </a:p>
                  </a:txBody>
                  <a:tcPr marL="3960" marR="3960" marT="3960" marB="19008"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endParaRPr lang="en-US" sz="1100" b="0" i="0" u="none" strike="noStrike">
                        <a:solidFill>
                          <a:srgbClr val="000000"/>
                        </a:solidFill>
                        <a:effectLst/>
                        <a:latin typeface="Gill Sans MT" panose="020B0502020104020203" pitchFamily="34" charset="77"/>
                      </a:endParaRPr>
                    </a:p>
                  </a:txBody>
                  <a:tcPr marL="3960" marR="3960" marT="3960" marB="19008"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endParaRPr lang="en-US" sz="1100" b="0" i="0" u="none" strike="noStrike">
                        <a:solidFill>
                          <a:srgbClr val="000000"/>
                        </a:solidFill>
                        <a:effectLst/>
                        <a:latin typeface="Gill Sans MT" panose="020B0502020104020203" pitchFamily="34" charset="77"/>
                      </a:endParaRPr>
                    </a:p>
                  </a:txBody>
                  <a:tcPr marL="3960" marR="3960" marT="3960" marB="19008"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endParaRPr lang="en-US" sz="1100" b="0" i="0" u="none" strike="noStrike">
                        <a:solidFill>
                          <a:srgbClr val="000000"/>
                        </a:solidFill>
                        <a:effectLst/>
                        <a:latin typeface="Gill Sans MT" panose="020B0502020104020203" pitchFamily="34" charset="77"/>
                      </a:endParaRPr>
                    </a:p>
                  </a:txBody>
                  <a:tcPr marL="3960" marR="3960" marT="3960" marB="19008"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endParaRPr lang="en-US" sz="1100" b="0" i="0" u="none" strike="noStrike">
                        <a:solidFill>
                          <a:srgbClr val="000000"/>
                        </a:solidFill>
                        <a:effectLst/>
                        <a:latin typeface="Gill Sans MT" panose="020B0502020104020203" pitchFamily="34" charset="77"/>
                      </a:endParaRPr>
                    </a:p>
                  </a:txBody>
                  <a:tcPr marL="3960" marR="3960" marT="3960" marB="19008"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111055545"/>
                  </a:ext>
                </a:extLst>
              </a:tr>
              <a:tr h="169570">
                <a:tc>
                  <a:txBody>
                    <a:bodyPr/>
                    <a:lstStyle/>
                    <a:p>
                      <a:pPr algn="l" fontAlgn="b"/>
                      <a:endParaRPr lang="en-US" sz="1100" b="0" i="0" u="none" strike="noStrike">
                        <a:solidFill>
                          <a:srgbClr val="000000"/>
                        </a:solidFill>
                        <a:effectLst/>
                        <a:latin typeface="Gill Sans MT" panose="020B0502020104020203" pitchFamily="34" charset="77"/>
                      </a:endParaRPr>
                    </a:p>
                  </a:txBody>
                  <a:tcPr marL="3960" marR="3960" marT="3960" marB="19008"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endParaRPr lang="en-US" sz="1100" b="0" i="0" u="none" strike="noStrike">
                        <a:solidFill>
                          <a:srgbClr val="000000"/>
                        </a:solidFill>
                        <a:effectLst/>
                        <a:latin typeface="Gill Sans MT" panose="020B0502020104020203" pitchFamily="34" charset="77"/>
                      </a:endParaRPr>
                    </a:p>
                  </a:txBody>
                  <a:tcPr marL="3960" marR="3960" marT="3960" marB="19008"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100" b="1" i="0" u="none" strike="noStrike">
                          <a:solidFill>
                            <a:srgbClr val="000000"/>
                          </a:solidFill>
                          <a:effectLst/>
                          <a:latin typeface="Gill Sans MT"/>
                        </a:rPr>
                        <a:t>2020</a:t>
                      </a:r>
                    </a:p>
                  </a:txBody>
                  <a:tcPr marL="3960" marR="3960" marT="3960" marB="19008"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100" b="1" i="0" u="none" strike="noStrike">
                          <a:solidFill>
                            <a:srgbClr val="000000"/>
                          </a:solidFill>
                          <a:effectLst/>
                          <a:latin typeface="Gill Sans MT"/>
                        </a:rPr>
                        <a:t>2021</a:t>
                      </a:r>
                    </a:p>
                  </a:txBody>
                  <a:tcPr marL="3960" marR="3960" marT="3960" marB="19008"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100" b="1" i="0" u="none" strike="noStrike">
                          <a:solidFill>
                            <a:srgbClr val="000000"/>
                          </a:solidFill>
                          <a:effectLst/>
                          <a:latin typeface="Gill Sans MT"/>
                        </a:rPr>
                        <a:t>2022</a:t>
                      </a:r>
                    </a:p>
                  </a:txBody>
                  <a:tcPr marL="3960" marR="3960" marT="3960" marB="19008"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100" b="1" i="0" u="none" strike="noStrike">
                          <a:solidFill>
                            <a:srgbClr val="000000"/>
                          </a:solidFill>
                          <a:effectLst/>
                          <a:latin typeface="Gill Sans MT"/>
                        </a:rPr>
                        <a:t>2023</a:t>
                      </a:r>
                    </a:p>
                  </a:txBody>
                  <a:tcPr marL="3960" marR="3960" marT="3960" marB="19008"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100" b="1" i="0" u="none" strike="noStrike">
                          <a:solidFill>
                            <a:srgbClr val="000000"/>
                          </a:solidFill>
                          <a:effectLst/>
                          <a:latin typeface="Gill Sans MT"/>
                        </a:rPr>
                        <a:t>2024</a:t>
                      </a:r>
                    </a:p>
                  </a:txBody>
                  <a:tcPr marL="3960" marR="3960" marT="3960" marB="19008"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100" b="1" i="0" u="none" strike="noStrike">
                          <a:solidFill>
                            <a:srgbClr val="000000"/>
                          </a:solidFill>
                          <a:effectLst/>
                          <a:latin typeface="Gill Sans MT"/>
                        </a:rPr>
                        <a:t>2025</a:t>
                      </a:r>
                    </a:p>
                  </a:txBody>
                  <a:tcPr marL="3960" marR="3960" marT="3960" marB="19008"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100" b="1" i="0" u="none" strike="noStrike">
                          <a:solidFill>
                            <a:srgbClr val="000000"/>
                          </a:solidFill>
                          <a:effectLst/>
                          <a:latin typeface="Gill Sans MT"/>
                        </a:rPr>
                        <a:t>2026</a:t>
                      </a:r>
                    </a:p>
                  </a:txBody>
                  <a:tcPr marL="3960" marR="3960" marT="3960" marB="19008"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100" b="1" i="0" u="none" strike="noStrike">
                          <a:solidFill>
                            <a:srgbClr val="000000"/>
                          </a:solidFill>
                          <a:effectLst/>
                          <a:latin typeface="Gill Sans MT"/>
                        </a:rPr>
                        <a:t>2027</a:t>
                      </a:r>
                    </a:p>
                  </a:txBody>
                  <a:tcPr marL="3960" marR="3960" marT="3960" marB="19008"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100" b="1" i="0" u="none" strike="noStrike">
                          <a:solidFill>
                            <a:srgbClr val="000000"/>
                          </a:solidFill>
                          <a:effectLst/>
                          <a:latin typeface="Gill Sans MT"/>
                        </a:rPr>
                        <a:t>2028</a:t>
                      </a:r>
                    </a:p>
                  </a:txBody>
                  <a:tcPr marL="3960" marR="3960" marT="3960" marB="19008"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100" b="1" i="0" u="none" strike="noStrike">
                          <a:solidFill>
                            <a:srgbClr val="000000"/>
                          </a:solidFill>
                          <a:effectLst/>
                          <a:latin typeface="Gill Sans MT"/>
                        </a:rPr>
                        <a:t>2029</a:t>
                      </a:r>
                    </a:p>
                  </a:txBody>
                  <a:tcPr marL="3960" marR="3960" marT="3960" marB="19008"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481497450"/>
                  </a:ext>
                </a:extLst>
              </a:tr>
              <a:tr h="199494">
                <a:tc>
                  <a:txBody>
                    <a:bodyPr/>
                    <a:lstStyle/>
                    <a:p>
                      <a:pPr algn="l" fontAlgn="b"/>
                      <a:r>
                        <a:rPr lang="en-US" sz="1100" b="0" i="0" u="none" strike="noStrike">
                          <a:solidFill>
                            <a:srgbClr val="000000"/>
                          </a:solidFill>
                          <a:effectLst/>
                          <a:latin typeface="Gill Sans MT"/>
                        </a:rPr>
                        <a:t>REVENUE</a:t>
                      </a:r>
                    </a:p>
                  </a:txBody>
                  <a:tcPr marL="3960" marR="3960" marT="3960" marB="19008"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l" fontAlgn="b"/>
                      <a:endParaRPr lang="en-US" sz="1100" b="0" i="0" u="none" strike="noStrike">
                        <a:solidFill>
                          <a:srgbClr val="000000"/>
                        </a:solidFill>
                        <a:effectLst/>
                        <a:latin typeface="Gill Sans MT" panose="020B0502020104020203" pitchFamily="34" charset="77"/>
                      </a:endParaRPr>
                    </a:p>
                  </a:txBody>
                  <a:tcPr marL="9525" marR="9525" marT="9525" anchor="b">
                    <a:lnL>
                      <a:noFill/>
                    </a:lnL>
                    <a:lnR>
                      <a:noFill/>
                    </a:lnR>
                    <a:lnT w="12700" cap="flat" cmpd="sng" algn="ctr">
                      <a:solidFill>
                        <a:srgbClr val="000000"/>
                      </a:solidFill>
                      <a:prstDash val="solid"/>
                      <a:round/>
                      <a:headEnd type="none" w="med" len="med"/>
                      <a:tailEnd type="none" w="med" len="med"/>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181502</a:t>
                      </a:r>
                      <a:endParaRPr lang="en-US"/>
                    </a:p>
                  </a:txBody>
                  <a:tcPr marL="9525" marR="9525" marT="9525" anchor="b">
                    <a:lnL>
                      <a:noFill/>
                    </a:lnL>
                    <a:lnR>
                      <a:noFill/>
                    </a:lnR>
                    <a:lnT w="12700" cap="flat" cmpd="sng" algn="ctr">
                      <a:solidFill>
                        <a:srgbClr val="000000"/>
                      </a:solidFill>
                      <a:prstDash val="solid"/>
                      <a:round/>
                      <a:headEnd type="none" w="med" len="med"/>
                      <a:tailEnd type="none" w="med" len="med"/>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285640</a:t>
                      </a:r>
                      <a:endParaRPr lang="en-US"/>
                    </a:p>
                  </a:txBody>
                  <a:tcPr marL="9525" marR="9525" marT="9525" anchor="b">
                    <a:lnL>
                      <a:noFill/>
                    </a:lnL>
                    <a:lnR>
                      <a:noFill/>
                    </a:lnR>
                    <a:lnT w="12700" cap="flat" cmpd="sng" algn="ctr">
                      <a:solidFill>
                        <a:srgbClr val="000000"/>
                      </a:solidFill>
                      <a:prstDash val="solid"/>
                      <a:round/>
                      <a:headEnd type="none" w="med" len="med"/>
                      <a:tailEnd type="none" w="med" len="med"/>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413680</a:t>
                      </a:r>
                      <a:endParaRPr lang="en-US"/>
                    </a:p>
                  </a:txBody>
                  <a:tcPr marL="9525" marR="9525" marT="9525"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330944</a:t>
                      </a:r>
                      <a:endParaRPr lang="en-US"/>
                    </a:p>
                  </a:txBody>
                  <a:tcPr marL="9525" marR="9525" marT="9525"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264755</a:t>
                      </a:r>
                      <a:endParaRPr lang="en-US"/>
                    </a:p>
                  </a:txBody>
                  <a:tcPr marL="9525" marR="9525" marT="9525" anchor="b">
                    <a:lnL>
                      <a:noFill/>
                    </a:lnL>
                    <a:lnR>
                      <a:noFill/>
                    </a:lnR>
                    <a:lnT w="12700" cap="flat" cmpd="sng" algn="ctr">
                      <a:solidFill>
                        <a:srgbClr val="000000"/>
                      </a:solidFill>
                      <a:prstDash val="solid"/>
                      <a:round/>
                      <a:headEnd type="none" w="med" len="med"/>
                      <a:tailEnd type="none" w="med" len="med"/>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238280</a:t>
                      </a:r>
                      <a:endParaRPr lang="en-US"/>
                    </a:p>
                  </a:txBody>
                  <a:tcPr marL="9525" marR="9525" marT="9525" anchor="b">
                    <a:lnL>
                      <a:noFill/>
                    </a:lnL>
                    <a:lnR>
                      <a:noFill/>
                    </a:lnR>
                    <a:lnT w="12700" cap="flat" cmpd="sng" algn="ctr">
                      <a:solidFill>
                        <a:srgbClr val="000000"/>
                      </a:solidFill>
                      <a:prstDash val="solid"/>
                      <a:round/>
                      <a:headEnd type="none" w="med" len="med"/>
                      <a:tailEnd type="none" w="med" len="med"/>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214452</a:t>
                      </a:r>
                      <a:endParaRPr lang="en-US"/>
                    </a:p>
                  </a:txBody>
                  <a:tcPr marL="9525" marR="9525" marT="9525" anchor="b">
                    <a:lnL>
                      <a:noFill/>
                    </a:lnL>
                    <a:lnR>
                      <a:noFill/>
                    </a:lnR>
                    <a:lnT w="12700" cap="flat" cmpd="sng" algn="ctr">
                      <a:solidFill>
                        <a:srgbClr val="000000"/>
                      </a:solidFill>
                      <a:prstDash val="solid"/>
                      <a:round/>
                      <a:headEnd type="none" w="med" len="med"/>
                      <a:tailEnd type="none" w="med" len="med"/>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225174</a:t>
                      </a:r>
                      <a:endParaRPr lang="en-US"/>
                    </a:p>
                  </a:txBody>
                  <a:tcPr marL="9525" marR="9525" marT="9525" anchor="b">
                    <a:lnL>
                      <a:noFill/>
                    </a:lnL>
                    <a:lnR>
                      <a:noFill/>
                    </a:lnR>
                    <a:lnT w="12700" cap="flat" cmpd="sng" algn="ctr">
                      <a:solidFill>
                        <a:srgbClr val="000000"/>
                      </a:solidFill>
                      <a:prstDash val="solid"/>
                      <a:round/>
                      <a:headEnd type="none" w="med" len="med"/>
                      <a:tailEnd type="none" w="med" len="med"/>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243188</a:t>
                      </a:r>
                      <a:endParaRPr lang="en-US"/>
                    </a:p>
                  </a:txBody>
                  <a:tcPr marL="9525" marR="9525" marT="9525" anchor="b">
                    <a:lnL>
                      <a:noFill/>
                    </a:lnL>
                    <a:lnR>
                      <a:noFill/>
                    </a:lnR>
                    <a:lnT w="12700" cap="flat" cmpd="sng" algn="ctr">
                      <a:solidFill>
                        <a:srgbClr val="000000"/>
                      </a:solidFill>
                      <a:prstDash val="solid"/>
                      <a:round/>
                      <a:headEnd type="none" w="med" len="med"/>
                      <a:tailEnd type="none" w="med" len="med"/>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260211</a:t>
                      </a:r>
                      <a:endParaRPr lang="en-US"/>
                    </a:p>
                  </a:txBody>
                  <a:tcPr marL="9525" marR="9525" marT="9525"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4134068451"/>
                  </a:ext>
                </a:extLst>
              </a:tr>
              <a:tr h="199494">
                <a:tc>
                  <a:txBody>
                    <a:bodyPr/>
                    <a:lstStyle/>
                    <a:p>
                      <a:pPr algn="l" fontAlgn="b"/>
                      <a:r>
                        <a:rPr lang="en-US" sz="1100" b="0" i="0" u="none" strike="noStrike">
                          <a:solidFill>
                            <a:srgbClr val="000000"/>
                          </a:solidFill>
                          <a:effectLst/>
                          <a:latin typeface="Gill Sans MT"/>
                        </a:rPr>
                        <a:t>EBIT</a:t>
                      </a:r>
                    </a:p>
                  </a:txBody>
                  <a:tcPr marL="3960" marR="3960" marT="3960" marB="19008" anchor="b">
                    <a:lnL w="12700" cap="flat" cmpd="sng" algn="ctr">
                      <a:solidFill>
                        <a:srgbClr val="000000"/>
                      </a:solidFill>
                      <a:prstDash val="solid"/>
                      <a:round/>
                      <a:headEnd type="none" w="med" len="med"/>
                      <a:tailEnd type="none" w="med" len="med"/>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l" fontAlgn="b"/>
                      <a:endParaRPr lang="en-US" sz="1100" b="0" i="0" u="none" strike="noStrike">
                        <a:solidFill>
                          <a:srgbClr val="000000"/>
                        </a:solidFill>
                        <a:effectLst/>
                        <a:latin typeface="Gill Sans MT" panose="020B0502020104020203" pitchFamily="34" charset="77"/>
                      </a:endParaRP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-28,883</a:t>
                      </a:r>
                      <a:endParaRPr lang="en-US"/>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31,234</a:t>
                      </a:r>
                      <a:endParaRPr lang="en-US"/>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77,753</a:t>
                      </a:r>
                      <a:endParaRPr lang="en-US"/>
                    </a:p>
                  </a:txBody>
                  <a:tcPr marL="9525" marR="9525" marT="9525" anchor="b">
                    <a:lnL>
                      <a:noFill/>
                    </a:lnL>
                    <a:lnR w="12700" cap="flat" cmpd="sng" algn="ctr">
                      <a:solidFill>
                        <a:srgbClr val="000000"/>
                      </a:solidFill>
                      <a:prstDash val="solid"/>
                      <a:round/>
                      <a:headEnd type="none" w="med" len="med"/>
                      <a:tailEnd type="none" w="med" len="med"/>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54028</a:t>
                      </a:r>
                      <a:endParaRPr lang="en-US"/>
                    </a:p>
                  </a:txBody>
                  <a:tcPr marL="9525" marR="9525" marT="9525" anchor="b">
                    <a:lnL w="12700" cap="flat" cmpd="sng" algn="ctr">
                      <a:solidFill>
                        <a:srgbClr val="000000"/>
                      </a:solidFill>
                      <a:prstDash val="solid"/>
                      <a:round/>
                      <a:headEnd type="none" w="med" len="med"/>
                      <a:tailEnd type="none" w="med" len="med"/>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43222</a:t>
                      </a:r>
                      <a:endParaRPr lang="en-US"/>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38900</a:t>
                      </a:r>
                      <a:endParaRPr lang="en-US"/>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35010</a:t>
                      </a:r>
                      <a:endParaRPr lang="en-US"/>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36760</a:t>
                      </a:r>
                      <a:endParaRPr lang="en-US"/>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39701</a:t>
                      </a:r>
                      <a:endParaRPr lang="en-US"/>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42480</a:t>
                      </a:r>
                      <a:endParaRPr lang="en-US"/>
                    </a:p>
                  </a:txBody>
                  <a:tcPr marL="9525" marR="9525" marT="9525" anchor="b">
                    <a:lnL>
                      <a:noFill/>
                    </a:lnL>
                    <a:lnR w="12700" cap="flat" cmpd="sng" algn="ctr">
                      <a:solidFill>
                        <a:srgbClr val="000000"/>
                      </a:solidFill>
                      <a:prstDash val="solid"/>
                      <a:round/>
                      <a:headEnd type="none" w="med" len="med"/>
                      <a:tailEnd type="none" w="med" len="med"/>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3654075430"/>
                  </a:ext>
                </a:extLst>
              </a:tr>
              <a:tr h="199494">
                <a:tc>
                  <a:txBody>
                    <a:bodyPr/>
                    <a:lstStyle/>
                    <a:p>
                      <a:pPr algn="l" fontAlgn="b"/>
                      <a:r>
                        <a:rPr lang="en-US" sz="1100" b="0" i="0" u="none" strike="noStrike">
                          <a:solidFill>
                            <a:srgbClr val="000000"/>
                          </a:solidFill>
                          <a:effectLst/>
                          <a:latin typeface="Gill Sans MT"/>
                        </a:rPr>
                        <a:t>EBIT*(1-TAX RATE)</a:t>
                      </a:r>
                    </a:p>
                  </a:txBody>
                  <a:tcPr marL="3960" marR="3960" marT="3960" marB="19008" anchor="b">
                    <a:lnL w="12700" cap="flat" cmpd="sng" algn="ctr">
                      <a:solidFill>
                        <a:srgbClr val="000000"/>
                      </a:solidFill>
                      <a:prstDash val="solid"/>
                      <a:round/>
                      <a:headEnd type="none" w="med" len="med"/>
                      <a:tailEnd type="none" w="med" len="med"/>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l" fontAlgn="b"/>
                      <a:endParaRPr lang="en-US" sz="1100" b="0" i="0" u="none" strike="noStrike">
                        <a:solidFill>
                          <a:srgbClr val="000000"/>
                        </a:solidFill>
                        <a:effectLst/>
                        <a:latin typeface="Gill Sans MT" panose="020B0502020104020203" pitchFamily="34" charset="77"/>
                      </a:endParaRP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-28883</a:t>
                      </a:r>
                      <a:endParaRPr lang="en-US"/>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31234</a:t>
                      </a:r>
                      <a:endParaRPr lang="en-US"/>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77753</a:t>
                      </a:r>
                      <a:endParaRPr lang="en-US"/>
                    </a:p>
                  </a:txBody>
                  <a:tcPr marL="9525" marR="9525" marT="9525" anchor="b">
                    <a:lnL>
                      <a:noFill/>
                    </a:lnL>
                    <a:lnR w="12700" cap="flat" cmpd="sng" algn="ctr">
                      <a:solidFill>
                        <a:srgbClr val="000000"/>
                      </a:solidFill>
                      <a:prstDash val="solid"/>
                      <a:round/>
                      <a:headEnd type="none" w="med" len="med"/>
                      <a:tailEnd type="none" w="med" len="med"/>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39297</a:t>
                      </a:r>
                      <a:endParaRPr lang="en-US"/>
                    </a:p>
                  </a:txBody>
                  <a:tcPr marL="9525" marR="9525" marT="9525" anchor="b">
                    <a:lnL w="12700" cap="flat" cmpd="sng" algn="ctr">
                      <a:solidFill>
                        <a:srgbClr val="000000"/>
                      </a:solidFill>
                      <a:prstDash val="solid"/>
                      <a:round/>
                      <a:headEnd type="none" w="med" len="med"/>
                      <a:tailEnd type="none" w="med" len="med"/>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31437</a:t>
                      </a:r>
                      <a:endParaRPr lang="en-US"/>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28293</a:t>
                      </a:r>
                      <a:endParaRPr lang="en-US"/>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25464</a:t>
                      </a:r>
                      <a:endParaRPr lang="en-US"/>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26737</a:t>
                      </a:r>
                      <a:endParaRPr lang="en-US"/>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28876</a:t>
                      </a:r>
                      <a:endParaRPr lang="en-US"/>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30898</a:t>
                      </a:r>
                      <a:endParaRPr lang="en-US"/>
                    </a:p>
                  </a:txBody>
                  <a:tcPr marL="9525" marR="9525" marT="9525" anchor="b">
                    <a:lnL>
                      <a:noFill/>
                    </a:lnL>
                    <a:lnR w="12700" cap="flat" cmpd="sng" algn="ctr">
                      <a:solidFill>
                        <a:srgbClr val="000000"/>
                      </a:solidFill>
                      <a:prstDash val="solid"/>
                      <a:round/>
                      <a:headEnd type="none" w="med" len="med"/>
                      <a:tailEnd type="none" w="med" len="med"/>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82432705"/>
                  </a:ext>
                </a:extLst>
              </a:tr>
              <a:tr h="199494">
                <a:tc>
                  <a:txBody>
                    <a:bodyPr/>
                    <a:lstStyle/>
                    <a:p>
                      <a:pPr algn="l" fontAlgn="b"/>
                      <a:endParaRPr lang="en-US" sz="1100" b="0" i="0" u="none" strike="noStrike">
                        <a:solidFill>
                          <a:srgbClr val="000000"/>
                        </a:solidFill>
                        <a:effectLst/>
                        <a:latin typeface="Gill Sans MT" panose="020B0502020104020203" pitchFamily="34" charset="77"/>
                      </a:endParaRPr>
                    </a:p>
                  </a:txBody>
                  <a:tcPr marL="3960" marR="3960" marT="3960" marB="19008" anchor="b">
                    <a:lnL w="12700" cap="flat" cmpd="sng" algn="ctr">
                      <a:solidFill>
                        <a:srgbClr val="000000"/>
                      </a:solidFill>
                      <a:prstDash val="solid"/>
                      <a:round/>
                      <a:headEnd type="none" w="med" len="med"/>
                      <a:tailEnd type="none" w="med" len="med"/>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l" fontAlgn="b"/>
                      <a:endParaRPr lang="en-US" sz="1100" b="0" i="0" u="none" strike="noStrike">
                        <a:solidFill>
                          <a:srgbClr val="000000"/>
                        </a:solidFill>
                        <a:effectLst/>
                        <a:latin typeface="Gill Sans MT" panose="020B0502020104020203" pitchFamily="34" charset="77"/>
                      </a:endParaRP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l">
                        <a:buNone/>
                      </a:pPr>
                      <a:endParaRPr lang="en-US" sz="1100" b="0" i="0" u="none" strike="noStrike">
                        <a:solidFill>
                          <a:srgbClr val="000000"/>
                        </a:solidFill>
                        <a:effectLst/>
                        <a:latin typeface="Gill Sans MT"/>
                      </a:endParaRP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l">
                        <a:buNone/>
                      </a:pPr>
                      <a:endParaRPr lang="en-US" sz="1100" b="0" i="0" u="none" strike="noStrike">
                        <a:solidFill>
                          <a:srgbClr val="000000"/>
                        </a:solidFill>
                        <a:effectLst/>
                        <a:latin typeface="Gill Sans MT"/>
                      </a:endParaRP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l">
                        <a:buNone/>
                      </a:pPr>
                      <a:endParaRPr lang="en-US" sz="1100" b="0" i="0" u="none" strike="noStrike">
                        <a:solidFill>
                          <a:srgbClr val="000000"/>
                        </a:solidFill>
                        <a:effectLst/>
                        <a:latin typeface="Gill Sans MT"/>
                      </a:endParaRPr>
                    </a:p>
                  </a:txBody>
                  <a:tcPr marL="9525" marR="9525" marT="9525" anchor="b">
                    <a:lnL>
                      <a:noFill/>
                    </a:lnL>
                    <a:lnR w="12700" cap="flat" cmpd="sng" algn="ctr">
                      <a:solidFill>
                        <a:srgbClr val="000000"/>
                      </a:solidFill>
                      <a:prstDash val="solid"/>
                      <a:round/>
                      <a:headEnd type="none" w="med" len="med"/>
                      <a:tailEnd type="none" w="med" len="med"/>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l">
                        <a:buNone/>
                      </a:pPr>
                      <a:endParaRPr lang="en-US" sz="1100" b="0" i="0" u="none" strike="noStrike">
                        <a:solidFill>
                          <a:srgbClr val="000000"/>
                        </a:solidFill>
                        <a:effectLst/>
                        <a:latin typeface="Gill Sans MT"/>
                      </a:endParaRPr>
                    </a:p>
                  </a:txBody>
                  <a:tcPr marL="9525" marR="9525" marT="9525" anchor="b">
                    <a:lnL w="12700" cap="flat" cmpd="sng" algn="ctr">
                      <a:solidFill>
                        <a:srgbClr val="000000"/>
                      </a:solidFill>
                      <a:prstDash val="solid"/>
                      <a:round/>
                      <a:headEnd type="none" w="med" len="med"/>
                      <a:tailEnd type="none" w="med" len="med"/>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l">
                        <a:buNone/>
                      </a:pPr>
                      <a:endParaRPr lang="en-US" sz="1100" b="0" i="0" u="none" strike="noStrike">
                        <a:solidFill>
                          <a:srgbClr val="000000"/>
                        </a:solidFill>
                        <a:effectLst/>
                        <a:latin typeface="Gill Sans MT"/>
                      </a:endParaRP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l">
                        <a:buNone/>
                      </a:pPr>
                      <a:endParaRPr lang="en-US" sz="1100" b="0" i="0" u="none" strike="noStrike">
                        <a:solidFill>
                          <a:srgbClr val="000000"/>
                        </a:solidFill>
                        <a:effectLst/>
                        <a:latin typeface="Gill Sans MT"/>
                      </a:endParaRP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l">
                        <a:buNone/>
                      </a:pPr>
                      <a:endParaRPr lang="en-US" sz="1100" b="0" i="0" u="none" strike="noStrike">
                        <a:solidFill>
                          <a:srgbClr val="000000"/>
                        </a:solidFill>
                        <a:effectLst/>
                        <a:latin typeface="Gill Sans MT"/>
                      </a:endParaRP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l">
                        <a:buNone/>
                      </a:pPr>
                      <a:endParaRPr lang="en-US" sz="1100" b="0" i="0" u="none" strike="noStrike">
                        <a:solidFill>
                          <a:srgbClr val="000000"/>
                        </a:solidFill>
                        <a:effectLst/>
                        <a:latin typeface="Gill Sans MT"/>
                      </a:endParaRP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l">
                        <a:buNone/>
                      </a:pPr>
                      <a:endParaRPr lang="en-US" sz="1100" b="0" i="0" u="none" strike="noStrike">
                        <a:solidFill>
                          <a:srgbClr val="000000"/>
                        </a:solidFill>
                        <a:effectLst/>
                        <a:latin typeface="Gill Sans MT"/>
                      </a:endParaRP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l">
                        <a:buNone/>
                      </a:pPr>
                      <a:endParaRPr lang="en-US" sz="1100" b="0" i="0" u="none" strike="noStrike">
                        <a:solidFill>
                          <a:srgbClr val="000000"/>
                        </a:solidFill>
                        <a:effectLst/>
                        <a:latin typeface="Gill Sans MT"/>
                      </a:endParaRPr>
                    </a:p>
                  </a:txBody>
                  <a:tcPr marL="9525" marR="9525" marT="9525" anchor="b">
                    <a:lnL>
                      <a:noFill/>
                    </a:lnL>
                    <a:lnR w="12700" cap="flat" cmpd="sng" algn="ctr">
                      <a:solidFill>
                        <a:srgbClr val="000000"/>
                      </a:solidFill>
                      <a:prstDash val="solid"/>
                      <a:round/>
                      <a:headEnd type="none" w="med" len="med"/>
                      <a:tailEnd type="none" w="med" len="med"/>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3954538456"/>
                  </a:ext>
                </a:extLst>
              </a:tr>
              <a:tr h="199494">
                <a:tc>
                  <a:txBody>
                    <a:bodyPr/>
                    <a:lstStyle/>
                    <a:p>
                      <a:pPr algn="l" fontAlgn="b"/>
                      <a:r>
                        <a:rPr lang="en-US" sz="1100" b="0" i="0" u="none" strike="noStrike">
                          <a:solidFill>
                            <a:srgbClr val="000000"/>
                          </a:solidFill>
                          <a:effectLst/>
                          <a:latin typeface="Gill Sans MT"/>
                        </a:rPr>
                        <a:t>NFA</a:t>
                      </a:r>
                    </a:p>
                  </a:txBody>
                  <a:tcPr marL="3960" marR="3960" marT="3960" marB="19008" anchor="b">
                    <a:lnL w="12700" cap="flat" cmpd="sng" algn="ctr">
                      <a:solidFill>
                        <a:srgbClr val="000000"/>
                      </a:solidFill>
                      <a:prstDash val="solid"/>
                      <a:round/>
                      <a:headEnd type="none" w="med" len="med"/>
                      <a:tailEnd type="none" w="med" len="med"/>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r" fontAlgn="b"/>
                      <a:r>
                        <a:rPr lang="en-US" sz="1100" b="0" i="0" u="none" strike="noStrike">
                          <a:solidFill>
                            <a:srgbClr val="000000"/>
                          </a:solidFill>
                          <a:effectLst/>
                          <a:latin typeface="Gill Sans MT"/>
                        </a:rPr>
                        <a:t>253018</a:t>
                      </a: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227,553</a:t>
                      </a:r>
                      <a:endParaRPr lang="en-US"/>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216,552</a:t>
                      </a:r>
                      <a:endParaRPr lang="en-US"/>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204,692</a:t>
                      </a:r>
                      <a:endParaRPr lang="en-US"/>
                    </a:p>
                  </a:txBody>
                  <a:tcPr marL="9525" marR="9525" marT="9525" anchor="b">
                    <a:lnL>
                      <a:noFill/>
                    </a:lnL>
                    <a:lnR w="12700" cap="flat" cmpd="sng" algn="ctr">
                      <a:solidFill>
                        <a:srgbClr val="000000"/>
                      </a:solidFill>
                      <a:prstDash val="solid"/>
                      <a:round/>
                      <a:headEnd type="none" w="med" len="med"/>
                      <a:tailEnd type="none" w="med" len="med"/>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276521</a:t>
                      </a:r>
                      <a:endParaRPr lang="en-US"/>
                    </a:p>
                  </a:txBody>
                  <a:tcPr marL="9525" marR="9525" marT="9525" anchor="b">
                    <a:lnL w="12700" cap="flat" cmpd="sng" algn="ctr">
                      <a:solidFill>
                        <a:srgbClr val="000000"/>
                      </a:solidFill>
                      <a:prstDash val="solid"/>
                      <a:round/>
                      <a:headEnd type="none" w="med" len="med"/>
                      <a:tailEnd type="none" w="med" len="med"/>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221217</a:t>
                      </a:r>
                      <a:endParaRPr lang="en-US"/>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174185</a:t>
                      </a:r>
                      <a:endParaRPr lang="en-US"/>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155313</a:t>
                      </a:r>
                      <a:endParaRPr lang="en-US"/>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175993</a:t>
                      </a:r>
                      <a:endParaRPr lang="en-US"/>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186792</a:t>
                      </a:r>
                      <a:endParaRPr lang="en-US"/>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195479</a:t>
                      </a:r>
                      <a:endParaRPr lang="en-US"/>
                    </a:p>
                  </a:txBody>
                  <a:tcPr marL="9525" marR="9525" marT="9525" anchor="b">
                    <a:lnL>
                      <a:noFill/>
                    </a:lnL>
                    <a:lnR w="12700" cap="flat" cmpd="sng" algn="ctr">
                      <a:solidFill>
                        <a:srgbClr val="000000"/>
                      </a:solidFill>
                      <a:prstDash val="solid"/>
                      <a:round/>
                      <a:headEnd type="none" w="med" len="med"/>
                      <a:tailEnd type="none" w="med" len="med"/>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2223024088"/>
                  </a:ext>
                </a:extLst>
              </a:tr>
              <a:tr h="199494">
                <a:tc>
                  <a:txBody>
                    <a:bodyPr/>
                    <a:lstStyle/>
                    <a:p>
                      <a:pPr algn="l" fontAlgn="b"/>
                      <a:r>
                        <a:rPr lang="en-US" sz="1100" b="0" i="0" u="none" strike="noStrike">
                          <a:solidFill>
                            <a:srgbClr val="000000"/>
                          </a:solidFill>
                          <a:effectLst/>
                          <a:latin typeface="Gill Sans MT"/>
                        </a:rPr>
                        <a:t>CHANGE IN NFA</a:t>
                      </a:r>
                    </a:p>
                  </a:txBody>
                  <a:tcPr marL="3960" marR="3960" marT="3960" marB="19008" anchor="b">
                    <a:lnL w="12700" cap="flat" cmpd="sng" algn="ctr">
                      <a:solidFill>
                        <a:srgbClr val="000000"/>
                      </a:solidFill>
                      <a:prstDash val="solid"/>
                      <a:round/>
                      <a:headEnd type="none" w="med" len="med"/>
                      <a:tailEnd type="none" w="med" len="med"/>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l" fontAlgn="b"/>
                      <a:endParaRPr lang="en-US" sz="1100" b="0" i="0" u="none" strike="noStrike">
                        <a:solidFill>
                          <a:srgbClr val="000000"/>
                        </a:solidFill>
                        <a:effectLst/>
                        <a:latin typeface="Gill Sans MT" panose="020B0502020104020203" pitchFamily="34" charset="77"/>
                      </a:endParaRP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-25,465</a:t>
                      </a:r>
                      <a:endParaRPr lang="en-US"/>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-11,001</a:t>
                      </a:r>
                      <a:endParaRPr lang="en-US"/>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-11,860</a:t>
                      </a:r>
                      <a:endParaRPr lang="en-US"/>
                    </a:p>
                  </a:txBody>
                  <a:tcPr marL="9525" marR="9525" marT="9525" anchor="b">
                    <a:lnL>
                      <a:noFill/>
                    </a:lnL>
                    <a:lnR w="12700" cap="flat" cmpd="sng" algn="ctr">
                      <a:solidFill>
                        <a:srgbClr val="000000"/>
                      </a:solidFill>
                      <a:prstDash val="solid"/>
                      <a:round/>
                      <a:headEnd type="none" w="med" len="med"/>
                      <a:tailEnd type="none" w="med" len="med"/>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71829</a:t>
                      </a:r>
                      <a:endParaRPr lang="en-US"/>
                    </a:p>
                  </a:txBody>
                  <a:tcPr marL="9525" marR="9525" marT="9525" anchor="b">
                    <a:lnL w="12700" cap="flat" cmpd="sng" algn="ctr">
                      <a:solidFill>
                        <a:srgbClr val="000000"/>
                      </a:solidFill>
                      <a:prstDash val="solid"/>
                      <a:round/>
                      <a:headEnd type="none" w="med" len="med"/>
                      <a:tailEnd type="none" w="med" len="med"/>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-55304</a:t>
                      </a:r>
                      <a:endParaRPr lang="en-US"/>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-47032</a:t>
                      </a:r>
                      <a:endParaRPr lang="en-US"/>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-18872</a:t>
                      </a:r>
                      <a:endParaRPr lang="en-US"/>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20681</a:t>
                      </a:r>
                      <a:endParaRPr lang="en-US"/>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10798</a:t>
                      </a:r>
                      <a:endParaRPr lang="en-US"/>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8687</a:t>
                      </a:r>
                      <a:endParaRPr lang="en-US"/>
                    </a:p>
                  </a:txBody>
                  <a:tcPr marL="9525" marR="9525" marT="9525" anchor="b">
                    <a:lnL>
                      <a:noFill/>
                    </a:lnL>
                    <a:lnR w="12700" cap="flat" cmpd="sng" algn="ctr">
                      <a:solidFill>
                        <a:srgbClr val="000000"/>
                      </a:solidFill>
                      <a:prstDash val="solid"/>
                      <a:round/>
                      <a:headEnd type="none" w="med" len="med"/>
                      <a:tailEnd type="none" w="med" len="med"/>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235824059"/>
                  </a:ext>
                </a:extLst>
              </a:tr>
              <a:tr h="199494">
                <a:tc>
                  <a:txBody>
                    <a:bodyPr/>
                    <a:lstStyle/>
                    <a:p>
                      <a:pPr algn="l" fontAlgn="b"/>
                      <a:endParaRPr lang="en-US" sz="1100" b="0" i="0" u="none" strike="noStrike">
                        <a:solidFill>
                          <a:srgbClr val="000000"/>
                        </a:solidFill>
                        <a:effectLst/>
                        <a:latin typeface="Gill Sans MT" panose="020B0502020104020203" pitchFamily="34" charset="77"/>
                      </a:endParaRPr>
                    </a:p>
                  </a:txBody>
                  <a:tcPr marL="3960" marR="3960" marT="3960" marB="19008" anchor="b">
                    <a:lnL w="12700" cap="flat" cmpd="sng" algn="ctr">
                      <a:solidFill>
                        <a:srgbClr val="000000"/>
                      </a:solidFill>
                      <a:prstDash val="solid"/>
                      <a:round/>
                      <a:headEnd type="none" w="med" len="med"/>
                      <a:tailEnd type="none" w="med" len="med"/>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l" fontAlgn="b"/>
                      <a:endParaRPr lang="en-US" sz="1100" b="0" i="0" u="none" strike="noStrike">
                        <a:solidFill>
                          <a:srgbClr val="000000"/>
                        </a:solidFill>
                        <a:effectLst/>
                        <a:latin typeface="Gill Sans MT" panose="020B0502020104020203" pitchFamily="34" charset="77"/>
                      </a:endParaRP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l">
                        <a:buNone/>
                      </a:pPr>
                      <a:endParaRPr lang="en-US" sz="1100" b="0" i="0" u="none" strike="noStrike">
                        <a:solidFill>
                          <a:srgbClr val="000000"/>
                        </a:solidFill>
                        <a:effectLst/>
                        <a:latin typeface="Gill Sans MT"/>
                      </a:endParaRP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l">
                        <a:buNone/>
                      </a:pPr>
                      <a:endParaRPr lang="en-US" sz="1100" b="0" i="0" u="none" strike="noStrike">
                        <a:solidFill>
                          <a:srgbClr val="000000"/>
                        </a:solidFill>
                        <a:effectLst/>
                        <a:latin typeface="Gill Sans MT"/>
                      </a:endParaRP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l">
                        <a:buNone/>
                      </a:pPr>
                      <a:endParaRPr lang="en-US" sz="1100" b="0" i="0" u="none" strike="noStrike">
                        <a:solidFill>
                          <a:srgbClr val="000000"/>
                        </a:solidFill>
                        <a:effectLst/>
                        <a:latin typeface="Gill Sans MT"/>
                      </a:endParaRPr>
                    </a:p>
                  </a:txBody>
                  <a:tcPr marL="9525" marR="9525" marT="9525" anchor="b">
                    <a:lnL>
                      <a:noFill/>
                    </a:lnL>
                    <a:lnR w="12700" cap="flat" cmpd="sng" algn="ctr">
                      <a:solidFill>
                        <a:srgbClr val="000000"/>
                      </a:solidFill>
                      <a:prstDash val="solid"/>
                      <a:round/>
                      <a:headEnd type="none" w="med" len="med"/>
                      <a:tailEnd type="none" w="med" len="med"/>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l">
                        <a:buNone/>
                      </a:pPr>
                      <a:endParaRPr lang="en-US" sz="1100" b="0" i="0" u="none" strike="noStrike">
                        <a:solidFill>
                          <a:srgbClr val="000000"/>
                        </a:solidFill>
                        <a:effectLst/>
                        <a:latin typeface="Gill Sans MT"/>
                      </a:endParaRPr>
                    </a:p>
                  </a:txBody>
                  <a:tcPr marL="9525" marR="9525" marT="9525" anchor="b">
                    <a:lnL w="12700" cap="flat" cmpd="sng" algn="ctr">
                      <a:solidFill>
                        <a:srgbClr val="000000"/>
                      </a:solidFill>
                      <a:prstDash val="solid"/>
                      <a:round/>
                      <a:headEnd type="none" w="med" len="med"/>
                      <a:tailEnd type="none" w="med" len="med"/>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l">
                        <a:buNone/>
                      </a:pPr>
                      <a:endParaRPr lang="en-US" sz="1100" b="0" i="0" u="none" strike="noStrike">
                        <a:solidFill>
                          <a:srgbClr val="000000"/>
                        </a:solidFill>
                        <a:effectLst/>
                        <a:latin typeface="Gill Sans MT"/>
                      </a:endParaRP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l">
                        <a:buNone/>
                      </a:pPr>
                      <a:endParaRPr lang="en-US" sz="1100" b="0" i="0" u="none" strike="noStrike">
                        <a:solidFill>
                          <a:srgbClr val="000000"/>
                        </a:solidFill>
                        <a:effectLst/>
                        <a:latin typeface="Gill Sans MT"/>
                      </a:endParaRP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l">
                        <a:buNone/>
                      </a:pPr>
                      <a:endParaRPr lang="en-US" sz="1100" b="0" i="0" u="none" strike="noStrike">
                        <a:solidFill>
                          <a:srgbClr val="000000"/>
                        </a:solidFill>
                        <a:effectLst/>
                        <a:latin typeface="Gill Sans MT"/>
                      </a:endParaRP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l">
                        <a:buNone/>
                      </a:pPr>
                      <a:endParaRPr lang="en-US" sz="1100" b="0" i="0" u="none" strike="noStrike">
                        <a:solidFill>
                          <a:srgbClr val="000000"/>
                        </a:solidFill>
                        <a:effectLst/>
                        <a:latin typeface="Gill Sans MT"/>
                      </a:endParaRP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l">
                        <a:buNone/>
                      </a:pPr>
                      <a:endParaRPr lang="en-US" sz="1100" b="0" i="0" u="none" strike="noStrike">
                        <a:solidFill>
                          <a:srgbClr val="000000"/>
                        </a:solidFill>
                        <a:effectLst/>
                        <a:latin typeface="Gill Sans MT"/>
                      </a:endParaRP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l">
                        <a:buNone/>
                      </a:pPr>
                      <a:endParaRPr lang="en-US" sz="1100" b="0" i="0" u="none" strike="noStrike">
                        <a:solidFill>
                          <a:srgbClr val="000000"/>
                        </a:solidFill>
                        <a:effectLst/>
                        <a:latin typeface="Gill Sans MT"/>
                      </a:endParaRPr>
                    </a:p>
                  </a:txBody>
                  <a:tcPr marL="9525" marR="9525" marT="9525" anchor="b">
                    <a:lnL>
                      <a:noFill/>
                    </a:lnL>
                    <a:lnR w="12700" cap="flat" cmpd="sng" algn="ctr">
                      <a:solidFill>
                        <a:srgbClr val="000000"/>
                      </a:solidFill>
                      <a:prstDash val="solid"/>
                      <a:round/>
                      <a:headEnd type="none" w="med" len="med"/>
                      <a:tailEnd type="none" w="med" len="med"/>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3705299607"/>
                  </a:ext>
                </a:extLst>
              </a:tr>
              <a:tr h="199494">
                <a:tc>
                  <a:txBody>
                    <a:bodyPr/>
                    <a:lstStyle/>
                    <a:p>
                      <a:pPr algn="l" fontAlgn="b"/>
                      <a:r>
                        <a:rPr lang="en-US" sz="1100" b="0" i="0" u="none" strike="noStrike">
                          <a:solidFill>
                            <a:srgbClr val="000000"/>
                          </a:solidFill>
                          <a:effectLst/>
                          <a:latin typeface="Gill Sans MT"/>
                        </a:rPr>
                        <a:t>NOWC</a:t>
                      </a:r>
                    </a:p>
                  </a:txBody>
                  <a:tcPr marL="3960" marR="3960" marT="3960" marB="19008" anchor="b">
                    <a:lnL w="12700" cap="flat" cmpd="sng" algn="ctr">
                      <a:solidFill>
                        <a:srgbClr val="000000"/>
                      </a:solidFill>
                      <a:prstDash val="solid"/>
                      <a:round/>
                      <a:headEnd type="none" w="med" len="med"/>
                      <a:tailEnd type="none" w="med" len="med"/>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r" fontAlgn="b"/>
                      <a:r>
                        <a:rPr lang="en-US" sz="1100" b="0" i="0" u="none" strike="noStrike">
                          <a:solidFill>
                            <a:srgbClr val="000000"/>
                          </a:solidFill>
                          <a:effectLst/>
                          <a:latin typeface="Gill Sans MT"/>
                        </a:rPr>
                        <a:t>-13,937</a:t>
                      </a: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-2,289</a:t>
                      </a:r>
                      <a:endParaRPr lang="en-US"/>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2,511</a:t>
                      </a:r>
                      <a:endParaRPr lang="en-US"/>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28,586</a:t>
                      </a:r>
                      <a:endParaRPr lang="en-US"/>
                    </a:p>
                  </a:txBody>
                  <a:tcPr marL="9525" marR="9525" marT="9525" anchor="b">
                    <a:lnL>
                      <a:noFill/>
                    </a:lnL>
                    <a:lnR w="12700" cap="flat" cmpd="sng" algn="ctr">
                      <a:solidFill>
                        <a:srgbClr val="000000"/>
                      </a:solidFill>
                      <a:prstDash val="solid"/>
                      <a:round/>
                      <a:headEnd type="none" w="med" len="med"/>
                      <a:tailEnd type="none" w="med" len="med"/>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7201</a:t>
                      </a:r>
                      <a:endParaRPr lang="en-US"/>
                    </a:p>
                  </a:txBody>
                  <a:tcPr marL="9525" marR="9525" marT="9525" anchor="b">
                    <a:lnL w="12700" cap="flat" cmpd="sng" algn="ctr">
                      <a:solidFill>
                        <a:srgbClr val="000000"/>
                      </a:solidFill>
                      <a:prstDash val="solid"/>
                      <a:round/>
                      <a:headEnd type="none" w="med" len="med"/>
                      <a:tailEnd type="none" w="med" len="med"/>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5761</a:t>
                      </a:r>
                      <a:endParaRPr lang="en-US"/>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5185</a:t>
                      </a:r>
                      <a:endParaRPr lang="en-US"/>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4667</a:t>
                      </a:r>
                      <a:endParaRPr lang="en-US"/>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4900</a:t>
                      </a:r>
                      <a:endParaRPr lang="en-US"/>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5292</a:t>
                      </a:r>
                      <a:endParaRPr lang="en-US"/>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5662</a:t>
                      </a:r>
                      <a:endParaRPr lang="en-US"/>
                    </a:p>
                  </a:txBody>
                  <a:tcPr marL="9525" marR="9525" marT="9525" anchor="b">
                    <a:lnL>
                      <a:noFill/>
                    </a:lnL>
                    <a:lnR w="12700" cap="flat" cmpd="sng" algn="ctr">
                      <a:solidFill>
                        <a:srgbClr val="000000"/>
                      </a:solidFill>
                      <a:prstDash val="solid"/>
                      <a:round/>
                      <a:headEnd type="none" w="med" len="med"/>
                      <a:tailEnd type="none" w="med" len="med"/>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3264144954"/>
                  </a:ext>
                </a:extLst>
              </a:tr>
              <a:tr h="199494">
                <a:tc>
                  <a:txBody>
                    <a:bodyPr/>
                    <a:lstStyle/>
                    <a:p>
                      <a:pPr algn="l" fontAlgn="b"/>
                      <a:r>
                        <a:rPr lang="en-US" sz="1100" b="0" i="0" u="none" strike="noStrike">
                          <a:solidFill>
                            <a:srgbClr val="000000"/>
                          </a:solidFill>
                          <a:effectLst/>
                          <a:latin typeface="Gill Sans MT"/>
                        </a:rPr>
                        <a:t>CHANGES IN NOWC</a:t>
                      </a:r>
                    </a:p>
                  </a:txBody>
                  <a:tcPr marL="3960" marR="3960" marT="3960" marB="19008" anchor="b">
                    <a:lnL w="12700" cap="flat" cmpd="sng" algn="ctr">
                      <a:solidFill>
                        <a:srgbClr val="000000"/>
                      </a:solidFill>
                      <a:prstDash val="solid"/>
                      <a:round/>
                      <a:headEnd type="none" w="med" len="med"/>
                      <a:tailEnd type="none" w="med" len="med"/>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l" fontAlgn="b"/>
                      <a:endParaRPr lang="en-US" sz="1100" b="0" i="0" u="none" strike="noStrike">
                        <a:solidFill>
                          <a:srgbClr val="000000"/>
                        </a:solidFill>
                        <a:effectLst/>
                        <a:latin typeface="Gill Sans MT" panose="020B0502020104020203" pitchFamily="34" charset="77"/>
                      </a:endParaRP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11,648</a:t>
                      </a:r>
                      <a:endParaRPr lang="en-US"/>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4,800</a:t>
                      </a:r>
                      <a:endParaRPr lang="en-US"/>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26,075</a:t>
                      </a:r>
                      <a:endParaRPr lang="en-US"/>
                    </a:p>
                  </a:txBody>
                  <a:tcPr marL="9525" marR="9525" marT="9525" anchor="b">
                    <a:lnL>
                      <a:noFill/>
                    </a:lnL>
                    <a:lnR w="12700" cap="flat" cmpd="sng" algn="ctr">
                      <a:solidFill>
                        <a:srgbClr val="000000"/>
                      </a:solidFill>
                      <a:prstDash val="solid"/>
                      <a:round/>
                      <a:headEnd type="none" w="med" len="med"/>
                      <a:tailEnd type="none" w="med" len="med"/>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-21,385</a:t>
                      </a:r>
                      <a:endParaRPr lang="en-US"/>
                    </a:p>
                  </a:txBody>
                  <a:tcPr marL="9525" marR="9525" marT="9525" anchor="b">
                    <a:lnL w="12700" cap="flat" cmpd="sng" algn="ctr">
                      <a:solidFill>
                        <a:srgbClr val="000000"/>
                      </a:solidFill>
                      <a:prstDash val="solid"/>
                      <a:round/>
                      <a:headEnd type="none" w="med" len="med"/>
                      <a:tailEnd type="none" w="med" len="med"/>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-1,440</a:t>
                      </a:r>
                      <a:endParaRPr lang="en-US"/>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-576</a:t>
                      </a:r>
                      <a:endParaRPr lang="en-US"/>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-519</a:t>
                      </a:r>
                      <a:endParaRPr lang="en-US"/>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233</a:t>
                      </a:r>
                      <a:endParaRPr lang="en-US"/>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392</a:t>
                      </a:r>
                      <a:endParaRPr lang="en-US"/>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370</a:t>
                      </a:r>
                      <a:endParaRPr lang="en-US"/>
                    </a:p>
                  </a:txBody>
                  <a:tcPr marL="9525" marR="9525" marT="9525" anchor="b">
                    <a:lnL>
                      <a:noFill/>
                    </a:lnL>
                    <a:lnR w="12700" cap="flat" cmpd="sng" algn="ctr">
                      <a:solidFill>
                        <a:srgbClr val="000000"/>
                      </a:solidFill>
                      <a:prstDash val="solid"/>
                      <a:round/>
                      <a:headEnd type="none" w="med" len="med"/>
                      <a:tailEnd type="none" w="med" len="med"/>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3982027454"/>
                  </a:ext>
                </a:extLst>
              </a:tr>
              <a:tr h="199494">
                <a:tc>
                  <a:txBody>
                    <a:bodyPr/>
                    <a:lstStyle/>
                    <a:p>
                      <a:pPr algn="l" fontAlgn="b"/>
                      <a:r>
                        <a:rPr lang="en-US" sz="1100" b="1" i="0" u="none" strike="noStrike">
                          <a:solidFill>
                            <a:srgbClr val="000000"/>
                          </a:solidFill>
                          <a:effectLst/>
                          <a:latin typeface="Gill Sans MT"/>
                        </a:rPr>
                        <a:t>FREE CASH FLOW</a:t>
                      </a:r>
                      <a:endParaRPr lang="en-US" sz="1100" b="1" i="0" u="none" strike="noStrike">
                        <a:solidFill>
                          <a:srgbClr val="000000"/>
                        </a:solidFill>
                        <a:effectLst/>
                        <a:latin typeface="Gill Sans MT" panose="020B0502020104020203" pitchFamily="34" charset="77"/>
                      </a:endParaRPr>
                    </a:p>
                  </a:txBody>
                  <a:tcPr marL="3960" marR="3960" marT="3960" marB="19008" anchor="b">
                    <a:lnL w="12700" cap="flat" cmpd="sng" algn="ctr">
                      <a:solidFill>
                        <a:srgbClr val="000000"/>
                      </a:solidFill>
                      <a:prstDash val="solid"/>
                      <a:round/>
                      <a:headEnd type="none" w="med" len="med"/>
                      <a:tailEnd type="none" w="med" len="med"/>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l" fontAlgn="b"/>
                      <a:endParaRPr lang="en-US" sz="1100" b="0" i="0" u="none" strike="noStrike">
                        <a:solidFill>
                          <a:srgbClr val="000000"/>
                        </a:solidFill>
                        <a:effectLst/>
                        <a:latin typeface="Gill Sans MT" panose="020B0502020104020203" pitchFamily="34" charset="77"/>
                      </a:endParaRP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1" i="0" u="none" strike="noStrike">
                          <a:solidFill>
                            <a:srgbClr val="000000"/>
                          </a:solidFill>
                          <a:effectLst/>
                          <a:latin typeface="Gill Sans MT"/>
                        </a:rPr>
                        <a:t>-15,066</a:t>
                      </a:r>
                      <a:endParaRPr lang="en-US"/>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1" i="0" u="none" strike="noStrike">
                          <a:solidFill>
                            <a:srgbClr val="000000"/>
                          </a:solidFill>
                          <a:effectLst/>
                          <a:latin typeface="Gill Sans MT"/>
                        </a:rPr>
                        <a:t>37,435</a:t>
                      </a:r>
                      <a:endParaRPr lang="en-US"/>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1" i="0" u="none" strike="noStrike">
                          <a:solidFill>
                            <a:srgbClr val="000000"/>
                          </a:solidFill>
                          <a:effectLst/>
                          <a:latin typeface="Gill Sans MT"/>
                        </a:rPr>
                        <a:t>63,538</a:t>
                      </a:r>
                      <a:endParaRPr lang="en-US"/>
                    </a:p>
                  </a:txBody>
                  <a:tcPr marL="9525" marR="9525" marT="9525" anchor="b">
                    <a:lnL>
                      <a:noFill/>
                    </a:lnL>
                    <a:lnR w="12700" cap="flat" cmpd="sng" algn="ctr">
                      <a:solidFill>
                        <a:srgbClr val="000000"/>
                      </a:solidFill>
                      <a:prstDash val="solid"/>
                      <a:round/>
                      <a:headEnd type="none" w="med" len="med"/>
                      <a:tailEnd type="none" w="med" len="med"/>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1" i="0" u="none" strike="noStrike">
                          <a:solidFill>
                            <a:srgbClr val="000000"/>
                          </a:solidFill>
                          <a:effectLst/>
                          <a:latin typeface="Gill Sans MT"/>
                        </a:rPr>
                        <a:t>-11,148</a:t>
                      </a:r>
                      <a:endParaRPr lang="en-US"/>
                    </a:p>
                  </a:txBody>
                  <a:tcPr marL="9525" marR="9525" marT="9525" anchor="b">
                    <a:lnL w="12700" cap="flat" cmpd="sng" algn="ctr">
                      <a:solidFill>
                        <a:srgbClr val="000000"/>
                      </a:solidFill>
                      <a:prstDash val="solid"/>
                      <a:round/>
                      <a:headEnd type="none" w="med" len="med"/>
                      <a:tailEnd type="none" w="med" len="med"/>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1" i="0" u="none" strike="noStrike">
                          <a:solidFill>
                            <a:srgbClr val="000000"/>
                          </a:solidFill>
                          <a:effectLst/>
                          <a:latin typeface="Gill Sans MT"/>
                        </a:rPr>
                        <a:t>88,182</a:t>
                      </a:r>
                      <a:endParaRPr lang="en-US"/>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1" i="0" u="none" strike="noStrike">
                          <a:solidFill>
                            <a:srgbClr val="000000"/>
                          </a:solidFill>
                          <a:effectLst/>
                          <a:latin typeface="Gill Sans MT"/>
                        </a:rPr>
                        <a:t>75,902</a:t>
                      </a:r>
                      <a:endParaRPr lang="en-US"/>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1" i="0" u="none" strike="noStrike">
                          <a:solidFill>
                            <a:srgbClr val="000000"/>
                          </a:solidFill>
                          <a:effectLst/>
                          <a:latin typeface="Gill Sans MT"/>
                        </a:rPr>
                        <a:t>44,855</a:t>
                      </a:r>
                      <a:endParaRPr lang="en-US"/>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1" i="0" u="none" strike="noStrike">
                          <a:solidFill>
                            <a:srgbClr val="000000"/>
                          </a:solidFill>
                          <a:effectLst/>
                          <a:latin typeface="Gill Sans MT"/>
                        </a:rPr>
                        <a:t>5,823</a:t>
                      </a:r>
                      <a:endParaRPr lang="en-US"/>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1" i="0" u="none" strike="noStrike">
                          <a:solidFill>
                            <a:srgbClr val="000000"/>
                          </a:solidFill>
                          <a:effectLst/>
                          <a:latin typeface="Gill Sans MT"/>
                        </a:rPr>
                        <a:t>17,686</a:t>
                      </a:r>
                      <a:endParaRPr lang="en-US"/>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1" i="0" u="none" strike="noStrike">
                          <a:solidFill>
                            <a:srgbClr val="000000"/>
                          </a:solidFill>
                          <a:effectLst/>
                          <a:latin typeface="Gill Sans MT"/>
                        </a:rPr>
                        <a:t>21,840</a:t>
                      </a:r>
                      <a:endParaRPr lang="en-US"/>
                    </a:p>
                  </a:txBody>
                  <a:tcPr marL="9525" marR="9525" marT="9525" anchor="b">
                    <a:lnL>
                      <a:noFill/>
                    </a:lnL>
                    <a:lnR w="12700" cap="flat" cmpd="sng" algn="ctr">
                      <a:solidFill>
                        <a:srgbClr val="000000"/>
                      </a:solidFill>
                      <a:prstDash val="solid"/>
                      <a:round/>
                      <a:headEnd type="none" w="med" len="med"/>
                      <a:tailEnd type="none" w="med" len="med"/>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2175743509"/>
                  </a:ext>
                </a:extLst>
              </a:tr>
            </a:tbl>
          </a:graphicData>
        </a:graphic>
      </p:graphicFrame>
      <p:graphicFrame>
        <p:nvGraphicFramePr>
          <p:cNvPr id="14" name="Table 13">
            <a:extLst>
              <a:ext uri="{FF2B5EF4-FFF2-40B4-BE49-F238E27FC236}">
                <a16:creationId xmlns:a16="http://schemas.microsoft.com/office/drawing/2014/main" id="{60844F54-4D66-50F2-5AC7-E84C9703918F}"/>
              </a:ext>
            </a:extLst>
          </p:cNvPr>
          <p:cNvGraphicFramePr>
            <a:graphicFrameLocks noGrp="1"/>
          </p:cNvGraphicFramePr>
          <p:nvPr>
            <p:extLst>
              <p:ext uri="{D42A27DB-BD31-4B8C-83A1-F6EECF244321}">
                <p14:modId xmlns:p14="http://schemas.microsoft.com/office/powerpoint/2010/main" val="777411607"/>
              </p:ext>
            </p:extLst>
          </p:nvPr>
        </p:nvGraphicFramePr>
        <p:xfrm>
          <a:off x="209826" y="3688521"/>
          <a:ext cx="5063912" cy="2674620"/>
        </p:xfrm>
        <a:graphic>
          <a:graphicData uri="http://schemas.openxmlformats.org/drawingml/2006/table">
            <a:tbl>
              <a:tblPr/>
              <a:tblGrid>
                <a:gridCol w="3158535">
                  <a:extLst>
                    <a:ext uri="{9D8B030D-6E8A-4147-A177-3AD203B41FA5}">
                      <a16:colId xmlns:a16="http://schemas.microsoft.com/office/drawing/2014/main" val="1675723249"/>
                    </a:ext>
                  </a:extLst>
                </a:gridCol>
                <a:gridCol w="998521">
                  <a:extLst>
                    <a:ext uri="{9D8B030D-6E8A-4147-A177-3AD203B41FA5}">
                      <a16:colId xmlns:a16="http://schemas.microsoft.com/office/drawing/2014/main" val="2200179901"/>
                    </a:ext>
                  </a:extLst>
                </a:gridCol>
                <a:gridCol w="906856">
                  <a:extLst>
                    <a:ext uri="{9D8B030D-6E8A-4147-A177-3AD203B41FA5}">
                      <a16:colId xmlns:a16="http://schemas.microsoft.com/office/drawing/2014/main" val="1569550797"/>
                    </a:ext>
                  </a:extLst>
                </a:gridCol>
              </a:tblGrid>
              <a:tr h="195091">
                <a:tc>
                  <a:txBody>
                    <a:bodyPr/>
                    <a:lstStyle/>
                    <a:p>
                      <a:pPr algn="l" fontAlgn="b"/>
                      <a:endParaRPr lang="en-US" sz="1100" b="0" i="0" u="none" strike="noStrike">
                        <a:solidFill>
                          <a:srgbClr val="000000"/>
                        </a:solidFill>
                        <a:effectLst/>
                        <a:latin typeface="Gill Sans MT" panose="020B0502020104020203" pitchFamily="34" charset="77"/>
                      </a:endParaRPr>
                    </a:p>
                  </a:txBody>
                  <a:tcPr marL="9525" marR="9525" marT="9525"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l" fontAlgn="b"/>
                      <a:endParaRPr lang="en-US" sz="1100" b="0" i="0" u="none" strike="noStrike">
                        <a:solidFill>
                          <a:srgbClr val="000000"/>
                        </a:solidFill>
                        <a:effectLst/>
                        <a:latin typeface="Gill Sans MT" panose="020B0502020104020203" pitchFamily="34" charset="77"/>
                      </a:endParaRPr>
                    </a:p>
                  </a:txBody>
                  <a:tcPr marL="9525" marR="9525" marT="9525" anchor="b">
                    <a:lnL>
                      <a:noFill/>
                    </a:lnL>
                    <a:lnR>
                      <a:noFill/>
                    </a:lnR>
                    <a:lnT w="12700" cap="flat" cmpd="sng" algn="ctr">
                      <a:solidFill>
                        <a:srgbClr val="000000"/>
                      </a:solidFill>
                      <a:prstDash val="solid"/>
                      <a:round/>
                      <a:headEnd type="none" w="med" len="med"/>
                      <a:tailEnd type="none" w="med" len="med"/>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l" fontAlgn="b"/>
                      <a:endParaRPr lang="en-US" sz="1100" b="0" i="0" u="none" strike="noStrike">
                        <a:solidFill>
                          <a:srgbClr val="000000"/>
                        </a:solidFill>
                        <a:effectLst/>
                        <a:latin typeface="Gill Sans MT" panose="020B0502020104020203" pitchFamily="34" charset="77"/>
                      </a:endParaRPr>
                    </a:p>
                  </a:txBody>
                  <a:tcPr marL="9525" marR="9525" marT="9525"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3031489164"/>
                  </a:ext>
                </a:extLst>
              </a:tr>
              <a:tr h="195091">
                <a:tc>
                  <a:txBody>
                    <a:bodyPr/>
                    <a:lstStyle/>
                    <a:p>
                      <a:pPr algn="l" fontAlgn="b"/>
                      <a:r>
                        <a:rPr lang="en-US" sz="1100" b="0" i="0" u="none" strike="noStrike">
                          <a:solidFill>
                            <a:srgbClr val="000000"/>
                          </a:solidFill>
                          <a:effectLst/>
                          <a:latin typeface="Gill Sans MT" panose="020B0502020104020203" pitchFamily="34" charset="77"/>
                        </a:rPr>
                        <a:t>CONSTANT GROWTH</a:t>
                      </a:r>
                    </a:p>
                  </a:txBody>
                  <a:tcPr marL="9525" marR="9525" marT="9525" anchor="b">
                    <a:lnL w="12700" cap="flat" cmpd="sng" algn="ctr">
                      <a:solidFill>
                        <a:srgbClr val="000000"/>
                      </a:solidFill>
                      <a:prstDash val="solid"/>
                      <a:round/>
                      <a:headEnd type="none" w="med" len="med"/>
                      <a:tailEnd type="none" w="med" len="med"/>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l" fontAlgn="b"/>
                      <a:endParaRPr lang="en-US" sz="1100" b="0" i="0" u="none" strike="noStrike">
                        <a:solidFill>
                          <a:srgbClr val="000000"/>
                        </a:solidFill>
                        <a:effectLst/>
                        <a:latin typeface="Gill Sans MT" panose="020B0502020104020203" pitchFamily="34" charset="77"/>
                      </a:endParaRP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3.00%</a:t>
                      </a:r>
                      <a:endParaRPr lang="en-US"/>
                    </a:p>
                  </a:txBody>
                  <a:tcPr marL="9525" marR="9525" marT="9525" anchor="b">
                    <a:lnL>
                      <a:noFill/>
                    </a:lnL>
                    <a:lnR w="12700" cap="flat" cmpd="sng" algn="ctr">
                      <a:solidFill>
                        <a:srgbClr val="000000"/>
                      </a:solidFill>
                      <a:prstDash val="solid"/>
                      <a:round/>
                      <a:headEnd type="none" w="med" len="med"/>
                      <a:tailEnd type="none" w="med" len="med"/>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1796440303"/>
                  </a:ext>
                </a:extLst>
              </a:tr>
              <a:tr h="195091">
                <a:tc>
                  <a:txBody>
                    <a:bodyPr/>
                    <a:lstStyle/>
                    <a:p>
                      <a:pPr algn="l" fontAlgn="b"/>
                      <a:r>
                        <a:rPr lang="en-US" sz="1100" b="0" i="0" u="none" strike="noStrike">
                          <a:solidFill>
                            <a:srgbClr val="000000"/>
                          </a:solidFill>
                          <a:effectLst/>
                          <a:latin typeface="Gill Sans MT" panose="020B0502020104020203" pitchFamily="34" charset="77"/>
                        </a:rPr>
                        <a:t>WACC/DISCOUNT RATE </a:t>
                      </a:r>
                    </a:p>
                  </a:txBody>
                  <a:tcPr marL="9525" marR="9525" marT="9525" anchor="b">
                    <a:lnL w="12700" cap="flat" cmpd="sng" algn="ctr">
                      <a:solidFill>
                        <a:srgbClr val="000000"/>
                      </a:solidFill>
                      <a:prstDash val="solid"/>
                      <a:round/>
                      <a:headEnd type="none" w="med" len="med"/>
                      <a:tailEnd type="none" w="med" len="med"/>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l" fontAlgn="b"/>
                      <a:endParaRPr lang="en-US" sz="1100" b="0" i="0" u="none" strike="noStrike">
                        <a:solidFill>
                          <a:srgbClr val="000000"/>
                        </a:solidFill>
                        <a:effectLst/>
                        <a:latin typeface="Gill Sans MT" panose="020B0502020104020203" pitchFamily="34" charset="77"/>
                      </a:endParaRP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9.44%</a:t>
                      </a:r>
                      <a:endParaRPr lang="en-US"/>
                    </a:p>
                  </a:txBody>
                  <a:tcPr marL="9525" marR="9525" marT="9525" anchor="b">
                    <a:lnL>
                      <a:noFill/>
                    </a:lnL>
                    <a:lnR w="12700" cap="flat" cmpd="sng" algn="ctr">
                      <a:solidFill>
                        <a:srgbClr val="000000"/>
                      </a:solidFill>
                      <a:prstDash val="solid"/>
                      <a:round/>
                      <a:headEnd type="none" w="med" len="med"/>
                      <a:tailEnd type="none" w="med" len="med"/>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2420539454"/>
                  </a:ext>
                </a:extLst>
              </a:tr>
              <a:tr h="195091">
                <a:tc>
                  <a:txBody>
                    <a:bodyPr/>
                    <a:lstStyle/>
                    <a:p>
                      <a:pPr algn="l" fontAlgn="b"/>
                      <a:endParaRPr lang="en-US" sz="1100" b="0" i="0" u="none" strike="noStrike">
                        <a:solidFill>
                          <a:srgbClr val="000000"/>
                        </a:solidFill>
                        <a:effectLst/>
                        <a:latin typeface="Gill Sans MT" panose="020B0502020104020203" pitchFamily="34" charset="77"/>
                      </a:endParaRPr>
                    </a:p>
                  </a:txBody>
                  <a:tcPr marL="9525" marR="9525" marT="9525" anchor="b">
                    <a:lnL w="12700" cap="flat" cmpd="sng" algn="ctr">
                      <a:solidFill>
                        <a:srgbClr val="000000"/>
                      </a:solidFill>
                      <a:prstDash val="solid"/>
                      <a:round/>
                      <a:headEnd type="none" w="med" len="med"/>
                      <a:tailEnd type="none" w="med" len="med"/>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l" fontAlgn="b"/>
                      <a:endParaRPr lang="en-US" sz="1100" b="0" i="0" u="none" strike="noStrike">
                        <a:solidFill>
                          <a:srgbClr val="000000"/>
                        </a:solidFill>
                        <a:effectLst/>
                        <a:latin typeface="Gill Sans MT" panose="020B0502020104020203" pitchFamily="34" charset="77"/>
                      </a:endParaRP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l">
                        <a:buNone/>
                      </a:pPr>
                      <a:endParaRPr lang="en-US" sz="1100" b="0" i="0" u="none" strike="noStrike">
                        <a:solidFill>
                          <a:srgbClr val="000000"/>
                        </a:solidFill>
                        <a:effectLst/>
                        <a:latin typeface="Gill Sans MT"/>
                      </a:endParaRPr>
                    </a:p>
                  </a:txBody>
                  <a:tcPr marL="9525" marR="9525" marT="9525" anchor="b">
                    <a:lnL>
                      <a:noFill/>
                    </a:lnL>
                    <a:lnR w="12700" cap="flat" cmpd="sng" algn="ctr">
                      <a:solidFill>
                        <a:srgbClr val="000000"/>
                      </a:solidFill>
                      <a:prstDash val="solid"/>
                      <a:round/>
                      <a:headEnd type="none" w="med" len="med"/>
                      <a:tailEnd type="none" w="med" len="med"/>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2135141746"/>
                  </a:ext>
                </a:extLst>
              </a:tr>
              <a:tr h="195091">
                <a:tc>
                  <a:txBody>
                    <a:bodyPr/>
                    <a:lstStyle/>
                    <a:p>
                      <a:pPr algn="l" fontAlgn="b"/>
                      <a:r>
                        <a:rPr lang="en-US" sz="1100" b="0" i="0" u="none" strike="noStrike">
                          <a:solidFill>
                            <a:srgbClr val="000000"/>
                          </a:solidFill>
                          <a:effectLst/>
                          <a:latin typeface="Gill Sans MT"/>
                        </a:rPr>
                        <a:t>PV OF TV</a:t>
                      </a:r>
                    </a:p>
                  </a:txBody>
                  <a:tcPr marL="9525" marR="9525" marT="9525" anchor="b">
                    <a:lnL w="12700" cap="flat" cmpd="sng" algn="ctr">
                      <a:solidFill>
                        <a:srgbClr val="000000"/>
                      </a:solidFill>
                      <a:prstDash val="solid"/>
                      <a:round/>
                      <a:headEnd type="none" w="med" len="med"/>
                      <a:tailEnd type="none" w="med" len="med"/>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l" fontAlgn="b"/>
                      <a:endParaRPr lang="en-US" sz="1100" b="0" i="0" u="none" strike="noStrike">
                        <a:solidFill>
                          <a:srgbClr val="000000"/>
                        </a:solidFill>
                        <a:effectLst/>
                        <a:latin typeface="Gill Sans MT" panose="020B0502020104020203" pitchFamily="34" charset="77"/>
                      </a:endParaRP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$185,846</a:t>
                      </a:r>
                      <a:endParaRPr lang="en-US"/>
                    </a:p>
                  </a:txBody>
                  <a:tcPr marL="9525" marR="9525" marT="9525" anchor="b">
                    <a:lnL>
                      <a:noFill/>
                    </a:lnL>
                    <a:lnR w="12700" cap="flat" cmpd="sng" algn="ctr">
                      <a:solidFill>
                        <a:srgbClr val="000000"/>
                      </a:solidFill>
                      <a:prstDash val="solid"/>
                      <a:round/>
                      <a:headEnd type="none" w="med" len="med"/>
                      <a:tailEnd type="none" w="med" len="med"/>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2843594186"/>
                  </a:ext>
                </a:extLst>
              </a:tr>
              <a:tr h="195091">
                <a:tc>
                  <a:txBody>
                    <a:bodyPr/>
                    <a:lstStyle/>
                    <a:p>
                      <a:pPr algn="l" fontAlgn="b"/>
                      <a:r>
                        <a:rPr lang="en-US" sz="1100" b="0" i="0" u="none" strike="noStrike">
                          <a:solidFill>
                            <a:srgbClr val="000000"/>
                          </a:solidFill>
                          <a:effectLst/>
                          <a:latin typeface="Gill Sans MT"/>
                        </a:rPr>
                        <a:t>PV OF FCF</a:t>
                      </a:r>
                    </a:p>
                  </a:txBody>
                  <a:tcPr marL="9525" marR="9525" marT="9525" anchor="b">
                    <a:lnL w="12700" cap="flat" cmpd="sng" algn="ctr">
                      <a:solidFill>
                        <a:srgbClr val="000000"/>
                      </a:solidFill>
                      <a:prstDash val="solid"/>
                      <a:round/>
                      <a:headEnd type="none" w="med" len="med"/>
                      <a:tailEnd type="none" w="med" len="med"/>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l" fontAlgn="b"/>
                      <a:endParaRPr lang="en-US" sz="1100" b="0" i="0" u="none" strike="noStrike">
                        <a:solidFill>
                          <a:srgbClr val="000000"/>
                        </a:solidFill>
                        <a:effectLst/>
                        <a:latin typeface="Gill Sans MT" panose="020B0502020104020203" pitchFamily="34" charset="77"/>
                      </a:endParaRP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$201,955</a:t>
                      </a:r>
                      <a:endParaRPr lang="en-US"/>
                    </a:p>
                  </a:txBody>
                  <a:tcPr marL="9525" marR="9525" marT="9525" anchor="b">
                    <a:lnL>
                      <a:noFill/>
                    </a:lnL>
                    <a:lnR w="12700" cap="flat" cmpd="sng" algn="ctr">
                      <a:solidFill>
                        <a:srgbClr val="000000"/>
                      </a:solidFill>
                      <a:prstDash val="solid"/>
                      <a:round/>
                      <a:headEnd type="none" w="med" len="med"/>
                      <a:tailEnd type="none" w="med" len="med"/>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1220403284"/>
                  </a:ext>
                </a:extLst>
              </a:tr>
              <a:tr h="195091">
                <a:tc>
                  <a:txBody>
                    <a:bodyPr/>
                    <a:lstStyle/>
                    <a:p>
                      <a:pPr algn="l" fontAlgn="b"/>
                      <a:r>
                        <a:rPr lang="en-US" sz="1100" b="0" i="0" u="none" strike="noStrike">
                          <a:solidFill>
                            <a:srgbClr val="000000"/>
                          </a:solidFill>
                          <a:effectLst/>
                          <a:latin typeface="Gill Sans MT"/>
                        </a:rPr>
                        <a:t>EV </a:t>
                      </a:r>
                      <a:endParaRPr lang="en-US" sz="1100" b="0" i="0" u="none" strike="noStrike">
                        <a:solidFill>
                          <a:srgbClr val="000000"/>
                        </a:solidFill>
                        <a:effectLst/>
                        <a:latin typeface="Gill Sans MT" panose="020B0502020104020203" pitchFamily="34" charset="77"/>
                      </a:endParaRPr>
                    </a:p>
                  </a:txBody>
                  <a:tcPr marL="9525" marR="9525" marT="9525" anchor="b">
                    <a:lnL w="12700" cap="flat" cmpd="sng" algn="ctr">
                      <a:solidFill>
                        <a:srgbClr val="000000"/>
                      </a:solidFill>
                      <a:prstDash val="solid"/>
                      <a:round/>
                      <a:headEnd type="none" w="med" len="med"/>
                      <a:tailEnd type="none" w="med" len="med"/>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l" fontAlgn="b"/>
                      <a:endParaRPr lang="en-US" sz="1100" b="0" i="0" u="none" strike="noStrike">
                        <a:solidFill>
                          <a:srgbClr val="000000"/>
                        </a:solidFill>
                        <a:effectLst/>
                        <a:latin typeface="Gill Sans MT" panose="020B0502020104020203" pitchFamily="34" charset="77"/>
                      </a:endParaRP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387,801</a:t>
                      </a:r>
                      <a:endParaRPr lang="en-US"/>
                    </a:p>
                  </a:txBody>
                  <a:tcPr marL="9525" marR="9525" marT="9525" anchor="b">
                    <a:lnL>
                      <a:noFill/>
                    </a:lnL>
                    <a:lnR w="12700" cap="flat" cmpd="sng" algn="ctr">
                      <a:solidFill>
                        <a:srgbClr val="000000"/>
                      </a:solidFill>
                      <a:prstDash val="solid"/>
                      <a:round/>
                      <a:headEnd type="none" w="med" len="med"/>
                      <a:tailEnd type="none" w="med" len="med"/>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2481314834"/>
                  </a:ext>
                </a:extLst>
              </a:tr>
              <a:tr h="195091">
                <a:tc>
                  <a:txBody>
                    <a:bodyPr/>
                    <a:lstStyle/>
                    <a:p>
                      <a:pPr algn="l" fontAlgn="b"/>
                      <a:r>
                        <a:rPr lang="en-US" sz="1100" b="0" i="0" u="none" strike="noStrike">
                          <a:solidFill>
                            <a:srgbClr val="000000"/>
                          </a:solidFill>
                          <a:effectLst/>
                          <a:latin typeface="Gill Sans MT"/>
                        </a:rPr>
                        <a:t>TOTAL DEBT</a:t>
                      </a:r>
                    </a:p>
                  </a:txBody>
                  <a:tcPr marL="9525" marR="9525" marT="9525" anchor="b">
                    <a:lnL w="12700" cap="flat" cmpd="sng" algn="ctr">
                      <a:solidFill>
                        <a:srgbClr val="000000"/>
                      </a:solidFill>
                      <a:prstDash val="solid"/>
                      <a:round/>
                      <a:headEnd type="none" w="med" len="med"/>
                      <a:tailEnd type="none" w="med" len="med"/>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l" fontAlgn="b"/>
                      <a:endParaRPr lang="en-US" sz="1100" b="0" i="0" u="none" strike="noStrike">
                        <a:solidFill>
                          <a:srgbClr val="000000"/>
                        </a:solidFill>
                        <a:effectLst/>
                        <a:latin typeface="Gill Sans MT" panose="020B0502020104020203" pitchFamily="34" charset="77"/>
                      </a:endParaRP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37567</a:t>
                      </a:r>
                      <a:endParaRPr lang="en-US"/>
                    </a:p>
                  </a:txBody>
                  <a:tcPr marL="9525" marR="9525" marT="9525" anchor="b">
                    <a:lnL>
                      <a:noFill/>
                    </a:lnL>
                    <a:lnR w="12700" cap="flat" cmpd="sng" algn="ctr">
                      <a:solidFill>
                        <a:srgbClr val="000000"/>
                      </a:solidFill>
                      <a:prstDash val="solid"/>
                      <a:round/>
                      <a:headEnd type="none" w="med" len="med"/>
                      <a:tailEnd type="none" w="med" len="med"/>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4031632788"/>
                  </a:ext>
                </a:extLst>
              </a:tr>
              <a:tr h="195091">
                <a:tc>
                  <a:txBody>
                    <a:bodyPr/>
                    <a:lstStyle/>
                    <a:p>
                      <a:pPr algn="l" fontAlgn="b"/>
                      <a:r>
                        <a:rPr lang="en-US" sz="1100" b="0" i="0" u="none" strike="noStrike">
                          <a:solidFill>
                            <a:srgbClr val="000000"/>
                          </a:solidFill>
                          <a:effectLst/>
                          <a:latin typeface="Gill Sans MT" panose="020B0502020104020203" pitchFamily="34" charset="77"/>
                        </a:rPr>
                        <a:t>CASH</a:t>
                      </a:r>
                    </a:p>
                  </a:txBody>
                  <a:tcPr marL="9525" marR="9525" marT="9525" anchor="b">
                    <a:lnL w="12700" cap="flat" cmpd="sng" algn="ctr">
                      <a:solidFill>
                        <a:srgbClr val="000000"/>
                      </a:solidFill>
                      <a:prstDash val="solid"/>
                      <a:round/>
                      <a:headEnd type="none" w="med" len="med"/>
                      <a:tailEnd type="none" w="med" len="med"/>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l" fontAlgn="b"/>
                      <a:endParaRPr lang="en-US" sz="1100" b="0" i="0" u="none" strike="noStrike">
                        <a:solidFill>
                          <a:srgbClr val="000000"/>
                        </a:solidFill>
                        <a:effectLst/>
                        <a:latin typeface="Gill Sans MT" panose="020B0502020104020203" pitchFamily="34" charset="77"/>
                      </a:endParaRP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29,528</a:t>
                      </a:r>
                      <a:endParaRPr lang="en-US"/>
                    </a:p>
                  </a:txBody>
                  <a:tcPr marL="9525" marR="9525" marT="9525" anchor="b">
                    <a:lnL>
                      <a:noFill/>
                    </a:lnL>
                    <a:lnR w="12700" cap="flat" cmpd="sng" algn="ctr">
                      <a:solidFill>
                        <a:srgbClr val="000000"/>
                      </a:solidFill>
                      <a:prstDash val="solid"/>
                      <a:round/>
                      <a:headEnd type="none" w="med" len="med"/>
                      <a:tailEnd type="none" w="med" len="med"/>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900700554"/>
                  </a:ext>
                </a:extLst>
              </a:tr>
              <a:tr h="195091">
                <a:tc>
                  <a:txBody>
                    <a:bodyPr/>
                    <a:lstStyle/>
                    <a:p>
                      <a:pPr algn="l" fontAlgn="b"/>
                      <a:r>
                        <a:rPr lang="en-US" sz="1100" b="0" i="0" u="none" strike="noStrike">
                          <a:solidFill>
                            <a:srgbClr val="000000"/>
                          </a:solidFill>
                          <a:effectLst/>
                          <a:latin typeface="Gill Sans MT"/>
                        </a:rPr>
                        <a:t>EQUITY </a:t>
                      </a:r>
                      <a:endParaRPr lang="en-US" sz="1100" b="0" i="0" u="none" strike="noStrike">
                        <a:solidFill>
                          <a:srgbClr val="000000"/>
                        </a:solidFill>
                        <a:effectLst/>
                        <a:latin typeface="Gill Sans MT" panose="020B0502020104020203" pitchFamily="34" charset="77"/>
                      </a:endParaRPr>
                    </a:p>
                  </a:txBody>
                  <a:tcPr marL="9525" marR="9525" marT="9525" anchor="b">
                    <a:lnL w="12700" cap="flat" cmpd="sng" algn="ctr">
                      <a:solidFill>
                        <a:srgbClr val="000000"/>
                      </a:solidFill>
                      <a:prstDash val="solid"/>
                      <a:round/>
                      <a:headEnd type="none" w="med" len="med"/>
                      <a:tailEnd type="none" w="med" len="med"/>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l" fontAlgn="b"/>
                      <a:endParaRPr lang="en-US" sz="1100" b="0" i="0" u="none" strike="noStrike">
                        <a:solidFill>
                          <a:srgbClr val="000000"/>
                        </a:solidFill>
                        <a:effectLst/>
                        <a:latin typeface="Gill Sans MT" panose="020B0502020104020203" pitchFamily="34" charset="77"/>
                      </a:endParaRPr>
                    </a:p>
                  </a:txBody>
                  <a:tcPr marL="9525" marR="9525" marT="9525" anchor="b">
                    <a:lnL>
                      <a:noFill/>
                    </a:lnL>
                    <a:lnR>
                      <a:noFill/>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379,762</a:t>
                      </a:r>
                      <a:endParaRPr lang="en-US"/>
                    </a:p>
                  </a:txBody>
                  <a:tcPr marL="9525" marR="9525" marT="9525" anchor="b">
                    <a:lnL>
                      <a:noFill/>
                    </a:lnL>
                    <a:lnR w="12700" cap="flat" cmpd="sng" algn="ctr">
                      <a:solidFill>
                        <a:srgbClr val="000000"/>
                      </a:solidFill>
                      <a:prstDash val="solid"/>
                      <a:round/>
                      <a:headEnd type="none" w="med" len="med"/>
                      <a:tailEnd type="none" w="med" len="med"/>
                    </a:lnR>
                    <a:lnT>
                      <a:noFill/>
                    </a:lnT>
                    <a:lnB>
                      <a:noFill/>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2232058702"/>
                  </a:ext>
                </a:extLst>
              </a:tr>
              <a:tr h="195091">
                <a:tc>
                  <a:txBody>
                    <a:bodyPr/>
                    <a:lstStyle/>
                    <a:p>
                      <a:pPr algn="l" fontAlgn="b"/>
                      <a:r>
                        <a:rPr lang="en-US" sz="1100" b="0" i="0" u="none" strike="noStrike">
                          <a:solidFill>
                            <a:srgbClr val="000000"/>
                          </a:solidFill>
                          <a:effectLst/>
                          <a:latin typeface="Gill Sans MT"/>
                        </a:rPr>
                        <a:t>SHARES  OUTSTANDING </a:t>
                      </a:r>
                      <a:endParaRPr lang="en-US" sz="1100" b="0" i="0" u="none" strike="noStrike">
                        <a:solidFill>
                          <a:srgbClr val="000000"/>
                        </a:solidFill>
                        <a:effectLst/>
                        <a:latin typeface="Gill Sans MT" panose="020B0502020104020203" pitchFamily="34" charset="77"/>
                      </a:endParaRPr>
                    </a:p>
                  </a:txBody>
                  <a:tcPr marL="9525" marR="9525" marT="9525"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l" fontAlgn="b"/>
                      <a:endParaRPr lang="en-US" sz="1100" b="0" i="0" u="none" strike="noStrike">
                        <a:solidFill>
                          <a:srgbClr val="000000"/>
                        </a:solidFill>
                        <a:effectLst/>
                        <a:latin typeface="Gill Sans MT" panose="020B0502020104020203" pitchFamily="34" charset="77"/>
                      </a:endParaRPr>
                    </a:p>
                  </a:txBody>
                  <a:tcPr marL="9525" marR="9525" marT="9525" anchor="b">
                    <a:lnL>
                      <a:noFill/>
                    </a:lnL>
                    <a:lnR>
                      <a:noFill/>
                    </a:lnR>
                    <a:lnT>
                      <a:noFill/>
                    </a:lnT>
                    <a:lnB w="12700" cap="flat" cmpd="sng" algn="ctr">
                      <a:solidFill>
                        <a:srgbClr val="000000"/>
                      </a:solidFill>
                      <a:prstDash val="solid"/>
                      <a:round/>
                      <a:headEnd type="none" w="med" len="med"/>
                      <a:tailEnd type="none" w="med" len="med"/>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lvl="0" algn="r">
                        <a:buNone/>
                      </a:pPr>
                      <a:r>
                        <a:rPr lang="en-US" sz="1100" b="0" i="0" u="none" strike="noStrike">
                          <a:solidFill>
                            <a:srgbClr val="000000"/>
                          </a:solidFill>
                          <a:effectLst/>
                          <a:latin typeface="Gill Sans MT"/>
                        </a:rPr>
                        <a:t>4,066</a:t>
                      </a:r>
                      <a:endParaRPr lang="en-US"/>
                    </a:p>
                  </a:txBody>
                  <a:tcPr marL="9525" marR="9525" marT="9525"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2653866768"/>
                  </a:ext>
                </a:extLst>
              </a:tr>
              <a:tr h="195091">
                <a:tc>
                  <a:txBody>
                    <a:bodyPr/>
                    <a:lstStyle/>
                    <a:p>
                      <a:pPr algn="l" fontAlgn="b"/>
                      <a:r>
                        <a:rPr lang="en-US" sz="1100" b="1" i="0" u="none" strike="noStrike">
                          <a:solidFill>
                            <a:srgbClr val="000000"/>
                          </a:solidFill>
                          <a:effectLst/>
                          <a:latin typeface="Gill Sans MT"/>
                        </a:rPr>
                        <a:t>STOCKPRICE </a:t>
                      </a:r>
                      <a:endParaRPr lang="en-US" sz="1100" b="1" i="0" u="none" strike="noStrike">
                        <a:solidFill>
                          <a:srgbClr val="000000"/>
                        </a:solidFill>
                        <a:effectLst/>
                        <a:latin typeface="Gill Sans MT" panose="020B0502020104020203" pitchFamily="34" charset="77"/>
                      </a:endParaRPr>
                    </a:p>
                  </a:txBody>
                  <a:tcPr marL="9525" marR="9525" marT="9525"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endParaRPr lang="en-US" sz="1100" b="1" i="0" u="none" strike="noStrike">
                        <a:solidFill>
                          <a:srgbClr val="000000"/>
                        </a:solidFill>
                        <a:effectLst/>
                        <a:latin typeface="Gill Sans MT" panose="020B0502020104020203" pitchFamily="34" charset="77"/>
                      </a:endParaRPr>
                    </a:p>
                  </a:txBody>
                  <a:tcPr marL="9525" marR="9525" marT="9525"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lvl="0" algn="r">
                        <a:buNone/>
                      </a:pPr>
                      <a:r>
                        <a:rPr lang="en-US" sz="1100" b="1" i="0" u="none" strike="noStrike">
                          <a:solidFill>
                            <a:srgbClr val="000000"/>
                          </a:solidFill>
                          <a:effectLst/>
                          <a:latin typeface="Gill Sans MT"/>
                        </a:rPr>
                        <a:t>$93</a:t>
                      </a:r>
                      <a:endParaRPr lang="en-US"/>
                    </a:p>
                  </a:txBody>
                  <a:tcPr marL="9525" marR="9525" marT="9525"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184278073"/>
                  </a:ext>
                </a:extLst>
              </a:tr>
            </a:tbl>
          </a:graphicData>
        </a:graphic>
      </p:graphicFrame>
      <p:graphicFrame>
        <p:nvGraphicFramePr>
          <p:cNvPr id="15" name="Table 14">
            <a:extLst>
              <a:ext uri="{FF2B5EF4-FFF2-40B4-BE49-F238E27FC236}">
                <a16:creationId xmlns:a16="http://schemas.microsoft.com/office/drawing/2014/main" id="{8BE06327-CD7B-B820-FCFA-107F46ABB43E}"/>
              </a:ext>
            </a:extLst>
          </p:cNvPr>
          <p:cNvGraphicFramePr>
            <a:graphicFrameLocks noGrp="1"/>
          </p:cNvGraphicFramePr>
          <p:nvPr>
            <p:extLst>
              <p:ext uri="{D42A27DB-BD31-4B8C-83A1-F6EECF244321}">
                <p14:modId xmlns:p14="http://schemas.microsoft.com/office/powerpoint/2010/main" val="3053271671"/>
              </p:ext>
            </p:extLst>
          </p:nvPr>
        </p:nvGraphicFramePr>
        <p:xfrm>
          <a:off x="5306391" y="3688521"/>
          <a:ext cx="4786108" cy="891540"/>
        </p:xfrm>
        <a:graphic>
          <a:graphicData uri="http://schemas.openxmlformats.org/drawingml/2006/table">
            <a:tbl>
              <a:tblPr/>
              <a:tblGrid>
                <a:gridCol w="3220924">
                  <a:extLst>
                    <a:ext uri="{9D8B030D-6E8A-4147-A177-3AD203B41FA5}">
                      <a16:colId xmlns:a16="http://schemas.microsoft.com/office/drawing/2014/main" val="233787792"/>
                    </a:ext>
                  </a:extLst>
                </a:gridCol>
                <a:gridCol w="1565184">
                  <a:extLst>
                    <a:ext uri="{9D8B030D-6E8A-4147-A177-3AD203B41FA5}">
                      <a16:colId xmlns:a16="http://schemas.microsoft.com/office/drawing/2014/main" val="232847131"/>
                    </a:ext>
                  </a:extLst>
                </a:gridCol>
              </a:tblGrid>
              <a:tr h="176677">
                <a:tc>
                  <a:txBody>
                    <a:bodyPr/>
                    <a:lstStyle/>
                    <a:p>
                      <a:pPr algn="l" fontAlgn="b"/>
                      <a:endParaRPr lang="en-US" sz="1100" b="0" i="0" u="none" strike="noStrike">
                        <a:solidFill>
                          <a:srgbClr val="000000"/>
                        </a:solidFill>
                        <a:effectLst/>
                        <a:latin typeface="Arial" panose="020B0604020202020204" pitchFamily="34" charset="0"/>
                      </a:endParaRPr>
                    </a:p>
                  </a:txBody>
                  <a:tcPr marL="9525" marR="9525" marT="9525"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l" fontAlgn="b"/>
                      <a:endParaRPr lang="en-US" sz="1100" b="1" i="0" u="none" strike="noStrike">
                        <a:solidFill>
                          <a:srgbClr val="000000"/>
                        </a:solidFill>
                        <a:effectLst/>
                        <a:latin typeface="Arial" panose="020B0604020202020204" pitchFamily="34" charset="0"/>
                      </a:endParaRPr>
                    </a:p>
                  </a:txBody>
                  <a:tcPr marL="9525" marR="9525" marT="9525"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1133023835"/>
                  </a:ext>
                </a:extLst>
              </a:tr>
              <a:tr h="176677">
                <a:tc>
                  <a:txBody>
                    <a:bodyPr/>
                    <a:lstStyle/>
                    <a:p>
                      <a:pPr algn="l" fontAlgn="b"/>
                      <a:r>
                        <a:rPr lang="en-US" sz="1100" b="0" i="0" u="none" strike="noStrike">
                          <a:solidFill>
                            <a:srgbClr val="000000"/>
                          </a:solidFill>
                          <a:effectLst/>
                          <a:latin typeface="Gill Sans MT"/>
                        </a:rPr>
                        <a:t>IMPLIED EV</a:t>
                      </a:r>
                    </a:p>
                  </a:txBody>
                  <a:tcPr marL="9525" marR="9525" marT="9525"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lvl="0" algn="r">
                        <a:buNone/>
                      </a:pPr>
                      <a:r>
                        <a:rPr lang="en-US" sz="1100" b="1" i="0" u="none" strike="noStrike" dirty="0">
                          <a:solidFill>
                            <a:srgbClr val="000000"/>
                          </a:solidFill>
                          <a:effectLst/>
                          <a:latin typeface="Gill Sans MT"/>
                        </a:rPr>
                        <a:t>349409</a:t>
                      </a:r>
                      <a:endParaRPr lang="en-US" dirty="0"/>
                    </a:p>
                  </a:txBody>
                  <a:tcPr marL="9525" marR="9525" marT="9525"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9D9D9"/>
                    </a:solidFill>
                  </a:tcPr>
                </a:tc>
                <a:extLst>
                  <a:ext uri="{0D108BD9-81ED-4DB2-BD59-A6C34878D82A}">
                    <a16:rowId xmlns:a16="http://schemas.microsoft.com/office/drawing/2014/main" val="3152160795"/>
                  </a:ext>
                </a:extLst>
              </a:tr>
              <a:tr h="176677">
                <a:tc>
                  <a:txBody>
                    <a:bodyPr/>
                    <a:lstStyle/>
                    <a:p>
                      <a:pPr algn="l" fontAlgn="b"/>
                      <a:r>
                        <a:rPr lang="en-US" sz="1100" b="0" i="0" u="none" strike="noStrike">
                          <a:solidFill>
                            <a:srgbClr val="000000"/>
                          </a:solidFill>
                          <a:effectLst/>
                          <a:latin typeface="Gill Sans MT"/>
                        </a:rPr>
                        <a:t>IMPLIED EV/ SALES </a:t>
                      </a:r>
                      <a:endParaRPr lang="en-US" sz="1100" b="0" i="0" u="none" strike="noStrike">
                        <a:solidFill>
                          <a:srgbClr val="000000"/>
                        </a:solidFill>
                        <a:effectLst/>
                        <a:latin typeface="Gill Sans MT" panose="020B0502020104020203" pitchFamily="34" charset="77"/>
                      </a:endParaRPr>
                    </a:p>
                  </a:txBody>
                  <a:tcPr marL="9525" marR="9525" marT="9525"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lvl="0" algn="r">
                        <a:buNone/>
                      </a:pPr>
                      <a:r>
                        <a:rPr lang="en-US" sz="1100" b="1" i="0" u="none" strike="noStrike">
                          <a:solidFill>
                            <a:srgbClr val="000000"/>
                          </a:solidFill>
                          <a:effectLst/>
                          <a:latin typeface="Gill Sans MT"/>
                        </a:rPr>
                        <a:t>1.34</a:t>
                      </a:r>
                      <a:endParaRPr lang="en-US"/>
                    </a:p>
                  </a:txBody>
                  <a:tcPr marL="9525" marR="9525" marT="9525"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4212571622"/>
                  </a:ext>
                </a:extLst>
              </a:tr>
              <a:tr h="176677">
                <a:tc>
                  <a:txBody>
                    <a:bodyPr/>
                    <a:lstStyle/>
                    <a:p>
                      <a:pPr algn="l" fontAlgn="b"/>
                      <a:endParaRPr lang="en-US" sz="1100" b="0" i="0" u="none" strike="noStrike">
                        <a:solidFill>
                          <a:srgbClr val="000000"/>
                        </a:solidFill>
                        <a:effectLst/>
                        <a:latin typeface="Gill Sans MT" panose="020B0502020104020203" pitchFamily="34" charset="77"/>
                      </a:endParaRPr>
                    </a:p>
                  </a:txBody>
                  <a:tcPr marL="9525" marR="9525" marT="9525"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l" fontAlgn="b"/>
                      <a:endParaRPr lang="en-US" sz="1100" b="0" i="0" u="none" strike="noStrike" dirty="0">
                        <a:solidFill>
                          <a:srgbClr val="000000"/>
                        </a:solidFill>
                        <a:effectLst/>
                        <a:latin typeface="Gill Sans MT" panose="020B0502020104020203" pitchFamily="34" charset="77"/>
                      </a:endParaRPr>
                    </a:p>
                  </a:txBody>
                  <a:tcPr marL="9525" marR="9525" marT="9525"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a16="http://schemas.microsoft.com/office/drawing/2014/main" val="610278003"/>
                  </a:ext>
                </a:extLst>
              </a:tr>
            </a:tbl>
          </a:graphicData>
        </a:graphic>
      </p:graphicFrame>
      <p:graphicFrame>
        <p:nvGraphicFramePr>
          <p:cNvPr id="21" name="Table 20">
            <a:extLst>
              <a:ext uri="{FF2B5EF4-FFF2-40B4-BE49-F238E27FC236}">
                <a16:creationId xmlns:a16="http://schemas.microsoft.com/office/drawing/2014/main" id="{25C04830-507F-AED0-5F76-DE6C420D7EE4}"/>
              </a:ext>
            </a:extLst>
          </p:cNvPr>
          <p:cNvGraphicFramePr>
            <a:graphicFrameLocks noGrp="1"/>
          </p:cNvGraphicFramePr>
          <p:nvPr>
            <p:extLst>
              <p:ext uri="{D42A27DB-BD31-4B8C-83A1-F6EECF244321}">
                <p14:modId xmlns:p14="http://schemas.microsoft.com/office/powerpoint/2010/main" val="4163362334"/>
              </p:ext>
            </p:extLst>
          </p:nvPr>
        </p:nvGraphicFramePr>
        <p:xfrm>
          <a:off x="5306560" y="4443754"/>
          <a:ext cx="4786132" cy="1909912"/>
        </p:xfrm>
        <a:graphic>
          <a:graphicData uri="http://schemas.openxmlformats.org/drawingml/2006/table">
            <a:tbl>
              <a:tblPr/>
              <a:tblGrid>
                <a:gridCol w="683734">
                  <a:extLst>
                    <a:ext uri="{9D8B030D-6E8A-4147-A177-3AD203B41FA5}">
                      <a16:colId xmlns:a16="http://schemas.microsoft.com/office/drawing/2014/main" val="1334353806"/>
                    </a:ext>
                  </a:extLst>
                </a:gridCol>
                <a:gridCol w="674528">
                  <a:extLst>
                    <a:ext uri="{9D8B030D-6E8A-4147-A177-3AD203B41FA5}">
                      <a16:colId xmlns:a16="http://schemas.microsoft.com/office/drawing/2014/main" val="1284687202"/>
                    </a:ext>
                  </a:extLst>
                </a:gridCol>
                <a:gridCol w="690307">
                  <a:extLst>
                    <a:ext uri="{9D8B030D-6E8A-4147-A177-3AD203B41FA5}">
                      <a16:colId xmlns:a16="http://schemas.microsoft.com/office/drawing/2014/main" val="530806635"/>
                    </a:ext>
                  </a:extLst>
                </a:gridCol>
                <a:gridCol w="674528">
                  <a:extLst>
                    <a:ext uri="{9D8B030D-6E8A-4147-A177-3AD203B41FA5}">
                      <a16:colId xmlns:a16="http://schemas.microsoft.com/office/drawing/2014/main" val="2634694591"/>
                    </a:ext>
                  </a:extLst>
                </a:gridCol>
                <a:gridCol w="690307">
                  <a:extLst>
                    <a:ext uri="{9D8B030D-6E8A-4147-A177-3AD203B41FA5}">
                      <a16:colId xmlns:a16="http://schemas.microsoft.com/office/drawing/2014/main" val="1738037555"/>
                    </a:ext>
                  </a:extLst>
                </a:gridCol>
                <a:gridCol w="688994">
                  <a:extLst>
                    <a:ext uri="{9D8B030D-6E8A-4147-A177-3AD203B41FA5}">
                      <a16:colId xmlns:a16="http://schemas.microsoft.com/office/drawing/2014/main" val="648376196"/>
                    </a:ext>
                  </a:extLst>
                </a:gridCol>
                <a:gridCol w="683734">
                  <a:extLst>
                    <a:ext uri="{9D8B030D-6E8A-4147-A177-3AD203B41FA5}">
                      <a16:colId xmlns:a16="http://schemas.microsoft.com/office/drawing/2014/main" val="3575294337"/>
                    </a:ext>
                  </a:extLst>
                </a:gridCol>
              </a:tblGrid>
              <a:tr h="238739">
                <a:tc>
                  <a:txBody>
                    <a:bodyPr/>
                    <a:lstStyle/>
                    <a:p>
                      <a:pPr algn="ctr" fontAlgn="t"/>
                      <a:endParaRPr lang="en-US" sz="1200" b="0" i="0" u="none" strike="noStrike">
                        <a:solidFill>
                          <a:srgbClr val="000000"/>
                        </a:solidFill>
                        <a:effectLst/>
                        <a:latin typeface="Arial" panose="020B0604020202020204" pitchFamily="34" charset="0"/>
                      </a:endParaRPr>
                    </a:p>
                  </a:txBody>
                  <a:tcPr marL="8072" marR="8072" marT="8072" marB="38748">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ctr" fontAlgn="t"/>
                      <a:r>
                        <a:rPr lang="en-US" sz="1200" b="1" i="0" u="none" strike="noStrike">
                          <a:solidFill>
                            <a:srgbClr val="000000"/>
                          </a:solidFill>
                          <a:effectLst/>
                          <a:latin typeface="Arial"/>
                        </a:rPr>
                        <a:t>3%</a:t>
                      </a:r>
                    </a:p>
                  </a:txBody>
                  <a:tcPr marL="8072" marR="8072" marT="8072" marB="38748">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t"/>
                      <a:r>
                        <a:rPr lang="en-US" sz="1200" b="1" i="0" u="none" strike="noStrike">
                          <a:solidFill>
                            <a:srgbClr val="000000"/>
                          </a:solidFill>
                          <a:effectLst/>
                          <a:latin typeface="Arial"/>
                        </a:rPr>
                        <a:t>3.5%</a:t>
                      </a:r>
                    </a:p>
                  </a:txBody>
                  <a:tcPr marL="8072" marR="8072" marT="8072" marB="38748">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t"/>
                      <a:r>
                        <a:rPr lang="en-US" sz="1200" b="1" i="0" u="none" strike="noStrike">
                          <a:solidFill>
                            <a:srgbClr val="000000"/>
                          </a:solidFill>
                          <a:effectLst/>
                          <a:latin typeface="Arial"/>
                        </a:rPr>
                        <a:t>4%</a:t>
                      </a:r>
                    </a:p>
                  </a:txBody>
                  <a:tcPr marL="8072" marR="8072" marT="8072" marB="38748">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t"/>
                      <a:r>
                        <a:rPr lang="en-US" sz="1200" b="1" i="0" u="none" strike="noStrike">
                          <a:solidFill>
                            <a:srgbClr val="000000"/>
                          </a:solidFill>
                          <a:effectLst/>
                          <a:latin typeface="Arial"/>
                        </a:rPr>
                        <a:t>4.5%</a:t>
                      </a:r>
                    </a:p>
                  </a:txBody>
                  <a:tcPr marL="8072" marR="8072" marT="8072" marB="38748">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t"/>
                      <a:r>
                        <a:rPr lang="en-US" sz="1200" b="1" i="0" u="none" strike="noStrike">
                          <a:solidFill>
                            <a:srgbClr val="000000"/>
                          </a:solidFill>
                          <a:effectLst/>
                          <a:latin typeface="Arial"/>
                        </a:rPr>
                        <a:t>5%</a:t>
                      </a:r>
                    </a:p>
                  </a:txBody>
                  <a:tcPr marL="8072" marR="8072" marT="8072" marB="38748">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t"/>
                      <a:r>
                        <a:rPr lang="en-US" sz="1200" b="1" i="0" u="none" strike="noStrike">
                          <a:solidFill>
                            <a:srgbClr val="000000"/>
                          </a:solidFill>
                          <a:effectLst/>
                          <a:latin typeface="Arial"/>
                        </a:rPr>
                        <a:t>5.5%</a:t>
                      </a:r>
                    </a:p>
                  </a:txBody>
                  <a:tcPr marL="8072" marR="8072" marT="8072" marB="38748">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071821194"/>
                  </a:ext>
                </a:extLst>
              </a:tr>
              <a:tr h="238739">
                <a:tc>
                  <a:txBody>
                    <a:bodyPr/>
                    <a:lstStyle/>
                    <a:p>
                      <a:pPr algn="l" fontAlgn="t"/>
                      <a:r>
                        <a:rPr lang="en-US" sz="1200" b="1" i="0" u="none" strike="noStrike">
                          <a:solidFill>
                            <a:srgbClr val="000000"/>
                          </a:solidFill>
                          <a:effectLst/>
                          <a:latin typeface="Arial"/>
                        </a:rPr>
                        <a:t>8%</a:t>
                      </a:r>
                    </a:p>
                  </a:txBody>
                  <a:tcPr marL="8072" marR="8072" marT="8072" marB="3874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9D9D9"/>
                    </a:solidFill>
                  </a:tcPr>
                </a:tc>
                <a:tc>
                  <a:txBody>
                    <a:bodyPr/>
                    <a:lstStyle/>
                    <a:p>
                      <a:pPr lvl="0" algn="ctr">
                        <a:buNone/>
                      </a:pPr>
                      <a:r>
                        <a:rPr lang="en-US" sz="1200" b="0" i="0" u="none" strike="noStrike">
                          <a:solidFill>
                            <a:srgbClr val="000000"/>
                          </a:solidFill>
                          <a:effectLst/>
                          <a:latin typeface="Gill Sans MT"/>
                        </a:rPr>
                        <a:t>116</a:t>
                      </a:r>
                    </a:p>
                  </a:txBody>
                  <a:tcPr marL="8072" marR="8072" marT="8072" marB="38748">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7B4AE"/>
                    </a:solidFill>
                  </a:tcPr>
                </a:tc>
                <a:tc>
                  <a:txBody>
                    <a:bodyPr/>
                    <a:lstStyle/>
                    <a:p>
                      <a:pPr lvl="0" algn="ctr">
                        <a:buNone/>
                      </a:pPr>
                      <a:r>
                        <a:rPr lang="en-US" sz="1200" b="0" i="0" u="none" strike="noStrike">
                          <a:solidFill>
                            <a:srgbClr val="000000"/>
                          </a:solidFill>
                          <a:effectLst/>
                          <a:latin typeface="Gill Sans MT"/>
                        </a:rPr>
                        <a:t>123</a:t>
                      </a:r>
                    </a:p>
                  </a:txBody>
                  <a:tcPr marL="8072" marR="8072" marT="8072" marB="38748">
                    <a:lnL>
                      <a:noFill/>
                    </a:lnL>
                    <a:lnR>
                      <a:noFill/>
                    </a:lnR>
                    <a:lnT w="12700" cap="flat" cmpd="sng" algn="ctr">
                      <a:solidFill>
                        <a:srgbClr val="000000"/>
                      </a:solidFill>
                      <a:prstDash val="solid"/>
                      <a:round/>
                      <a:headEnd type="none" w="med" len="med"/>
                      <a:tailEnd type="none" w="med" len="med"/>
                    </a:lnT>
                    <a:lnB>
                      <a:noFill/>
                    </a:lnB>
                    <a:solidFill>
                      <a:srgbClr val="F7B4AE"/>
                    </a:solidFill>
                  </a:tcPr>
                </a:tc>
                <a:tc>
                  <a:txBody>
                    <a:bodyPr/>
                    <a:lstStyle/>
                    <a:p>
                      <a:pPr lvl="0" algn="ctr">
                        <a:buNone/>
                      </a:pPr>
                      <a:r>
                        <a:rPr lang="en-US" sz="1200" b="0" i="0" u="none" strike="noStrike">
                          <a:solidFill>
                            <a:srgbClr val="000000"/>
                          </a:solidFill>
                          <a:effectLst/>
                          <a:latin typeface="Gill Sans MT"/>
                        </a:rPr>
                        <a:t>133</a:t>
                      </a:r>
                    </a:p>
                  </a:txBody>
                  <a:tcPr marL="8072" marR="8072" marT="8072" marB="38748">
                    <a:lnL>
                      <a:noFill/>
                    </a:lnL>
                    <a:lnR>
                      <a:noFill/>
                    </a:lnR>
                    <a:lnT w="12700" cap="flat" cmpd="sng" algn="ctr">
                      <a:solidFill>
                        <a:srgbClr val="000000"/>
                      </a:solidFill>
                      <a:prstDash val="solid"/>
                      <a:round/>
                      <a:headEnd type="none" w="med" len="med"/>
                      <a:tailEnd type="none" w="med" len="med"/>
                    </a:lnT>
                    <a:lnB>
                      <a:noFill/>
                    </a:lnB>
                    <a:solidFill>
                      <a:srgbClr val="F7B4AE"/>
                    </a:solidFill>
                  </a:tcPr>
                </a:tc>
                <a:tc>
                  <a:txBody>
                    <a:bodyPr/>
                    <a:lstStyle/>
                    <a:p>
                      <a:pPr lvl="0" algn="ctr">
                        <a:buNone/>
                      </a:pPr>
                      <a:r>
                        <a:rPr lang="en-US" sz="1200" b="0" i="0" u="none" strike="noStrike">
                          <a:solidFill>
                            <a:srgbClr val="000000"/>
                          </a:solidFill>
                          <a:effectLst/>
                          <a:latin typeface="Gill Sans MT"/>
                        </a:rPr>
                        <a:t>145</a:t>
                      </a:r>
                    </a:p>
                  </a:txBody>
                  <a:tcPr marL="8072" marR="8072" marT="8072" marB="38748">
                    <a:lnL>
                      <a:noFill/>
                    </a:lnL>
                    <a:lnR>
                      <a:noFill/>
                    </a:lnR>
                    <a:lnT w="12700" cap="flat" cmpd="sng" algn="ctr">
                      <a:solidFill>
                        <a:srgbClr val="000000"/>
                      </a:solidFill>
                      <a:prstDash val="solid"/>
                      <a:round/>
                      <a:headEnd type="none" w="med" len="med"/>
                      <a:tailEnd type="none" w="med" len="med"/>
                    </a:lnT>
                    <a:lnB>
                      <a:noFill/>
                    </a:lnB>
                    <a:solidFill>
                      <a:srgbClr val="F7B4AE"/>
                    </a:solidFill>
                  </a:tcPr>
                </a:tc>
                <a:tc>
                  <a:txBody>
                    <a:bodyPr/>
                    <a:lstStyle/>
                    <a:p>
                      <a:pPr lvl="0" algn="ctr">
                        <a:buNone/>
                      </a:pPr>
                      <a:r>
                        <a:rPr lang="en-US" sz="1200" b="0" i="0" u="none" strike="noStrike">
                          <a:solidFill>
                            <a:srgbClr val="000000"/>
                          </a:solidFill>
                          <a:effectLst/>
                          <a:latin typeface="Gill Sans MT"/>
                        </a:rPr>
                        <a:t>161</a:t>
                      </a:r>
                    </a:p>
                  </a:txBody>
                  <a:tcPr marL="8072" marR="8072" marT="8072" marB="38748">
                    <a:lnL>
                      <a:noFill/>
                    </a:lnL>
                    <a:lnR>
                      <a:noFill/>
                    </a:lnR>
                    <a:lnT w="12700" cap="flat" cmpd="sng" algn="ctr">
                      <a:solidFill>
                        <a:srgbClr val="000000"/>
                      </a:solidFill>
                      <a:prstDash val="solid"/>
                      <a:round/>
                      <a:headEnd type="none" w="med" len="med"/>
                      <a:tailEnd type="none" w="med" len="med"/>
                    </a:lnT>
                    <a:lnB>
                      <a:noFill/>
                    </a:lnB>
                    <a:solidFill>
                      <a:srgbClr val="F7B4AE"/>
                    </a:solidFill>
                  </a:tcPr>
                </a:tc>
                <a:tc>
                  <a:txBody>
                    <a:bodyPr/>
                    <a:lstStyle/>
                    <a:p>
                      <a:pPr lvl="0" algn="ctr">
                        <a:buNone/>
                      </a:pPr>
                      <a:r>
                        <a:rPr lang="en-US" sz="1200" b="0" i="0" u="none" strike="noStrike">
                          <a:solidFill>
                            <a:srgbClr val="000000"/>
                          </a:solidFill>
                          <a:effectLst/>
                          <a:latin typeface="Gill Sans MT"/>
                        </a:rPr>
                        <a:t>184</a:t>
                      </a:r>
                    </a:p>
                  </a:txBody>
                  <a:tcPr marL="8072" marR="8072" marT="8072" marB="38748">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7B4AE"/>
                    </a:solidFill>
                  </a:tcPr>
                </a:tc>
                <a:extLst>
                  <a:ext uri="{0D108BD9-81ED-4DB2-BD59-A6C34878D82A}">
                    <a16:rowId xmlns:a16="http://schemas.microsoft.com/office/drawing/2014/main" val="62693165"/>
                  </a:ext>
                </a:extLst>
              </a:tr>
              <a:tr h="238739">
                <a:tc>
                  <a:txBody>
                    <a:bodyPr/>
                    <a:lstStyle/>
                    <a:p>
                      <a:pPr algn="l" fontAlgn="t"/>
                      <a:r>
                        <a:rPr lang="en-US" sz="1200" b="1" i="0" u="none" strike="noStrike">
                          <a:solidFill>
                            <a:srgbClr val="000000"/>
                          </a:solidFill>
                          <a:effectLst/>
                          <a:latin typeface="Arial"/>
                        </a:rPr>
                        <a:t>8.5%</a:t>
                      </a:r>
                    </a:p>
                  </a:txBody>
                  <a:tcPr marL="8072" marR="8072" marT="8072" marB="3874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9D9D9"/>
                    </a:solidFill>
                  </a:tcPr>
                </a:tc>
                <a:tc>
                  <a:txBody>
                    <a:bodyPr/>
                    <a:lstStyle/>
                    <a:p>
                      <a:pPr lvl="0" algn="ctr">
                        <a:buNone/>
                      </a:pPr>
                      <a:r>
                        <a:rPr lang="en-US" sz="1200" b="0" i="0" u="none" strike="noStrike">
                          <a:solidFill>
                            <a:srgbClr val="000000"/>
                          </a:solidFill>
                          <a:effectLst/>
                          <a:latin typeface="Gill Sans MT"/>
                        </a:rPr>
                        <a:t>107</a:t>
                      </a:r>
                    </a:p>
                  </a:txBody>
                  <a:tcPr marL="8072" marR="8072" marT="8072" marB="38748">
                    <a:lnL w="12700" cap="flat" cmpd="sng" algn="ctr">
                      <a:solidFill>
                        <a:srgbClr val="000000"/>
                      </a:solidFill>
                      <a:prstDash val="solid"/>
                      <a:round/>
                      <a:headEnd type="none" w="med" len="med"/>
                      <a:tailEnd type="none" w="med" len="med"/>
                    </a:lnL>
                    <a:lnR>
                      <a:noFill/>
                    </a:lnR>
                    <a:lnT>
                      <a:noFill/>
                    </a:lnT>
                    <a:lnB>
                      <a:noFill/>
                    </a:lnB>
                    <a:solidFill>
                      <a:srgbClr val="F7B4AE"/>
                    </a:solidFill>
                  </a:tcPr>
                </a:tc>
                <a:tc>
                  <a:txBody>
                    <a:bodyPr/>
                    <a:lstStyle/>
                    <a:p>
                      <a:pPr lvl="0" algn="ctr">
                        <a:buNone/>
                      </a:pPr>
                      <a:r>
                        <a:rPr lang="en-US" sz="1200" b="0" i="0" u="none" strike="noStrike">
                          <a:solidFill>
                            <a:srgbClr val="000000"/>
                          </a:solidFill>
                          <a:effectLst/>
                          <a:latin typeface="Gill Sans MT"/>
                        </a:rPr>
                        <a:t>113</a:t>
                      </a:r>
                    </a:p>
                  </a:txBody>
                  <a:tcPr marL="8072" marR="8072" marT="8072" marB="38748">
                    <a:lnL>
                      <a:noFill/>
                    </a:lnL>
                    <a:lnR>
                      <a:noFill/>
                    </a:lnR>
                    <a:lnT>
                      <a:noFill/>
                    </a:lnT>
                    <a:lnB>
                      <a:noFill/>
                    </a:lnB>
                    <a:solidFill>
                      <a:srgbClr val="F7B4AE"/>
                    </a:solidFill>
                  </a:tcPr>
                </a:tc>
                <a:tc>
                  <a:txBody>
                    <a:bodyPr/>
                    <a:lstStyle/>
                    <a:p>
                      <a:pPr lvl="0" algn="ctr">
                        <a:buNone/>
                      </a:pPr>
                      <a:r>
                        <a:rPr lang="en-US" sz="1200" b="0" i="0" u="none" strike="noStrike">
                          <a:solidFill>
                            <a:srgbClr val="000000"/>
                          </a:solidFill>
                          <a:effectLst/>
                          <a:latin typeface="Gill Sans MT"/>
                        </a:rPr>
                        <a:t>120</a:t>
                      </a:r>
                    </a:p>
                  </a:txBody>
                  <a:tcPr marL="8072" marR="8072" marT="8072" marB="38748">
                    <a:lnL>
                      <a:noFill/>
                    </a:lnL>
                    <a:lnR>
                      <a:noFill/>
                    </a:lnR>
                    <a:lnT>
                      <a:noFill/>
                    </a:lnT>
                    <a:lnB>
                      <a:noFill/>
                    </a:lnB>
                    <a:solidFill>
                      <a:srgbClr val="F7B4AE"/>
                    </a:solidFill>
                  </a:tcPr>
                </a:tc>
                <a:tc>
                  <a:txBody>
                    <a:bodyPr/>
                    <a:lstStyle/>
                    <a:p>
                      <a:pPr lvl="0" algn="ctr">
                        <a:buNone/>
                      </a:pPr>
                      <a:r>
                        <a:rPr lang="en-US" sz="1200" b="0" i="0" u="none" strike="noStrike">
                          <a:solidFill>
                            <a:srgbClr val="000000"/>
                          </a:solidFill>
                          <a:effectLst/>
                          <a:latin typeface="Gill Sans MT"/>
                        </a:rPr>
                        <a:t>129</a:t>
                      </a:r>
                    </a:p>
                  </a:txBody>
                  <a:tcPr marL="8072" marR="8072" marT="8072" marB="38748">
                    <a:lnL>
                      <a:noFill/>
                    </a:lnL>
                    <a:lnR>
                      <a:noFill/>
                    </a:lnR>
                    <a:lnT>
                      <a:noFill/>
                    </a:lnT>
                    <a:lnB>
                      <a:noFill/>
                    </a:lnB>
                    <a:solidFill>
                      <a:srgbClr val="F7B4AE"/>
                    </a:solidFill>
                  </a:tcPr>
                </a:tc>
                <a:tc>
                  <a:txBody>
                    <a:bodyPr/>
                    <a:lstStyle/>
                    <a:p>
                      <a:pPr lvl="0" algn="ctr">
                        <a:buNone/>
                      </a:pPr>
                      <a:r>
                        <a:rPr lang="en-US" sz="1200" b="0" i="0" u="none" strike="noStrike">
                          <a:solidFill>
                            <a:srgbClr val="000000"/>
                          </a:solidFill>
                          <a:effectLst/>
                          <a:latin typeface="Gill Sans MT"/>
                        </a:rPr>
                        <a:t>141</a:t>
                      </a:r>
                    </a:p>
                  </a:txBody>
                  <a:tcPr marL="8072" marR="8072" marT="8072" marB="38748">
                    <a:lnL>
                      <a:noFill/>
                    </a:lnL>
                    <a:lnR>
                      <a:noFill/>
                    </a:lnR>
                    <a:lnT>
                      <a:noFill/>
                    </a:lnT>
                    <a:lnB>
                      <a:noFill/>
                    </a:lnB>
                    <a:solidFill>
                      <a:srgbClr val="F7B4AE"/>
                    </a:solidFill>
                  </a:tcPr>
                </a:tc>
                <a:tc>
                  <a:txBody>
                    <a:bodyPr/>
                    <a:lstStyle/>
                    <a:p>
                      <a:pPr lvl="0" algn="ctr">
                        <a:buNone/>
                      </a:pPr>
                      <a:r>
                        <a:rPr lang="en-US" sz="1200" b="0" i="0" u="none" strike="noStrike">
                          <a:solidFill>
                            <a:srgbClr val="000000"/>
                          </a:solidFill>
                          <a:effectLst/>
                          <a:latin typeface="Gill Sans MT"/>
                        </a:rPr>
                        <a:t>157</a:t>
                      </a:r>
                    </a:p>
                  </a:txBody>
                  <a:tcPr marL="8072" marR="8072" marT="8072" marB="38748">
                    <a:lnL>
                      <a:noFill/>
                    </a:lnL>
                    <a:lnR w="12700" cap="flat" cmpd="sng" algn="ctr">
                      <a:solidFill>
                        <a:srgbClr val="000000"/>
                      </a:solidFill>
                      <a:prstDash val="solid"/>
                      <a:round/>
                      <a:headEnd type="none" w="med" len="med"/>
                      <a:tailEnd type="none" w="med" len="med"/>
                    </a:lnR>
                    <a:lnT>
                      <a:noFill/>
                    </a:lnT>
                    <a:lnB>
                      <a:noFill/>
                    </a:lnB>
                    <a:solidFill>
                      <a:srgbClr val="F7B4AE"/>
                    </a:solidFill>
                  </a:tcPr>
                </a:tc>
                <a:extLst>
                  <a:ext uri="{0D108BD9-81ED-4DB2-BD59-A6C34878D82A}">
                    <a16:rowId xmlns:a16="http://schemas.microsoft.com/office/drawing/2014/main" val="3736818957"/>
                  </a:ext>
                </a:extLst>
              </a:tr>
              <a:tr h="238739">
                <a:tc>
                  <a:txBody>
                    <a:bodyPr/>
                    <a:lstStyle/>
                    <a:p>
                      <a:pPr algn="l" fontAlgn="t"/>
                      <a:r>
                        <a:rPr lang="en-US" sz="1200" b="1" i="0" u="none" strike="noStrike">
                          <a:solidFill>
                            <a:srgbClr val="000000"/>
                          </a:solidFill>
                          <a:effectLst/>
                          <a:latin typeface="Arial"/>
                        </a:rPr>
                        <a:t>9%</a:t>
                      </a:r>
                    </a:p>
                  </a:txBody>
                  <a:tcPr marL="8072" marR="8072" marT="8072" marB="3874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9D9D9"/>
                    </a:solidFill>
                  </a:tcPr>
                </a:tc>
                <a:tc>
                  <a:txBody>
                    <a:bodyPr/>
                    <a:lstStyle/>
                    <a:p>
                      <a:pPr lvl="0" algn="ctr">
                        <a:buNone/>
                      </a:pPr>
                      <a:r>
                        <a:rPr lang="en-US" sz="1200" b="0" i="0" u="none" strike="noStrike">
                          <a:solidFill>
                            <a:srgbClr val="000000"/>
                          </a:solidFill>
                          <a:effectLst/>
                          <a:latin typeface="Gill Sans MT"/>
                        </a:rPr>
                        <a:t>99</a:t>
                      </a:r>
                    </a:p>
                  </a:txBody>
                  <a:tcPr marL="8072" marR="8072" marT="8072" marB="38748">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7B4AE"/>
                    </a:solidFill>
                  </a:tcPr>
                </a:tc>
                <a:tc>
                  <a:txBody>
                    <a:bodyPr/>
                    <a:lstStyle/>
                    <a:p>
                      <a:pPr lvl="0" algn="ctr">
                        <a:buNone/>
                      </a:pPr>
                      <a:r>
                        <a:rPr lang="en-US" sz="1200" b="0" i="0" u="none" strike="noStrike">
                          <a:solidFill>
                            <a:srgbClr val="000000"/>
                          </a:solidFill>
                          <a:effectLst/>
                          <a:latin typeface="Gill Sans MT"/>
                        </a:rPr>
                        <a:t>104</a:t>
                      </a:r>
                    </a:p>
                  </a:txBody>
                  <a:tcPr marL="8072" marR="8072" marT="8072" marB="38748">
                    <a:lnL>
                      <a:noFill/>
                    </a:lnL>
                    <a:lnR>
                      <a:noFill/>
                    </a:lnR>
                    <a:lnT>
                      <a:noFill/>
                    </a:lnT>
                    <a:lnB>
                      <a:noFill/>
                    </a:lnB>
                    <a:solidFill>
                      <a:srgbClr val="F7B4AE"/>
                    </a:solidFill>
                  </a:tcPr>
                </a:tc>
                <a:tc>
                  <a:txBody>
                    <a:bodyPr/>
                    <a:lstStyle/>
                    <a:p>
                      <a:pPr lvl="0" algn="ctr">
                        <a:buNone/>
                      </a:pPr>
                      <a:r>
                        <a:rPr lang="en-US" sz="1200" b="0" i="0" u="none" strike="noStrike">
                          <a:solidFill>
                            <a:srgbClr val="000000"/>
                          </a:solidFill>
                          <a:effectLst/>
                          <a:latin typeface="Gill Sans MT"/>
                        </a:rPr>
                        <a:t>110</a:t>
                      </a:r>
                    </a:p>
                  </a:txBody>
                  <a:tcPr marL="8072" marR="8072" marT="8072" marB="38748">
                    <a:lnL>
                      <a:noFill/>
                    </a:lnL>
                    <a:lnR>
                      <a:noFill/>
                    </a:lnR>
                    <a:lnT>
                      <a:noFill/>
                    </a:lnT>
                    <a:lnB>
                      <a:noFill/>
                    </a:lnB>
                    <a:solidFill>
                      <a:srgbClr val="F7B4AE"/>
                    </a:solidFill>
                  </a:tcPr>
                </a:tc>
                <a:tc>
                  <a:txBody>
                    <a:bodyPr/>
                    <a:lstStyle/>
                    <a:p>
                      <a:pPr lvl="0" algn="ctr">
                        <a:buNone/>
                      </a:pPr>
                      <a:r>
                        <a:rPr lang="en-US" sz="1200" b="0" i="0" u="none" strike="noStrike">
                          <a:solidFill>
                            <a:srgbClr val="000000"/>
                          </a:solidFill>
                          <a:effectLst/>
                          <a:latin typeface="Gill Sans MT"/>
                        </a:rPr>
                        <a:t>117</a:t>
                      </a:r>
                    </a:p>
                  </a:txBody>
                  <a:tcPr marL="8072" marR="8072" marT="8072" marB="38748">
                    <a:lnL>
                      <a:noFill/>
                    </a:lnL>
                    <a:lnR>
                      <a:noFill/>
                    </a:lnR>
                    <a:lnT>
                      <a:noFill/>
                    </a:lnT>
                    <a:lnB>
                      <a:noFill/>
                    </a:lnB>
                    <a:solidFill>
                      <a:srgbClr val="F7B4AE"/>
                    </a:solidFill>
                  </a:tcPr>
                </a:tc>
                <a:tc>
                  <a:txBody>
                    <a:bodyPr/>
                    <a:lstStyle/>
                    <a:p>
                      <a:pPr lvl="0" algn="ctr">
                        <a:buNone/>
                      </a:pPr>
                      <a:r>
                        <a:rPr lang="en-US" sz="1200" b="0" i="0" u="none" strike="noStrike">
                          <a:solidFill>
                            <a:srgbClr val="000000"/>
                          </a:solidFill>
                          <a:effectLst/>
                          <a:latin typeface="Gill Sans MT"/>
                        </a:rPr>
                        <a:t>126</a:t>
                      </a:r>
                    </a:p>
                  </a:txBody>
                  <a:tcPr marL="8072" marR="8072" marT="8072" marB="38748">
                    <a:lnL>
                      <a:noFill/>
                    </a:lnL>
                    <a:lnR>
                      <a:noFill/>
                    </a:lnR>
                    <a:lnT>
                      <a:noFill/>
                    </a:lnT>
                    <a:lnB>
                      <a:noFill/>
                    </a:lnB>
                    <a:solidFill>
                      <a:srgbClr val="F7B4AE"/>
                    </a:solidFill>
                  </a:tcPr>
                </a:tc>
                <a:tc>
                  <a:txBody>
                    <a:bodyPr/>
                    <a:lstStyle/>
                    <a:p>
                      <a:pPr lvl="0" algn="ctr">
                        <a:buNone/>
                      </a:pPr>
                      <a:r>
                        <a:rPr lang="en-US" sz="1200" b="0" i="0" u="none" strike="noStrike">
                          <a:solidFill>
                            <a:srgbClr val="000000"/>
                          </a:solidFill>
                          <a:effectLst/>
                          <a:latin typeface="Gill Sans MT"/>
                        </a:rPr>
                        <a:t>137</a:t>
                      </a:r>
                    </a:p>
                  </a:txBody>
                  <a:tcPr marL="8072" marR="8072" marT="8072" marB="38748">
                    <a:lnL>
                      <a:noFill/>
                    </a:lnL>
                    <a:lnR w="12700" cap="flat" cmpd="sng" algn="ctr">
                      <a:solidFill>
                        <a:srgbClr val="000000"/>
                      </a:solidFill>
                      <a:prstDash val="solid"/>
                      <a:round/>
                      <a:headEnd type="none" w="med" len="med"/>
                      <a:tailEnd type="none" w="med" len="med"/>
                    </a:lnR>
                    <a:lnT>
                      <a:noFill/>
                    </a:lnT>
                    <a:lnB>
                      <a:noFill/>
                    </a:lnB>
                    <a:solidFill>
                      <a:srgbClr val="F7B4AE"/>
                    </a:solidFill>
                  </a:tcPr>
                </a:tc>
                <a:extLst>
                  <a:ext uri="{0D108BD9-81ED-4DB2-BD59-A6C34878D82A}">
                    <a16:rowId xmlns:a16="http://schemas.microsoft.com/office/drawing/2014/main" val="624398700"/>
                  </a:ext>
                </a:extLst>
              </a:tr>
              <a:tr h="238739">
                <a:tc>
                  <a:txBody>
                    <a:bodyPr/>
                    <a:lstStyle/>
                    <a:p>
                      <a:pPr algn="l" fontAlgn="t"/>
                      <a:r>
                        <a:rPr lang="en-US" sz="1200" b="1" i="0" u="none" strike="noStrike">
                          <a:solidFill>
                            <a:srgbClr val="000000"/>
                          </a:solidFill>
                          <a:effectLst/>
                          <a:latin typeface="Arial"/>
                        </a:rPr>
                        <a:t>9.4%</a:t>
                      </a:r>
                    </a:p>
                  </a:txBody>
                  <a:tcPr marL="8072" marR="8072" marT="8072" marB="3874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9D9D9"/>
                    </a:solidFill>
                  </a:tcPr>
                </a:tc>
                <a:tc>
                  <a:txBody>
                    <a:bodyPr/>
                    <a:lstStyle/>
                    <a:p>
                      <a:pPr lvl="0" algn="ctr">
                        <a:buNone/>
                      </a:pPr>
                      <a:r>
                        <a:rPr lang="en-US" sz="1200" b="1" i="0" u="none" strike="noStrike">
                          <a:solidFill>
                            <a:srgbClr val="000000"/>
                          </a:solidFill>
                          <a:effectLst/>
                          <a:latin typeface="Gill Sans MT"/>
                        </a:rPr>
                        <a:t>93</a:t>
                      </a:r>
                    </a:p>
                  </a:txBody>
                  <a:tcPr marL="8072" marR="8072" marT="8072" marB="3874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B4AE"/>
                    </a:solidFill>
                  </a:tcPr>
                </a:tc>
                <a:tc>
                  <a:txBody>
                    <a:bodyPr/>
                    <a:lstStyle/>
                    <a:p>
                      <a:pPr lvl="0" algn="ctr">
                        <a:buNone/>
                      </a:pPr>
                      <a:r>
                        <a:rPr lang="en-US" sz="1200" b="0" i="0" u="none" strike="noStrike">
                          <a:solidFill>
                            <a:srgbClr val="000000"/>
                          </a:solidFill>
                          <a:effectLst/>
                          <a:latin typeface="Gill Sans MT"/>
                        </a:rPr>
                        <a:t>97</a:t>
                      </a:r>
                    </a:p>
                  </a:txBody>
                  <a:tcPr marL="8072" marR="8072" marT="8072" marB="38748">
                    <a:lnL w="12700" cap="flat" cmpd="sng" algn="ctr">
                      <a:solidFill>
                        <a:srgbClr val="000000"/>
                      </a:solidFill>
                      <a:prstDash val="solid"/>
                      <a:round/>
                      <a:headEnd type="none" w="med" len="med"/>
                      <a:tailEnd type="none" w="med" len="med"/>
                    </a:lnL>
                    <a:lnR>
                      <a:noFill/>
                    </a:lnR>
                    <a:lnT>
                      <a:noFill/>
                    </a:lnT>
                    <a:lnB>
                      <a:noFill/>
                    </a:lnB>
                    <a:solidFill>
                      <a:srgbClr val="F7B4AE"/>
                    </a:solidFill>
                  </a:tcPr>
                </a:tc>
                <a:tc>
                  <a:txBody>
                    <a:bodyPr/>
                    <a:lstStyle/>
                    <a:p>
                      <a:pPr lvl="0" algn="ctr">
                        <a:buNone/>
                      </a:pPr>
                      <a:r>
                        <a:rPr lang="en-US" sz="1200" b="0" i="0" u="none" strike="noStrike">
                          <a:solidFill>
                            <a:srgbClr val="000000"/>
                          </a:solidFill>
                          <a:effectLst/>
                          <a:latin typeface="Gill Sans MT"/>
                        </a:rPr>
                        <a:t>102</a:t>
                      </a:r>
                    </a:p>
                  </a:txBody>
                  <a:tcPr marL="8072" marR="8072" marT="8072" marB="38748">
                    <a:lnL>
                      <a:noFill/>
                    </a:lnL>
                    <a:lnR>
                      <a:noFill/>
                    </a:lnR>
                    <a:lnT>
                      <a:noFill/>
                    </a:lnT>
                    <a:lnB>
                      <a:noFill/>
                    </a:lnB>
                    <a:solidFill>
                      <a:srgbClr val="F7B4AE"/>
                    </a:solidFill>
                  </a:tcPr>
                </a:tc>
                <a:tc>
                  <a:txBody>
                    <a:bodyPr/>
                    <a:lstStyle/>
                    <a:p>
                      <a:pPr lvl="0" algn="ctr">
                        <a:buNone/>
                      </a:pPr>
                      <a:r>
                        <a:rPr lang="en-US" sz="1200" b="0" i="0" u="none" strike="noStrike">
                          <a:solidFill>
                            <a:srgbClr val="000000"/>
                          </a:solidFill>
                          <a:effectLst/>
                          <a:latin typeface="Gill Sans MT"/>
                        </a:rPr>
                        <a:t>108</a:t>
                      </a:r>
                    </a:p>
                  </a:txBody>
                  <a:tcPr marL="8072" marR="8072" marT="8072" marB="38748">
                    <a:lnL>
                      <a:noFill/>
                    </a:lnL>
                    <a:lnR>
                      <a:noFill/>
                    </a:lnR>
                    <a:lnT>
                      <a:noFill/>
                    </a:lnT>
                    <a:lnB>
                      <a:noFill/>
                    </a:lnB>
                    <a:solidFill>
                      <a:srgbClr val="F7B4AE"/>
                    </a:solidFill>
                  </a:tcPr>
                </a:tc>
                <a:tc>
                  <a:txBody>
                    <a:bodyPr/>
                    <a:lstStyle/>
                    <a:p>
                      <a:pPr lvl="0" algn="ctr">
                        <a:buNone/>
                      </a:pPr>
                      <a:r>
                        <a:rPr lang="en-US" sz="1200" b="0" i="0" u="none" strike="noStrike">
                          <a:solidFill>
                            <a:srgbClr val="000000"/>
                          </a:solidFill>
                          <a:effectLst/>
                          <a:latin typeface="Gill Sans MT"/>
                        </a:rPr>
                        <a:t>115</a:t>
                      </a:r>
                    </a:p>
                  </a:txBody>
                  <a:tcPr marL="8072" marR="8072" marT="8072" marB="38748">
                    <a:lnL>
                      <a:noFill/>
                    </a:lnL>
                    <a:lnR>
                      <a:noFill/>
                    </a:lnR>
                    <a:lnT>
                      <a:noFill/>
                    </a:lnT>
                    <a:lnB>
                      <a:noFill/>
                    </a:lnB>
                    <a:solidFill>
                      <a:srgbClr val="F7B4AE"/>
                    </a:solidFill>
                  </a:tcPr>
                </a:tc>
                <a:tc>
                  <a:txBody>
                    <a:bodyPr/>
                    <a:lstStyle/>
                    <a:p>
                      <a:pPr lvl="0" algn="ctr">
                        <a:buNone/>
                      </a:pPr>
                      <a:r>
                        <a:rPr lang="en-US" sz="1200" b="0" i="0" u="none" strike="noStrike">
                          <a:solidFill>
                            <a:srgbClr val="000000"/>
                          </a:solidFill>
                          <a:effectLst/>
                          <a:latin typeface="Gill Sans MT"/>
                        </a:rPr>
                        <a:t>124</a:t>
                      </a:r>
                    </a:p>
                  </a:txBody>
                  <a:tcPr marL="8072" marR="8072" marT="8072" marB="38748">
                    <a:lnL>
                      <a:noFill/>
                    </a:lnL>
                    <a:lnR w="12700" cap="flat" cmpd="sng" algn="ctr">
                      <a:solidFill>
                        <a:srgbClr val="000000"/>
                      </a:solidFill>
                      <a:prstDash val="solid"/>
                      <a:round/>
                      <a:headEnd type="none" w="med" len="med"/>
                      <a:tailEnd type="none" w="med" len="med"/>
                    </a:lnR>
                    <a:lnT>
                      <a:noFill/>
                    </a:lnT>
                    <a:lnB>
                      <a:noFill/>
                    </a:lnB>
                    <a:solidFill>
                      <a:srgbClr val="F7B4AE"/>
                    </a:solidFill>
                  </a:tcPr>
                </a:tc>
                <a:extLst>
                  <a:ext uri="{0D108BD9-81ED-4DB2-BD59-A6C34878D82A}">
                    <a16:rowId xmlns:a16="http://schemas.microsoft.com/office/drawing/2014/main" val="1922362540"/>
                  </a:ext>
                </a:extLst>
              </a:tr>
              <a:tr h="238739">
                <a:tc>
                  <a:txBody>
                    <a:bodyPr/>
                    <a:lstStyle/>
                    <a:p>
                      <a:pPr algn="l" fontAlgn="t"/>
                      <a:r>
                        <a:rPr lang="en-US" sz="1200" b="1" i="0" u="none" strike="noStrike">
                          <a:solidFill>
                            <a:srgbClr val="000000"/>
                          </a:solidFill>
                          <a:effectLst/>
                          <a:latin typeface="Arial"/>
                        </a:rPr>
                        <a:t>10%</a:t>
                      </a:r>
                    </a:p>
                  </a:txBody>
                  <a:tcPr marL="8072" marR="8072" marT="8072" marB="3874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9D9D9"/>
                    </a:solidFill>
                  </a:tcPr>
                </a:tc>
                <a:tc>
                  <a:txBody>
                    <a:bodyPr/>
                    <a:lstStyle/>
                    <a:p>
                      <a:pPr lvl="0" algn="ctr">
                        <a:buNone/>
                      </a:pPr>
                      <a:r>
                        <a:rPr lang="en-US" sz="1200" b="0" i="0" u="none" strike="noStrike">
                          <a:solidFill>
                            <a:srgbClr val="000000"/>
                          </a:solidFill>
                          <a:effectLst/>
                          <a:latin typeface="Gill Sans MT"/>
                        </a:rPr>
                        <a:t>87</a:t>
                      </a:r>
                    </a:p>
                  </a:txBody>
                  <a:tcPr marL="8072" marR="8072" marT="8072" marB="38748">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7B4AE"/>
                    </a:solidFill>
                  </a:tcPr>
                </a:tc>
                <a:tc>
                  <a:txBody>
                    <a:bodyPr/>
                    <a:lstStyle/>
                    <a:p>
                      <a:pPr lvl="0" algn="ctr">
                        <a:buNone/>
                      </a:pPr>
                      <a:r>
                        <a:rPr lang="en-US" sz="1200" b="0" i="0" u="none" strike="noStrike">
                          <a:solidFill>
                            <a:srgbClr val="000000"/>
                          </a:solidFill>
                          <a:effectLst/>
                          <a:latin typeface="Gill Sans MT"/>
                        </a:rPr>
                        <a:t>90</a:t>
                      </a:r>
                    </a:p>
                  </a:txBody>
                  <a:tcPr marL="8072" marR="8072" marT="8072" marB="38748">
                    <a:lnL>
                      <a:noFill/>
                    </a:lnL>
                    <a:lnR>
                      <a:noFill/>
                    </a:lnR>
                    <a:lnT>
                      <a:noFill/>
                    </a:lnT>
                    <a:lnB>
                      <a:noFill/>
                    </a:lnB>
                    <a:solidFill>
                      <a:srgbClr val="F7B4AE"/>
                    </a:solidFill>
                  </a:tcPr>
                </a:tc>
                <a:tc>
                  <a:txBody>
                    <a:bodyPr/>
                    <a:lstStyle/>
                    <a:p>
                      <a:pPr lvl="0" algn="ctr">
                        <a:buNone/>
                      </a:pPr>
                      <a:r>
                        <a:rPr lang="en-US" sz="1200" b="0" i="0" u="none" strike="noStrike">
                          <a:solidFill>
                            <a:srgbClr val="000000"/>
                          </a:solidFill>
                          <a:effectLst/>
                          <a:latin typeface="Gill Sans MT"/>
                        </a:rPr>
                        <a:t>94</a:t>
                      </a:r>
                    </a:p>
                  </a:txBody>
                  <a:tcPr marL="8072" marR="8072" marT="8072" marB="38748">
                    <a:lnL>
                      <a:noFill/>
                    </a:lnL>
                    <a:lnR>
                      <a:noFill/>
                    </a:lnR>
                    <a:lnT>
                      <a:noFill/>
                    </a:lnT>
                    <a:lnB>
                      <a:noFill/>
                    </a:lnB>
                    <a:solidFill>
                      <a:srgbClr val="F7B4AE"/>
                    </a:solidFill>
                  </a:tcPr>
                </a:tc>
                <a:tc>
                  <a:txBody>
                    <a:bodyPr/>
                    <a:lstStyle/>
                    <a:p>
                      <a:pPr lvl="0" algn="ctr">
                        <a:buNone/>
                      </a:pPr>
                      <a:r>
                        <a:rPr lang="en-US" sz="1200" b="0" i="0" u="none" strike="noStrike">
                          <a:solidFill>
                            <a:srgbClr val="000000"/>
                          </a:solidFill>
                          <a:effectLst/>
                          <a:latin typeface="Gill Sans MT"/>
                        </a:rPr>
                        <a:t>99</a:t>
                      </a:r>
                    </a:p>
                  </a:txBody>
                  <a:tcPr marL="8072" marR="8072" marT="8072" marB="38748">
                    <a:lnL>
                      <a:noFill/>
                    </a:lnL>
                    <a:lnR>
                      <a:noFill/>
                    </a:lnR>
                    <a:lnT>
                      <a:noFill/>
                    </a:lnT>
                    <a:lnB>
                      <a:noFill/>
                    </a:lnB>
                    <a:solidFill>
                      <a:srgbClr val="F7B4AE"/>
                    </a:solidFill>
                  </a:tcPr>
                </a:tc>
                <a:tc>
                  <a:txBody>
                    <a:bodyPr/>
                    <a:lstStyle/>
                    <a:p>
                      <a:pPr lvl="0" algn="ctr">
                        <a:buNone/>
                      </a:pPr>
                      <a:r>
                        <a:rPr lang="en-US" sz="1200" b="0" i="0" u="none" strike="noStrike">
                          <a:solidFill>
                            <a:srgbClr val="000000"/>
                          </a:solidFill>
                          <a:effectLst/>
                          <a:latin typeface="Gill Sans MT"/>
                        </a:rPr>
                        <a:t>104</a:t>
                      </a:r>
                    </a:p>
                  </a:txBody>
                  <a:tcPr marL="8072" marR="8072" marT="8072" marB="38748">
                    <a:lnL>
                      <a:noFill/>
                    </a:lnL>
                    <a:lnR>
                      <a:noFill/>
                    </a:lnR>
                    <a:lnT>
                      <a:noFill/>
                    </a:lnT>
                    <a:lnB>
                      <a:noFill/>
                    </a:lnB>
                    <a:solidFill>
                      <a:srgbClr val="F7B4AE"/>
                    </a:solidFill>
                  </a:tcPr>
                </a:tc>
                <a:tc>
                  <a:txBody>
                    <a:bodyPr/>
                    <a:lstStyle/>
                    <a:p>
                      <a:pPr lvl="0" algn="ctr">
                        <a:buNone/>
                      </a:pPr>
                      <a:r>
                        <a:rPr lang="en-US" sz="1200" b="0" i="0" u="none" strike="noStrike">
                          <a:solidFill>
                            <a:srgbClr val="000000"/>
                          </a:solidFill>
                          <a:effectLst/>
                          <a:latin typeface="Gill Sans MT"/>
                        </a:rPr>
                        <a:t>111</a:t>
                      </a:r>
                    </a:p>
                  </a:txBody>
                  <a:tcPr marL="8072" marR="8072" marT="8072" marB="38748">
                    <a:lnL>
                      <a:noFill/>
                    </a:lnL>
                    <a:lnR w="12700" cap="flat" cmpd="sng" algn="ctr">
                      <a:solidFill>
                        <a:srgbClr val="000000"/>
                      </a:solidFill>
                      <a:prstDash val="solid"/>
                      <a:round/>
                      <a:headEnd type="none" w="med" len="med"/>
                      <a:tailEnd type="none" w="med" len="med"/>
                    </a:lnR>
                    <a:lnT>
                      <a:noFill/>
                    </a:lnT>
                    <a:lnB>
                      <a:noFill/>
                    </a:lnB>
                    <a:solidFill>
                      <a:srgbClr val="F7B4AE"/>
                    </a:solidFill>
                  </a:tcPr>
                </a:tc>
                <a:extLst>
                  <a:ext uri="{0D108BD9-81ED-4DB2-BD59-A6C34878D82A}">
                    <a16:rowId xmlns:a16="http://schemas.microsoft.com/office/drawing/2014/main" val="1683814594"/>
                  </a:ext>
                </a:extLst>
              </a:tr>
              <a:tr h="238739">
                <a:tc>
                  <a:txBody>
                    <a:bodyPr/>
                    <a:lstStyle/>
                    <a:p>
                      <a:pPr algn="l" fontAlgn="t"/>
                      <a:r>
                        <a:rPr lang="en-US" sz="1200" b="1" i="0" u="none" strike="noStrike">
                          <a:solidFill>
                            <a:srgbClr val="000000"/>
                          </a:solidFill>
                          <a:effectLst/>
                          <a:latin typeface="Arial"/>
                        </a:rPr>
                        <a:t>10.5%</a:t>
                      </a:r>
                    </a:p>
                  </a:txBody>
                  <a:tcPr marL="8072" marR="8072" marT="8072" marB="3874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9D9D9"/>
                    </a:solidFill>
                  </a:tcPr>
                </a:tc>
                <a:tc>
                  <a:txBody>
                    <a:bodyPr/>
                    <a:lstStyle/>
                    <a:p>
                      <a:pPr lvl="0" algn="ctr">
                        <a:buNone/>
                      </a:pPr>
                      <a:r>
                        <a:rPr lang="en-US" sz="1200" b="0" i="0" u="none" strike="noStrike">
                          <a:solidFill>
                            <a:srgbClr val="000000"/>
                          </a:solidFill>
                          <a:effectLst/>
                          <a:latin typeface="Gill Sans MT"/>
                        </a:rPr>
                        <a:t>82</a:t>
                      </a:r>
                    </a:p>
                  </a:txBody>
                  <a:tcPr marL="8072" marR="8072" marT="8072" marB="38748">
                    <a:lnL w="12700" cap="flat" cmpd="sng" algn="ctr">
                      <a:solidFill>
                        <a:srgbClr val="000000"/>
                      </a:solidFill>
                      <a:prstDash val="solid"/>
                      <a:round/>
                      <a:headEnd type="none" w="med" len="med"/>
                      <a:tailEnd type="none" w="med" len="med"/>
                    </a:lnL>
                    <a:lnR>
                      <a:noFill/>
                    </a:lnR>
                    <a:lnT>
                      <a:noFill/>
                    </a:lnT>
                    <a:lnB>
                      <a:noFill/>
                    </a:lnB>
                    <a:solidFill>
                      <a:srgbClr val="F7B4AE"/>
                    </a:solidFill>
                  </a:tcPr>
                </a:tc>
                <a:tc>
                  <a:txBody>
                    <a:bodyPr/>
                    <a:lstStyle/>
                    <a:p>
                      <a:pPr lvl="0" algn="ctr">
                        <a:buNone/>
                      </a:pPr>
                      <a:r>
                        <a:rPr lang="en-US" sz="1200" b="0" i="0" u="none" strike="noStrike">
                          <a:solidFill>
                            <a:srgbClr val="000000"/>
                          </a:solidFill>
                          <a:effectLst/>
                          <a:latin typeface="Gill Sans MT"/>
                        </a:rPr>
                        <a:t>85</a:t>
                      </a:r>
                    </a:p>
                  </a:txBody>
                  <a:tcPr marL="8072" marR="8072" marT="8072" marB="38748">
                    <a:lnL>
                      <a:noFill/>
                    </a:lnL>
                    <a:lnR>
                      <a:noFill/>
                    </a:lnR>
                    <a:lnT>
                      <a:noFill/>
                    </a:lnT>
                    <a:lnB>
                      <a:noFill/>
                    </a:lnB>
                    <a:solidFill>
                      <a:srgbClr val="F7B4AE"/>
                    </a:solidFill>
                  </a:tcPr>
                </a:tc>
                <a:tc>
                  <a:txBody>
                    <a:bodyPr/>
                    <a:lstStyle/>
                    <a:p>
                      <a:pPr lvl="0" algn="ctr">
                        <a:buNone/>
                      </a:pPr>
                      <a:r>
                        <a:rPr lang="en-US" sz="1200" b="0" i="0" u="none" strike="noStrike">
                          <a:solidFill>
                            <a:srgbClr val="000000"/>
                          </a:solidFill>
                          <a:effectLst/>
                          <a:latin typeface="Gill Sans MT"/>
                        </a:rPr>
                        <a:t>88</a:t>
                      </a:r>
                    </a:p>
                  </a:txBody>
                  <a:tcPr marL="8072" marR="8072" marT="8072" marB="38748">
                    <a:lnL>
                      <a:noFill/>
                    </a:lnL>
                    <a:lnR>
                      <a:noFill/>
                    </a:lnR>
                    <a:lnT>
                      <a:noFill/>
                    </a:lnT>
                    <a:lnB>
                      <a:noFill/>
                    </a:lnB>
                    <a:solidFill>
                      <a:srgbClr val="F7B4AE"/>
                    </a:solidFill>
                  </a:tcPr>
                </a:tc>
                <a:tc>
                  <a:txBody>
                    <a:bodyPr/>
                    <a:lstStyle/>
                    <a:p>
                      <a:pPr lvl="0" algn="ctr">
                        <a:buNone/>
                      </a:pPr>
                      <a:r>
                        <a:rPr lang="en-US" sz="1200" b="0" i="0" u="none" strike="noStrike">
                          <a:solidFill>
                            <a:srgbClr val="000000"/>
                          </a:solidFill>
                          <a:effectLst/>
                          <a:latin typeface="Gill Sans MT"/>
                        </a:rPr>
                        <a:t>92</a:t>
                      </a:r>
                    </a:p>
                  </a:txBody>
                  <a:tcPr marL="8072" marR="8072" marT="8072" marB="38748">
                    <a:lnL>
                      <a:noFill/>
                    </a:lnL>
                    <a:lnR>
                      <a:noFill/>
                    </a:lnR>
                    <a:lnT>
                      <a:noFill/>
                    </a:lnT>
                    <a:lnB>
                      <a:noFill/>
                    </a:lnB>
                    <a:solidFill>
                      <a:srgbClr val="F7B4AE"/>
                    </a:solidFill>
                  </a:tcPr>
                </a:tc>
                <a:tc>
                  <a:txBody>
                    <a:bodyPr/>
                    <a:lstStyle/>
                    <a:p>
                      <a:pPr lvl="0" algn="ctr">
                        <a:buNone/>
                      </a:pPr>
                      <a:r>
                        <a:rPr lang="en-US" sz="1200" b="0" i="0" u="none" strike="noStrike">
                          <a:solidFill>
                            <a:srgbClr val="000000"/>
                          </a:solidFill>
                          <a:effectLst/>
                          <a:latin typeface="Gill Sans MT"/>
                        </a:rPr>
                        <a:t>96</a:t>
                      </a:r>
                    </a:p>
                  </a:txBody>
                  <a:tcPr marL="8072" marR="8072" marT="8072" marB="38748">
                    <a:lnL>
                      <a:noFill/>
                    </a:lnL>
                    <a:lnR>
                      <a:noFill/>
                    </a:lnR>
                    <a:lnT>
                      <a:noFill/>
                    </a:lnT>
                    <a:lnB>
                      <a:noFill/>
                    </a:lnB>
                    <a:solidFill>
                      <a:srgbClr val="F7B4AE"/>
                    </a:solidFill>
                  </a:tcPr>
                </a:tc>
                <a:tc>
                  <a:txBody>
                    <a:bodyPr/>
                    <a:lstStyle/>
                    <a:p>
                      <a:pPr lvl="0" algn="ctr">
                        <a:buNone/>
                      </a:pPr>
                      <a:r>
                        <a:rPr lang="en-US" sz="1200" b="0" i="0" u="none" strike="noStrike">
                          <a:solidFill>
                            <a:srgbClr val="000000"/>
                          </a:solidFill>
                          <a:effectLst/>
                          <a:latin typeface="Gill Sans MT"/>
                        </a:rPr>
                        <a:t>102</a:t>
                      </a:r>
                    </a:p>
                  </a:txBody>
                  <a:tcPr marL="8072" marR="8072" marT="8072" marB="38748">
                    <a:lnL>
                      <a:noFill/>
                    </a:lnL>
                    <a:lnR w="12700" cap="flat" cmpd="sng" algn="ctr">
                      <a:solidFill>
                        <a:srgbClr val="000000"/>
                      </a:solidFill>
                      <a:prstDash val="solid"/>
                      <a:round/>
                      <a:headEnd type="none" w="med" len="med"/>
                      <a:tailEnd type="none" w="med" len="med"/>
                    </a:lnR>
                    <a:lnT>
                      <a:noFill/>
                    </a:lnT>
                    <a:lnB>
                      <a:noFill/>
                    </a:lnB>
                    <a:solidFill>
                      <a:srgbClr val="F7B4AE"/>
                    </a:solidFill>
                  </a:tcPr>
                </a:tc>
                <a:extLst>
                  <a:ext uri="{0D108BD9-81ED-4DB2-BD59-A6C34878D82A}">
                    <a16:rowId xmlns:a16="http://schemas.microsoft.com/office/drawing/2014/main" val="4252394899"/>
                  </a:ext>
                </a:extLst>
              </a:tr>
              <a:tr h="238739">
                <a:tc>
                  <a:txBody>
                    <a:bodyPr/>
                    <a:lstStyle/>
                    <a:p>
                      <a:pPr algn="l" fontAlgn="t"/>
                      <a:r>
                        <a:rPr lang="en-US" sz="1200" b="1" i="0" u="none" strike="noStrike">
                          <a:solidFill>
                            <a:srgbClr val="000000"/>
                          </a:solidFill>
                          <a:effectLst/>
                          <a:latin typeface="Arial"/>
                        </a:rPr>
                        <a:t>11%</a:t>
                      </a:r>
                    </a:p>
                  </a:txBody>
                  <a:tcPr marL="8072" marR="8072" marT="8072" marB="3874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lvl="0" algn="ctr">
                        <a:buNone/>
                      </a:pPr>
                      <a:r>
                        <a:rPr lang="en-US" sz="1200" b="0" i="0" u="none" strike="noStrike">
                          <a:solidFill>
                            <a:srgbClr val="000000"/>
                          </a:solidFill>
                          <a:effectLst/>
                          <a:latin typeface="Gill Sans MT"/>
                        </a:rPr>
                        <a:t>77</a:t>
                      </a:r>
                    </a:p>
                  </a:txBody>
                  <a:tcPr marL="8072" marR="8072" marT="8072" marB="38748">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7B4AE"/>
                    </a:solidFill>
                  </a:tcPr>
                </a:tc>
                <a:tc>
                  <a:txBody>
                    <a:bodyPr/>
                    <a:lstStyle/>
                    <a:p>
                      <a:pPr lvl="0" algn="ctr">
                        <a:buNone/>
                      </a:pPr>
                      <a:r>
                        <a:rPr lang="en-US" sz="1200" b="0" i="0" u="none" strike="noStrike">
                          <a:solidFill>
                            <a:srgbClr val="000000"/>
                          </a:solidFill>
                          <a:effectLst/>
                          <a:latin typeface="Gill Sans MT"/>
                        </a:rPr>
                        <a:t>80</a:t>
                      </a:r>
                    </a:p>
                  </a:txBody>
                  <a:tcPr marL="8072" marR="8072" marT="8072" marB="38748">
                    <a:lnL>
                      <a:noFill/>
                    </a:lnL>
                    <a:lnR>
                      <a:noFill/>
                    </a:lnR>
                    <a:lnT>
                      <a:noFill/>
                    </a:lnT>
                    <a:lnB w="12700" cap="flat" cmpd="sng" algn="ctr">
                      <a:solidFill>
                        <a:srgbClr val="000000"/>
                      </a:solidFill>
                      <a:prstDash val="solid"/>
                      <a:round/>
                      <a:headEnd type="none" w="med" len="med"/>
                      <a:tailEnd type="none" w="med" len="med"/>
                    </a:lnB>
                    <a:solidFill>
                      <a:srgbClr val="F7B4AE"/>
                    </a:solidFill>
                  </a:tcPr>
                </a:tc>
                <a:tc>
                  <a:txBody>
                    <a:bodyPr/>
                    <a:lstStyle/>
                    <a:p>
                      <a:pPr lvl="0" algn="ctr">
                        <a:buNone/>
                      </a:pPr>
                      <a:r>
                        <a:rPr lang="en-US" sz="1200" b="0" i="0" u="none" strike="noStrike">
                          <a:solidFill>
                            <a:srgbClr val="000000"/>
                          </a:solidFill>
                          <a:effectLst/>
                          <a:latin typeface="Gill Sans MT"/>
                        </a:rPr>
                        <a:t>83</a:t>
                      </a:r>
                    </a:p>
                  </a:txBody>
                  <a:tcPr marL="8072" marR="8072" marT="8072" marB="38748">
                    <a:lnL>
                      <a:noFill/>
                    </a:lnL>
                    <a:lnR>
                      <a:noFill/>
                    </a:lnR>
                    <a:lnT>
                      <a:noFill/>
                    </a:lnT>
                    <a:lnB w="12700" cap="flat" cmpd="sng" algn="ctr">
                      <a:solidFill>
                        <a:srgbClr val="000000"/>
                      </a:solidFill>
                      <a:prstDash val="solid"/>
                      <a:round/>
                      <a:headEnd type="none" w="med" len="med"/>
                      <a:tailEnd type="none" w="med" len="med"/>
                    </a:lnB>
                    <a:solidFill>
                      <a:srgbClr val="F7B4AE"/>
                    </a:solidFill>
                  </a:tcPr>
                </a:tc>
                <a:tc>
                  <a:txBody>
                    <a:bodyPr/>
                    <a:lstStyle/>
                    <a:p>
                      <a:pPr lvl="0" algn="ctr">
                        <a:buNone/>
                      </a:pPr>
                      <a:r>
                        <a:rPr lang="en-US" sz="1200" b="0" i="0" u="none" strike="noStrike">
                          <a:solidFill>
                            <a:srgbClr val="000000"/>
                          </a:solidFill>
                          <a:effectLst/>
                          <a:latin typeface="Gill Sans MT"/>
                        </a:rPr>
                        <a:t>86</a:t>
                      </a:r>
                    </a:p>
                  </a:txBody>
                  <a:tcPr marL="8072" marR="8072" marT="8072" marB="38748">
                    <a:lnL>
                      <a:noFill/>
                    </a:lnL>
                    <a:lnR>
                      <a:noFill/>
                    </a:lnR>
                    <a:lnT>
                      <a:noFill/>
                    </a:lnT>
                    <a:lnB w="12700" cap="flat" cmpd="sng" algn="ctr">
                      <a:solidFill>
                        <a:srgbClr val="000000"/>
                      </a:solidFill>
                      <a:prstDash val="solid"/>
                      <a:round/>
                      <a:headEnd type="none" w="med" len="med"/>
                      <a:tailEnd type="none" w="med" len="med"/>
                    </a:lnB>
                    <a:solidFill>
                      <a:srgbClr val="F7B4AE"/>
                    </a:solidFill>
                  </a:tcPr>
                </a:tc>
                <a:tc>
                  <a:txBody>
                    <a:bodyPr/>
                    <a:lstStyle/>
                    <a:p>
                      <a:pPr lvl="0" algn="ctr">
                        <a:buNone/>
                      </a:pPr>
                      <a:r>
                        <a:rPr lang="en-US" sz="1200" b="0" i="0" u="none" strike="noStrike">
                          <a:solidFill>
                            <a:srgbClr val="000000"/>
                          </a:solidFill>
                          <a:effectLst/>
                          <a:latin typeface="Gill Sans MT"/>
                        </a:rPr>
                        <a:t>89</a:t>
                      </a:r>
                    </a:p>
                  </a:txBody>
                  <a:tcPr marL="8072" marR="8072" marT="8072" marB="38748">
                    <a:lnL>
                      <a:noFill/>
                    </a:lnL>
                    <a:lnR>
                      <a:noFill/>
                    </a:lnR>
                    <a:lnT>
                      <a:noFill/>
                    </a:lnT>
                    <a:lnB w="12700" cap="flat" cmpd="sng" algn="ctr">
                      <a:solidFill>
                        <a:srgbClr val="000000"/>
                      </a:solidFill>
                      <a:prstDash val="solid"/>
                      <a:round/>
                      <a:headEnd type="none" w="med" len="med"/>
                      <a:tailEnd type="none" w="med" len="med"/>
                    </a:lnB>
                    <a:solidFill>
                      <a:srgbClr val="F7B4AE"/>
                    </a:solidFill>
                  </a:tcPr>
                </a:tc>
                <a:tc>
                  <a:txBody>
                    <a:bodyPr/>
                    <a:lstStyle/>
                    <a:p>
                      <a:pPr lvl="0" algn="ctr">
                        <a:buNone/>
                      </a:pPr>
                      <a:r>
                        <a:rPr lang="en-US" sz="1200" b="0" i="0" u="none" strike="noStrike">
                          <a:solidFill>
                            <a:srgbClr val="000000"/>
                          </a:solidFill>
                          <a:effectLst/>
                          <a:latin typeface="Gill Sans MT"/>
                        </a:rPr>
                        <a:t>94</a:t>
                      </a:r>
                    </a:p>
                  </a:txBody>
                  <a:tcPr marL="8072" marR="8072" marT="8072" marB="38748">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7B4AE"/>
                    </a:solidFill>
                  </a:tcPr>
                </a:tc>
                <a:extLst>
                  <a:ext uri="{0D108BD9-81ED-4DB2-BD59-A6C34878D82A}">
                    <a16:rowId xmlns:a16="http://schemas.microsoft.com/office/drawing/2014/main" val="905845960"/>
                  </a:ext>
                </a:extLst>
              </a:tr>
            </a:tbl>
          </a:graphicData>
        </a:graphic>
      </p:graphicFrame>
      <p:sp>
        <p:nvSpPr>
          <p:cNvPr id="19" name="TextBox 18">
            <a:extLst>
              <a:ext uri="{FF2B5EF4-FFF2-40B4-BE49-F238E27FC236}">
                <a16:creationId xmlns:a16="http://schemas.microsoft.com/office/drawing/2014/main" id="{E8635D83-63AE-EB14-4DBF-B6C1FD823692}"/>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Tree>
    <p:extLst>
      <p:ext uri="{BB962C8B-B14F-4D97-AF65-F5344CB8AC3E}">
        <p14:creationId xmlns:p14="http://schemas.microsoft.com/office/powerpoint/2010/main" val="31207331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92000">
              <a:srgbClr val="FD7A85"/>
            </a:gs>
            <a:gs pos="0">
              <a:srgbClr val="C00000"/>
            </a:gs>
            <a:gs pos="92999">
              <a:srgbClr val="E95159"/>
            </a:gs>
            <a:gs pos="9000">
              <a:srgbClr val="C00000"/>
            </a:gs>
            <a:gs pos="36000">
              <a:schemeClr val="accent4">
                <a:lumMod val="20000"/>
                <a:lumOff val="80000"/>
              </a:schemeClr>
            </a:gs>
            <a:gs pos="95000">
              <a:srgbClr val="C00000"/>
            </a:gs>
          </a:gsLst>
          <a:lin ang="16200000" scaled="1"/>
        </a:gra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6E37985-09B8-4F09-93C7-44CB3EDE5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6206"/>
            <a:ext cx="12192000" cy="600560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FAD198D-611C-E4F4-29E3-C7C0747460CC}"/>
              </a:ext>
            </a:extLst>
          </p:cNvPr>
          <p:cNvSpPr txBox="1"/>
          <p:nvPr/>
        </p:nvSpPr>
        <p:spPr>
          <a:xfrm>
            <a:off x="4572009" y="325677"/>
            <a:ext cx="184731" cy="369332"/>
          </a:xfrm>
          <a:prstGeom prst="rect">
            <a:avLst/>
          </a:prstGeom>
          <a:noFill/>
        </p:spPr>
        <p:txBody>
          <a:bodyPr wrap="none" rtlCol="0">
            <a:spAutoFit/>
          </a:bodyPr>
          <a:lstStyle/>
          <a:p>
            <a:endParaRPr lang="en-US"/>
          </a:p>
        </p:txBody>
      </p:sp>
      <p:sp>
        <p:nvSpPr>
          <p:cNvPr id="6" name="TextBox 5">
            <a:extLst>
              <a:ext uri="{FF2B5EF4-FFF2-40B4-BE49-F238E27FC236}">
                <a16:creationId xmlns:a16="http://schemas.microsoft.com/office/drawing/2014/main" id="{EC01D556-D645-5BFF-79F4-3313A02E2951}"/>
              </a:ext>
            </a:extLst>
          </p:cNvPr>
          <p:cNvSpPr txBox="1"/>
          <p:nvPr/>
        </p:nvSpPr>
        <p:spPr>
          <a:xfrm>
            <a:off x="1728601" y="6663847"/>
            <a:ext cx="184731" cy="369332"/>
          </a:xfrm>
          <a:prstGeom prst="rect">
            <a:avLst/>
          </a:prstGeom>
          <a:noFill/>
        </p:spPr>
        <p:txBody>
          <a:bodyPr wrap="none" rtlCol="0">
            <a:spAutoFit/>
          </a:bodyPr>
          <a:lstStyle/>
          <a:p>
            <a:endParaRPr lang="en-US"/>
          </a:p>
        </p:txBody>
      </p:sp>
      <p:pic>
        <p:nvPicPr>
          <p:cNvPr id="12" name="Picture 11">
            <a:extLst>
              <a:ext uri="{FF2B5EF4-FFF2-40B4-BE49-F238E27FC236}">
                <a16:creationId xmlns:a16="http://schemas.microsoft.com/office/drawing/2014/main" id="{35A7B181-DB1E-7758-9DF8-E3A91799C1D6}"/>
              </a:ext>
            </a:extLst>
          </p:cNvPr>
          <p:cNvPicPr>
            <a:picLocks noChangeAspect="1"/>
          </p:cNvPicPr>
          <p:nvPr/>
        </p:nvPicPr>
        <p:blipFill>
          <a:blip r:embed="rId3"/>
          <a:stretch>
            <a:fillRect/>
          </a:stretch>
        </p:blipFill>
        <p:spPr>
          <a:xfrm>
            <a:off x="10168569" y="6049924"/>
            <a:ext cx="1917011" cy="381875"/>
          </a:xfrm>
          <a:prstGeom prst="rect">
            <a:avLst/>
          </a:prstGeom>
        </p:spPr>
      </p:pic>
      <p:pic>
        <p:nvPicPr>
          <p:cNvPr id="4" name="Picture 1" descr="A graph of a football game&#10;&#10;Description automatically generated">
            <a:extLst>
              <a:ext uri="{FF2B5EF4-FFF2-40B4-BE49-F238E27FC236}">
                <a16:creationId xmlns:a16="http://schemas.microsoft.com/office/drawing/2014/main" id="{EA38B25F-CE07-422D-7EF4-88E40D78D631}"/>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424095" y="927049"/>
            <a:ext cx="9343811" cy="468066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a:extLst>
              <a:ext uri="{FF2B5EF4-FFF2-40B4-BE49-F238E27FC236}">
                <a16:creationId xmlns:a16="http://schemas.microsoft.com/office/drawing/2014/main" id="{7197664F-4A38-BC99-B66A-D63C1B14D26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15297" y="1445006"/>
            <a:ext cx="1487527" cy="3173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7403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88" name="Rectangle 87">
            <a:extLst>
              <a:ext uri="{FF2B5EF4-FFF2-40B4-BE49-F238E27FC236}">
                <a16:creationId xmlns:a16="http://schemas.microsoft.com/office/drawing/2014/main" id="{3C5F7985-A1ED-461B-A8F8-8CF5834FC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76113"/>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TextBox 2">
            <a:extLst>
              <a:ext uri="{FF2B5EF4-FFF2-40B4-BE49-F238E27FC236}">
                <a16:creationId xmlns:a16="http://schemas.microsoft.com/office/drawing/2014/main" id="{38EDAD1D-4E21-9676-5533-304BA85B37E7}"/>
              </a:ext>
            </a:extLst>
          </p:cNvPr>
          <p:cNvSpPr txBox="1"/>
          <p:nvPr/>
        </p:nvSpPr>
        <p:spPr>
          <a:xfrm>
            <a:off x="1" y="163586"/>
            <a:ext cx="4727780" cy="1353268"/>
          </a:xfrm>
          <a:prstGeom prst="rect">
            <a:avLst/>
          </a:prstGeom>
        </p:spPr>
        <p:txBody>
          <a:bodyPr vert="horz" lIns="91440" tIns="45720" rIns="91440" bIns="45720" rtlCol="0" anchor="ctr">
            <a:normAutofit/>
          </a:bodyPr>
          <a:lstStyle/>
          <a:p>
            <a:pPr defTabSz="914377">
              <a:lnSpc>
                <a:spcPct val="85000"/>
              </a:lnSpc>
              <a:spcBef>
                <a:spcPct val="0"/>
              </a:spcBef>
              <a:spcAft>
                <a:spcPts val="600"/>
              </a:spcAft>
              <a:buClr>
                <a:srgbClr val="134167"/>
              </a:buClr>
              <a:buSzPts val="3600"/>
            </a:pPr>
            <a:r>
              <a:rPr lang="en-US" sz="3600" cap="all" spc="151">
                <a:solidFill>
                  <a:srgbClr val="FF0000"/>
                </a:solidFill>
                <a:latin typeface="Gill Sans MT" panose="020B0502020104020203" pitchFamily="34" charset="77"/>
                <a:ea typeface="+mj-ea"/>
                <a:cs typeface="+mj-cs"/>
              </a:rPr>
              <a:t>COMPANY OVERVIEW:</a:t>
            </a:r>
          </a:p>
        </p:txBody>
      </p:sp>
      <p:sp>
        <p:nvSpPr>
          <p:cNvPr id="8" name="Content Placeholder 2">
            <a:extLst>
              <a:ext uri="{FF2B5EF4-FFF2-40B4-BE49-F238E27FC236}">
                <a16:creationId xmlns:a16="http://schemas.microsoft.com/office/drawing/2014/main" id="{0E300AAC-70D6-C012-C0FD-E58BF42AA8A1}"/>
              </a:ext>
            </a:extLst>
          </p:cNvPr>
          <p:cNvSpPr txBox="1">
            <a:spLocks/>
          </p:cNvSpPr>
          <p:nvPr/>
        </p:nvSpPr>
        <p:spPr>
          <a:xfrm>
            <a:off x="4" y="1792940"/>
            <a:ext cx="5039137" cy="5065065"/>
          </a:xfrm>
          <a:prstGeom prst="rect">
            <a:avLst/>
          </a:prstGeom>
          <a:solidFill>
            <a:srgbClr val="C00000"/>
          </a:solidFill>
        </p:spPr>
        <p:txBody>
          <a:bodyPr vert="horz" lIns="91440" tIns="45720" rIns="91440" bIns="45720" rtlCol="0" anchor="t">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a:r>
              <a:rPr lang="en-US" sz="2000" dirty="0">
                <a:latin typeface="Gill Sans MT"/>
              </a:rPr>
              <a:t>Exxon Mobil is a U.S.-based oil and gas company which was formed in 1999 through the merger of </a:t>
            </a:r>
            <a:r>
              <a:rPr lang="en-US" sz="2000" dirty="0">
                <a:latin typeface="Gill Sans MT"/>
                <a:hlinkClick r:id="rId2">
                  <a:extLst>
                    <a:ext uri="{A12FA001-AC4F-418D-AE19-62706E023703}">
                      <ahyp:hlinkClr xmlns:ahyp="http://schemas.microsoft.com/office/drawing/2018/hyperlinkcolor" val="tx"/>
                    </a:ext>
                  </a:extLst>
                </a:hlinkClick>
              </a:rPr>
              <a:t>Exxon Corporation</a:t>
            </a:r>
            <a:r>
              <a:rPr lang="en-US" sz="2000" dirty="0">
                <a:latin typeface="Gill Sans MT"/>
              </a:rPr>
              <a:t> and </a:t>
            </a:r>
            <a:r>
              <a:rPr lang="en-US" sz="2000" dirty="0">
                <a:latin typeface="Gill Sans MT"/>
                <a:hlinkClick r:id="rId3">
                  <a:extLst>
                    <a:ext uri="{A12FA001-AC4F-418D-AE19-62706E023703}">
                      <ahyp:hlinkClr xmlns:ahyp="http://schemas.microsoft.com/office/drawing/2018/hyperlinkcolor" val="tx"/>
                    </a:ext>
                  </a:extLst>
                </a:hlinkClick>
              </a:rPr>
              <a:t>Mobil Corporation</a:t>
            </a:r>
            <a:r>
              <a:rPr lang="en-US" sz="2000" dirty="0">
                <a:latin typeface="Gill Sans MT"/>
              </a:rPr>
              <a:t>. </a:t>
            </a:r>
            <a:endParaRPr lang="en-US" sz="2000" dirty="0">
              <a:latin typeface="Gill Sans MT" panose="020B0502020104020203" pitchFamily="34" charset="77"/>
            </a:endParaRPr>
          </a:p>
          <a:p>
            <a:pPr marL="0"/>
            <a:r>
              <a:rPr lang="en-US" sz="2000" dirty="0">
                <a:latin typeface="Gill Sans MT"/>
              </a:rPr>
              <a:t>The company was founded by John D. Rockefeller in 1882 and is headquartered in Irving, TX.</a:t>
            </a:r>
          </a:p>
          <a:p>
            <a:pPr marL="0"/>
            <a:r>
              <a:rPr lang="en-US" sz="2000" dirty="0">
                <a:latin typeface="Gill Sans MT"/>
              </a:rPr>
              <a:t>Exxon Mobil Corporation has several divisions and hundreds of affiliates, many with names that include ExxonMobil, Exxon, Esso, Mobil or XTO. </a:t>
            </a:r>
          </a:p>
          <a:p>
            <a:pPr marL="0"/>
            <a:r>
              <a:rPr lang="en-US" sz="2000" dirty="0">
                <a:latin typeface="Gill Sans MT"/>
              </a:rPr>
              <a:t>Exxon Mobil Corp. engages in the exploration, development, and distribution of oil, gas, and petroleum products.</a:t>
            </a:r>
          </a:p>
          <a:p>
            <a:pPr marL="0"/>
            <a:r>
              <a:rPr lang="en-US" sz="2000">
                <a:latin typeface="Gill Sans MT"/>
              </a:rPr>
              <a:t>Stock Price: $ 108.99 as of 10-05-2023</a:t>
            </a:r>
          </a:p>
          <a:p>
            <a:pPr marL="0"/>
            <a:endParaRPr lang="en-US" sz="1500" dirty="0"/>
          </a:p>
        </p:txBody>
      </p:sp>
      <p:sp>
        <p:nvSpPr>
          <p:cNvPr id="89" name="Rectangle 88">
            <a:extLst>
              <a:ext uri="{FF2B5EF4-FFF2-40B4-BE49-F238E27FC236}">
                <a16:creationId xmlns:a16="http://schemas.microsoft.com/office/drawing/2014/main" id="{99F73B92-02A2-4036-8A09-77408D07A7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39139" y="0"/>
            <a:ext cx="7152861" cy="6858000"/>
          </a:xfrm>
          <a:prstGeom prst="rect">
            <a:avLst/>
          </a:prstGeom>
          <a:solidFill>
            <a:schemeClr val="bg2"/>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D80AEE91-BDFA-4DB6-AF82-99B97CEF5C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480" y="601517"/>
            <a:ext cx="1905017" cy="1960684"/>
          </a:xfrm>
          <a:prstGeom prst="rect">
            <a:avLst/>
          </a:prstGeom>
          <a:solidFill>
            <a:srgbClr val="FFFFFF"/>
          </a:solidFill>
          <a:ln w="76200">
            <a:solidFill>
              <a:schemeClr val="bg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A logo with a blue circle&#10;&#10;Description automatically generated">
            <a:extLst>
              <a:ext uri="{FF2B5EF4-FFF2-40B4-BE49-F238E27FC236}">
                <a16:creationId xmlns:a16="http://schemas.microsoft.com/office/drawing/2014/main" id="{DF548B1A-7738-798F-B499-667E001B82ED}"/>
              </a:ext>
            </a:extLst>
          </p:cNvPr>
          <p:cNvPicPr>
            <a:picLocks noChangeAspect="1"/>
          </p:cNvPicPr>
          <p:nvPr/>
        </p:nvPicPr>
        <p:blipFill>
          <a:blip r:embed="rId4"/>
          <a:stretch>
            <a:fillRect/>
          </a:stretch>
        </p:blipFill>
        <p:spPr>
          <a:xfrm>
            <a:off x="5578599" y="860351"/>
            <a:ext cx="1572768" cy="1443015"/>
          </a:xfrm>
          <a:prstGeom prst="rect">
            <a:avLst/>
          </a:prstGeom>
        </p:spPr>
      </p:pic>
      <p:sp>
        <p:nvSpPr>
          <p:cNvPr id="92" name="Rectangle 91">
            <a:extLst>
              <a:ext uri="{FF2B5EF4-FFF2-40B4-BE49-F238E27FC236}">
                <a16:creationId xmlns:a16="http://schemas.microsoft.com/office/drawing/2014/main" id="{1E57733F-FA89-4B65-9C04-2B6C50355A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11260" y="601517"/>
            <a:ext cx="1905017" cy="1960684"/>
          </a:xfrm>
          <a:prstGeom prst="rect">
            <a:avLst/>
          </a:prstGeom>
          <a:solidFill>
            <a:srgbClr val="FFFFFF"/>
          </a:solidFill>
          <a:ln w="76200">
            <a:solidFill>
              <a:schemeClr val="bg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descr="A black and white logo&#10;&#10;Description automatically generated">
            <a:extLst>
              <a:ext uri="{FF2B5EF4-FFF2-40B4-BE49-F238E27FC236}">
                <a16:creationId xmlns:a16="http://schemas.microsoft.com/office/drawing/2014/main" id="{C7B846A1-956C-3BB8-607E-1FF0E76AA566}"/>
              </a:ext>
            </a:extLst>
          </p:cNvPr>
          <p:cNvPicPr>
            <a:picLocks noChangeAspect="1"/>
          </p:cNvPicPr>
          <p:nvPr/>
        </p:nvPicPr>
        <p:blipFill>
          <a:blip r:embed="rId5"/>
          <a:stretch>
            <a:fillRect/>
          </a:stretch>
        </p:blipFill>
        <p:spPr>
          <a:xfrm>
            <a:off x="7777380" y="1011727"/>
            <a:ext cx="1572768" cy="1140256"/>
          </a:xfrm>
          <a:prstGeom prst="rect">
            <a:avLst/>
          </a:prstGeom>
        </p:spPr>
      </p:pic>
      <p:sp>
        <p:nvSpPr>
          <p:cNvPr id="94" name="Rectangle 93">
            <a:extLst>
              <a:ext uri="{FF2B5EF4-FFF2-40B4-BE49-F238E27FC236}">
                <a16:creationId xmlns:a16="http://schemas.microsoft.com/office/drawing/2014/main" id="{D9E1D5C5-4978-4B14-8B46-6948751E77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10040" y="601517"/>
            <a:ext cx="1905017" cy="1960684"/>
          </a:xfrm>
          <a:prstGeom prst="rect">
            <a:avLst/>
          </a:prstGeom>
          <a:solidFill>
            <a:srgbClr val="FFFFFF"/>
          </a:solidFill>
          <a:ln w="76200">
            <a:solidFill>
              <a:schemeClr val="bg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A close-up of a logo&#10;&#10;Description automatically generated">
            <a:extLst>
              <a:ext uri="{FF2B5EF4-FFF2-40B4-BE49-F238E27FC236}">
                <a16:creationId xmlns:a16="http://schemas.microsoft.com/office/drawing/2014/main" id="{772742C5-20DB-F871-F370-556E711B164C}"/>
              </a:ext>
            </a:extLst>
          </p:cNvPr>
          <p:cNvPicPr>
            <a:picLocks noChangeAspect="1"/>
          </p:cNvPicPr>
          <p:nvPr/>
        </p:nvPicPr>
        <p:blipFill>
          <a:blip r:embed="rId6"/>
          <a:stretch>
            <a:fillRect/>
          </a:stretch>
        </p:blipFill>
        <p:spPr>
          <a:xfrm>
            <a:off x="9976160" y="1288927"/>
            <a:ext cx="1572768" cy="585856"/>
          </a:xfrm>
          <a:prstGeom prst="rect">
            <a:avLst/>
          </a:prstGeom>
        </p:spPr>
      </p:pic>
      <p:sp>
        <p:nvSpPr>
          <p:cNvPr id="96" name="Rectangle 95">
            <a:extLst>
              <a:ext uri="{FF2B5EF4-FFF2-40B4-BE49-F238E27FC236}">
                <a16:creationId xmlns:a16="http://schemas.microsoft.com/office/drawing/2014/main" id="{E204A6E0-703B-4BED-8F05-6590B7C98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480" y="2831126"/>
            <a:ext cx="6302577" cy="3425367"/>
          </a:xfrm>
          <a:prstGeom prst="rect">
            <a:avLst/>
          </a:prstGeom>
          <a:solidFill>
            <a:srgbClr val="FFFFFF"/>
          </a:solidFill>
          <a:ln w="76200">
            <a:solidFill>
              <a:schemeClr val="bg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descr="A red text on a white background&#10;&#10;Description automatically generated">
            <a:extLst>
              <a:ext uri="{FF2B5EF4-FFF2-40B4-BE49-F238E27FC236}">
                <a16:creationId xmlns:a16="http://schemas.microsoft.com/office/drawing/2014/main" id="{D68223DC-D717-4ADB-BFC2-06E0DD207C08}"/>
              </a:ext>
            </a:extLst>
          </p:cNvPr>
          <p:cNvPicPr>
            <a:picLocks noChangeAspect="1"/>
          </p:cNvPicPr>
          <p:nvPr/>
        </p:nvPicPr>
        <p:blipFill>
          <a:blip r:embed="rId7"/>
          <a:stretch>
            <a:fillRect/>
          </a:stretch>
        </p:blipFill>
        <p:spPr>
          <a:xfrm>
            <a:off x="5642256" y="3813429"/>
            <a:ext cx="5843016" cy="1460755"/>
          </a:xfrm>
          <a:prstGeom prst="rect">
            <a:avLst/>
          </a:prstGeom>
        </p:spPr>
      </p:pic>
    </p:spTree>
    <p:extLst>
      <p:ext uri="{BB962C8B-B14F-4D97-AF65-F5344CB8AC3E}">
        <p14:creationId xmlns:p14="http://schemas.microsoft.com/office/powerpoint/2010/main" val="36169515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92000">
              <a:srgbClr val="FD7A85"/>
            </a:gs>
            <a:gs pos="0">
              <a:srgbClr val="C00000"/>
            </a:gs>
            <a:gs pos="92999">
              <a:srgbClr val="E95159"/>
            </a:gs>
            <a:gs pos="9000">
              <a:srgbClr val="C00000"/>
            </a:gs>
            <a:gs pos="36000">
              <a:schemeClr val="accent4">
                <a:lumMod val="20000"/>
                <a:lumOff val="80000"/>
              </a:schemeClr>
            </a:gs>
            <a:gs pos="95000">
              <a:srgbClr val="C00000"/>
            </a:gs>
          </a:gsLst>
          <a:lin ang="16200000" scaled="1"/>
        </a:gra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6E37985-09B8-4F09-93C7-44CB3EDE5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6206"/>
            <a:ext cx="12192000" cy="600560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FAD198D-611C-E4F4-29E3-C7C0747460CC}"/>
              </a:ext>
            </a:extLst>
          </p:cNvPr>
          <p:cNvSpPr txBox="1"/>
          <p:nvPr/>
        </p:nvSpPr>
        <p:spPr>
          <a:xfrm>
            <a:off x="4572009" y="325677"/>
            <a:ext cx="184731" cy="369332"/>
          </a:xfrm>
          <a:prstGeom prst="rect">
            <a:avLst/>
          </a:prstGeom>
          <a:noFill/>
        </p:spPr>
        <p:txBody>
          <a:bodyPr wrap="none" rtlCol="0">
            <a:spAutoFit/>
          </a:bodyPr>
          <a:lstStyle/>
          <a:p>
            <a:endParaRPr lang="en-US"/>
          </a:p>
        </p:txBody>
      </p:sp>
      <p:sp>
        <p:nvSpPr>
          <p:cNvPr id="6" name="TextBox 5">
            <a:extLst>
              <a:ext uri="{FF2B5EF4-FFF2-40B4-BE49-F238E27FC236}">
                <a16:creationId xmlns:a16="http://schemas.microsoft.com/office/drawing/2014/main" id="{EC01D556-D645-5BFF-79F4-3313A02E2951}"/>
              </a:ext>
            </a:extLst>
          </p:cNvPr>
          <p:cNvSpPr txBox="1"/>
          <p:nvPr/>
        </p:nvSpPr>
        <p:spPr>
          <a:xfrm>
            <a:off x="1728601" y="6663847"/>
            <a:ext cx="184731" cy="369332"/>
          </a:xfrm>
          <a:prstGeom prst="rect">
            <a:avLst/>
          </a:prstGeom>
          <a:noFill/>
        </p:spPr>
        <p:txBody>
          <a:bodyPr wrap="none" rtlCol="0">
            <a:spAutoFit/>
          </a:bodyPr>
          <a:lstStyle/>
          <a:p>
            <a:endParaRPr lang="en-US"/>
          </a:p>
        </p:txBody>
      </p:sp>
      <p:pic>
        <p:nvPicPr>
          <p:cNvPr id="12" name="Picture 11">
            <a:extLst>
              <a:ext uri="{FF2B5EF4-FFF2-40B4-BE49-F238E27FC236}">
                <a16:creationId xmlns:a16="http://schemas.microsoft.com/office/drawing/2014/main" id="{35A7B181-DB1E-7758-9DF8-E3A91799C1D6}"/>
              </a:ext>
            </a:extLst>
          </p:cNvPr>
          <p:cNvPicPr>
            <a:picLocks noChangeAspect="1"/>
          </p:cNvPicPr>
          <p:nvPr/>
        </p:nvPicPr>
        <p:blipFill>
          <a:blip r:embed="rId2"/>
          <a:stretch>
            <a:fillRect/>
          </a:stretch>
        </p:blipFill>
        <p:spPr>
          <a:xfrm>
            <a:off x="10168569" y="6049924"/>
            <a:ext cx="1917011" cy="381875"/>
          </a:xfrm>
          <a:prstGeom prst="rect">
            <a:avLst/>
          </a:prstGeom>
        </p:spPr>
      </p:pic>
      <p:sp>
        <p:nvSpPr>
          <p:cNvPr id="7" name="TextBox 6">
            <a:extLst>
              <a:ext uri="{FF2B5EF4-FFF2-40B4-BE49-F238E27FC236}">
                <a16:creationId xmlns:a16="http://schemas.microsoft.com/office/drawing/2014/main" id="{4C73AB6A-1C7F-4F6E-62BF-68C6D1B0CC48}"/>
              </a:ext>
            </a:extLst>
          </p:cNvPr>
          <p:cNvSpPr txBox="1"/>
          <p:nvPr/>
        </p:nvSpPr>
        <p:spPr>
          <a:xfrm>
            <a:off x="3798407" y="326186"/>
            <a:ext cx="6097772" cy="584775"/>
          </a:xfrm>
          <a:prstGeom prst="rect">
            <a:avLst/>
          </a:prstGeom>
          <a:noFill/>
        </p:spPr>
        <p:txBody>
          <a:bodyPr wrap="square" lIns="91440" tIns="45720" rIns="91440" bIns="45720" anchor="t">
            <a:spAutoFit/>
          </a:bodyPr>
          <a:lstStyle/>
          <a:p>
            <a:r>
              <a:rPr lang="en-US" sz="3200">
                <a:solidFill>
                  <a:srgbClr val="FF0000"/>
                </a:solidFill>
                <a:latin typeface="Gill Sans MT"/>
              </a:rPr>
              <a:t>CONCLUSION</a:t>
            </a:r>
            <a:endParaRPr lang="en-US" sz="3200">
              <a:latin typeface="Gill Sans MT"/>
            </a:endParaRPr>
          </a:p>
        </p:txBody>
      </p:sp>
      <p:sp>
        <p:nvSpPr>
          <p:cNvPr id="8" name="TextBox 7">
            <a:extLst>
              <a:ext uri="{FF2B5EF4-FFF2-40B4-BE49-F238E27FC236}">
                <a16:creationId xmlns:a16="http://schemas.microsoft.com/office/drawing/2014/main" id="{D0C66734-6762-15CB-9218-7E4D62802F67}"/>
              </a:ext>
            </a:extLst>
          </p:cNvPr>
          <p:cNvSpPr txBox="1"/>
          <p:nvPr/>
        </p:nvSpPr>
        <p:spPr>
          <a:xfrm>
            <a:off x="98599" y="845855"/>
            <a:ext cx="11891557" cy="6186309"/>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sz="1400" dirty="0">
                <a:solidFill>
                  <a:schemeClr val="bg1"/>
                </a:solidFill>
                <a:latin typeface="Gill Sans MT"/>
                <a:cs typeface="Times New Roman"/>
              </a:rPr>
              <a:t>As per our valuation,  According to DCF  and Comps our share price is 142$  and 136$ respectively and XOM was trading at the Market Price of  $108, so I would say that the stock is undervalued.</a:t>
            </a:r>
            <a:endParaRPr lang="en-US" sz="1400" dirty="0">
              <a:solidFill>
                <a:schemeClr val="bg1"/>
              </a:solidFill>
              <a:latin typeface="Gill Sans MT"/>
              <a:cs typeface="Times New Roman" panose="02020603050405020304" pitchFamily="18" charset="0"/>
            </a:endParaRPr>
          </a:p>
          <a:p>
            <a:pPr marL="285750" indent="-285750">
              <a:buFont typeface="Arial" panose="020B0604020202020204" pitchFamily="34" charset="0"/>
              <a:buChar char="•"/>
            </a:pPr>
            <a:endParaRPr lang="en-US" sz="1400" dirty="0">
              <a:solidFill>
                <a:schemeClr val="bg1"/>
              </a:solidFill>
              <a:latin typeface="Gill Sans MT"/>
              <a:ea typeface="+mn-lt"/>
              <a:cs typeface="Times New Roman"/>
            </a:endParaRPr>
          </a:p>
          <a:p>
            <a:pPr marL="285750" indent="-285750">
              <a:buFont typeface="Arial,Sans-Serif" panose="020B0604020202020204" pitchFamily="34" charset="0"/>
              <a:buChar char="•"/>
            </a:pPr>
            <a:r>
              <a:rPr lang="en-US" sz="1400" dirty="0">
                <a:solidFill>
                  <a:schemeClr val="dk1"/>
                </a:solidFill>
                <a:latin typeface="Gill Sans MT"/>
                <a:ea typeface="+mn-lt"/>
                <a:cs typeface="+mn-lt"/>
              </a:rPr>
              <a:t> </a:t>
            </a:r>
            <a:r>
              <a:rPr lang="en-US" sz="1400" dirty="0">
                <a:solidFill>
                  <a:schemeClr val="dk1"/>
                </a:solidFill>
                <a:latin typeface="Gill Sans MT"/>
                <a:ea typeface="+mn-lt"/>
                <a:cs typeface="Arial"/>
              </a:rPr>
              <a:t>As of 2023/10/5, the intrinsic value of XOM is.  $142.53  with the current market price of  $ 108.99</a:t>
            </a:r>
          </a:p>
          <a:p>
            <a:r>
              <a:rPr lang="en-US" sz="1400" dirty="0">
                <a:solidFill>
                  <a:schemeClr val="dk1"/>
                </a:solidFill>
                <a:latin typeface="Gill Sans MT"/>
                <a:ea typeface="+mn-lt"/>
                <a:cs typeface="Arial"/>
              </a:rPr>
              <a:t>      The upside of Exxon Mobil is 45.5%.</a:t>
            </a:r>
            <a:endParaRPr lang="en-US" sz="1400" dirty="0">
              <a:solidFill>
                <a:schemeClr val="dk1"/>
              </a:solidFill>
              <a:latin typeface="Gill Sans MT"/>
              <a:cs typeface="Arial"/>
            </a:endParaRPr>
          </a:p>
          <a:p>
            <a:endParaRPr lang="en-US" sz="1400" dirty="0">
              <a:solidFill>
                <a:schemeClr val="dk1"/>
              </a:solidFill>
              <a:latin typeface="Gill Sans MT"/>
              <a:ea typeface="+mn-lt"/>
              <a:cs typeface="Arial"/>
            </a:endParaRPr>
          </a:p>
          <a:p>
            <a:pPr marL="285750" indent="-285750">
              <a:buFont typeface="Arial,Sans-Serif"/>
              <a:buChar char="•"/>
            </a:pPr>
            <a:r>
              <a:rPr lang="en-US" sz="1400" dirty="0">
                <a:solidFill>
                  <a:schemeClr val="dk1"/>
                </a:solidFill>
                <a:latin typeface="Gill Sans MT"/>
                <a:ea typeface="+mn-lt"/>
                <a:cs typeface="Arial"/>
              </a:rPr>
              <a:t>As per our Comps Analysis, our implied stock price is $136.40 (As per EV/SALES), The upside of Exxon Mobil is  55.9%</a:t>
            </a:r>
          </a:p>
          <a:p>
            <a:r>
              <a:rPr lang="en-US" sz="1400" dirty="0">
                <a:solidFill>
                  <a:schemeClr val="dk1"/>
                </a:solidFill>
                <a:latin typeface="Gill Sans MT"/>
                <a:ea typeface="+mn-lt"/>
                <a:cs typeface="Arial"/>
              </a:rPr>
              <a:t>     Looking at both </a:t>
            </a:r>
            <a:r>
              <a:rPr lang="en-US" sz="1400" dirty="0" err="1">
                <a:solidFill>
                  <a:schemeClr val="dk1"/>
                </a:solidFill>
                <a:latin typeface="Gill Sans MT"/>
                <a:ea typeface="+mn-lt"/>
                <a:cs typeface="Arial"/>
              </a:rPr>
              <a:t>scenerio</a:t>
            </a:r>
            <a:r>
              <a:rPr lang="en-US" sz="1400" dirty="0">
                <a:solidFill>
                  <a:schemeClr val="dk1"/>
                </a:solidFill>
                <a:latin typeface="Gill Sans MT"/>
                <a:ea typeface="+mn-lt"/>
                <a:cs typeface="Arial"/>
              </a:rPr>
              <a:t> our stock price is undervalued.</a:t>
            </a:r>
            <a:endParaRPr lang="en-US" sz="1400" dirty="0">
              <a:solidFill>
                <a:schemeClr val="dk1"/>
              </a:solidFill>
              <a:latin typeface="Gill Sans MT"/>
            </a:endParaRPr>
          </a:p>
          <a:p>
            <a:pPr marL="285750" indent="-285750">
              <a:buFont typeface="Arial" panose="020B0604020202020204" pitchFamily="34" charset="0"/>
              <a:buChar char="•"/>
            </a:pPr>
            <a:endParaRPr lang="en-US" sz="1400" dirty="0">
              <a:solidFill>
                <a:schemeClr val="dk1"/>
              </a:solidFill>
              <a:latin typeface="Gill Sans MT"/>
              <a:ea typeface="+mn-lt"/>
              <a:cs typeface="Times New Roman"/>
            </a:endParaRPr>
          </a:p>
          <a:p>
            <a:pPr marL="285750" indent="-285750">
              <a:buFont typeface="Arial" panose="020B0604020202020204" pitchFamily="34" charset="0"/>
              <a:buChar char="•"/>
            </a:pPr>
            <a:r>
              <a:rPr lang="en-US" sz="1400" dirty="0">
                <a:solidFill>
                  <a:schemeClr val="dk1"/>
                </a:solidFill>
                <a:latin typeface="Gill Sans MT"/>
                <a:ea typeface="+mn-lt"/>
                <a:cs typeface="+mn-lt"/>
              </a:rPr>
              <a:t>Exxon's strong dividend payout is one of the things that makes the stock attractive to investors in the future. </a:t>
            </a:r>
          </a:p>
          <a:p>
            <a:r>
              <a:rPr lang="en-US" sz="1400" dirty="0">
                <a:solidFill>
                  <a:schemeClr val="dk1"/>
                </a:solidFill>
                <a:latin typeface="Gill Sans MT"/>
                <a:cs typeface="Arial"/>
              </a:rPr>
              <a:t>     The quarterly Exxon dividend amount is 0.91 USD. The current dividend yield of Exxon Mobil Corp (XOM) is 3.28.This means that shareholders receive a quarterly dividend of $0.91 per share.  Exxon Mobil has a long history of paying dividends, </a:t>
            </a:r>
            <a:r>
              <a:rPr lang="en-US" sz="1400" dirty="0">
                <a:solidFill>
                  <a:schemeClr val="bg1"/>
                </a:solidFill>
                <a:latin typeface="Gill Sans MT"/>
                <a:cs typeface="Arial"/>
              </a:rPr>
              <a:t>and it is expected to grow in the future so, I would recommend buying the shares if you are looking for better dividend-generating shares in near future. </a:t>
            </a:r>
          </a:p>
          <a:p>
            <a:pPr marL="285750" indent="-285750">
              <a:buFont typeface="Arial"/>
              <a:buChar char="•"/>
            </a:pPr>
            <a:endParaRPr lang="en-US" sz="1400" dirty="0">
              <a:solidFill>
                <a:schemeClr val="dk1"/>
              </a:solidFill>
              <a:latin typeface="Gill Sans MT"/>
              <a:cs typeface="Arial"/>
            </a:endParaRPr>
          </a:p>
          <a:p>
            <a:pPr marL="285750" indent="-285750">
              <a:buFont typeface="Arial" panose="020B0604020202020204" pitchFamily="34" charset="0"/>
              <a:buChar char="•"/>
            </a:pPr>
            <a:r>
              <a:rPr lang="en-US" sz="1400" dirty="0">
                <a:solidFill>
                  <a:schemeClr val="bg1"/>
                </a:solidFill>
                <a:latin typeface="Gill Sans MT"/>
                <a:cs typeface="Times New Roman"/>
              </a:rPr>
              <a:t>Since there is scope for development in the price of crude oil there is a direct relation with Exxon as it is known to be a blue chip in the field of the oil industry as per investors of the New York stock market.</a:t>
            </a:r>
          </a:p>
          <a:p>
            <a:pPr marL="171450" indent="-171450">
              <a:buFont typeface="Arial"/>
              <a:buChar char="•"/>
            </a:pPr>
            <a:endParaRPr lang="en-US" sz="1400" dirty="0">
              <a:solidFill>
                <a:schemeClr val="bg1"/>
              </a:solidFill>
              <a:latin typeface="Gill Sans MT"/>
              <a:cs typeface="Times New Roman"/>
            </a:endParaRPr>
          </a:p>
          <a:p>
            <a:pPr marL="171450" indent="-171450">
              <a:buFont typeface="Arial"/>
              <a:buChar char="•"/>
            </a:pPr>
            <a:r>
              <a:rPr lang="en-US" sz="1400" dirty="0">
                <a:solidFill>
                  <a:schemeClr val="bg1"/>
                </a:solidFill>
                <a:latin typeface="Gill Sans MT"/>
                <a:ea typeface="+mn-lt"/>
                <a:cs typeface="+mn-lt"/>
              </a:rPr>
              <a:t>Exxon Mobil's growth has been strong recently, with the company reporting a 30.13% return on investment for the trailing twelve months ended June 30, 2023. This is a significant increase from the previous year's ROI of 14.69%.</a:t>
            </a:r>
            <a:endParaRPr lang="en-US" sz="1400" dirty="0">
              <a:solidFill>
                <a:schemeClr val="bg1"/>
              </a:solidFill>
              <a:latin typeface="Gill Sans MT"/>
              <a:cs typeface="Times New Roman"/>
            </a:endParaRPr>
          </a:p>
          <a:p>
            <a:pPr marL="171450" indent="-171450">
              <a:buFont typeface="Arial"/>
              <a:buChar char="•"/>
            </a:pPr>
            <a:endParaRPr lang="en-US" sz="1400" dirty="0">
              <a:solidFill>
                <a:schemeClr val="bg1"/>
              </a:solidFill>
              <a:latin typeface="Gill Sans MT"/>
              <a:ea typeface="+mn-lt"/>
              <a:cs typeface="+mn-lt"/>
            </a:endParaRPr>
          </a:p>
          <a:p>
            <a:pPr marL="171450" indent="-171450">
              <a:buFont typeface="Arial"/>
              <a:buChar char="•"/>
            </a:pPr>
            <a:r>
              <a:rPr lang="en-US" sz="1400" dirty="0">
                <a:solidFill>
                  <a:schemeClr val="bg1"/>
                </a:solidFill>
                <a:latin typeface="Gill Sans MT"/>
                <a:ea typeface="+mn-lt"/>
                <a:cs typeface="+mn-lt"/>
              </a:rPr>
              <a:t>Exxon's growth has been driven by number of factors, including higher oil prices, and production growth from its Permian Basin and Guyana operations.</a:t>
            </a:r>
            <a:endParaRPr lang="en-US" sz="1400" dirty="0">
              <a:solidFill>
                <a:schemeClr val="bg1"/>
              </a:solidFill>
              <a:latin typeface="Gill Sans MT"/>
            </a:endParaRPr>
          </a:p>
          <a:p>
            <a:endParaRPr lang="en-US" sz="1400" dirty="0">
              <a:solidFill>
                <a:schemeClr val="bg1"/>
              </a:solidFill>
              <a:latin typeface="Gill Sans MT"/>
              <a:cs typeface="Times New Roman"/>
            </a:endParaRPr>
          </a:p>
          <a:p>
            <a:pPr marL="285750" indent="-285750">
              <a:buFont typeface="Arial" panose="020B0604020202020204" pitchFamily="34" charset="0"/>
              <a:buChar char="•"/>
            </a:pPr>
            <a:r>
              <a:rPr lang="en-US" sz="1400" dirty="0">
                <a:solidFill>
                  <a:schemeClr val="bg1"/>
                </a:solidFill>
                <a:latin typeface="Gill Sans MT"/>
                <a:cs typeface="Times New Roman"/>
              </a:rPr>
              <a:t>This recommendation is provided for investors who are looking forward to better returns in the long term because of certain factors they may face a certain drop in share price but Exxon’s commitment for future growth clearly shows the potential in the company for investment in its shares.</a:t>
            </a:r>
            <a:endParaRPr lang="en-US" sz="1400" dirty="0">
              <a:solidFill>
                <a:schemeClr val="bg1"/>
              </a:solidFill>
              <a:latin typeface="Gill Sans MT"/>
              <a:ea typeface="+mn-lt"/>
              <a:cs typeface="Times New Roman"/>
            </a:endParaRPr>
          </a:p>
          <a:p>
            <a:pPr marL="285750" indent="-285750">
              <a:buFont typeface="Arial" panose="020B0604020202020204" pitchFamily="34" charset="0"/>
              <a:buChar char="•"/>
            </a:pPr>
            <a:endParaRPr lang="en-US" sz="1400" dirty="0">
              <a:solidFill>
                <a:schemeClr val="bg1"/>
              </a:solidFill>
              <a:latin typeface="Gill Sans MT"/>
              <a:ea typeface="+mn-lt"/>
              <a:cs typeface="Times New Roman"/>
            </a:endParaRPr>
          </a:p>
          <a:p>
            <a:pPr marL="285750" indent="-285750">
              <a:buFont typeface="Arial" panose="020B0604020202020204" pitchFamily="34" charset="0"/>
              <a:buChar char="•"/>
            </a:pPr>
            <a:r>
              <a:rPr lang="en-US" sz="1400" dirty="0">
                <a:solidFill>
                  <a:schemeClr val="bg1"/>
                </a:solidFill>
                <a:latin typeface="Gill Sans MT"/>
                <a:ea typeface="+mn-lt"/>
                <a:cs typeface="+mn-lt"/>
              </a:rPr>
              <a:t>Hence, the recommendation for Exxon shares is to </a:t>
            </a:r>
            <a:r>
              <a:rPr lang="en-US" sz="1600" b="1" dirty="0">
                <a:solidFill>
                  <a:schemeClr val="bg1"/>
                </a:solidFill>
                <a:latin typeface="Gill Sans MT"/>
                <a:ea typeface="+mn-lt"/>
                <a:cs typeface="+mn-lt"/>
              </a:rPr>
              <a:t>BUY</a:t>
            </a:r>
            <a:r>
              <a:rPr lang="en-US" sz="1400" dirty="0">
                <a:solidFill>
                  <a:schemeClr val="bg1"/>
                </a:solidFill>
                <a:latin typeface="Gill Sans MT"/>
                <a:ea typeface="+mn-lt"/>
                <a:cs typeface="+mn-lt"/>
              </a:rPr>
              <a:t>. </a:t>
            </a:r>
            <a:endParaRPr lang="en-US" sz="1400" i="0" u="none" strike="noStrike" dirty="0">
              <a:solidFill>
                <a:schemeClr val="bg1"/>
              </a:solidFill>
              <a:effectLst/>
              <a:latin typeface="Gill Sans MT"/>
              <a:cs typeface="Times New Roman"/>
            </a:endParaRPr>
          </a:p>
          <a:p>
            <a:pPr fontAlgn="b"/>
            <a:endParaRPr lang="en-US" sz="1600" b="1" dirty="0">
              <a:solidFill>
                <a:srgbClr val="FFFFFF"/>
              </a:solidFill>
              <a:latin typeface="Gill Sans MT"/>
              <a:cs typeface="Arial"/>
            </a:endParaRPr>
          </a:p>
          <a:p>
            <a:pPr marL="285750" indent="-285750">
              <a:buFont typeface="Arial" panose="020B0604020202020204" pitchFamily="34" charset="0"/>
              <a:buChar char="•"/>
            </a:pPr>
            <a:endParaRPr lang="en-US" sz="1600" dirty="0">
              <a:solidFill>
                <a:schemeClr val="bg1"/>
              </a:solidFill>
              <a:latin typeface="Gill Sans MT"/>
              <a:cs typeface="Times New Roman" panose="02020603050405020304" pitchFamily="18" charset="0"/>
            </a:endParaRPr>
          </a:p>
        </p:txBody>
      </p:sp>
    </p:spTree>
    <p:extLst>
      <p:ext uri="{BB962C8B-B14F-4D97-AF65-F5344CB8AC3E}">
        <p14:creationId xmlns:p14="http://schemas.microsoft.com/office/powerpoint/2010/main" val="8846560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bg>
      <p:bgPr>
        <a:gradFill>
          <a:gsLst>
            <a:gs pos="0">
              <a:srgbClr val="C00000"/>
            </a:gs>
            <a:gs pos="35000">
              <a:schemeClr val="accent4">
                <a:lumMod val="0"/>
                <a:lumOff val="100000"/>
              </a:schemeClr>
            </a:gs>
            <a:gs pos="100000">
              <a:srgbClr val="FF0000"/>
            </a:gs>
          </a:gsLst>
          <a:path path="circle">
            <a:fillToRect l="50000" t="-80000" r="50000" b="180000"/>
          </a:path>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AD198D-611C-E4F4-29E3-C7C0747460CC}"/>
              </a:ext>
            </a:extLst>
          </p:cNvPr>
          <p:cNvSpPr txBox="1"/>
          <p:nvPr/>
        </p:nvSpPr>
        <p:spPr>
          <a:xfrm>
            <a:off x="4572009" y="325677"/>
            <a:ext cx="184731" cy="369332"/>
          </a:xfrm>
          <a:prstGeom prst="rect">
            <a:avLst/>
          </a:prstGeom>
          <a:noFill/>
        </p:spPr>
        <p:txBody>
          <a:bodyPr wrap="none" rtlCol="0">
            <a:spAutoFit/>
          </a:bodyPr>
          <a:lstStyle/>
          <a:p>
            <a:endParaRPr lang="en-US"/>
          </a:p>
        </p:txBody>
      </p:sp>
      <p:sp>
        <p:nvSpPr>
          <p:cNvPr id="6" name="TextBox 5">
            <a:extLst>
              <a:ext uri="{FF2B5EF4-FFF2-40B4-BE49-F238E27FC236}">
                <a16:creationId xmlns:a16="http://schemas.microsoft.com/office/drawing/2014/main" id="{EC01D556-D645-5BFF-79F4-3313A02E2951}"/>
              </a:ext>
            </a:extLst>
          </p:cNvPr>
          <p:cNvSpPr txBox="1"/>
          <p:nvPr/>
        </p:nvSpPr>
        <p:spPr>
          <a:xfrm>
            <a:off x="1728601" y="6663847"/>
            <a:ext cx="184731" cy="369332"/>
          </a:xfrm>
          <a:prstGeom prst="rect">
            <a:avLst/>
          </a:prstGeom>
          <a:noFill/>
        </p:spPr>
        <p:txBody>
          <a:bodyPr wrap="none" rtlCol="0">
            <a:spAutoFit/>
          </a:bodyPr>
          <a:lstStyle/>
          <a:p>
            <a:endParaRPr lang="en-US"/>
          </a:p>
        </p:txBody>
      </p:sp>
      <p:pic>
        <p:nvPicPr>
          <p:cNvPr id="12" name="Picture 11">
            <a:extLst>
              <a:ext uri="{FF2B5EF4-FFF2-40B4-BE49-F238E27FC236}">
                <a16:creationId xmlns:a16="http://schemas.microsoft.com/office/drawing/2014/main" id="{35A7B181-DB1E-7758-9DF8-E3A91799C1D6}"/>
              </a:ext>
            </a:extLst>
          </p:cNvPr>
          <p:cNvPicPr>
            <a:picLocks noChangeAspect="1"/>
          </p:cNvPicPr>
          <p:nvPr/>
        </p:nvPicPr>
        <p:blipFill>
          <a:blip r:embed="rId2"/>
          <a:stretch>
            <a:fillRect/>
          </a:stretch>
        </p:blipFill>
        <p:spPr>
          <a:xfrm>
            <a:off x="10168569" y="6049924"/>
            <a:ext cx="1917011" cy="381875"/>
          </a:xfrm>
          <a:prstGeom prst="rect">
            <a:avLst/>
          </a:prstGeom>
        </p:spPr>
      </p:pic>
      <p:sp>
        <p:nvSpPr>
          <p:cNvPr id="7" name="TextBox 6">
            <a:extLst>
              <a:ext uri="{FF2B5EF4-FFF2-40B4-BE49-F238E27FC236}">
                <a16:creationId xmlns:a16="http://schemas.microsoft.com/office/drawing/2014/main" id="{E082C105-55E0-9492-B967-F26F5A48BA39}"/>
              </a:ext>
            </a:extLst>
          </p:cNvPr>
          <p:cNvSpPr txBox="1"/>
          <p:nvPr/>
        </p:nvSpPr>
        <p:spPr>
          <a:xfrm>
            <a:off x="3799666" y="2862263"/>
            <a:ext cx="6794205" cy="1107996"/>
          </a:xfrm>
          <a:prstGeom prst="rect">
            <a:avLst/>
          </a:prstGeom>
          <a:noFill/>
        </p:spPr>
        <p:txBody>
          <a:bodyPr wrap="square">
            <a:spAutoFit/>
          </a:bodyPr>
          <a:lstStyle/>
          <a:p>
            <a:r>
              <a:rPr lang="en-US" sz="6600" dirty="0">
                <a:solidFill>
                  <a:schemeClr val="bg2">
                    <a:lumMod val="10000"/>
                  </a:schemeClr>
                </a:solidFill>
                <a:latin typeface="Gill Sans MT" panose="020B0502020104020203" pitchFamily="34" charset="77"/>
              </a:rPr>
              <a:t>THANK YOU</a:t>
            </a:r>
          </a:p>
        </p:txBody>
      </p:sp>
    </p:spTree>
    <p:extLst>
      <p:ext uri="{BB962C8B-B14F-4D97-AF65-F5344CB8AC3E}">
        <p14:creationId xmlns:p14="http://schemas.microsoft.com/office/powerpoint/2010/main" val="512833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4D9C4F3-3A51-4F45-8A5D-AAD196BF7D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76117"/>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9ACC506-E824-FFB6-A95E-56DAC4B9D206}"/>
              </a:ext>
            </a:extLst>
          </p:cNvPr>
          <p:cNvSpPr>
            <a:spLocks noGrp="1"/>
          </p:cNvSpPr>
          <p:nvPr>
            <p:ph type="title"/>
          </p:nvPr>
        </p:nvSpPr>
        <p:spPr>
          <a:xfrm>
            <a:off x="1" y="319497"/>
            <a:ext cx="5111827" cy="1473447"/>
          </a:xfrm>
        </p:spPr>
        <p:txBody>
          <a:bodyPr vert="horz" lIns="91440" tIns="45720" rIns="91440" bIns="45720" rtlCol="0" anchor="ctr">
            <a:normAutofit/>
          </a:bodyPr>
          <a:lstStyle/>
          <a:p>
            <a:r>
              <a:rPr lang="en-US" sz="3600">
                <a:solidFill>
                  <a:srgbClr val="FF0000"/>
                </a:solidFill>
                <a:latin typeface="Gill Sans MT" panose="020B0502020104020203" pitchFamily="34" charset="77"/>
              </a:rPr>
              <a:t>A global Presence</a:t>
            </a:r>
          </a:p>
        </p:txBody>
      </p:sp>
      <p:sp>
        <p:nvSpPr>
          <p:cNvPr id="4" name="Text Placeholder 3">
            <a:extLst>
              <a:ext uri="{FF2B5EF4-FFF2-40B4-BE49-F238E27FC236}">
                <a16:creationId xmlns:a16="http://schemas.microsoft.com/office/drawing/2014/main" id="{293E191B-DE75-FB5B-F635-BC34CAF679AC}"/>
              </a:ext>
            </a:extLst>
          </p:cNvPr>
          <p:cNvSpPr>
            <a:spLocks noGrp="1"/>
          </p:cNvSpPr>
          <p:nvPr>
            <p:ph type="body" sz="half" idx="2"/>
          </p:nvPr>
        </p:nvSpPr>
        <p:spPr>
          <a:xfrm>
            <a:off x="-5522" y="1825879"/>
            <a:ext cx="4621859" cy="4871992"/>
          </a:xfrm>
          <a:solidFill>
            <a:srgbClr val="C00000"/>
          </a:solidFill>
        </p:spPr>
        <p:txBody>
          <a:bodyPr vert="horz" lIns="91440" tIns="45720" rIns="91440" bIns="45720" rtlCol="0" anchor="t">
            <a:normAutofit fontScale="92500" lnSpcReduction="20000"/>
          </a:bodyPr>
          <a:lstStyle/>
          <a:p>
            <a:pPr marL="342265" indent="-342265">
              <a:lnSpc>
                <a:spcPct val="90000"/>
              </a:lnSpc>
              <a:buFont typeface="Arial" panose="020B0604020202020204" pitchFamily="34" charset="0"/>
              <a:buChar char="•"/>
            </a:pPr>
            <a:endParaRPr lang="en-US" sz="2000">
              <a:latin typeface="Gill Sans MT"/>
            </a:endParaRPr>
          </a:p>
          <a:p>
            <a:pPr marL="342265" indent="-342265">
              <a:lnSpc>
                <a:spcPct val="90000"/>
              </a:lnSpc>
              <a:buFont typeface="Arial" panose="020B0604020202020204" pitchFamily="34" charset="0"/>
              <a:buChar char="•"/>
            </a:pPr>
            <a:r>
              <a:rPr lang="en-US" sz="2000">
                <a:latin typeface="Gill Sans MT"/>
              </a:rPr>
              <a:t>The ExxonMobil global presence map shows the company's operations in over 50 countries around the world. </a:t>
            </a:r>
            <a:endParaRPr lang="en-US" sz="2000">
              <a:latin typeface="Gill Sans MT" panose="020B0502020104020203" pitchFamily="34" charset="77"/>
            </a:endParaRPr>
          </a:p>
          <a:p>
            <a:pPr marL="342265" indent="-342265">
              <a:buFont typeface="Arial" panose="020B0604020202020204" pitchFamily="34" charset="0"/>
              <a:buChar char="•"/>
            </a:pPr>
            <a:r>
              <a:rPr lang="en-US" sz="2000">
                <a:latin typeface="Gill Sans MT"/>
              </a:rPr>
              <a:t>The company's major upstream regions include the United States, Canada, Brazil, Angola, Nigeria, Kazakhstan, and Russia.</a:t>
            </a:r>
          </a:p>
          <a:p>
            <a:pPr marL="342265" indent="-342265">
              <a:buFont typeface="Arial" panose="020B0604020202020204" pitchFamily="34" charset="0"/>
              <a:buChar char="•"/>
            </a:pPr>
            <a:r>
              <a:rPr lang="en-US" sz="2000">
                <a:latin typeface="Gill Sans MT"/>
              </a:rPr>
              <a:t>Its major downstream regions include the United States, Europe, Asia, and Latin America.</a:t>
            </a:r>
            <a:br>
              <a:rPr lang="en-US" sz="2000">
                <a:latin typeface="Gill Sans MT" panose="020B0502020104020203" pitchFamily="34" charset="77"/>
              </a:rPr>
            </a:br>
            <a:endParaRPr lang="en-US" sz="2000">
              <a:latin typeface="Gill Sans MT" panose="020B0502020104020203" pitchFamily="34" charset="77"/>
            </a:endParaRPr>
          </a:p>
          <a:p>
            <a:pPr marL="342265" indent="-342265">
              <a:buFont typeface="Arial" panose="020B0604020202020204" pitchFamily="34" charset="0"/>
              <a:buChar char="•"/>
            </a:pPr>
            <a:r>
              <a:rPr lang="en-US" sz="2000">
                <a:latin typeface="Gill Sans MT"/>
              </a:rPr>
              <a:t>The company's major chemical regions include the United States, Europe, Asia, and the Middle East.</a:t>
            </a:r>
          </a:p>
          <a:p>
            <a:pPr marL="342265" indent="-342265">
              <a:buFont typeface="Arial" panose="020B0604020202020204" pitchFamily="34" charset="0"/>
              <a:buChar char="•"/>
            </a:pPr>
            <a:r>
              <a:rPr lang="en-US" sz="2000">
                <a:latin typeface="Gill Sans MT"/>
              </a:rPr>
              <a:t>ExxonMobil has over 12,000 gas stations in the United States with 62,000+ Employees</a:t>
            </a:r>
            <a:r>
              <a:rPr lang="en-US" sz="2000">
                <a:solidFill>
                  <a:schemeClr val="bg1"/>
                </a:solidFill>
                <a:latin typeface="Gill Sans MT"/>
              </a:rPr>
              <a:t>.</a:t>
            </a:r>
          </a:p>
          <a:p>
            <a:pPr marL="342265" indent="-342265">
              <a:buFont typeface="Arial" panose="020B0604020202020204" pitchFamily="34" charset="0"/>
              <a:buChar char="•"/>
            </a:pPr>
            <a:endParaRPr lang="en-US" sz="2000">
              <a:latin typeface="Gill Sans MT"/>
            </a:endParaRPr>
          </a:p>
          <a:p>
            <a:pPr indent="-182245">
              <a:lnSpc>
                <a:spcPct val="90000"/>
              </a:lnSpc>
              <a:buFont typeface="Wingdings" pitchFamily="2" charset="2"/>
              <a:buChar char=""/>
            </a:pPr>
            <a:endParaRPr lang="en-US"/>
          </a:p>
        </p:txBody>
      </p:sp>
      <p:sp>
        <p:nvSpPr>
          <p:cNvPr id="13" name="Rectangle 12">
            <a:extLst>
              <a:ext uri="{FF2B5EF4-FFF2-40B4-BE49-F238E27FC236}">
                <a16:creationId xmlns:a16="http://schemas.microsoft.com/office/drawing/2014/main" id="{94DBFBD2-23B9-4007-B82F-D0C394407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189" y="0"/>
            <a:ext cx="7566811" cy="6858000"/>
          </a:xfrm>
          <a:prstGeom prst="rect">
            <a:avLst/>
          </a:prstGeom>
          <a:solidFill>
            <a:schemeClr val="tx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pic>
        <p:nvPicPr>
          <p:cNvPr id="65" name="Picture 64" descr="A map of the world&#10;&#10;Description automatically generated">
            <a:extLst>
              <a:ext uri="{FF2B5EF4-FFF2-40B4-BE49-F238E27FC236}">
                <a16:creationId xmlns:a16="http://schemas.microsoft.com/office/drawing/2014/main" id="{87F42BC3-DEF2-221F-BBFD-2AEEF4F23A86}"/>
              </a:ext>
            </a:extLst>
          </p:cNvPr>
          <p:cNvPicPr>
            <a:picLocks noChangeAspect="1"/>
          </p:cNvPicPr>
          <p:nvPr/>
        </p:nvPicPr>
        <p:blipFill>
          <a:blip r:embed="rId2"/>
          <a:stretch>
            <a:fillRect/>
          </a:stretch>
        </p:blipFill>
        <p:spPr>
          <a:xfrm>
            <a:off x="4908994" y="5500"/>
            <a:ext cx="7279961" cy="6353595"/>
          </a:xfrm>
          <a:prstGeom prst="rect">
            <a:avLst/>
          </a:prstGeom>
        </p:spPr>
      </p:pic>
      <p:pic>
        <p:nvPicPr>
          <p:cNvPr id="66" name="Picture 65">
            <a:extLst>
              <a:ext uri="{FF2B5EF4-FFF2-40B4-BE49-F238E27FC236}">
                <a16:creationId xmlns:a16="http://schemas.microsoft.com/office/drawing/2014/main" id="{AE87C4A4-65B7-7AC7-72D3-68E1554456E1}"/>
              </a:ext>
            </a:extLst>
          </p:cNvPr>
          <p:cNvPicPr>
            <a:picLocks noChangeAspect="1"/>
          </p:cNvPicPr>
          <p:nvPr/>
        </p:nvPicPr>
        <p:blipFill>
          <a:blip r:embed="rId3"/>
          <a:stretch>
            <a:fillRect/>
          </a:stretch>
        </p:blipFill>
        <p:spPr>
          <a:xfrm>
            <a:off x="10547499" y="6544981"/>
            <a:ext cx="1516048" cy="302003"/>
          </a:xfrm>
          <a:prstGeom prst="rect">
            <a:avLst/>
          </a:prstGeom>
        </p:spPr>
      </p:pic>
    </p:spTree>
    <p:extLst>
      <p:ext uri="{BB962C8B-B14F-4D97-AF65-F5344CB8AC3E}">
        <p14:creationId xmlns:p14="http://schemas.microsoft.com/office/powerpoint/2010/main" val="1618373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4D9C4F3-3A51-4F45-8A5D-AAD196BF7D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76117"/>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3" name="Title 1">
            <a:extLst>
              <a:ext uri="{FF2B5EF4-FFF2-40B4-BE49-F238E27FC236}">
                <a16:creationId xmlns:a16="http://schemas.microsoft.com/office/drawing/2014/main" id="{084B4F10-EA0C-00C5-516E-E5BD7B38047E}"/>
              </a:ext>
            </a:extLst>
          </p:cNvPr>
          <p:cNvSpPr>
            <a:spLocks noGrp="1"/>
          </p:cNvSpPr>
          <p:nvPr>
            <p:ph type="title"/>
          </p:nvPr>
        </p:nvSpPr>
        <p:spPr>
          <a:xfrm>
            <a:off x="122733" y="276332"/>
            <a:ext cx="4502465" cy="1445475"/>
          </a:xfrm>
        </p:spPr>
        <p:txBody>
          <a:bodyPr vert="horz" lIns="91440" tIns="45720" rIns="91440" bIns="45720" rtlCol="0" anchor="ctr">
            <a:noAutofit/>
          </a:bodyPr>
          <a:lstStyle/>
          <a:p>
            <a:r>
              <a:rPr lang="en-US" sz="2800">
                <a:solidFill>
                  <a:srgbClr val="FF0000"/>
                </a:solidFill>
                <a:latin typeface="Gill Sans MT"/>
              </a:rPr>
              <a:t>XOM EARNINGS BY Business segments:</a:t>
            </a:r>
          </a:p>
        </p:txBody>
      </p:sp>
      <p:sp>
        <p:nvSpPr>
          <p:cNvPr id="14" name="Text Placeholder 3">
            <a:extLst>
              <a:ext uri="{FF2B5EF4-FFF2-40B4-BE49-F238E27FC236}">
                <a16:creationId xmlns:a16="http://schemas.microsoft.com/office/drawing/2014/main" id="{5FCF2568-400A-BCBF-4FA1-6B71D84E3FDD}"/>
              </a:ext>
            </a:extLst>
          </p:cNvPr>
          <p:cNvSpPr>
            <a:spLocks noGrp="1"/>
          </p:cNvSpPr>
          <p:nvPr>
            <p:ph type="body" sz="half" idx="2"/>
          </p:nvPr>
        </p:nvSpPr>
        <p:spPr>
          <a:xfrm>
            <a:off x="6512" y="1772916"/>
            <a:ext cx="4626667" cy="5078609"/>
          </a:xfrm>
          <a:solidFill>
            <a:srgbClr val="C00000"/>
          </a:solidFill>
        </p:spPr>
        <p:txBody>
          <a:bodyPr vert="horz" lIns="91440" tIns="45720" rIns="91440" bIns="45720" rtlCol="0" anchor="t">
            <a:noAutofit/>
          </a:bodyPr>
          <a:lstStyle/>
          <a:p>
            <a:pPr>
              <a:lnSpc>
                <a:spcPct val="160000"/>
              </a:lnSpc>
            </a:pPr>
            <a:r>
              <a:rPr lang="en-US" sz="2000">
                <a:latin typeface="Gill Sans MT"/>
              </a:rPr>
              <a:t>I</a:t>
            </a:r>
            <a:r>
              <a:rPr lang="en-US">
                <a:latin typeface="Gill Sans MT"/>
              </a:rPr>
              <a:t>t operates through the following segments: </a:t>
            </a:r>
            <a:endParaRPr lang="en-US">
              <a:latin typeface="Gill Sans MT" panose="020B0502020104020203" pitchFamily="34" charset="77"/>
            </a:endParaRPr>
          </a:p>
          <a:p>
            <a:pPr>
              <a:lnSpc>
                <a:spcPct val="160000"/>
              </a:lnSpc>
            </a:pPr>
            <a:r>
              <a:rPr lang="en-US">
                <a:latin typeface="Gill Sans MT"/>
              </a:rPr>
              <a:t>Upstream, Downstream and Chemical. </a:t>
            </a:r>
            <a:endParaRPr lang="en-US">
              <a:latin typeface="Gill Sans MT" panose="020B0502020104020203" pitchFamily="34" charset="77"/>
            </a:endParaRPr>
          </a:p>
          <a:p>
            <a:pPr marL="285115" indent="-285115">
              <a:lnSpc>
                <a:spcPct val="160000"/>
              </a:lnSpc>
              <a:buFont typeface="Courier New" panose="02070309020205020404" pitchFamily="49" charset="0"/>
              <a:buChar char="o"/>
            </a:pPr>
            <a:r>
              <a:rPr lang="en-US">
                <a:latin typeface="Gill Sans MT"/>
              </a:rPr>
              <a:t>The Upstream segment produces crude oil and natural gas. </a:t>
            </a:r>
            <a:endParaRPr lang="en-US">
              <a:latin typeface="Gill Sans MT" panose="020B0502020104020203" pitchFamily="34" charset="77"/>
            </a:endParaRPr>
          </a:p>
          <a:p>
            <a:pPr marL="285115" indent="-285115">
              <a:lnSpc>
                <a:spcPct val="160000"/>
              </a:lnSpc>
              <a:buFont typeface="Courier New" panose="02070309020205020404" pitchFamily="49" charset="0"/>
              <a:buChar char="o"/>
            </a:pPr>
            <a:r>
              <a:rPr lang="en-US">
                <a:latin typeface="Gill Sans MT"/>
              </a:rPr>
              <a:t>The Downstream segment manufactures and trades petroleum products. </a:t>
            </a:r>
            <a:endParaRPr lang="en-US">
              <a:latin typeface="Gill Sans MT" panose="020B0502020104020203" pitchFamily="34" charset="77"/>
            </a:endParaRPr>
          </a:p>
          <a:p>
            <a:pPr marL="285115" indent="-285115">
              <a:lnSpc>
                <a:spcPct val="160000"/>
              </a:lnSpc>
              <a:buFont typeface="Courier New" panose="02070309020205020404" pitchFamily="49" charset="0"/>
              <a:buChar char="o"/>
            </a:pPr>
            <a:r>
              <a:rPr lang="en-US">
                <a:latin typeface="Gill Sans MT"/>
              </a:rPr>
              <a:t>The Chemical segment offers petrochemicals. </a:t>
            </a:r>
            <a:endParaRPr lang="en-US">
              <a:latin typeface="Gill Sans MT" panose="020B0502020104020203" pitchFamily="34" charset="77"/>
            </a:endParaRPr>
          </a:p>
          <a:p>
            <a:pPr marL="285115" indent="-285115">
              <a:lnSpc>
                <a:spcPct val="160000"/>
              </a:lnSpc>
              <a:buFont typeface="Courier New" panose="02070309020205020404" pitchFamily="49" charset="0"/>
              <a:buChar char="o"/>
            </a:pPr>
            <a:endParaRPr lang="en-US">
              <a:latin typeface="Gill Sans MT" panose="020B0502020104020203" pitchFamily="34" charset="77"/>
            </a:endParaRPr>
          </a:p>
          <a:p>
            <a:pPr marL="285115" indent="-285115">
              <a:lnSpc>
                <a:spcPct val="160000"/>
              </a:lnSpc>
              <a:buFont typeface="Courier New" panose="02070309020205020404" pitchFamily="49" charset="0"/>
              <a:buChar char="o"/>
            </a:pPr>
            <a:endParaRPr lang="en-US">
              <a:latin typeface="Gill Sans MT" panose="020B0502020104020203" pitchFamily="34" charset="77"/>
            </a:endParaRPr>
          </a:p>
          <a:p>
            <a:pPr marL="285115" indent="-285115">
              <a:lnSpc>
                <a:spcPct val="160000"/>
              </a:lnSpc>
              <a:buFont typeface="Courier New" panose="02070309020205020404" pitchFamily="49" charset="0"/>
              <a:buChar char="o"/>
            </a:pPr>
            <a:endParaRPr lang="en-US">
              <a:latin typeface="Gill Sans MT" panose="020B0502020104020203" pitchFamily="34" charset="77"/>
            </a:endParaRPr>
          </a:p>
          <a:p>
            <a:pPr marL="285115" indent="-285115">
              <a:lnSpc>
                <a:spcPct val="160000"/>
              </a:lnSpc>
              <a:buFont typeface="Courier New" panose="02070309020205020404" pitchFamily="49" charset="0"/>
              <a:buChar char="o"/>
            </a:pPr>
            <a:endParaRPr lang="en-US">
              <a:latin typeface="Gill Sans MT" panose="020B0502020104020203" pitchFamily="34" charset="77"/>
            </a:endParaRPr>
          </a:p>
          <a:p>
            <a:pPr>
              <a:lnSpc>
                <a:spcPct val="100000"/>
              </a:lnSpc>
            </a:pPr>
            <a:endParaRPr lang="en-US">
              <a:latin typeface="Gill Sans MT" panose="020B0502020104020203" pitchFamily="34" charset="77"/>
            </a:endParaRPr>
          </a:p>
        </p:txBody>
      </p:sp>
      <p:sp>
        <p:nvSpPr>
          <p:cNvPr id="16" name="Rectangle 15">
            <a:extLst>
              <a:ext uri="{FF2B5EF4-FFF2-40B4-BE49-F238E27FC236}">
                <a16:creationId xmlns:a16="http://schemas.microsoft.com/office/drawing/2014/main" id="{94DBFBD2-23B9-4007-B82F-D0C394407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189" y="0"/>
            <a:ext cx="7566811" cy="6858000"/>
          </a:xfrm>
          <a:prstGeom prst="rect">
            <a:avLst/>
          </a:prstGeom>
          <a:solidFill>
            <a:schemeClr val="tx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graphicFrame>
        <p:nvGraphicFramePr>
          <p:cNvPr id="21" name="Picture Placeholder 20">
            <a:extLst>
              <a:ext uri="{FF2B5EF4-FFF2-40B4-BE49-F238E27FC236}">
                <a16:creationId xmlns:a16="http://schemas.microsoft.com/office/drawing/2014/main" id="{A84E4328-9188-1B6B-CF74-72208016C6F7}"/>
              </a:ext>
            </a:extLst>
          </p:cNvPr>
          <p:cNvGraphicFramePr>
            <a:graphicFrameLocks noGrp="1"/>
          </p:cNvGraphicFramePr>
          <p:nvPr>
            <p:ph type="pic" idx="1"/>
            <p:extLst>
              <p:ext uri="{D42A27DB-BD31-4B8C-83A1-F6EECF244321}">
                <p14:modId xmlns:p14="http://schemas.microsoft.com/office/powerpoint/2010/main" val="1350563704"/>
              </p:ext>
            </p:extLst>
          </p:nvPr>
        </p:nvGraphicFramePr>
        <p:xfrm>
          <a:off x="5054514" y="170476"/>
          <a:ext cx="6837216" cy="3946514"/>
        </p:xfrm>
        <a:graphic>
          <a:graphicData uri="http://schemas.openxmlformats.org/drawingml/2006/chart">
            <c:chart xmlns:c="http://schemas.openxmlformats.org/drawingml/2006/chart" xmlns:r="http://schemas.openxmlformats.org/officeDocument/2006/relationships" r:id="rId3"/>
          </a:graphicData>
        </a:graphic>
      </p:graphicFrame>
      <p:pic>
        <p:nvPicPr>
          <p:cNvPr id="30" name="Picture 29">
            <a:extLst>
              <a:ext uri="{FF2B5EF4-FFF2-40B4-BE49-F238E27FC236}">
                <a16:creationId xmlns:a16="http://schemas.microsoft.com/office/drawing/2014/main" id="{ADBB082B-89DD-250C-BD75-2F8F83FF0E23}"/>
              </a:ext>
            </a:extLst>
          </p:cNvPr>
          <p:cNvPicPr>
            <a:picLocks noChangeAspect="1"/>
          </p:cNvPicPr>
          <p:nvPr/>
        </p:nvPicPr>
        <p:blipFill>
          <a:blip r:embed="rId4"/>
          <a:stretch>
            <a:fillRect/>
          </a:stretch>
        </p:blipFill>
        <p:spPr>
          <a:xfrm>
            <a:off x="10460186" y="6476125"/>
            <a:ext cx="1526242" cy="303722"/>
          </a:xfrm>
          <a:prstGeom prst="rect">
            <a:avLst/>
          </a:prstGeom>
        </p:spPr>
      </p:pic>
      <p:graphicFrame>
        <p:nvGraphicFramePr>
          <p:cNvPr id="4" name="Table 3">
            <a:extLst>
              <a:ext uri="{FF2B5EF4-FFF2-40B4-BE49-F238E27FC236}">
                <a16:creationId xmlns:a16="http://schemas.microsoft.com/office/drawing/2014/main" id="{B4C1D2C1-922F-E004-5447-04EFCDA75662}"/>
              </a:ext>
            </a:extLst>
          </p:cNvPr>
          <p:cNvGraphicFramePr>
            <a:graphicFrameLocks noGrp="1"/>
          </p:cNvGraphicFramePr>
          <p:nvPr>
            <p:extLst>
              <p:ext uri="{D42A27DB-BD31-4B8C-83A1-F6EECF244321}">
                <p14:modId xmlns:p14="http://schemas.microsoft.com/office/powerpoint/2010/main" val="2609761366"/>
              </p:ext>
            </p:extLst>
          </p:nvPr>
        </p:nvGraphicFramePr>
        <p:xfrm>
          <a:off x="4721794" y="4871589"/>
          <a:ext cx="5522870" cy="1954367"/>
        </p:xfrm>
        <a:graphic>
          <a:graphicData uri="http://schemas.openxmlformats.org/drawingml/2006/table">
            <a:tbl>
              <a:tblPr firstRow="1" bandRow="1">
                <a:tableStyleId>{5C22544A-7EE6-4342-B048-85BDC9FD1C3A}</a:tableStyleId>
              </a:tblPr>
              <a:tblGrid>
                <a:gridCol w="3126153">
                  <a:extLst>
                    <a:ext uri="{9D8B030D-6E8A-4147-A177-3AD203B41FA5}">
                      <a16:colId xmlns:a16="http://schemas.microsoft.com/office/drawing/2014/main" val="375783128"/>
                    </a:ext>
                  </a:extLst>
                </a:gridCol>
                <a:gridCol w="2396717">
                  <a:extLst>
                    <a:ext uri="{9D8B030D-6E8A-4147-A177-3AD203B41FA5}">
                      <a16:colId xmlns:a16="http://schemas.microsoft.com/office/drawing/2014/main" val="3630572698"/>
                    </a:ext>
                  </a:extLst>
                </a:gridCol>
              </a:tblGrid>
              <a:tr h="247487">
                <a:tc>
                  <a:txBody>
                    <a:bodyPr/>
                    <a:lstStyle/>
                    <a:p>
                      <a:pPr fontAlgn="b"/>
                      <a:r>
                        <a:rPr lang="en-US" sz="1600" b="1">
                          <a:solidFill>
                            <a:schemeClr val="bg1"/>
                          </a:solidFill>
                          <a:effectLst/>
                          <a:latin typeface="Gill Sans MT"/>
                        </a:rPr>
                        <a:t>Segment</a:t>
                      </a: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fontAlgn="b"/>
                      <a:r>
                        <a:rPr lang="en-US" sz="1600" b="1">
                          <a:solidFill>
                            <a:schemeClr val="bg1"/>
                          </a:solidFill>
                          <a:effectLst/>
                          <a:latin typeface="Gill Sans MT"/>
                        </a:rPr>
                        <a:t>Earnings (in Millions)</a:t>
                      </a: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844963436"/>
                  </a:ext>
                </a:extLst>
              </a:tr>
              <a:tr h="200025">
                <a:tc>
                  <a:txBody>
                    <a:bodyPr/>
                    <a:lstStyle/>
                    <a:p>
                      <a:pPr fontAlgn="b"/>
                      <a:r>
                        <a:rPr lang="en-US" sz="1600">
                          <a:effectLst/>
                          <a:latin typeface="Gill Sans MT"/>
                        </a:rPr>
                        <a:t>Upstream</a:t>
                      </a: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28E86"/>
                    </a:solidFill>
                  </a:tcPr>
                </a:tc>
                <a:tc>
                  <a:txBody>
                    <a:bodyPr/>
                    <a:lstStyle/>
                    <a:p>
                      <a:pPr algn="r" fontAlgn="b"/>
                      <a:r>
                        <a:rPr lang="en-US" sz="1600">
                          <a:effectLst/>
                          <a:latin typeface="Gill Sans MT"/>
                        </a:rPr>
                        <a:t>$4,577</a:t>
                      </a: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28E86"/>
                    </a:solidFill>
                  </a:tcPr>
                </a:tc>
                <a:extLst>
                  <a:ext uri="{0D108BD9-81ED-4DB2-BD59-A6C34878D82A}">
                    <a16:rowId xmlns:a16="http://schemas.microsoft.com/office/drawing/2014/main" val="1240191248"/>
                  </a:ext>
                </a:extLst>
              </a:tr>
              <a:tr h="200025">
                <a:tc>
                  <a:txBody>
                    <a:bodyPr/>
                    <a:lstStyle/>
                    <a:p>
                      <a:pPr fontAlgn="b"/>
                      <a:r>
                        <a:rPr lang="en-US" sz="1600">
                          <a:effectLst/>
                          <a:latin typeface="Gill Sans MT"/>
                        </a:rPr>
                        <a:t>Downstream</a:t>
                      </a:r>
                    </a:p>
                  </a:txBody>
                  <a:tcPr marL="0" marR="0" marT="0" marB="0" anchor="b">
                    <a:lnL w="12700" cap="flat" cmpd="sng" algn="ctr">
                      <a:solidFill>
                        <a:srgbClr val="000000"/>
                      </a:solidFill>
                      <a:prstDash val="solid"/>
                      <a:round/>
                      <a:headEnd type="none" w="med" len="med"/>
                      <a:tailEnd type="none" w="med" len="med"/>
                    </a:lnL>
                    <a:lnR>
                      <a:noFill/>
                    </a:lnR>
                    <a:lnT>
                      <a:noFill/>
                    </a:lnT>
                    <a:lnB>
                      <a:noFill/>
                    </a:lnB>
                    <a:solidFill>
                      <a:srgbClr val="F28E86"/>
                    </a:solidFill>
                  </a:tcPr>
                </a:tc>
                <a:tc>
                  <a:txBody>
                    <a:bodyPr/>
                    <a:lstStyle/>
                    <a:p>
                      <a:pPr algn="r" fontAlgn="b"/>
                      <a:r>
                        <a:rPr lang="en-US" sz="1600">
                          <a:effectLst/>
                          <a:latin typeface="Gill Sans MT"/>
                        </a:rPr>
                        <a:t>$2,310</a:t>
                      </a:r>
                    </a:p>
                  </a:txBody>
                  <a:tcPr marL="0" marR="0" marT="0" marB="0" anchor="b">
                    <a:lnL>
                      <a:noFill/>
                    </a:lnL>
                    <a:lnR w="12700" cap="flat" cmpd="sng" algn="ctr">
                      <a:solidFill>
                        <a:srgbClr val="000000"/>
                      </a:solidFill>
                      <a:prstDash val="solid"/>
                      <a:round/>
                      <a:headEnd type="none" w="med" len="med"/>
                      <a:tailEnd type="none" w="med" len="med"/>
                    </a:lnR>
                    <a:lnT>
                      <a:noFill/>
                    </a:lnT>
                    <a:lnB>
                      <a:noFill/>
                    </a:lnB>
                    <a:solidFill>
                      <a:srgbClr val="F28E86"/>
                    </a:solidFill>
                  </a:tcPr>
                </a:tc>
                <a:extLst>
                  <a:ext uri="{0D108BD9-81ED-4DB2-BD59-A6C34878D82A}">
                    <a16:rowId xmlns:a16="http://schemas.microsoft.com/office/drawing/2014/main" val="931192731"/>
                  </a:ext>
                </a:extLst>
              </a:tr>
              <a:tr h="200025">
                <a:tc>
                  <a:txBody>
                    <a:bodyPr/>
                    <a:lstStyle/>
                    <a:p>
                      <a:pPr fontAlgn="b"/>
                      <a:r>
                        <a:rPr lang="en-US" sz="1600">
                          <a:effectLst/>
                          <a:latin typeface="Gill Sans MT"/>
                        </a:rPr>
                        <a:t>Chemical</a:t>
                      </a:r>
                    </a:p>
                  </a:txBody>
                  <a:tcPr marL="0" marR="0" marT="0" marB="0" anchor="b">
                    <a:lnL w="12700" cap="flat" cmpd="sng" algn="ctr">
                      <a:solidFill>
                        <a:srgbClr val="000000"/>
                      </a:solidFill>
                      <a:prstDash val="solid"/>
                      <a:round/>
                      <a:headEnd type="none" w="med" len="med"/>
                      <a:tailEnd type="none" w="med" len="med"/>
                    </a:lnL>
                    <a:lnR>
                      <a:noFill/>
                    </a:lnR>
                    <a:lnT>
                      <a:noFill/>
                    </a:lnT>
                    <a:lnB>
                      <a:noFill/>
                    </a:lnB>
                    <a:solidFill>
                      <a:srgbClr val="F28E86"/>
                    </a:solidFill>
                  </a:tcPr>
                </a:tc>
                <a:tc>
                  <a:txBody>
                    <a:bodyPr/>
                    <a:lstStyle/>
                    <a:p>
                      <a:pPr algn="r" fontAlgn="b"/>
                      <a:r>
                        <a:rPr lang="en-US" sz="1600">
                          <a:effectLst/>
                          <a:latin typeface="Gill Sans MT"/>
                        </a:rPr>
                        <a:t>$828</a:t>
                      </a:r>
                    </a:p>
                  </a:txBody>
                  <a:tcPr marL="0" marR="0" marT="0" marB="0" anchor="b">
                    <a:lnL>
                      <a:noFill/>
                    </a:lnL>
                    <a:lnR w="12700" cap="flat" cmpd="sng" algn="ctr">
                      <a:solidFill>
                        <a:srgbClr val="000000"/>
                      </a:solidFill>
                      <a:prstDash val="solid"/>
                      <a:round/>
                      <a:headEnd type="none" w="med" len="med"/>
                      <a:tailEnd type="none" w="med" len="med"/>
                    </a:lnR>
                    <a:lnT>
                      <a:noFill/>
                    </a:lnT>
                    <a:lnB>
                      <a:noFill/>
                    </a:lnB>
                    <a:solidFill>
                      <a:srgbClr val="F28E86"/>
                    </a:solidFill>
                  </a:tcPr>
                </a:tc>
                <a:extLst>
                  <a:ext uri="{0D108BD9-81ED-4DB2-BD59-A6C34878D82A}">
                    <a16:rowId xmlns:a16="http://schemas.microsoft.com/office/drawing/2014/main" val="117537497"/>
                  </a:ext>
                </a:extLst>
              </a:tr>
              <a:tr h="200025">
                <a:tc>
                  <a:txBody>
                    <a:bodyPr/>
                    <a:lstStyle/>
                    <a:p>
                      <a:pPr fontAlgn="b"/>
                      <a:r>
                        <a:rPr lang="en-US" sz="1600">
                          <a:effectLst/>
                          <a:latin typeface="Gill Sans MT"/>
                        </a:rPr>
                        <a:t>Speciality Products</a:t>
                      </a:r>
                    </a:p>
                  </a:txBody>
                  <a:tcPr marL="0" marR="0" marT="0" marB="0" anchor="b">
                    <a:lnL w="12700" cap="flat" cmpd="sng" algn="ctr">
                      <a:solidFill>
                        <a:srgbClr val="000000"/>
                      </a:solidFill>
                      <a:prstDash val="solid"/>
                      <a:round/>
                      <a:headEnd type="none" w="med" len="med"/>
                      <a:tailEnd type="none" w="med" len="med"/>
                    </a:lnL>
                    <a:lnR>
                      <a:noFill/>
                    </a:lnR>
                    <a:lnT>
                      <a:noFill/>
                    </a:lnT>
                    <a:lnB>
                      <a:noFill/>
                    </a:lnB>
                    <a:solidFill>
                      <a:srgbClr val="F28E86"/>
                    </a:solidFill>
                  </a:tcPr>
                </a:tc>
                <a:tc>
                  <a:txBody>
                    <a:bodyPr/>
                    <a:lstStyle/>
                    <a:p>
                      <a:pPr algn="r" fontAlgn="b"/>
                      <a:r>
                        <a:rPr lang="en-US" sz="1600">
                          <a:effectLst/>
                          <a:latin typeface="Gill Sans MT"/>
                        </a:rPr>
                        <a:t>671</a:t>
                      </a:r>
                    </a:p>
                  </a:txBody>
                  <a:tcPr marL="0" marR="0" marT="0" marB="0" anchor="b">
                    <a:lnL>
                      <a:noFill/>
                    </a:lnL>
                    <a:lnR w="12700" cap="flat" cmpd="sng" algn="ctr">
                      <a:solidFill>
                        <a:srgbClr val="000000"/>
                      </a:solidFill>
                      <a:prstDash val="solid"/>
                      <a:round/>
                      <a:headEnd type="none" w="med" len="med"/>
                      <a:tailEnd type="none" w="med" len="med"/>
                    </a:lnR>
                    <a:lnT>
                      <a:noFill/>
                    </a:lnT>
                    <a:lnB>
                      <a:noFill/>
                    </a:lnB>
                    <a:solidFill>
                      <a:srgbClr val="F28E86"/>
                    </a:solidFill>
                  </a:tcPr>
                </a:tc>
                <a:extLst>
                  <a:ext uri="{0D108BD9-81ED-4DB2-BD59-A6C34878D82A}">
                    <a16:rowId xmlns:a16="http://schemas.microsoft.com/office/drawing/2014/main" val="214823814"/>
                  </a:ext>
                </a:extLst>
              </a:tr>
              <a:tr h="200025">
                <a:tc>
                  <a:txBody>
                    <a:bodyPr/>
                    <a:lstStyle/>
                    <a:p>
                      <a:pPr fontAlgn="b"/>
                      <a:r>
                        <a:rPr lang="en-US" sz="1600">
                          <a:effectLst/>
                          <a:latin typeface="Gill Sans MT"/>
                        </a:rPr>
                        <a:t>Corporate and Financing</a:t>
                      </a:r>
                    </a:p>
                  </a:txBody>
                  <a:tcPr marL="0" marR="0" marT="0" marB="0" anchor="b">
                    <a:lnL w="12700" cap="flat" cmpd="sng" algn="ctr">
                      <a:solidFill>
                        <a:srgbClr val="000000"/>
                      </a:solidFill>
                      <a:prstDash val="solid"/>
                      <a:round/>
                      <a:headEnd type="none" w="med" len="med"/>
                      <a:tailEnd type="none" w="med" len="med"/>
                    </a:lnL>
                    <a:lnR>
                      <a:noFill/>
                    </a:lnR>
                    <a:lnT>
                      <a:noFill/>
                    </a:lnT>
                    <a:lnB>
                      <a:noFill/>
                    </a:lnB>
                    <a:solidFill>
                      <a:srgbClr val="F28E86"/>
                    </a:solidFill>
                  </a:tcPr>
                </a:tc>
                <a:tc>
                  <a:txBody>
                    <a:bodyPr/>
                    <a:lstStyle/>
                    <a:p>
                      <a:pPr algn="r" fontAlgn="b"/>
                      <a:r>
                        <a:rPr lang="en-US" sz="1600">
                          <a:solidFill>
                            <a:schemeClr val="bg1"/>
                          </a:solidFill>
                          <a:effectLst/>
                          <a:latin typeface="Gill Sans MT"/>
                        </a:rPr>
                        <a:t>($506)</a:t>
                      </a:r>
                    </a:p>
                  </a:txBody>
                  <a:tcPr marL="0" marR="0" marT="0" marB="0" anchor="b">
                    <a:lnL>
                      <a:noFill/>
                    </a:lnL>
                    <a:lnR w="12700" cap="flat" cmpd="sng" algn="ctr">
                      <a:solidFill>
                        <a:srgbClr val="000000"/>
                      </a:solidFill>
                      <a:prstDash val="solid"/>
                      <a:round/>
                      <a:headEnd type="none" w="med" len="med"/>
                      <a:tailEnd type="none" w="med" len="med"/>
                    </a:lnR>
                    <a:lnT>
                      <a:noFill/>
                    </a:lnT>
                    <a:lnB>
                      <a:noFill/>
                    </a:lnB>
                    <a:solidFill>
                      <a:srgbClr val="F28E86"/>
                    </a:solidFill>
                  </a:tcPr>
                </a:tc>
                <a:extLst>
                  <a:ext uri="{0D108BD9-81ED-4DB2-BD59-A6C34878D82A}">
                    <a16:rowId xmlns:a16="http://schemas.microsoft.com/office/drawing/2014/main" val="327568109"/>
                  </a:ext>
                </a:extLst>
              </a:tr>
              <a:tr h="200025">
                <a:tc>
                  <a:txBody>
                    <a:bodyPr/>
                    <a:lstStyle/>
                    <a:p>
                      <a:pPr fontAlgn="b"/>
                      <a:endParaRPr lang="en-US" sz="1600">
                        <a:effectLst/>
                        <a:latin typeface="Gill Sans MT"/>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solidFill>
                      <a:srgbClr val="F28E86"/>
                    </a:solidFill>
                  </a:tcPr>
                </a:tc>
                <a:tc>
                  <a:txBody>
                    <a:bodyPr/>
                    <a:lstStyle/>
                    <a:p>
                      <a:pPr fontAlgn="b"/>
                      <a:endParaRPr lang="en-US" sz="1600">
                        <a:effectLst/>
                        <a:latin typeface="Gill Sans MT"/>
                      </a:endParaRPr>
                    </a:p>
                  </a:txBody>
                  <a:tcPr marL="0" marR="0" marT="0" marB="0" anchor="b">
                    <a:lnL>
                      <a:noFill/>
                    </a:lnL>
                    <a:lnR w="12700" cap="flat" cmpd="sng" algn="ctr">
                      <a:solidFill>
                        <a:srgbClr val="000000"/>
                      </a:solidFill>
                      <a:prstDash val="solid"/>
                      <a:round/>
                      <a:headEnd type="none" w="med" len="med"/>
                      <a:tailEnd type="none" w="med" len="med"/>
                    </a:lnR>
                    <a:lnT>
                      <a:noFill/>
                    </a:lnT>
                    <a:lnB>
                      <a:noFill/>
                    </a:lnB>
                    <a:solidFill>
                      <a:srgbClr val="F28E86"/>
                    </a:solidFill>
                  </a:tcPr>
                </a:tc>
                <a:extLst>
                  <a:ext uri="{0D108BD9-81ED-4DB2-BD59-A6C34878D82A}">
                    <a16:rowId xmlns:a16="http://schemas.microsoft.com/office/drawing/2014/main" val="890617843"/>
                  </a:ext>
                </a:extLst>
              </a:tr>
              <a:tr h="200025">
                <a:tc>
                  <a:txBody>
                    <a:bodyPr/>
                    <a:lstStyle/>
                    <a:p>
                      <a:pPr fontAlgn="b"/>
                      <a:r>
                        <a:rPr lang="en-US" sz="1600">
                          <a:effectLst/>
                          <a:latin typeface="Gill Sans MT"/>
                        </a:rPr>
                        <a:t>Total</a:t>
                      </a:r>
                    </a:p>
                  </a:txBody>
                  <a:tcPr marL="0" marR="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28E86"/>
                    </a:solidFill>
                  </a:tcPr>
                </a:tc>
                <a:tc>
                  <a:txBody>
                    <a:bodyPr/>
                    <a:lstStyle/>
                    <a:p>
                      <a:pPr algn="r" fontAlgn="b"/>
                      <a:r>
                        <a:rPr lang="en-US" sz="1600">
                          <a:effectLst/>
                          <a:latin typeface="Gill Sans MT"/>
                        </a:rPr>
                        <a:t>$7,880</a:t>
                      </a:r>
                    </a:p>
                  </a:txBody>
                  <a:tcPr marL="0" marR="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28E86"/>
                    </a:solidFill>
                  </a:tcPr>
                </a:tc>
                <a:extLst>
                  <a:ext uri="{0D108BD9-81ED-4DB2-BD59-A6C34878D82A}">
                    <a16:rowId xmlns:a16="http://schemas.microsoft.com/office/drawing/2014/main" val="4225377979"/>
                  </a:ext>
                </a:extLst>
              </a:tr>
            </a:tbl>
          </a:graphicData>
        </a:graphic>
      </p:graphicFrame>
      <p:sp>
        <p:nvSpPr>
          <p:cNvPr id="5" name="TextBox 4">
            <a:extLst>
              <a:ext uri="{FF2B5EF4-FFF2-40B4-BE49-F238E27FC236}">
                <a16:creationId xmlns:a16="http://schemas.microsoft.com/office/drawing/2014/main" id="{4A8049CB-69AB-08ED-CE50-8583D4726B88}"/>
              </a:ext>
            </a:extLst>
          </p:cNvPr>
          <p:cNvSpPr txBox="1"/>
          <p:nvPr/>
        </p:nvSpPr>
        <p:spPr>
          <a:xfrm>
            <a:off x="4724401" y="4118708"/>
            <a:ext cx="7093762" cy="7160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chemeClr val="bg1"/>
                </a:solidFill>
                <a:latin typeface="Gill Sans MT"/>
              </a:rPr>
              <a:t>ExxonMobil's total earnings for the second quarter of 2023 were $7.9 billion compared with first-quarter earnings of $11.4</a:t>
            </a:r>
            <a:r>
              <a:rPr lang="en-US" sz="2000">
                <a:latin typeface="Gill Sans MT"/>
              </a:rPr>
              <a:t> billion. </a:t>
            </a:r>
            <a:endParaRPr lang="en-US"/>
          </a:p>
        </p:txBody>
      </p:sp>
    </p:spTree>
    <p:extLst>
      <p:ext uri="{BB962C8B-B14F-4D97-AF65-F5344CB8AC3E}">
        <p14:creationId xmlns:p14="http://schemas.microsoft.com/office/powerpoint/2010/main" val="3667832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92000">
              <a:srgbClr val="FD7A85"/>
            </a:gs>
            <a:gs pos="0">
              <a:srgbClr val="C00000"/>
            </a:gs>
            <a:gs pos="92999">
              <a:srgbClr val="E95159"/>
            </a:gs>
            <a:gs pos="9000">
              <a:srgbClr val="C00000"/>
            </a:gs>
            <a:gs pos="36000">
              <a:schemeClr val="accent4">
                <a:lumMod val="20000"/>
                <a:lumOff val="80000"/>
              </a:schemeClr>
            </a:gs>
            <a:gs pos="95000">
              <a:srgbClr val="C00000"/>
            </a:gs>
          </a:gsLst>
          <a:lin ang="16200000" scaled="1"/>
        </a:gra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6E37985-09B8-4F09-93C7-44CB3EDE5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6206"/>
            <a:ext cx="12192000" cy="600560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FAD198D-611C-E4F4-29E3-C7C0747460CC}"/>
              </a:ext>
            </a:extLst>
          </p:cNvPr>
          <p:cNvSpPr txBox="1"/>
          <p:nvPr/>
        </p:nvSpPr>
        <p:spPr>
          <a:xfrm>
            <a:off x="4572009" y="325677"/>
            <a:ext cx="184731" cy="369332"/>
          </a:xfrm>
          <a:prstGeom prst="rect">
            <a:avLst/>
          </a:prstGeom>
          <a:noFill/>
        </p:spPr>
        <p:txBody>
          <a:bodyPr wrap="none" rtlCol="0">
            <a:spAutoFit/>
          </a:bodyPr>
          <a:lstStyle/>
          <a:p>
            <a:endParaRPr lang="en-US"/>
          </a:p>
        </p:txBody>
      </p:sp>
      <p:sp>
        <p:nvSpPr>
          <p:cNvPr id="6" name="TextBox 5">
            <a:extLst>
              <a:ext uri="{FF2B5EF4-FFF2-40B4-BE49-F238E27FC236}">
                <a16:creationId xmlns:a16="http://schemas.microsoft.com/office/drawing/2014/main" id="{EC01D556-D645-5BFF-79F4-3313A02E2951}"/>
              </a:ext>
            </a:extLst>
          </p:cNvPr>
          <p:cNvSpPr txBox="1"/>
          <p:nvPr/>
        </p:nvSpPr>
        <p:spPr>
          <a:xfrm>
            <a:off x="1728601" y="6663847"/>
            <a:ext cx="184731" cy="369332"/>
          </a:xfrm>
          <a:prstGeom prst="rect">
            <a:avLst/>
          </a:prstGeom>
          <a:noFill/>
        </p:spPr>
        <p:txBody>
          <a:bodyPr wrap="none" rtlCol="0">
            <a:spAutoFit/>
          </a:bodyPr>
          <a:lstStyle/>
          <a:p>
            <a:endParaRPr lang="en-US"/>
          </a:p>
        </p:txBody>
      </p:sp>
      <p:pic>
        <p:nvPicPr>
          <p:cNvPr id="4" name="Picture 3" descr="A screenshot of a website&#10;&#10;Description automatically generated">
            <a:extLst>
              <a:ext uri="{FF2B5EF4-FFF2-40B4-BE49-F238E27FC236}">
                <a16:creationId xmlns:a16="http://schemas.microsoft.com/office/drawing/2014/main" id="{C931F952-F657-E8BA-18CE-D55F08948021}"/>
              </a:ext>
            </a:extLst>
          </p:cNvPr>
          <p:cNvPicPr>
            <a:picLocks noChangeAspect="1"/>
          </p:cNvPicPr>
          <p:nvPr/>
        </p:nvPicPr>
        <p:blipFill>
          <a:blip r:embed="rId3"/>
          <a:stretch>
            <a:fillRect/>
          </a:stretch>
        </p:blipFill>
        <p:spPr>
          <a:xfrm>
            <a:off x="104207" y="474813"/>
            <a:ext cx="8141874" cy="4475132"/>
          </a:xfrm>
          <a:prstGeom prst="rect">
            <a:avLst/>
          </a:prstGeom>
        </p:spPr>
      </p:pic>
      <p:sp>
        <p:nvSpPr>
          <p:cNvPr id="5" name="TextBox 4">
            <a:extLst>
              <a:ext uri="{FF2B5EF4-FFF2-40B4-BE49-F238E27FC236}">
                <a16:creationId xmlns:a16="http://schemas.microsoft.com/office/drawing/2014/main" id="{B4FFC4D1-A770-8883-D9A0-E5079F6558D0}"/>
              </a:ext>
            </a:extLst>
          </p:cNvPr>
          <p:cNvSpPr txBox="1"/>
          <p:nvPr/>
        </p:nvSpPr>
        <p:spPr>
          <a:xfrm>
            <a:off x="8131048" y="984966"/>
            <a:ext cx="3668020" cy="54476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solidFill>
                  <a:srgbClr val="000000"/>
                </a:solidFill>
                <a:latin typeface="Gill Sans MT"/>
                <a:ea typeface="+mn-lt"/>
                <a:cs typeface="+mn-lt"/>
              </a:rPr>
              <a:t>Nearly doubled reported earnings versus 2Q18, a comparable price environment </a:t>
            </a:r>
            <a:endParaRPr lang="en-US">
              <a:latin typeface="Gill Sans MT"/>
            </a:endParaRPr>
          </a:p>
          <a:p>
            <a:pPr marL="342265" indent="-342265">
              <a:buFont typeface="Arial"/>
              <a:buChar char="•"/>
            </a:pPr>
            <a:endParaRPr lang="en-US">
              <a:solidFill>
                <a:srgbClr val="000000"/>
              </a:solidFill>
              <a:latin typeface="Gill Sans MT"/>
              <a:cs typeface="Arial"/>
            </a:endParaRPr>
          </a:p>
          <a:p>
            <a:pPr marL="285750" indent="-285750">
              <a:buFont typeface="Arial"/>
              <a:buChar char="•"/>
            </a:pPr>
            <a:r>
              <a:rPr lang="en-US">
                <a:solidFill>
                  <a:srgbClr val="000000"/>
                </a:solidFill>
                <a:latin typeface="Gill Sans MT"/>
                <a:ea typeface="+mn-lt"/>
                <a:cs typeface="+mn-lt"/>
              </a:rPr>
              <a:t>Structural cost saving of $8.3 billion and about to deliver $9 Billion by year end.</a:t>
            </a:r>
          </a:p>
          <a:p>
            <a:pPr marL="285750" indent="-285750">
              <a:buFont typeface="Arial"/>
              <a:buChar char="•"/>
            </a:pPr>
            <a:endParaRPr lang="en-US">
              <a:solidFill>
                <a:srgbClr val="000000"/>
              </a:solidFill>
              <a:latin typeface="Gill Sans MT"/>
              <a:cs typeface="Arial"/>
            </a:endParaRPr>
          </a:p>
          <a:p>
            <a:pPr marL="285750" indent="-285750">
              <a:buFont typeface="Arial"/>
              <a:buChar char="•"/>
            </a:pPr>
            <a:r>
              <a:rPr lang="en-US">
                <a:solidFill>
                  <a:srgbClr val="000000"/>
                </a:solidFill>
                <a:latin typeface="Gill Sans MT"/>
                <a:ea typeface="+mn-lt"/>
                <a:cs typeface="+mn-lt"/>
              </a:rPr>
              <a:t>Continuing to capture benefits of our unique scale, integration, and technology .</a:t>
            </a:r>
          </a:p>
          <a:p>
            <a:pPr marL="285750" indent="-285750">
              <a:buFont typeface="Arial"/>
              <a:buChar char="•"/>
            </a:pPr>
            <a:endParaRPr lang="en-US">
              <a:solidFill>
                <a:srgbClr val="000000"/>
              </a:solidFill>
              <a:latin typeface="Gill Sans MT"/>
              <a:ea typeface="+mn-lt"/>
              <a:cs typeface="+mn-lt"/>
            </a:endParaRPr>
          </a:p>
          <a:p>
            <a:pPr marL="285750" indent="-285750">
              <a:buFont typeface="Arial"/>
              <a:buChar char="•"/>
            </a:pPr>
            <a:r>
              <a:rPr lang="en-US">
                <a:solidFill>
                  <a:srgbClr val="000000"/>
                </a:solidFill>
                <a:latin typeface="Gill Sans MT"/>
                <a:ea typeface="+mn-lt"/>
                <a:cs typeface="+mn-lt"/>
              </a:rPr>
              <a:t> Strong results supporting advantaged investments and shareholder returns .</a:t>
            </a:r>
            <a:endParaRPr lang="en-US">
              <a:solidFill>
                <a:srgbClr val="FFFFFF"/>
              </a:solidFill>
              <a:latin typeface="Gill Sans MT"/>
              <a:ea typeface="+mn-lt"/>
              <a:cs typeface="+mn-lt"/>
            </a:endParaRPr>
          </a:p>
          <a:p>
            <a:pPr marL="285750" indent="-285750">
              <a:buFont typeface="Arial"/>
              <a:buChar char="•"/>
            </a:pPr>
            <a:endParaRPr lang="en-US">
              <a:solidFill>
                <a:srgbClr val="000000"/>
              </a:solidFill>
              <a:latin typeface="Gill Sans MT"/>
              <a:ea typeface="+mn-lt"/>
              <a:cs typeface="+mn-lt"/>
            </a:endParaRPr>
          </a:p>
          <a:p>
            <a:pPr marL="285750" indent="-285750">
              <a:buFont typeface="Arial"/>
              <a:buChar char="•"/>
            </a:pPr>
            <a:r>
              <a:rPr lang="en-US">
                <a:solidFill>
                  <a:srgbClr val="000000"/>
                </a:solidFill>
                <a:latin typeface="Gill Sans MT"/>
                <a:ea typeface="+mn-lt"/>
                <a:cs typeface="+mn-lt"/>
              </a:rPr>
              <a:t> Accelerating profitable growth in Low Carbon Solutions.</a:t>
            </a:r>
            <a:endParaRPr lang="en-US">
              <a:latin typeface="Gill Sans MT"/>
            </a:endParaRPr>
          </a:p>
          <a:p>
            <a:endParaRPr lang="en-US" sz="1200">
              <a:solidFill>
                <a:srgbClr val="000000"/>
              </a:solidFill>
              <a:latin typeface="Corbel"/>
              <a:cs typeface="Arial"/>
            </a:endParaRPr>
          </a:p>
          <a:p>
            <a:endParaRPr lang="en-US" sz="1200">
              <a:solidFill>
                <a:srgbClr val="000000"/>
              </a:solidFill>
              <a:latin typeface="Corbel"/>
              <a:cs typeface="Arial"/>
            </a:endParaRPr>
          </a:p>
        </p:txBody>
      </p:sp>
    </p:spTree>
    <p:extLst>
      <p:ext uri="{BB962C8B-B14F-4D97-AF65-F5344CB8AC3E}">
        <p14:creationId xmlns:p14="http://schemas.microsoft.com/office/powerpoint/2010/main" val="4196942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195B0-CB02-1D06-5514-AE110D37F937}"/>
              </a:ext>
            </a:extLst>
          </p:cNvPr>
          <p:cNvSpPr>
            <a:spLocks noGrp="1"/>
          </p:cNvSpPr>
          <p:nvPr>
            <p:ph type="title"/>
          </p:nvPr>
        </p:nvSpPr>
        <p:spPr>
          <a:xfrm>
            <a:off x="1436836" y="252282"/>
            <a:ext cx="9784080" cy="651489"/>
          </a:xfrm>
        </p:spPr>
        <p:txBody>
          <a:bodyPr vert="horz" lIns="91440" tIns="45720" rIns="91440" bIns="45720" rtlCol="0" anchor="ctr">
            <a:normAutofit/>
          </a:bodyPr>
          <a:lstStyle/>
          <a:p>
            <a:r>
              <a:rPr lang="en-US" dirty="0">
                <a:solidFill>
                  <a:srgbClr val="FF0000"/>
                </a:solidFill>
                <a:latin typeface="Gill Sans MT" panose="020B0502020104020203" pitchFamily="34" charset="77"/>
              </a:rPr>
              <a:t>          FINANCIAL HIGHLIGHTS:</a:t>
            </a:r>
          </a:p>
        </p:txBody>
      </p:sp>
      <p:sp>
        <p:nvSpPr>
          <p:cNvPr id="8" name="TextBox 7">
            <a:extLst>
              <a:ext uri="{FF2B5EF4-FFF2-40B4-BE49-F238E27FC236}">
                <a16:creationId xmlns:a16="http://schemas.microsoft.com/office/drawing/2014/main" id="{FE610060-CF45-55C2-5760-B4E1C97168C7}"/>
              </a:ext>
            </a:extLst>
          </p:cNvPr>
          <p:cNvSpPr txBox="1"/>
          <p:nvPr/>
        </p:nvSpPr>
        <p:spPr>
          <a:xfrm>
            <a:off x="-1041" y="1297172"/>
            <a:ext cx="12247217" cy="5566349"/>
          </a:xfrm>
          <a:prstGeom prst="rect">
            <a:avLst/>
          </a:prstGeom>
          <a:solidFill>
            <a:srgbClr val="C00000"/>
          </a:solidFill>
          <a:ln>
            <a:solidFill>
              <a:schemeClr val="tx2">
                <a:lumMod val="25000"/>
              </a:schemeClr>
            </a:solidFill>
          </a:ln>
        </p:spPr>
        <p:txBody>
          <a:bodyPr vert="horz" lIns="91440" tIns="45720" rIns="91440" bIns="45720" rtlCol="0" anchor="t">
            <a:normAutofit/>
          </a:bodyPr>
          <a:lstStyle/>
          <a:p>
            <a:pPr defTabSz="914354">
              <a:lnSpc>
                <a:spcPct val="90000"/>
              </a:lnSpc>
              <a:buClr>
                <a:schemeClr val="tx1"/>
              </a:buClr>
            </a:pPr>
            <a:endParaRPr lang="en-US" sz="2000" dirty="0">
              <a:latin typeface="Gill Sans MT"/>
            </a:endParaRPr>
          </a:p>
          <a:p>
            <a:pPr marL="342265" indent="-342265">
              <a:buFont typeface="Arial" panose="020B0604020202020204" pitchFamily="34" charset="0"/>
              <a:buChar char="•"/>
            </a:pPr>
            <a:r>
              <a:rPr lang="en-US" sz="2000" dirty="0">
                <a:latin typeface="Gill Sans MT"/>
              </a:rPr>
              <a:t>ExxonMobil's revenue  declined in the latest quarter, to $82.9 billion from $115.7 billion a year earlier, due to lower natural gas and industry refining margins.</a:t>
            </a:r>
          </a:p>
          <a:p>
            <a:pPr marL="342265" indent="-342265" defTabSz="914354">
              <a:lnSpc>
                <a:spcPct val="90000"/>
              </a:lnSpc>
              <a:buClr>
                <a:schemeClr val="tx1"/>
              </a:buClr>
              <a:buFont typeface="Arial" panose="020B0604020202020204" pitchFamily="34" charset="0"/>
              <a:buChar char="•"/>
            </a:pPr>
            <a:endParaRPr lang="en-US" sz="2000" dirty="0">
              <a:latin typeface="Gill Sans MT" panose="020B0502020104020203" pitchFamily="34" charset="77"/>
            </a:endParaRPr>
          </a:p>
          <a:p>
            <a:pPr marL="342265" indent="-342265" defTabSz="914354">
              <a:lnSpc>
                <a:spcPct val="90000"/>
              </a:lnSpc>
              <a:spcAft>
                <a:spcPts val="600"/>
              </a:spcAft>
              <a:buClr>
                <a:schemeClr val="tx1"/>
              </a:buClr>
              <a:buFont typeface="Arial" panose="020B0604020202020204" pitchFamily="34" charset="0"/>
              <a:buChar char="•"/>
            </a:pPr>
            <a:r>
              <a:rPr lang="en-US" sz="2000" dirty="0">
                <a:latin typeface="Gill Sans MT" panose="020B0502020104020203" pitchFamily="34" charset="77"/>
                <a:ea typeface="Times New Roman" panose="02020603050405020304" pitchFamily="18" charset="0"/>
              </a:rPr>
              <a:t>Capital and exploration expenditures were $6.2 billion, up $1.6 billion from second quarter 2022.</a:t>
            </a:r>
          </a:p>
          <a:p>
            <a:pPr marL="342265" indent="-342265" defTabSz="914354">
              <a:lnSpc>
                <a:spcPct val="90000"/>
              </a:lnSpc>
              <a:spcAft>
                <a:spcPts val="600"/>
              </a:spcAft>
              <a:buClr>
                <a:schemeClr val="tx1"/>
              </a:buClr>
              <a:buFont typeface="Arial" panose="020B0604020202020204" pitchFamily="34" charset="0"/>
              <a:buChar char="•"/>
            </a:pPr>
            <a:endParaRPr lang="en-US" sz="2000" dirty="0">
              <a:latin typeface="Gill Sans MT" panose="020B0502020104020203" pitchFamily="34" charset="77"/>
              <a:ea typeface="Times New Roman" panose="02020603050405020304" pitchFamily="18" charset="0"/>
            </a:endParaRPr>
          </a:p>
          <a:p>
            <a:pPr marL="342265" indent="-342265" defTabSz="914354">
              <a:lnSpc>
                <a:spcPct val="90000"/>
              </a:lnSpc>
              <a:spcAft>
                <a:spcPts val="600"/>
              </a:spcAft>
              <a:buClr>
                <a:schemeClr val="tx1"/>
              </a:buClr>
              <a:buFont typeface="Arial" panose="020B0604020202020204" pitchFamily="34" charset="0"/>
              <a:buChar char="•"/>
            </a:pPr>
            <a:r>
              <a:rPr lang="en-US" sz="2000" dirty="0">
                <a:latin typeface="Gill Sans MT" panose="020B0502020104020203" pitchFamily="34" charset="77"/>
              </a:rPr>
              <a:t>Second-quarter shareholder distributions of $8.0 billion included $4.3 billion of share repurchases and $3.7 billion of dividends.</a:t>
            </a:r>
          </a:p>
          <a:p>
            <a:pPr marL="342265" indent="-342265" defTabSz="914354">
              <a:lnSpc>
                <a:spcPct val="90000"/>
              </a:lnSpc>
              <a:spcAft>
                <a:spcPts val="600"/>
              </a:spcAft>
              <a:buClr>
                <a:schemeClr val="tx1"/>
              </a:buClr>
              <a:buFont typeface="Arial" panose="020B0604020202020204" pitchFamily="34" charset="0"/>
              <a:buChar char="•"/>
            </a:pPr>
            <a:endParaRPr lang="en-US" sz="2000" dirty="0">
              <a:latin typeface="Gill Sans MT" panose="020B0502020104020203" pitchFamily="34" charset="77"/>
            </a:endParaRPr>
          </a:p>
          <a:p>
            <a:pPr marL="342265" indent="-342265" defTabSz="914354">
              <a:lnSpc>
                <a:spcPct val="90000"/>
              </a:lnSpc>
              <a:spcAft>
                <a:spcPts val="600"/>
              </a:spcAft>
              <a:buClr>
                <a:schemeClr val="tx1"/>
              </a:buClr>
              <a:buFont typeface="Arial" panose="020B0604020202020204" pitchFamily="34" charset="0"/>
              <a:buChar char="•"/>
            </a:pPr>
            <a:r>
              <a:rPr lang="en-US" sz="2000" dirty="0">
                <a:latin typeface="Gill Sans MT" panose="020B0502020104020203" pitchFamily="34" charset="77"/>
              </a:rPr>
              <a:t>XOM reported 2nd quarter 2023 earnings of $1.94 per share missing the average analyst estimate of $2.00</a:t>
            </a:r>
          </a:p>
          <a:p>
            <a:pPr marL="342265" indent="-342265" defTabSz="914354">
              <a:lnSpc>
                <a:spcPct val="90000"/>
              </a:lnSpc>
              <a:spcAft>
                <a:spcPts val="600"/>
              </a:spcAft>
              <a:buClr>
                <a:schemeClr val="tx1"/>
              </a:buClr>
              <a:buFont typeface="Arial" panose="020B0604020202020204" pitchFamily="34" charset="0"/>
              <a:buChar char="•"/>
            </a:pPr>
            <a:endParaRPr lang="en-US" sz="2000" dirty="0">
              <a:latin typeface="Gill Sans MT" panose="020B0502020104020203" pitchFamily="34" charset="77"/>
            </a:endParaRPr>
          </a:p>
          <a:p>
            <a:pPr marL="342265" indent="-342265" defTabSz="914354">
              <a:lnSpc>
                <a:spcPct val="90000"/>
              </a:lnSpc>
              <a:spcAft>
                <a:spcPts val="600"/>
              </a:spcAft>
              <a:buClr>
                <a:schemeClr val="tx1"/>
              </a:buClr>
              <a:buFont typeface="Arial" panose="020B0604020202020204" pitchFamily="34" charset="0"/>
              <a:buChar char="•"/>
            </a:pPr>
            <a:r>
              <a:rPr lang="en-US" sz="2000" dirty="0">
                <a:latin typeface="Gill Sans MT" panose="020B0502020104020203" pitchFamily="34" charset="77"/>
              </a:rPr>
              <a:t>ExxonMobil's second-quarter results were boosted by strong production growth in the Permian Basin and Guyana. The company also benefited from lower structural costs. The company's production in the Permian Basin is expected to grow by 25% in 2023.</a:t>
            </a:r>
          </a:p>
          <a:p>
            <a:pPr defTabSz="914354">
              <a:lnSpc>
                <a:spcPct val="90000"/>
              </a:lnSpc>
              <a:spcAft>
                <a:spcPts val="600"/>
              </a:spcAft>
              <a:buClr>
                <a:schemeClr val="tx1"/>
              </a:buClr>
            </a:pPr>
            <a:endParaRPr lang="en-US" sz="2000" dirty="0">
              <a:latin typeface="Gill Sans MT"/>
              <a:ea typeface="+mn-lt"/>
              <a:cs typeface="+mn-lt"/>
            </a:endParaRPr>
          </a:p>
          <a:p>
            <a:pPr marL="342900" indent="-342900" defTabSz="914354">
              <a:lnSpc>
                <a:spcPct val="90000"/>
              </a:lnSpc>
              <a:spcAft>
                <a:spcPts val="600"/>
              </a:spcAft>
              <a:buClr>
                <a:schemeClr val="tx1"/>
              </a:buClr>
              <a:buFont typeface="Arial" panose="020B0604020202020204" pitchFamily="34" charset="0"/>
              <a:buChar char="•"/>
            </a:pPr>
            <a:r>
              <a:rPr lang="en-US" sz="2000" dirty="0">
                <a:latin typeface="Gill Sans MT"/>
                <a:ea typeface="+mn-lt"/>
                <a:cs typeface="+mn-lt"/>
              </a:rPr>
              <a:t>Exxon gross profit for the twelve months ending June 30, 2023 was </a:t>
            </a:r>
            <a:r>
              <a:rPr lang="en-US" sz="2000" b="1" dirty="0">
                <a:latin typeface="Gill Sans MT"/>
                <a:ea typeface="+mn-lt"/>
                <a:cs typeface="+mn-lt"/>
              </a:rPr>
              <a:t>$104.159B</a:t>
            </a:r>
            <a:r>
              <a:rPr lang="en-US" sz="2000" dirty="0">
                <a:latin typeface="Gill Sans MT"/>
                <a:ea typeface="+mn-lt"/>
                <a:cs typeface="+mn-lt"/>
              </a:rPr>
              <a:t>, a </a:t>
            </a:r>
            <a:r>
              <a:rPr lang="en-US" sz="2000" b="1" dirty="0">
                <a:latin typeface="Gill Sans MT"/>
                <a:ea typeface="+mn-lt"/>
                <a:cs typeface="+mn-lt"/>
              </a:rPr>
              <a:t>14.44% increase</a:t>
            </a:r>
            <a:r>
              <a:rPr lang="en-US" sz="2000" dirty="0">
                <a:latin typeface="Gill Sans MT"/>
                <a:ea typeface="+mn-lt"/>
                <a:cs typeface="+mn-lt"/>
              </a:rPr>
              <a:t> year-over-year.</a:t>
            </a:r>
          </a:p>
          <a:p>
            <a:pPr marL="342265" indent="-342265" defTabSz="914354">
              <a:lnSpc>
                <a:spcPct val="90000"/>
              </a:lnSpc>
              <a:spcAft>
                <a:spcPts val="600"/>
              </a:spcAft>
              <a:buClr>
                <a:schemeClr val="tx1"/>
              </a:buClr>
              <a:buFont typeface="Arial" panose="020B0604020202020204" pitchFamily="34" charset="0"/>
              <a:buChar char="•"/>
            </a:pPr>
            <a:endParaRPr lang="en-US" sz="1200" dirty="0">
              <a:latin typeface="Gill Sans MT"/>
            </a:endParaRPr>
          </a:p>
          <a:p>
            <a:pPr marL="342265" indent="-342265" defTabSz="914354">
              <a:lnSpc>
                <a:spcPct val="90000"/>
              </a:lnSpc>
              <a:spcAft>
                <a:spcPts val="600"/>
              </a:spcAft>
              <a:buClr>
                <a:schemeClr val="tx1"/>
              </a:buClr>
              <a:buFont typeface="Arial" panose="020B0604020202020204" pitchFamily="34" charset="0"/>
              <a:buChar char="•"/>
            </a:pPr>
            <a:endParaRPr lang="en-US" sz="2000" dirty="0">
              <a:latin typeface="Gill Sans MT" panose="020B0502020104020203" pitchFamily="34" charset="77"/>
              <a:ea typeface="Times New Roman" panose="02020603050405020304" pitchFamily="18" charset="0"/>
            </a:endParaRPr>
          </a:p>
          <a:p>
            <a:pPr indent="-182245" defTabSz="914354">
              <a:lnSpc>
                <a:spcPct val="90000"/>
              </a:lnSpc>
              <a:spcAft>
                <a:spcPts val="600"/>
              </a:spcAft>
              <a:buClr>
                <a:schemeClr val="tx1"/>
              </a:buClr>
              <a:buFont typeface="Wingdings" pitchFamily="2" charset="2"/>
              <a:buChar char=""/>
            </a:pPr>
            <a:endParaRPr lang="en-US" sz="1700" dirty="0"/>
          </a:p>
        </p:txBody>
      </p:sp>
      <p:pic>
        <p:nvPicPr>
          <p:cNvPr id="27" name="Picture 26">
            <a:extLst>
              <a:ext uri="{FF2B5EF4-FFF2-40B4-BE49-F238E27FC236}">
                <a16:creationId xmlns:a16="http://schemas.microsoft.com/office/drawing/2014/main" id="{EBF10A0D-BD63-7FED-1DB0-0F35507D12EF}"/>
              </a:ext>
            </a:extLst>
          </p:cNvPr>
          <p:cNvPicPr>
            <a:picLocks noChangeAspect="1"/>
          </p:cNvPicPr>
          <p:nvPr/>
        </p:nvPicPr>
        <p:blipFill>
          <a:blip r:embed="rId2"/>
          <a:stretch>
            <a:fillRect/>
          </a:stretch>
        </p:blipFill>
        <p:spPr>
          <a:xfrm>
            <a:off x="10253649" y="6575302"/>
            <a:ext cx="1852721" cy="284176"/>
          </a:xfrm>
          <a:prstGeom prst="rect">
            <a:avLst/>
          </a:prstGeom>
        </p:spPr>
      </p:pic>
    </p:spTree>
    <p:extLst>
      <p:ext uri="{BB962C8B-B14F-4D97-AF65-F5344CB8AC3E}">
        <p14:creationId xmlns:p14="http://schemas.microsoft.com/office/powerpoint/2010/main" val="2068614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D1097B62-BD14-ECF5-207D-FFD0D1B1487B}"/>
              </a:ext>
            </a:extLst>
          </p:cNvPr>
          <p:cNvGraphicFramePr>
            <a:graphicFrameLocks noGrp="1"/>
          </p:cNvGraphicFramePr>
          <p:nvPr>
            <p:extLst>
              <p:ext uri="{D42A27DB-BD31-4B8C-83A1-F6EECF244321}">
                <p14:modId xmlns:p14="http://schemas.microsoft.com/office/powerpoint/2010/main" val="1857738853"/>
              </p:ext>
            </p:extLst>
          </p:nvPr>
        </p:nvGraphicFramePr>
        <p:xfrm>
          <a:off x="0" y="516446"/>
          <a:ext cx="10414444" cy="6337030"/>
        </p:xfrm>
        <a:graphic>
          <a:graphicData uri="http://schemas.openxmlformats.org/drawingml/2006/table">
            <a:tbl>
              <a:tblPr/>
              <a:tblGrid>
                <a:gridCol w="2790988">
                  <a:extLst>
                    <a:ext uri="{9D8B030D-6E8A-4147-A177-3AD203B41FA5}">
                      <a16:colId xmlns:a16="http://schemas.microsoft.com/office/drawing/2014/main" val="2922281281"/>
                    </a:ext>
                  </a:extLst>
                </a:gridCol>
                <a:gridCol w="635288">
                  <a:extLst>
                    <a:ext uri="{9D8B030D-6E8A-4147-A177-3AD203B41FA5}">
                      <a16:colId xmlns:a16="http://schemas.microsoft.com/office/drawing/2014/main" val="1138477867"/>
                    </a:ext>
                  </a:extLst>
                </a:gridCol>
                <a:gridCol w="635288">
                  <a:extLst>
                    <a:ext uri="{9D8B030D-6E8A-4147-A177-3AD203B41FA5}">
                      <a16:colId xmlns:a16="http://schemas.microsoft.com/office/drawing/2014/main" val="1949496263"/>
                    </a:ext>
                  </a:extLst>
                </a:gridCol>
                <a:gridCol w="635288">
                  <a:extLst>
                    <a:ext uri="{9D8B030D-6E8A-4147-A177-3AD203B41FA5}">
                      <a16:colId xmlns:a16="http://schemas.microsoft.com/office/drawing/2014/main" val="247713440"/>
                    </a:ext>
                  </a:extLst>
                </a:gridCol>
                <a:gridCol w="635288">
                  <a:extLst>
                    <a:ext uri="{9D8B030D-6E8A-4147-A177-3AD203B41FA5}">
                      <a16:colId xmlns:a16="http://schemas.microsoft.com/office/drawing/2014/main" val="3439178201"/>
                    </a:ext>
                  </a:extLst>
                </a:gridCol>
                <a:gridCol w="635288">
                  <a:extLst>
                    <a:ext uri="{9D8B030D-6E8A-4147-A177-3AD203B41FA5}">
                      <a16:colId xmlns:a16="http://schemas.microsoft.com/office/drawing/2014/main" val="294953464"/>
                    </a:ext>
                  </a:extLst>
                </a:gridCol>
                <a:gridCol w="635288">
                  <a:extLst>
                    <a:ext uri="{9D8B030D-6E8A-4147-A177-3AD203B41FA5}">
                      <a16:colId xmlns:a16="http://schemas.microsoft.com/office/drawing/2014/main" val="1170590594"/>
                    </a:ext>
                  </a:extLst>
                </a:gridCol>
                <a:gridCol w="635288">
                  <a:extLst>
                    <a:ext uri="{9D8B030D-6E8A-4147-A177-3AD203B41FA5}">
                      <a16:colId xmlns:a16="http://schemas.microsoft.com/office/drawing/2014/main" val="1333051811"/>
                    </a:ext>
                  </a:extLst>
                </a:gridCol>
                <a:gridCol w="635288">
                  <a:extLst>
                    <a:ext uri="{9D8B030D-6E8A-4147-A177-3AD203B41FA5}">
                      <a16:colId xmlns:a16="http://schemas.microsoft.com/office/drawing/2014/main" val="1887022993"/>
                    </a:ext>
                  </a:extLst>
                </a:gridCol>
                <a:gridCol w="635288">
                  <a:extLst>
                    <a:ext uri="{9D8B030D-6E8A-4147-A177-3AD203B41FA5}">
                      <a16:colId xmlns:a16="http://schemas.microsoft.com/office/drawing/2014/main" val="1759659015"/>
                    </a:ext>
                  </a:extLst>
                </a:gridCol>
                <a:gridCol w="635288">
                  <a:extLst>
                    <a:ext uri="{9D8B030D-6E8A-4147-A177-3AD203B41FA5}">
                      <a16:colId xmlns:a16="http://schemas.microsoft.com/office/drawing/2014/main" val="1561014790"/>
                    </a:ext>
                  </a:extLst>
                </a:gridCol>
                <a:gridCol w="635288">
                  <a:extLst>
                    <a:ext uri="{9D8B030D-6E8A-4147-A177-3AD203B41FA5}">
                      <a16:colId xmlns:a16="http://schemas.microsoft.com/office/drawing/2014/main" val="3240761670"/>
                    </a:ext>
                  </a:extLst>
                </a:gridCol>
                <a:gridCol w="635288">
                  <a:extLst>
                    <a:ext uri="{9D8B030D-6E8A-4147-A177-3AD203B41FA5}">
                      <a16:colId xmlns:a16="http://schemas.microsoft.com/office/drawing/2014/main" val="3811226934"/>
                    </a:ext>
                  </a:extLst>
                </a:gridCol>
              </a:tblGrid>
              <a:tr h="361244">
                <a:tc rowSpan="2">
                  <a:txBody>
                    <a:bodyPr/>
                    <a:lstStyle/>
                    <a:p>
                      <a:pPr algn="l" fontAlgn="b"/>
                      <a:r>
                        <a:rPr lang="en-US" sz="1100" b="0" i="1" u="none" strike="noStrike" dirty="0">
                          <a:solidFill>
                            <a:srgbClr val="FFFFFF"/>
                          </a:solidFill>
                          <a:effectLst/>
                          <a:latin typeface="Gill Sans MT" panose="020B0502020104020203" pitchFamily="34" charset="77"/>
                        </a:rPr>
                        <a:t> Millions of dollars, unless noted)</a:t>
                      </a:r>
                    </a:p>
                  </a:txBody>
                  <a:tcPr marL="6707" marR="6707" marT="6707" marB="32195"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0C479D"/>
                    </a:solidFill>
                  </a:tcPr>
                </a:tc>
                <a:tc gridSpan="6">
                  <a:txBody>
                    <a:bodyPr/>
                    <a:lstStyle/>
                    <a:p>
                      <a:pPr algn="ctr" fontAlgn="b"/>
                      <a:r>
                        <a:rPr lang="en-US" sz="1100" b="1" i="0" u="none" strike="noStrike">
                          <a:solidFill>
                            <a:srgbClr val="FFFFFF"/>
                          </a:solidFill>
                          <a:effectLst/>
                          <a:latin typeface="Gill Sans MT" panose="020B0502020104020203" pitchFamily="34" charset="77"/>
                        </a:rPr>
                        <a:t>Three Months Ended</a:t>
                      </a:r>
                      <a:br>
                        <a:rPr lang="en-US" sz="1100" b="1" i="0" u="none" strike="noStrike">
                          <a:solidFill>
                            <a:srgbClr val="FFFFFF"/>
                          </a:solidFill>
                          <a:effectLst/>
                          <a:latin typeface="Gill Sans MT" panose="020B0502020104020203" pitchFamily="34" charset="77"/>
                        </a:rPr>
                      </a:br>
                      <a:r>
                        <a:rPr lang="en-US" sz="1100" b="1" i="0" u="none" strike="noStrike">
                          <a:solidFill>
                            <a:srgbClr val="FFFFFF"/>
                          </a:solidFill>
                          <a:effectLst/>
                          <a:latin typeface="Gill Sans MT" panose="020B0502020104020203" pitchFamily="34" charset="77"/>
                        </a:rPr>
                        <a:t>June 30,</a:t>
                      </a:r>
                    </a:p>
                  </a:txBody>
                  <a:tcPr marL="6707" marR="6707" marT="6707" marB="32195" anchor="b">
                    <a:lnL>
                      <a:noFill/>
                    </a:lnL>
                    <a:lnR>
                      <a:noFill/>
                    </a:lnR>
                    <a:lnT w="12700" cap="flat" cmpd="sng" algn="ctr">
                      <a:solidFill>
                        <a:srgbClr val="000000"/>
                      </a:solidFill>
                      <a:prstDash val="solid"/>
                      <a:round/>
                      <a:headEnd type="none" w="med" len="med"/>
                      <a:tailEnd type="none" w="med" len="med"/>
                    </a:lnT>
                    <a:lnB>
                      <a:noFill/>
                    </a:lnB>
                    <a:solidFill>
                      <a:srgbClr val="0C479D"/>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algn="ctr" fontAlgn="b"/>
                      <a:r>
                        <a:rPr lang="en-US" sz="1100" b="1" i="0" u="none" strike="noStrike">
                          <a:solidFill>
                            <a:srgbClr val="FFFFFF"/>
                          </a:solidFill>
                          <a:effectLst/>
                          <a:latin typeface="Gill Sans MT" panose="020B0502020104020203" pitchFamily="34" charset="77"/>
                        </a:rPr>
                        <a:t>Six Months Ended</a:t>
                      </a:r>
                      <a:br>
                        <a:rPr lang="en-US" sz="1100" b="1" i="0" u="none" strike="noStrike">
                          <a:solidFill>
                            <a:srgbClr val="FFFFFF"/>
                          </a:solidFill>
                          <a:effectLst/>
                          <a:latin typeface="Gill Sans MT" panose="020B0502020104020203" pitchFamily="34" charset="77"/>
                        </a:rPr>
                      </a:br>
                      <a:r>
                        <a:rPr lang="en-US" sz="1100" b="1" i="0" u="none" strike="noStrike">
                          <a:solidFill>
                            <a:srgbClr val="FFFFFF"/>
                          </a:solidFill>
                          <a:effectLst/>
                          <a:latin typeface="Gill Sans MT" panose="020B0502020104020203" pitchFamily="34" charset="77"/>
                        </a:rPr>
                        <a:t>June 30,</a:t>
                      </a:r>
                    </a:p>
                  </a:txBody>
                  <a:tcPr marL="6707" marR="6707" marT="6707" marB="32195" anchor="b">
                    <a:lnL>
                      <a:noFill/>
                    </a:lnL>
                    <a:lnR>
                      <a:noFill/>
                    </a:lnR>
                    <a:lnT w="12700" cap="flat" cmpd="sng" algn="ctr">
                      <a:solidFill>
                        <a:srgbClr val="000000"/>
                      </a:solidFill>
                      <a:prstDash val="solid"/>
                      <a:round/>
                      <a:headEnd type="none" w="med" len="med"/>
                      <a:tailEnd type="none" w="med" len="med"/>
                    </a:lnT>
                    <a:lnB>
                      <a:noFill/>
                    </a:lnB>
                    <a:solidFill>
                      <a:srgbClr val="0C479D"/>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955569290"/>
                  </a:ext>
                </a:extLst>
              </a:tr>
              <a:tr h="202297">
                <a:tc vMerge="1">
                  <a:txBody>
                    <a:bodyPr/>
                    <a:lstStyle/>
                    <a:p>
                      <a:endParaRPr lang="en-US"/>
                    </a:p>
                  </a:txBody>
                  <a:tcPr/>
                </a:tc>
                <a:tc>
                  <a:txBody>
                    <a:bodyPr/>
                    <a:lstStyle/>
                    <a:p>
                      <a:pPr algn="r" fontAlgn="b"/>
                      <a:r>
                        <a:rPr lang="en-US" sz="1100" b="1" i="0" u="none" strike="noStrike">
                          <a:solidFill>
                            <a:srgbClr val="FFFFFF"/>
                          </a:solidFill>
                          <a:effectLst/>
                          <a:latin typeface="Gill Sans MT" panose="020B0502020104020203" pitchFamily="34" charset="77"/>
                        </a:rPr>
                        <a:t>2023</a:t>
                      </a:r>
                    </a:p>
                  </a:txBody>
                  <a:tcPr marL="6707" marR="6707" marT="6707" marB="32195" anchor="b">
                    <a:lnL>
                      <a:noFill/>
                    </a:lnL>
                    <a:lnR>
                      <a:noFill/>
                    </a:lnR>
                    <a:lnT>
                      <a:noFill/>
                    </a:lnT>
                    <a:lnB>
                      <a:noFill/>
                    </a:lnB>
                    <a:solidFill>
                      <a:srgbClr val="0C479D"/>
                    </a:solidFill>
                  </a:tcPr>
                </a:tc>
                <a:tc>
                  <a:txBody>
                    <a:bodyPr/>
                    <a:lstStyle/>
                    <a:p>
                      <a:pPr algn="r" fontAlgn="b"/>
                      <a:endParaRPr lang="en-US" sz="1100" b="1" i="0" u="none" strike="noStrike">
                        <a:solidFill>
                          <a:srgbClr val="FFFFFF"/>
                        </a:solidFill>
                        <a:effectLst/>
                        <a:latin typeface="Gill Sans MT" panose="020B0502020104020203" pitchFamily="34" charset="77"/>
                      </a:endParaRPr>
                    </a:p>
                  </a:txBody>
                  <a:tcPr marL="6707" marR="6707" marT="6707" marB="32195" anchor="b">
                    <a:lnL>
                      <a:noFill/>
                    </a:lnL>
                    <a:lnR>
                      <a:noFill/>
                    </a:lnR>
                    <a:lnT>
                      <a:noFill/>
                    </a:lnT>
                    <a:lnB>
                      <a:noFill/>
                    </a:lnB>
                    <a:solidFill>
                      <a:srgbClr val="0C479D"/>
                    </a:solidFill>
                  </a:tcPr>
                </a:tc>
                <a:tc>
                  <a:txBody>
                    <a:bodyPr/>
                    <a:lstStyle/>
                    <a:p>
                      <a:pPr algn="r" fontAlgn="b"/>
                      <a:endParaRPr lang="en-US" sz="1100" b="1" i="0" u="none" strike="noStrike">
                        <a:solidFill>
                          <a:srgbClr val="FFFFFF"/>
                        </a:solidFill>
                        <a:effectLst/>
                        <a:latin typeface="Gill Sans MT" panose="020B0502020104020203" pitchFamily="34" charset="77"/>
                      </a:endParaRPr>
                    </a:p>
                  </a:txBody>
                  <a:tcPr marL="6707" marR="6707" marT="6707" marB="32195" anchor="b">
                    <a:lnL>
                      <a:noFill/>
                    </a:lnL>
                    <a:lnR>
                      <a:noFill/>
                    </a:lnR>
                    <a:lnT>
                      <a:noFill/>
                    </a:lnT>
                    <a:lnB>
                      <a:noFill/>
                    </a:lnB>
                    <a:solidFill>
                      <a:srgbClr val="0C479D"/>
                    </a:solidFill>
                  </a:tcPr>
                </a:tc>
                <a:tc>
                  <a:txBody>
                    <a:bodyPr/>
                    <a:lstStyle/>
                    <a:p>
                      <a:pPr algn="r" fontAlgn="b"/>
                      <a:r>
                        <a:rPr lang="en-US" sz="1100" b="1" i="0" u="none" strike="noStrike">
                          <a:solidFill>
                            <a:srgbClr val="FFFFFF"/>
                          </a:solidFill>
                          <a:effectLst/>
                          <a:latin typeface="Gill Sans MT" panose="020B0502020104020203" pitchFamily="34" charset="77"/>
                        </a:rPr>
                        <a:t>2022</a:t>
                      </a:r>
                    </a:p>
                  </a:txBody>
                  <a:tcPr marL="6707" marR="6707" marT="6707" marB="32195" anchor="b">
                    <a:lnL>
                      <a:noFill/>
                    </a:lnL>
                    <a:lnR>
                      <a:noFill/>
                    </a:lnR>
                    <a:lnT>
                      <a:noFill/>
                    </a:lnT>
                    <a:lnB>
                      <a:noFill/>
                    </a:lnB>
                    <a:solidFill>
                      <a:srgbClr val="0C479D"/>
                    </a:solidFill>
                  </a:tcPr>
                </a:tc>
                <a:tc>
                  <a:txBody>
                    <a:bodyPr/>
                    <a:lstStyle/>
                    <a:p>
                      <a:pPr algn="r" fontAlgn="b"/>
                      <a:endParaRPr lang="en-US" sz="1100" b="1" i="0" u="none" strike="noStrike">
                        <a:solidFill>
                          <a:srgbClr val="FFFFFF"/>
                        </a:solidFill>
                        <a:effectLst/>
                        <a:latin typeface="Gill Sans MT" panose="020B0502020104020203" pitchFamily="34" charset="77"/>
                      </a:endParaRPr>
                    </a:p>
                  </a:txBody>
                  <a:tcPr marL="6707" marR="6707" marT="6707" marB="32195" anchor="b">
                    <a:lnL>
                      <a:noFill/>
                    </a:lnL>
                    <a:lnR>
                      <a:noFill/>
                    </a:lnR>
                    <a:lnT>
                      <a:noFill/>
                    </a:lnT>
                    <a:lnB>
                      <a:noFill/>
                    </a:lnB>
                    <a:solidFill>
                      <a:srgbClr val="0C479D"/>
                    </a:solidFill>
                  </a:tcPr>
                </a:tc>
                <a:tc>
                  <a:txBody>
                    <a:bodyPr/>
                    <a:lstStyle/>
                    <a:p>
                      <a:pPr algn="r" fontAlgn="b"/>
                      <a:endParaRPr lang="en-US" sz="1100" b="1" i="0" u="none" strike="noStrike">
                        <a:solidFill>
                          <a:srgbClr val="FFFFFF"/>
                        </a:solidFill>
                        <a:effectLst/>
                        <a:latin typeface="Gill Sans MT" panose="020B0502020104020203" pitchFamily="34" charset="77"/>
                      </a:endParaRPr>
                    </a:p>
                  </a:txBody>
                  <a:tcPr marL="6707" marR="6707" marT="6707" marB="32195" anchor="b">
                    <a:lnL>
                      <a:noFill/>
                    </a:lnL>
                    <a:lnR>
                      <a:noFill/>
                    </a:lnR>
                    <a:lnT>
                      <a:noFill/>
                    </a:lnT>
                    <a:lnB>
                      <a:noFill/>
                    </a:lnB>
                    <a:solidFill>
                      <a:srgbClr val="0C479D"/>
                    </a:solidFill>
                  </a:tcPr>
                </a:tc>
                <a:tc>
                  <a:txBody>
                    <a:bodyPr/>
                    <a:lstStyle/>
                    <a:p>
                      <a:pPr algn="r" fontAlgn="b"/>
                      <a:r>
                        <a:rPr lang="en-US" sz="1100" b="1" i="0" u="none" strike="noStrike">
                          <a:solidFill>
                            <a:srgbClr val="FFFFFF"/>
                          </a:solidFill>
                          <a:effectLst/>
                          <a:latin typeface="Gill Sans MT" panose="020B0502020104020203" pitchFamily="34" charset="77"/>
                        </a:rPr>
                        <a:t>2023</a:t>
                      </a:r>
                    </a:p>
                  </a:txBody>
                  <a:tcPr marL="6707" marR="6707" marT="6707" marB="32195" anchor="b">
                    <a:lnL>
                      <a:noFill/>
                    </a:lnL>
                    <a:lnR>
                      <a:noFill/>
                    </a:lnR>
                    <a:lnT>
                      <a:noFill/>
                    </a:lnT>
                    <a:lnB>
                      <a:noFill/>
                    </a:lnB>
                    <a:solidFill>
                      <a:srgbClr val="0C479D"/>
                    </a:solidFill>
                  </a:tcPr>
                </a:tc>
                <a:tc>
                  <a:txBody>
                    <a:bodyPr/>
                    <a:lstStyle/>
                    <a:p>
                      <a:pPr algn="r" fontAlgn="b"/>
                      <a:endParaRPr lang="en-US" sz="1100" b="1" i="0" u="none" strike="noStrike">
                        <a:solidFill>
                          <a:srgbClr val="FFFFFF"/>
                        </a:solidFill>
                        <a:effectLst/>
                        <a:latin typeface="Gill Sans MT" panose="020B0502020104020203" pitchFamily="34" charset="77"/>
                      </a:endParaRPr>
                    </a:p>
                  </a:txBody>
                  <a:tcPr marL="6707" marR="6707" marT="6707" marB="32195" anchor="b">
                    <a:lnL>
                      <a:noFill/>
                    </a:lnL>
                    <a:lnR>
                      <a:noFill/>
                    </a:lnR>
                    <a:lnT>
                      <a:noFill/>
                    </a:lnT>
                    <a:lnB>
                      <a:noFill/>
                    </a:lnB>
                    <a:solidFill>
                      <a:srgbClr val="0C479D"/>
                    </a:solidFill>
                  </a:tcPr>
                </a:tc>
                <a:tc>
                  <a:txBody>
                    <a:bodyPr/>
                    <a:lstStyle/>
                    <a:p>
                      <a:pPr algn="r" fontAlgn="b"/>
                      <a:endParaRPr lang="en-US" sz="1100" b="1" i="0" u="none" strike="noStrike">
                        <a:solidFill>
                          <a:srgbClr val="FFFFFF"/>
                        </a:solidFill>
                        <a:effectLst/>
                        <a:latin typeface="Gill Sans MT" panose="020B0502020104020203" pitchFamily="34" charset="77"/>
                      </a:endParaRPr>
                    </a:p>
                  </a:txBody>
                  <a:tcPr marL="6707" marR="6707" marT="6707" marB="32195" anchor="b">
                    <a:lnL>
                      <a:noFill/>
                    </a:lnL>
                    <a:lnR>
                      <a:noFill/>
                    </a:lnR>
                    <a:lnT>
                      <a:noFill/>
                    </a:lnT>
                    <a:lnB>
                      <a:noFill/>
                    </a:lnB>
                    <a:solidFill>
                      <a:srgbClr val="0C479D"/>
                    </a:solidFill>
                  </a:tcPr>
                </a:tc>
                <a:tc>
                  <a:txBody>
                    <a:bodyPr/>
                    <a:lstStyle/>
                    <a:p>
                      <a:pPr algn="r" fontAlgn="b"/>
                      <a:r>
                        <a:rPr lang="en-US" sz="1100" b="1" i="0" u="none" strike="noStrike">
                          <a:solidFill>
                            <a:srgbClr val="FFFFFF"/>
                          </a:solidFill>
                          <a:effectLst/>
                          <a:latin typeface="Gill Sans MT" panose="020B0502020104020203" pitchFamily="34" charset="77"/>
                        </a:rPr>
                        <a:t>2022</a:t>
                      </a:r>
                    </a:p>
                  </a:txBody>
                  <a:tcPr marL="6707" marR="6707" marT="6707" marB="32195" anchor="b">
                    <a:lnL>
                      <a:noFill/>
                    </a:lnL>
                    <a:lnR>
                      <a:noFill/>
                    </a:lnR>
                    <a:lnT>
                      <a:noFill/>
                    </a:lnT>
                    <a:lnB>
                      <a:noFill/>
                    </a:lnB>
                    <a:solidFill>
                      <a:srgbClr val="0C479D"/>
                    </a:solidFill>
                  </a:tcPr>
                </a:tc>
                <a:tc>
                  <a:txBody>
                    <a:bodyPr/>
                    <a:lstStyle/>
                    <a:p>
                      <a:pPr algn="r" fontAlgn="b"/>
                      <a:endParaRPr lang="en-US" sz="1100" b="1" i="0" u="none" strike="noStrike">
                        <a:solidFill>
                          <a:srgbClr val="FFFFFF"/>
                        </a:solidFill>
                        <a:effectLst/>
                        <a:latin typeface="Gill Sans MT" panose="020B0502020104020203" pitchFamily="34" charset="77"/>
                      </a:endParaRPr>
                    </a:p>
                  </a:txBody>
                  <a:tcPr marL="6707" marR="6707" marT="6707" marB="32195" anchor="b">
                    <a:lnL>
                      <a:noFill/>
                    </a:lnL>
                    <a:lnR>
                      <a:noFill/>
                    </a:lnR>
                    <a:lnT>
                      <a:noFill/>
                    </a:lnT>
                    <a:lnB>
                      <a:noFill/>
                    </a:lnB>
                    <a:solidFill>
                      <a:srgbClr val="0C479D"/>
                    </a:solidFill>
                  </a:tcPr>
                </a:tc>
                <a:tc>
                  <a:txBody>
                    <a:bodyPr/>
                    <a:lstStyle/>
                    <a:p>
                      <a:pPr algn="r" fontAlgn="b"/>
                      <a:endParaRPr lang="en-US" sz="1100" b="1" i="0" u="none" strike="noStrike">
                        <a:solidFill>
                          <a:srgbClr val="FFFFFF"/>
                        </a:solidFill>
                        <a:effectLst/>
                        <a:latin typeface="Gill Sans MT" panose="020B0502020104020203" pitchFamily="34" charset="77"/>
                      </a:endParaRPr>
                    </a:p>
                  </a:txBody>
                  <a:tcPr marL="6707" marR="6707" marT="6707" marB="32195" anchor="b">
                    <a:lnL>
                      <a:noFill/>
                    </a:lnL>
                    <a:lnR w="12700" cap="flat" cmpd="sng" algn="ctr">
                      <a:solidFill>
                        <a:srgbClr val="000000"/>
                      </a:solidFill>
                      <a:prstDash val="solid"/>
                      <a:round/>
                      <a:headEnd type="none" w="med" len="med"/>
                      <a:tailEnd type="none" w="med" len="med"/>
                    </a:lnR>
                    <a:lnT>
                      <a:noFill/>
                    </a:lnT>
                    <a:lnB>
                      <a:noFill/>
                    </a:lnB>
                    <a:solidFill>
                      <a:srgbClr val="0C479D"/>
                    </a:solidFill>
                  </a:tcPr>
                </a:tc>
                <a:extLst>
                  <a:ext uri="{0D108BD9-81ED-4DB2-BD59-A6C34878D82A}">
                    <a16:rowId xmlns:a16="http://schemas.microsoft.com/office/drawing/2014/main" val="487260768"/>
                  </a:ext>
                </a:extLst>
              </a:tr>
              <a:tr h="202297">
                <a:tc>
                  <a:txBody>
                    <a:bodyPr/>
                    <a:lstStyle/>
                    <a:p>
                      <a:pPr algn="l" fontAlgn="t"/>
                      <a:r>
                        <a:rPr lang="en-US" sz="1100" b="1" i="0" u="none" strike="noStrike">
                          <a:solidFill>
                            <a:srgbClr val="0C479D"/>
                          </a:solidFill>
                          <a:effectLst/>
                          <a:latin typeface="Gill Sans MT" panose="020B0502020104020203" pitchFamily="34" charset="77"/>
                        </a:rPr>
                        <a:t>Revenues and other income</a:t>
                      </a:r>
                    </a:p>
                  </a:txBody>
                  <a:tcPr marL="6707" marR="6707" marT="6707" marB="32195">
                    <a:lnL w="12700" cap="flat" cmpd="sng" algn="ctr">
                      <a:solidFill>
                        <a:srgbClr val="000000"/>
                      </a:solidFill>
                      <a:prstDash val="solid"/>
                      <a:round/>
                      <a:headEnd type="none" w="med" len="med"/>
                      <a:tailEnd type="none" w="med" len="med"/>
                    </a:lnL>
                    <a:lnR>
                      <a:noFill/>
                    </a:lnR>
                    <a:lnT>
                      <a:noFill/>
                    </a:lnT>
                    <a:lnB>
                      <a:noFill/>
                    </a:lnB>
                    <a:solidFill>
                      <a:schemeClr val="tx1">
                        <a:lumMod val="75000"/>
                      </a:schemeClr>
                    </a:solidFill>
                  </a:tcPr>
                </a:tc>
                <a:tc gridSpan="3">
                  <a:txBody>
                    <a:bodyPr/>
                    <a:lstStyle/>
                    <a:p>
                      <a:pPr algn="l" fontAlgn="b"/>
                      <a:endParaRPr lang="en-US" sz="1100" b="0" i="0" u="none" strike="noStrike">
                        <a:solidFill>
                          <a:srgbClr val="000000"/>
                        </a:solidFill>
                        <a:effectLst/>
                        <a:latin typeface="Gill Sans MT" panose="020B0502020104020203" pitchFamily="34" charset="77"/>
                      </a:endParaRPr>
                    </a:p>
                  </a:txBody>
                  <a:tcPr marL="6707" marR="6707" marT="6707" marB="32195" anchor="b">
                    <a:lnL>
                      <a:noFill/>
                    </a:lnL>
                    <a:lnR>
                      <a:noFill/>
                    </a:lnR>
                    <a:lnT>
                      <a:noFill/>
                    </a:lnT>
                    <a:lnB>
                      <a:noFill/>
                    </a:lnB>
                    <a:solidFill>
                      <a:schemeClr val="tx1">
                        <a:lumMod val="75000"/>
                      </a:schemeClr>
                    </a:solidFill>
                  </a:tcPr>
                </a:tc>
                <a:tc hMerge="1">
                  <a:txBody>
                    <a:bodyPr/>
                    <a:lstStyle/>
                    <a:p>
                      <a:endParaRPr lang="en-US"/>
                    </a:p>
                  </a:txBody>
                  <a:tcPr/>
                </a:tc>
                <a:tc hMerge="1">
                  <a:txBody>
                    <a:bodyPr/>
                    <a:lstStyle/>
                    <a:p>
                      <a:endParaRPr lang="en-US"/>
                    </a:p>
                  </a:txBody>
                  <a:tcPr/>
                </a:tc>
                <a:tc gridSpan="3">
                  <a:txBody>
                    <a:bodyPr/>
                    <a:lstStyle/>
                    <a:p>
                      <a:pPr algn="l" fontAlgn="b"/>
                      <a:endParaRPr lang="en-US" sz="1100" b="0" i="0" u="none" strike="noStrike">
                        <a:solidFill>
                          <a:srgbClr val="000000"/>
                        </a:solidFill>
                        <a:effectLst/>
                        <a:latin typeface="Gill Sans MT" panose="020B0502020104020203" pitchFamily="34" charset="77"/>
                      </a:endParaRPr>
                    </a:p>
                  </a:txBody>
                  <a:tcPr marL="6707" marR="6707" marT="6707" marB="32195" anchor="b">
                    <a:lnL>
                      <a:noFill/>
                    </a:lnL>
                    <a:lnR>
                      <a:noFill/>
                    </a:lnR>
                    <a:lnT>
                      <a:noFill/>
                    </a:lnT>
                    <a:lnB>
                      <a:noFill/>
                    </a:lnB>
                    <a:solidFill>
                      <a:schemeClr val="tx1">
                        <a:lumMod val="75000"/>
                      </a:schemeClr>
                    </a:solidFill>
                  </a:tcPr>
                </a:tc>
                <a:tc hMerge="1">
                  <a:txBody>
                    <a:bodyPr/>
                    <a:lstStyle/>
                    <a:p>
                      <a:endParaRPr lang="en-US"/>
                    </a:p>
                  </a:txBody>
                  <a:tcPr/>
                </a:tc>
                <a:tc hMerge="1">
                  <a:txBody>
                    <a:bodyPr/>
                    <a:lstStyle/>
                    <a:p>
                      <a:endParaRPr lang="en-US"/>
                    </a:p>
                  </a:txBody>
                  <a:tcPr/>
                </a:tc>
                <a:tc gridSpan="3">
                  <a:txBody>
                    <a:bodyPr/>
                    <a:lstStyle/>
                    <a:p>
                      <a:pPr algn="l" fontAlgn="b"/>
                      <a:endParaRPr lang="en-US" sz="1100" b="0" i="0" u="none" strike="noStrike">
                        <a:solidFill>
                          <a:srgbClr val="000000"/>
                        </a:solidFill>
                        <a:effectLst/>
                        <a:latin typeface="Gill Sans MT" panose="020B0502020104020203" pitchFamily="34" charset="77"/>
                      </a:endParaRPr>
                    </a:p>
                  </a:txBody>
                  <a:tcPr marL="6707" marR="6707" marT="6707" marB="32195" anchor="b">
                    <a:lnL>
                      <a:noFill/>
                    </a:lnL>
                    <a:lnR>
                      <a:noFill/>
                    </a:lnR>
                    <a:lnT>
                      <a:noFill/>
                    </a:lnT>
                    <a:lnB>
                      <a:noFill/>
                    </a:lnB>
                    <a:solidFill>
                      <a:schemeClr val="tx1">
                        <a:lumMod val="75000"/>
                      </a:schemeClr>
                    </a:solidFill>
                  </a:tcPr>
                </a:tc>
                <a:tc hMerge="1">
                  <a:txBody>
                    <a:bodyPr/>
                    <a:lstStyle/>
                    <a:p>
                      <a:endParaRPr lang="en-US"/>
                    </a:p>
                  </a:txBody>
                  <a:tcPr/>
                </a:tc>
                <a:tc hMerge="1">
                  <a:txBody>
                    <a:bodyPr/>
                    <a:lstStyle/>
                    <a:p>
                      <a:endParaRPr lang="en-US"/>
                    </a:p>
                  </a:txBody>
                  <a:tcPr/>
                </a:tc>
                <a:tc gridSpan="3">
                  <a:txBody>
                    <a:bodyPr/>
                    <a:lstStyle/>
                    <a:p>
                      <a:pPr algn="l" fontAlgn="b"/>
                      <a:endParaRPr lang="en-US" sz="1100" b="0" i="0" u="none" strike="noStrike">
                        <a:solidFill>
                          <a:srgbClr val="000000"/>
                        </a:solidFill>
                        <a:effectLst/>
                        <a:latin typeface="Gill Sans MT" panose="020B0502020104020203" pitchFamily="34" charset="77"/>
                      </a:endParaRPr>
                    </a:p>
                  </a:txBody>
                  <a:tcPr marL="6707" marR="6707" marT="6707" marB="32195" anchor="b">
                    <a:lnL>
                      <a:noFill/>
                    </a:lnL>
                    <a:lnR>
                      <a:noFill/>
                    </a:lnR>
                    <a:lnT>
                      <a:noFill/>
                    </a:lnT>
                    <a:lnB>
                      <a:noFill/>
                    </a:lnB>
                    <a:solidFill>
                      <a:schemeClr val="tx1">
                        <a:lumMod val="75000"/>
                      </a:scheme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639716695"/>
                  </a:ext>
                </a:extLst>
              </a:tr>
              <a:tr h="202297">
                <a:tc>
                  <a:txBody>
                    <a:bodyPr/>
                    <a:lstStyle/>
                    <a:p>
                      <a:pPr algn="l" fontAlgn="b"/>
                      <a:r>
                        <a:rPr lang="en-US" sz="1100" b="0" i="0" u="none" strike="noStrike">
                          <a:solidFill>
                            <a:srgbClr val="000000"/>
                          </a:solidFill>
                          <a:effectLst/>
                          <a:latin typeface="Gill Sans MT" panose="020B0502020104020203" pitchFamily="34" charset="77"/>
                        </a:rPr>
                        <a:t>Sales and other operating revenue</a:t>
                      </a:r>
                    </a:p>
                  </a:txBody>
                  <a:tcPr marL="6707" marR="6707" marT="6707" marB="32195"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gridSpan="2">
                  <a:txBody>
                    <a:bodyPr/>
                    <a:lstStyle/>
                    <a:p>
                      <a:pPr algn="r" fontAlgn="b"/>
                      <a:r>
                        <a:rPr lang="en-US" sz="1100" b="0" i="0" u="none" strike="noStrike">
                          <a:solidFill>
                            <a:srgbClr val="000000"/>
                          </a:solidFill>
                          <a:effectLst/>
                          <a:latin typeface="Gill Sans MT" panose="020B0502020104020203" pitchFamily="34" charset="77"/>
                        </a:rPr>
                        <a:t>80,795</a:t>
                      </a:r>
                    </a:p>
                  </a:txBody>
                  <a:tcPr marL="6707" marR="6707" marT="6707" marB="32195" anchor="b">
                    <a:lnL>
                      <a:noFill/>
                    </a:lnL>
                    <a:lnR>
                      <a:noFill/>
                    </a:lnR>
                    <a:lnT>
                      <a:noFill/>
                    </a:lnT>
                    <a:lnB>
                      <a:noFill/>
                    </a:lnB>
                    <a:solidFill>
                      <a:srgbClr val="F0F0F0"/>
                    </a:solidFill>
                  </a:tcPr>
                </a:tc>
                <a:tc hMerge="1">
                  <a:txBody>
                    <a:bodyPr/>
                    <a:lstStyle/>
                    <a:p>
                      <a:endParaRPr lang="en-US"/>
                    </a:p>
                  </a:txBody>
                  <a:tcPr/>
                </a:tc>
                <a:tc>
                  <a:txBody>
                    <a:bodyPr/>
                    <a:lstStyle/>
                    <a:p>
                      <a:pPr algn="r" fontAlgn="b"/>
                      <a:endParaRPr lang="en-US" sz="1100" b="0" i="0" u="none" strike="noStrike">
                        <a:solidFill>
                          <a:srgbClr val="000000"/>
                        </a:solidFill>
                        <a:effectLst/>
                        <a:latin typeface="Gill Sans MT" panose="020B0502020104020203" pitchFamily="34" charset="77"/>
                      </a:endParaRPr>
                    </a:p>
                  </a:txBody>
                  <a:tcPr marL="6707" marR="6707" marT="6707" marB="32195" anchor="b">
                    <a:lnL>
                      <a:noFill/>
                    </a:lnL>
                    <a:lnR>
                      <a:noFill/>
                    </a:lnR>
                    <a:lnT>
                      <a:noFill/>
                    </a:lnT>
                    <a:lnB>
                      <a:noFill/>
                    </a:lnB>
                    <a:solidFill>
                      <a:srgbClr val="F0F0F0"/>
                    </a:solidFill>
                  </a:tcPr>
                </a:tc>
                <a:tc gridSpan="2">
                  <a:txBody>
                    <a:bodyPr/>
                    <a:lstStyle/>
                    <a:p>
                      <a:pPr algn="r" fontAlgn="b"/>
                      <a:r>
                        <a:rPr lang="en-US" sz="1100" b="0" i="0" u="none" strike="noStrike">
                          <a:solidFill>
                            <a:srgbClr val="000000"/>
                          </a:solidFill>
                          <a:effectLst/>
                          <a:latin typeface="Gill Sans MT" panose="020B0502020104020203" pitchFamily="34" charset="77"/>
                        </a:rPr>
                        <a:t>111,265</a:t>
                      </a:r>
                    </a:p>
                  </a:txBody>
                  <a:tcPr marL="6707" marR="6707" marT="6707" marB="32195" anchor="b">
                    <a:lnL>
                      <a:noFill/>
                    </a:lnL>
                    <a:lnR>
                      <a:noFill/>
                    </a:lnR>
                    <a:lnT>
                      <a:noFill/>
                    </a:lnT>
                    <a:lnB>
                      <a:noFill/>
                    </a:lnB>
                    <a:solidFill>
                      <a:srgbClr val="FFFFFF"/>
                    </a:solidFill>
                  </a:tcPr>
                </a:tc>
                <a:tc hMerge="1">
                  <a:txBody>
                    <a:bodyPr/>
                    <a:lstStyle/>
                    <a:p>
                      <a:endParaRPr lang="en-US"/>
                    </a:p>
                  </a:txBody>
                  <a:tcPr/>
                </a:tc>
                <a:tc>
                  <a:txBody>
                    <a:bodyPr/>
                    <a:lstStyle/>
                    <a:p>
                      <a:pPr algn="r" fontAlgn="b"/>
                      <a:endParaRPr lang="en-US" sz="1100" b="0" i="0" u="none" strike="noStrike">
                        <a:solidFill>
                          <a:srgbClr val="000000"/>
                        </a:solidFill>
                        <a:effectLst/>
                        <a:latin typeface="Gill Sans MT" panose="020B0502020104020203" pitchFamily="34" charset="77"/>
                      </a:endParaRPr>
                    </a:p>
                  </a:txBody>
                  <a:tcPr marL="6707" marR="6707" marT="6707" marB="32195" anchor="b">
                    <a:lnL>
                      <a:noFill/>
                    </a:lnL>
                    <a:lnR>
                      <a:noFill/>
                    </a:lnR>
                    <a:lnT>
                      <a:noFill/>
                    </a:lnT>
                    <a:lnB>
                      <a:noFill/>
                    </a:lnB>
                    <a:solidFill>
                      <a:srgbClr val="FFFFFF"/>
                    </a:solidFill>
                  </a:tcPr>
                </a:tc>
                <a:tc gridSpan="2">
                  <a:txBody>
                    <a:bodyPr/>
                    <a:lstStyle/>
                    <a:p>
                      <a:pPr algn="r" fontAlgn="b"/>
                      <a:r>
                        <a:rPr lang="en-US" sz="1100" b="0" i="0" u="none" strike="noStrike">
                          <a:solidFill>
                            <a:srgbClr val="000000"/>
                          </a:solidFill>
                          <a:effectLst/>
                          <a:latin typeface="Gill Sans MT" panose="020B0502020104020203" pitchFamily="34" charset="77"/>
                        </a:rPr>
                        <a:t>164,439</a:t>
                      </a:r>
                    </a:p>
                  </a:txBody>
                  <a:tcPr marL="6707" marR="6707" marT="6707" marB="32195" anchor="b">
                    <a:lnL>
                      <a:noFill/>
                    </a:lnL>
                    <a:lnR>
                      <a:noFill/>
                    </a:lnR>
                    <a:lnT>
                      <a:noFill/>
                    </a:lnT>
                    <a:lnB>
                      <a:noFill/>
                    </a:lnB>
                    <a:solidFill>
                      <a:srgbClr val="F0F0F0"/>
                    </a:solidFill>
                  </a:tcPr>
                </a:tc>
                <a:tc hMerge="1">
                  <a:txBody>
                    <a:bodyPr/>
                    <a:lstStyle/>
                    <a:p>
                      <a:endParaRPr lang="en-US"/>
                    </a:p>
                  </a:txBody>
                  <a:tcPr/>
                </a:tc>
                <a:tc>
                  <a:txBody>
                    <a:bodyPr/>
                    <a:lstStyle/>
                    <a:p>
                      <a:pPr algn="r" fontAlgn="b"/>
                      <a:endParaRPr lang="en-US" sz="1100" b="0" i="0" u="none" strike="noStrike">
                        <a:solidFill>
                          <a:srgbClr val="000000"/>
                        </a:solidFill>
                        <a:effectLst/>
                        <a:latin typeface="Gill Sans MT" panose="020B0502020104020203" pitchFamily="34" charset="77"/>
                      </a:endParaRPr>
                    </a:p>
                  </a:txBody>
                  <a:tcPr marL="6707" marR="6707" marT="6707" marB="32195" anchor="b">
                    <a:lnL>
                      <a:noFill/>
                    </a:lnL>
                    <a:lnR>
                      <a:noFill/>
                    </a:lnR>
                    <a:lnT>
                      <a:noFill/>
                    </a:lnT>
                    <a:lnB>
                      <a:noFill/>
                    </a:lnB>
                    <a:solidFill>
                      <a:srgbClr val="F0F0F0"/>
                    </a:solidFill>
                  </a:tcPr>
                </a:tc>
                <a:tc gridSpan="2">
                  <a:txBody>
                    <a:bodyPr/>
                    <a:lstStyle/>
                    <a:p>
                      <a:pPr algn="r" fontAlgn="b"/>
                      <a:r>
                        <a:rPr lang="en-US" sz="1100" b="0" i="0" u="none" strike="noStrike">
                          <a:solidFill>
                            <a:srgbClr val="000000"/>
                          </a:solidFill>
                          <a:effectLst/>
                          <a:latin typeface="Gill Sans MT" panose="020B0502020104020203" pitchFamily="34" charset="77"/>
                        </a:rPr>
                        <a:t>198,999</a:t>
                      </a:r>
                    </a:p>
                  </a:txBody>
                  <a:tcPr marL="6707" marR="6707" marT="6707" marB="32195" anchor="b">
                    <a:lnL>
                      <a:noFill/>
                    </a:lnL>
                    <a:lnR>
                      <a:noFill/>
                    </a:lnR>
                    <a:lnT>
                      <a:noFill/>
                    </a:lnT>
                    <a:lnB>
                      <a:noFill/>
                    </a:lnB>
                    <a:solidFill>
                      <a:srgbClr val="FFFFFF"/>
                    </a:solidFill>
                  </a:tcPr>
                </a:tc>
                <a:tc hMerge="1">
                  <a:txBody>
                    <a:bodyPr/>
                    <a:lstStyle/>
                    <a:p>
                      <a:endParaRPr lang="en-US"/>
                    </a:p>
                  </a:txBody>
                  <a:tcPr/>
                </a:tc>
                <a:tc>
                  <a:txBody>
                    <a:bodyPr/>
                    <a:lstStyle/>
                    <a:p>
                      <a:pPr algn="r" fontAlgn="b"/>
                      <a:endParaRPr lang="en-US" sz="1100" b="0" i="0" u="none" strike="noStrike">
                        <a:solidFill>
                          <a:srgbClr val="000000"/>
                        </a:solidFill>
                        <a:effectLst/>
                        <a:latin typeface="Gill Sans MT" panose="020B0502020104020203" pitchFamily="34" charset="77"/>
                      </a:endParaRPr>
                    </a:p>
                  </a:txBody>
                  <a:tcPr marL="6707" marR="6707" marT="6707" marB="32195"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465565940"/>
                  </a:ext>
                </a:extLst>
              </a:tr>
              <a:tr h="202297">
                <a:tc>
                  <a:txBody>
                    <a:bodyPr/>
                    <a:lstStyle/>
                    <a:p>
                      <a:pPr algn="l" fontAlgn="b"/>
                      <a:r>
                        <a:rPr lang="en-US" sz="1100" b="0" i="0" u="none" strike="noStrike">
                          <a:solidFill>
                            <a:srgbClr val="000000"/>
                          </a:solidFill>
                          <a:effectLst/>
                          <a:latin typeface="Gill Sans MT" panose="020B0502020104020203" pitchFamily="34" charset="77"/>
                        </a:rPr>
                        <a:t>Income from equity affiliates</a:t>
                      </a:r>
                    </a:p>
                  </a:txBody>
                  <a:tcPr marL="6707" marR="6707" marT="6707" marB="32195"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gridSpan="2">
                  <a:txBody>
                    <a:bodyPr/>
                    <a:lstStyle/>
                    <a:p>
                      <a:pPr algn="r" fontAlgn="b"/>
                      <a:r>
                        <a:rPr lang="en-US" sz="1100" b="0" i="0" u="none" strike="noStrike">
                          <a:solidFill>
                            <a:srgbClr val="000000"/>
                          </a:solidFill>
                          <a:effectLst/>
                          <a:latin typeface="Gill Sans MT" panose="020B0502020104020203" pitchFamily="34" charset="77"/>
                        </a:rPr>
                        <a:t>1,382</a:t>
                      </a:r>
                    </a:p>
                  </a:txBody>
                  <a:tcPr marL="6707" marR="6707" marT="6707" marB="32195" anchor="b">
                    <a:lnL>
                      <a:noFill/>
                    </a:lnL>
                    <a:lnR>
                      <a:noFill/>
                    </a:lnR>
                    <a:lnT>
                      <a:noFill/>
                    </a:lnT>
                    <a:lnB>
                      <a:noFill/>
                    </a:lnB>
                    <a:solidFill>
                      <a:srgbClr val="F0F0F0"/>
                    </a:solidFill>
                  </a:tcPr>
                </a:tc>
                <a:tc hMerge="1">
                  <a:txBody>
                    <a:bodyPr/>
                    <a:lstStyle/>
                    <a:p>
                      <a:endParaRPr lang="en-US"/>
                    </a:p>
                  </a:txBody>
                  <a:tcPr/>
                </a:tc>
                <a:tc>
                  <a:txBody>
                    <a:bodyPr/>
                    <a:lstStyle/>
                    <a:p>
                      <a:pPr algn="r" fontAlgn="b"/>
                      <a:endParaRPr lang="en-US" sz="1100" b="0" i="0" u="none" strike="noStrike">
                        <a:solidFill>
                          <a:srgbClr val="000000"/>
                        </a:solidFill>
                        <a:effectLst/>
                        <a:latin typeface="Gill Sans MT" panose="020B0502020104020203" pitchFamily="34" charset="77"/>
                      </a:endParaRPr>
                    </a:p>
                  </a:txBody>
                  <a:tcPr marL="6707" marR="6707" marT="6707" marB="32195" anchor="b">
                    <a:lnL>
                      <a:noFill/>
                    </a:lnL>
                    <a:lnR>
                      <a:noFill/>
                    </a:lnR>
                    <a:lnT>
                      <a:noFill/>
                    </a:lnT>
                    <a:lnB>
                      <a:noFill/>
                    </a:lnB>
                    <a:solidFill>
                      <a:srgbClr val="F0F0F0"/>
                    </a:solidFill>
                  </a:tcPr>
                </a:tc>
                <a:tc gridSpan="2">
                  <a:txBody>
                    <a:bodyPr/>
                    <a:lstStyle/>
                    <a:p>
                      <a:pPr algn="r" fontAlgn="b"/>
                      <a:r>
                        <a:rPr lang="en-US" sz="1100" b="0" i="0" u="none" strike="noStrike">
                          <a:solidFill>
                            <a:srgbClr val="000000"/>
                          </a:solidFill>
                          <a:effectLst/>
                          <a:latin typeface="Gill Sans MT" panose="020B0502020104020203" pitchFamily="34" charset="77"/>
                        </a:rPr>
                        <a:t>3,688</a:t>
                      </a:r>
                    </a:p>
                  </a:txBody>
                  <a:tcPr marL="6707" marR="6707" marT="6707" marB="32195" anchor="b">
                    <a:lnL>
                      <a:noFill/>
                    </a:lnL>
                    <a:lnR>
                      <a:noFill/>
                    </a:lnR>
                    <a:lnT>
                      <a:noFill/>
                    </a:lnT>
                    <a:lnB>
                      <a:noFill/>
                    </a:lnB>
                    <a:solidFill>
                      <a:srgbClr val="FFFFFF"/>
                    </a:solidFill>
                  </a:tcPr>
                </a:tc>
                <a:tc hMerge="1">
                  <a:txBody>
                    <a:bodyPr/>
                    <a:lstStyle/>
                    <a:p>
                      <a:endParaRPr lang="en-US"/>
                    </a:p>
                  </a:txBody>
                  <a:tcPr/>
                </a:tc>
                <a:tc>
                  <a:txBody>
                    <a:bodyPr/>
                    <a:lstStyle/>
                    <a:p>
                      <a:pPr algn="r" fontAlgn="b"/>
                      <a:endParaRPr lang="en-US" sz="1100" b="0" i="0" u="none" strike="noStrike">
                        <a:solidFill>
                          <a:srgbClr val="000000"/>
                        </a:solidFill>
                        <a:effectLst/>
                        <a:latin typeface="Gill Sans MT" panose="020B0502020104020203" pitchFamily="34" charset="77"/>
                      </a:endParaRPr>
                    </a:p>
                  </a:txBody>
                  <a:tcPr marL="6707" marR="6707" marT="6707" marB="32195" anchor="b">
                    <a:lnL>
                      <a:noFill/>
                    </a:lnL>
                    <a:lnR>
                      <a:noFill/>
                    </a:lnR>
                    <a:lnT>
                      <a:noFill/>
                    </a:lnT>
                    <a:lnB>
                      <a:noFill/>
                    </a:lnB>
                    <a:solidFill>
                      <a:srgbClr val="FFFFFF"/>
                    </a:solidFill>
                  </a:tcPr>
                </a:tc>
                <a:tc gridSpan="2">
                  <a:txBody>
                    <a:bodyPr/>
                    <a:lstStyle/>
                    <a:p>
                      <a:pPr algn="r" fontAlgn="b"/>
                      <a:r>
                        <a:rPr lang="en-US" sz="1100" b="0" i="0" u="none" strike="noStrike">
                          <a:solidFill>
                            <a:srgbClr val="000000"/>
                          </a:solidFill>
                          <a:effectLst/>
                          <a:latin typeface="Gill Sans MT" panose="020B0502020104020203" pitchFamily="34" charset="77"/>
                        </a:rPr>
                        <a:t>3,763</a:t>
                      </a:r>
                    </a:p>
                  </a:txBody>
                  <a:tcPr marL="6707" marR="6707" marT="6707" marB="32195" anchor="b">
                    <a:lnL>
                      <a:noFill/>
                    </a:lnL>
                    <a:lnR>
                      <a:noFill/>
                    </a:lnR>
                    <a:lnT>
                      <a:noFill/>
                    </a:lnT>
                    <a:lnB>
                      <a:noFill/>
                    </a:lnB>
                    <a:solidFill>
                      <a:srgbClr val="F0F0F0"/>
                    </a:solidFill>
                  </a:tcPr>
                </a:tc>
                <a:tc hMerge="1">
                  <a:txBody>
                    <a:bodyPr/>
                    <a:lstStyle/>
                    <a:p>
                      <a:endParaRPr lang="en-US"/>
                    </a:p>
                  </a:txBody>
                  <a:tcPr/>
                </a:tc>
                <a:tc>
                  <a:txBody>
                    <a:bodyPr/>
                    <a:lstStyle/>
                    <a:p>
                      <a:pPr algn="r" fontAlgn="b"/>
                      <a:endParaRPr lang="en-US" sz="1100" b="0" i="0" u="none" strike="noStrike">
                        <a:solidFill>
                          <a:srgbClr val="000000"/>
                        </a:solidFill>
                        <a:effectLst/>
                        <a:latin typeface="Gill Sans MT" panose="020B0502020104020203" pitchFamily="34" charset="77"/>
                      </a:endParaRPr>
                    </a:p>
                  </a:txBody>
                  <a:tcPr marL="6707" marR="6707" marT="6707" marB="32195" anchor="b">
                    <a:lnL>
                      <a:noFill/>
                    </a:lnL>
                    <a:lnR>
                      <a:noFill/>
                    </a:lnR>
                    <a:lnT>
                      <a:noFill/>
                    </a:lnT>
                    <a:lnB>
                      <a:noFill/>
                    </a:lnB>
                    <a:solidFill>
                      <a:srgbClr val="F0F0F0"/>
                    </a:solidFill>
                  </a:tcPr>
                </a:tc>
                <a:tc gridSpan="2">
                  <a:txBody>
                    <a:bodyPr/>
                    <a:lstStyle/>
                    <a:p>
                      <a:pPr algn="r" fontAlgn="b"/>
                      <a:r>
                        <a:rPr lang="en-US" sz="1100" b="0" i="0" u="none" strike="noStrike">
                          <a:solidFill>
                            <a:srgbClr val="000000"/>
                          </a:solidFill>
                          <a:effectLst/>
                          <a:latin typeface="Gill Sans MT" panose="020B0502020104020203" pitchFamily="34" charset="77"/>
                        </a:rPr>
                        <a:t>6,226</a:t>
                      </a:r>
                    </a:p>
                  </a:txBody>
                  <a:tcPr marL="6707" marR="6707" marT="6707" marB="32195" anchor="b">
                    <a:lnL>
                      <a:noFill/>
                    </a:lnL>
                    <a:lnR>
                      <a:noFill/>
                    </a:lnR>
                    <a:lnT>
                      <a:noFill/>
                    </a:lnT>
                    <a:lnB>
                      <a:noFill/>
                    </a:lnB>
                    <a:solidFill>
                      <a:srgbClr val="FFFFFF"/>
                    </a:solidFill>
                  </a:tcPr>
                </a:tc>
                <a:tc hMerge="1">
                  <a:txBody>
                    <a:bodyPr/>
                    <a:lstStyle/>
                    <a:p>
                      <a:endParaRPr lang="en-US"/>
                    </a:p>
                  </a:txBody>
                  <a:tcPr/>
                </a:tc>
                <a:tc>
                  <a:txBody>
                    <a:bodyPr/>
                    <a:lstStyle/>
                    <a:p>
                      <a:pPr algn="r" fontAlgn="b"/>
                      <a:endParaRPr lang="en-US" sz="1100" b="0" i="0" u="none" strike="noStrike">
                        <a:solidFill>
                          <a:srgbClr val="000000"/>
                        </a:solidFill>
                        <a:effectLst/>
                        <a:latin typeface="Gill Sans MT" panose="020B0502020104020203" pitchFamily="34" charset="77"/>
                      </a:endParaRPr>
                    </a:p>
                  </a:txBody>
                  <a:tcPr marL="6707" marR="6707" marT="6707" marB="32195"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2019824720"/>
                  </a:ext>
                </a:extLst>
              </a:tr>
              <a:tr h="202297">
                <a:tc>
                  <a:txBody>
                    <a:bodyPr/>
                    <a:lstStyle/>
                    <a:p>
                      <a:pPr algn="l" fontAlgn="b"/>
                      <a:r>
                        <a:rPr lang="en-US" sz="1100" b="0" i="0" u="none" strike="noStrike">
                          <a:solidFill>
                            <a:srgbClr val="000000"/>
                          </a:solidFill>
                          <a:effectLst/>
                          <a:latin typeface="Gill Sans MT" panose="020B0502020104020203" pitchFamily="34" charset="77"/>
                        </a:rPr>
                        <a:t>Other income</a:t>
                      </a:r>
                    </a:p>
                  </a:txBody>
                  <a:tcPr marL="6707" marR="6707" marT="6707" marB="32195"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gridSpan="2">
                  <a:txBody>
                    <a:bodyPr/>
                    <a:lstStyle/>
                    <a:p>
                      <a:pPr algn="r" fontAlgn="b"/>
                      <a:r>
                        <a:rPr lang="en-US" sz="1100" b="0" i="0" u="none" strike="noStrike">
                          <a:solidFill>
                            <a:srgbClr val="000000"/>
                          </a:solidFill>
                          <a:effectLst/>
                          <a:latin typeface="Gill Sans MT" panose="020B0502020104020203" pitchFamily="34" charset="77"/>
                        </a:rPr>
                        <a:t>737</a:t>
                      </a:r>
                    </a:p>
                  </a:txBody>
                  <a:tcPr marL="6707" marR="6707" marT="6707" marB="32195" anchor="b">
                    <a:lnL>
                      <a:noFill/>
                    </a:lnL>
                    <a:lnR>
                      <a:noFill/>
                    </a:lnR>
                    <a:lnT>
                      <a:noFill/>
                    </a:lnT>
                    <a:lnB>
                      <a:noFill/>
                    </a:lnB>
                    <a:solidFill>
                      <a:srgbClr val="F0F0F0"/>
                    </a:solidFill>
                  </a:tcPr>
                </a:tc>
                <a:tc hMerge="1">
                  <a:txBody>
                    <a:bodyPr/>
                    <a:lstStyle/>
                    <a:p>
                      <a:endParaRPr lang="en-US"/>
                    </a:p>
                  </a:txBody>
                  <a:tcPr/>
                </a:tc>
                <a:tc>
                  <a:txBody>
                    <a:bodyPr/>
                    <a:lstStyle/>
                    <a:p>
                      <a:pPr algn="r" fontAlgn="b"/>
                      <a:endParaRPr lang="en-US" sz="1100" b="0" i="0" u="none" strike="noStrike">
                        <a:solidFill>
                          <a:srgbClr val="000000"/>
                        </a:solidFill>
                        <a:effectLst/>
                        <a:latin typeface="Gill Sans MT" panose="020B0502020104020203" pitchFamily="34" charset="77"/>
                      </a:endParaRPr>
                    </a:p>
                  </a:txBody>
                  <a:tcPr marL="6707" marR="6707" marT="6707" marB="32195" anchor="b">
                    <a:lnL>
                      <a:noFill/>
                    </a:lnL>
                    <a:lnR>
                      <a:noFill/>
                    </a:lnR>
                    <a:lnT>
                      <a:noFill/>
                    </a:lnT>
                    <a:lnB>
                      <a:noFill/>
                    </a:lnB>
                    <a:solidFill>
                      <a:srgbClr val="F0F0F0"/>
                    </a:solidFill>
                  </a:tcPr>
                </a:tc>
                <a:tc gridSpan="2">
                  <a:txBody>
                    <a:bodyPr/>
                    <a:lstStyle/>
                    <a:p>
                      <a:pPr algn="r" fontAlgn="b"/>
                      <a:r>
                        <a:rPr lang="en-US" sz="1100" b="0" i="0" u="none" strike="noStrike">
                          <a:solidFill>
                            <a:srgbClr val="000000"/>
                          </a:solidFill>
                          <a:effectLst/>
                          <a:latin typeface="Gill Sans MT" panose="020B0502020104020203" pitchFamily="34" charset="77"/>
                        </a:rPr>
                        <a:t>728</a:t>
                      </a:r>
                    </a:p>
                  </a:txBody>
                  <a:tcPr marL="6707" marR="6707" marT="6707" marB="32195" anchor="b">
                    <a:lnL>
                      <a:noFill/>
                    </a:lnL>
                    <a:lnR>
                      <a:noFill/>
                    </a:lnR>
                    <a:lnT>
                      <a:noFill/>
                    </a:lnT>
                    <a:lnB>
                      <a:noFill/>
                    </a:lnB>
                    <a:solidFill>
                      <a:srgbClr val="FFFFFF"/>
                    </a:solidFill>
                  </a:tcPr>
                </a:tc>
                <a:tc hMerge="1">
                  <a:txBody>
                    <a:bodyPr/>
                    <a:lstStyle/>
                    <a:p>
                      <a:endParaRPr lang="en-US"/>
                    </a:p>
                  </a:txBody>
                  <a:tcPr/>
                </a:tc>
                <a:tc>
                  <a:txBody>
                    <a:bodyPr/>
                    <a:lstStyle/>
                    <a:p>
                      <a:pPr algn="r" fontAlgn="b"/>
                      <a:endParaRPr lang="en-US" sz="1100" b="0" i="0" u="none" strike="noStrike">
                        <a:solidFill>
                          <a:srgbClr val="000000"/>
                        </a:solidFill>
                        <a:effectLst/>
                        <a:latin typeface="Gill Sans MT" panose="020B0502020104020203" pitchFamily="34" charset="77"/>
                      </a:endParaRPr>
                    </a:p>
                  </a:txBody>
                  <a:tcPr marL="6707" marR="6707" marT="6707" marB="32195" anchor="b">
                    <a:lnL>
                      <a:noFill/>
                    </a:lnL>
                    <a:lnR>
                      <a:noFill/>
                    </a:lnR>
                    <a:lnT>
                      <a:noFill/>
                    </a:lnT>
                    <a:lnB>
                      <a:noFill/>
                    </a:lnB>
                    <a:solidFill>
                      <a:srgbClr val="FFFFFF"/>
                    </a:solidFill>
                  </a:tcPr>
                </a:tc>
                <a:tc gridSpan="2">
                  <a:txBody>
                    <a:bodyPr/>
                    <a:lstStyle/>
                    <a:p>
                      <a:pPr algn="r" fontAlgn="b"/>
                      <a:r>
                        <a:rPr lang="en-US" sz="1100" b="0" i="0" u="none" strike="noStrike">
                          <a:solidFill>
                            <a:srgbClr val="000000"/>
                          </a:solidFill>
                          <a:effectLst/>
                          <a:latin typeface="Gill Sans MT" panose="020B0502020104020203" pitchFamily="34" charset="77"/>
                        </a:rPr>
                        <a:t>1,276</a:t>
                      </a:r>
                    </a:p>
                  </a:txBody>
                  <a:tcPr marL="6707" marR="6707" marT="6707" marB="32195" anchor="b">
                    <a:lnL>
                      <a:noFill/>
                    </a:lnL>
                    <a:lnR>
                      <a:noFill/>
                    </a:lnR>
                    <a:lnT>
                      <a:noFill/>
                    </a:lnT>
                    <a:lnB>
                      <a:noFill/>
                    </a:lnB>
                    <a:solidFill>
                      <a:srgbClr val="F0F0F0"/>
                    </a:solidFill>
                  </a:tcPr>
                </a:tc>
                <a:tc hMerge="1">
                  <a:txBody>
                    <a:bodyPr/>
                    <a:lstStyle/>
                    <a:p>
                      <a:endParaRPr lang="en-US"/>
                    </a:p>
                  </a:txBody>
                  <a:tcPr/>
                </a:tc>
                <a:tc>
                  <a:txBody>
                    <a:bodyPr/>
                    <a:lstStyle/>
                    <a:p>
                      <a:pPr algn="r" fontAlgn="b"/>
                      <a:endParaRPr lang="en-US" sz="1100" b="0" i="0" u="none" strike="noStrike">
                        <a:solidFill>
                          <a:srgbClr val="000000"/>
                        </a:solidFill>
                        <a:effectLst/>
                        <a:latin typeface="Gill Sans MT" panose="020B0502020104020203" pitchFamily="34" charset="77"/>
                      </a:endParaRPr>
                    </a:p>
                  </a:txBody>
                  <a:tcPr marL="6707" marR="6707" marT="6707" marB="32195" anchor="b">
                    <a:lnL>
                      <a:noFill/>
                    </a:lnL>
                    <a:lnR>
                      <a:noFill/>
                    </a:lnR>
                    <a:lnT>
                      <a:noFill/>
                    </a:lnT>
                    <a:lnB>
                      <a:noFill/>
                    </a:lnB>
                    <a:solidFill>
                      <a:srgbClr val="F0F0F0"/>
                    </a:solidFill>
                  </a:tcPr>
                </a:tc>
                <a:tc gridSpan="2">
                  <a:txBody>
                    <a:bodyPr/>
                    <a:lstStyle/>
                    <a:p>
                      <a:pPr algn="r" fontAlgn="b"/>
                      <a:r>
                        <a:rPr lang="en-US" sz="1100" b="0" i="0" u="none" strike="noStrike">
                          <a:solidFill>
                            <a:srgbClr val="000000"/>
                          </a:solidFill>
                          <a:effectLst/>
                          <a:latin typeface="Gill Sans MT" panose="020B0502020104020203" pitchFamily="34" charset="77"/>
                        </a:rPr>
                        <a:t>956</a:t>
                      </a:r>
                    </a:p>
                  </a:txBody>
                  <a:tcPr marL="6707" marR="6707" marT="6707" marB="32195" anchor="b">
                    <a:lnL>
                      <a:noFill/>
                    </a:lnL>
                    <a:lnR>
                      <a:noFill/>
                    </a:lnR>
                    <a:lnT>
                      <a:noFill/>
                    </a:lnT>
                    <a:lnB>
                      <a:noFill/>
                    </a:lnB>
                    <a:solidFill>
                      <a:srgbClr val="FFFFFF"/>
                    </a:solidFill>
                  </a:tcPr>
                </a:tc>
                <a:tc hMerge="1">
                  <a:txBody>
                    <a:bodyPr/>
                    <a:lstStyle/>
                    <a:p>
                      <a:endParaRPr lang="en-US"/>
                    </a:p>
                  </a:txBody>
                  <a:tcPr/>
                </a:tc>
                <a:tc>
                  <a:txBody>
                    <a:bodyPr/>
                    <a:lstStyle/>
                    <a:p>
                      <a:pPr algn="r" fontAlgn="b"/>
                      <a:endParaRPr lang="en-US" sz="1100" b="0" i="0" u="none" strike="noStrike">
                        <a:solidFill>
                          <a:srgbClr val="000000"/>
                        </a:solidFill>
                        <a:effectLst/>
                        <a:latin typeface="Gill Sans MT" panose="020B0502020104020203" pitchFamily="34" charset="77"/>
                      </a:endParaRPr>
                    </a:p>
                  </a:txBody>
                  <a:tcPr marL="6707" marR="6707" marT="6707" marB="32195"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498248438"/>
                  </a:ext>
                </a:extLst>
              </a:tr>
              <a:tr h="202297">
                <a:tc>
                  <a:txBody>
                    <a:bodyPr/>
                    <a:lstStyle/>
                    <a:p>
                      <a:pPr algn="l" fontAlgn="b"/>
                      <a:r>
                        <a:rPr lang="en-US" sz="1100" b="1" i="0" u="none" strike="noStrike">
                          <a:solidFill>
                            <a:srgbClr val="000000"/>
                          </a:solidFill>
                          <a:effectLst/>
                          <a:latin typeface="Gill Sans MT" panose="020B0502020104020203" pitchFamily="34" charset="77"/>
                        </a:rPr>
                        <a:t>Total revenues and other income</a:t>
                      </a:r>
                    </a:p>
                  </a:txBody>
                  <a:tcPr marL="6707" marR="6707" marT="6707" marB="32195"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gridSpan="2">
                  <a:txBody>
                    <a:bodyPr/>
                    <a:lstStyle/>
                    <a:p>
                      <a:pPr algn="r" fontAlgn="b"/>
                      <a:r>
                        <a:rPr lang="en-US" sz="1100" b="1" i="0" u="none" strike="noStrike">
                          <a:solidFill>
                            <a:srgbClr val="000000"/>
                          </a:solidFill>
                          <a:effectLst/>
                          <a:latin typeface="Gill Sans MT" panose="020B0502020104020203" pitchFamily="34" charset="77"/>
                        </a:rPr>
                        <a:t>82,914</a:t>
                      </a:r>
                    </a:p>
                  </a:txBody>
                  <a:tcPr marL="6707" marR="6707" marT="6707" marB="32195" anchor="b">
                    <a:lnL>
                      <a:noFill/>
                    </a:lnL>
                    <a:lnR>
                      <a:noFill/>
                    </a:lnR>
                    <a:lnT>
                      <a:noFill/>
                    </a:lnT>
                    <a:lnB>
                      <a:noFill/>
                    </a:lnB>
                    <a:solidFill>
                      <a:srgbClr val="F0F0F0"/>
                    </a:solidFill>
                  </a:tcPr>
                </a:tc>
                <a:tc hMerge="1">
                  <a:txBody>
                    <a:bodyPr/>
                    <a:lstStyle/>
                    <a:p>
                      <a:endParaRPr lang="en-US"/>
                    </a:p>
                  </a:txBody>
                  <a:tcPr/>
                </a:tc>
                <a:tc>
                  <a:txBody>
                    <a:bodyPr/>
                    <a:lstStyle/>
                    <a:p>
                      <a:pPr algn="r" fontAlgn="b"/>
                      <a:endParaRPr lang="en-US" sz="1100" b="0" i="0" u="none" strike="noStrike">
                        <a:solidFill>
                          <a:srgbClr val="000000"/>
                        </a:solidFill>
                        <a:effectLst/>
                        <a:latin typeface="Gill Sans MT" panose="020B0502020104020203" pitchFamily="34" charset="77"/>
                      </a:endParaRPr>
                    </a:p>
                  </a:txBody>
                  <a:tcPr marL="6707" marR="6707" marT="6707" marB="32195" anchor="b">
                    <a:lnL>
                      <a:noFill/>
                    </a:lnL>
                    <a:lnR>
                      <a:noFill/>
                    </a:lnR>
                    <a:lnT>
                      <a:noFill/>
                    </a:lnT>
                    <a:lnB>
                      <a:noFill/>
                    </a:lnB>
                    <a:solidFill>
                      <a:srgbClr val="F0F0F0"/>
                    </a:solidFill>
                  </a:tcPr>
                </a:tc>
                <a:tc gridSpan="2">
                  <a:txBody>
                    <a:bodyPr/>
                    <a:lstStyle/>
                    <a:p>
                      <a:pPr algn="r" fontAlgn="b"/>
                      <a:r>
                        <a:rPr lang="en-US" sz="1100" b="1" i="0" u="none" strike="noStrike">
                          <a:solidFill>
                            <a:srgbClr val="000000"/>
                          </a:solidFill>
                          <a:effectLst/>
                          <a:latin typeface="Gill Sans MT" panose="020B0502020104020203" pitchFamily="34" charset="77"/>
                        </a:rPr>
                        <a:t>115,681</a:t>
                      </a:r>
                    </a:p>
                  </a:txBody>
                  <a:tcPr marL="6707" marR="6707" marT="6707" marB="32195" anchor="b">
                    <a:lnL>
                      <a:noFill/>
                    </a:lnL>
                    <a:lnR>
                      <a:noFill/>
                    </a:lnR>
                    <a:lnT>
                      <a:noFill/>
                    </a:lnT>
                    <a:lnB>
                      <a:noFill/>
                    </a:lnB>
                    <a:solidFill>
                      <a:srgbClr val="FFFFFF"/>
                    </a:solidFill>
                  </a:tcPr>
                </a:tc>
                <a:tc hMerge="1">
                  <a:txBody>
                    <a:bodyPr/>
                    <a:lstStyle/>
                    <a:p>
                      <a:endParaRPr lang="en-US"/>
                    </a:p>
                  </a:txBody>
                  <a:tcPr/>
                </a:tc>
                <a:tc>
                  <a:txBody>
                    <a:bodyPr/>
                    <a:lstStyle/>
                    <a:p>
                      <a:pPr algn="r" fontAlgn="b"/>
                      <a:endParaRPr lang="en-US" sz="1100" b="0" i="0" u="none" strike="noStrike">
                        <a:solidFill>
                          <a:srgbClr val="000000"/>
                        </a:solidFill>
                        <a:effectLst/>
                        <a:latin typeface="Gill Sans MT" panose="020B0502020104020203" pitchFamily="34" charset="77"/>
                      </a:endParaRPr>
                    </a:p>
                  </a:txBody>
                  <a:tcPr marL="6707" marR="6707" marT="6707" marB="32195" anchor="b">
                    <a:lnL>
                      <a:noFill/>
                    </a:lnL>
                    <a:lnR>
                      <a:noFill/>
                    </a:lnR>
                    <a:lnT>
                      <a:noFill/>
                    </a:lnT>
                    <a:lnB>
                      <a:noFill/>
                    </a:lnB>
                    <a:solidFill>
                      <a:srgbClr val="FFFFFF"/>
                    </a:solidFill>
                  </a:tcPr>
                </a:tc>
                <a:tc gridSpan="2">
                  <a:txBody>
                    <a:bodyPr/>
                    <a:lstStyle/>
                    <a:p>
                      <a:pPr algn="r" fontAlgn="b"/>
                      <a:r>
                        <a:rPr lang="en-US" sz="1100" b="1" i="0" u="none" strike="noStrike">
                          <a:solidFill>
                            <a:srgbClr val="000000"/>
                          </a:solidFill>
                          <a:effectLst/>
                          <a:latin typeface="Gill Sans MT" panose="020B0502020104020203" pitchFamily="34" charset="77"/>
                        </a:rPr>
                        <a:t>169,478</a:t>
                      </a:r>
                    </a:p>
                  </a:txBody>
                  <a:tcPr marL="6707" marR="6707" marT="6707" marB="32195" anchor="b">
                    <a:lnL>
                      <a:noFill/>
                    </a:lnL>
                    <a:lnR>
                      <a:noFill/>
                    </a:lnR>
                    <a:lnT>
                      <a:noFill/>
                    </a:lnT>
                    <a:lnB>
                      <a:noFill/>
                    </a:lnB>
                    <a:solidFill>
                      <a:srgbClr val="F0F0F0"/>
                    </a:solidFill>
                  </a:tcPr>
                </a:tc>
                <a:tc hMerge="1">
                  <a:txBody>
                    <a:bodyPr/>
                    <a:lstStyle/>
                    <a:p>
                      <a:endParaRPr lang="en-US"/>
                    </a:p>
                  </a:txBody>
                  <a:tcPr/>
                </a:tc>
                <a:tc>
                  <a:txBody>
                    <a:bodyPr/>
                    <a:lstStyle/>
                    <a:p>
                      <a:pPr algn="r" fontAlgn="b"/>
                      <a:endParaRPr lang="en-US" sz="1100" b="0" i="0" u="none" strike="noStrike">
                        <a:solidFill>
                          <a:srgbClr val="000000"/>
                        </a:solidFill>
                        <a:effectLst/>
                        <a:latin typeface="Gill Sans MT" panose="020B0502020104020203" pitchFamily="34" charset="77"/>
                      </a:endParaRPr>
                    </a:p>
                  </a:txBody>
                  <a:tcPr marL="6707" marR="6707" marT="6707" marB="32195" anchor="b">
                    <a:lnL>
                      <a:noFill/>
                    </a:lnL>
                    <a:lnR>
                      <a:noFill/>
                    </a:lnR>
                    <a:lnT>
                      <a:noFill/>
                    </a:lnT>
                    <a:lnB>
                      <a:noFill/>
                    </a:lnB>
                    <a:solidFill>
                      <a:srgbClr val="F0F0F0"/>
                    </a:solidFill>
                  </a:tcPr>
                </a:tc>
                <a:tc gridSpan="2">
                  <a:txBody>
                    <a:bodyPr/>
                    <a:lstStyle/>
                    <a:p>
                      <a:pPr algn="r" fontAlgn="b"/>
                      <a:r>
                        <a:rPr lang="en-US" sz="1100" b="1" i="0" u="none" strike="noStrike">
                          <a:solidFill>
                            <a:srgbClr val="000000"/>
                          </a:solidFill>
                          <a:effectLst/>
                          <a:latin typeface="Gill Sans MT" panose="020B0502020104020203" pitchFamily="34" charset="77"/>
                        </a:rPr>
                        <a:t>206,181</a:t>
                      </a:r>
                    </a:p>
                  </a:txBody>
                  <a:tcPr marL="6707" marR="6707" marT="6707" marB="32195" anchor="b">
                    <a:lnL>
                      <a:noFill/>
                    </a:lnL>
                    <a:lnR>
                      <a:noFill/>
                    </a:lnR>
                    <a:lnT>
                      <a:noFill/>
                    </a:lnT>
                    <a:lnB>
                      <a:noFill/>
                    </a:lnB>
                    <a:solidFill>
                      <a:srgbClr val="FFFFFF"/>
                    </a:solidFill>
                  </a:tcPr>
                </a:tc>
                <a:tc hMerge="1">
                  <a:txBody>
                    <a:bodyPr/>
                    <a:lstStyle/>
                    <a:p>
                      <a:endParaRPr lang="en-US"/>
                    </a:p>
                  </a:txBody>
                  <a:tcPr/>
                </a:tc>
                <a:tc>
                  <a:txBody>
                    <a:bodyPr/>
                    <a:lstStyle/>
                    <a:p>
                      <a:pPr algn="r" fontAlgn="b"/>
                      <a:endParaRPr lang="en-US" sz="1100" b="0" i="0" u="none" strike="noStrike">
                        <a:solidFill>
                          <a:srgbClr val="000000"/>
                        </a:solidFill>
                        <a:effectLst/>
                        <a:latin typeface="Gill Sans MT" panose="020B0502020104020203" pitchFamily="34" charset="77"/>
                      </a:endParaRPr>
                    </a:p>
                  </a:txBody>
                  <a:tcPr marL="6707" marR="6707" marT="6707" marB="32195"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4275744481"/>
                  </a:ext>
                </a:extLst>
              </a:tr>
              <a:tr h="202297">
                <a:tc>
                  <a:txBody>
                    <a:bodyPr/>
                    <a:lstStyle/>
                    <a:p>
                      <a:pPr algn="l" fontAlgn="b"/>
                      <a:r>
                        <a:rPr lang="en-US" sz="1100" b="1" i="0" u="none" strike="noStrike">
                          <a:solidFill>
                            <a:srgbClr val="0C479D"/>
                          </a:solidFill>
                          <a:effectLst/>
                          <a:latin typeface="Gill Sans MT" panose="020B0502020104020203" pitchFamily="34" charset="77"/>
                        </a:rPr>
                        <a:t>Costs and other deductions</a:t>
                      </a:r>
                    </a:p>
                  </a:txBody>
                  <a:tcPr marL="6707" marR="6707" marT="6707" marB="32195" anchor="b">
                    <a:lnL w="12700" cap="flat" cmpd="sng" algn="ctr">
                      <a:solidFill>
                        <a:srgbClr val="000000"/>
                      </a:solidFill>
                      <a:prstDash val="solid"/>
                      <a:round/>
                      <a:headEnd type="none" w="med" len="med"/>
                      <a:tailEnd type="none" w="med" len="med"/>
                    </a:lnL>
                    <a:lnR>
                      <a:noFill/>
                    </a:lnR>
                    <a:lnT>
                      <a:noFill/>
                    </a:lnT>
                    <a:lnB>
                      <a:noFill/>
                    </a:lnB>
                    <a:solidFill>
                      <a:schemeClr val="tx1">
                        <a:lumMod val="75000"/>
                      </a:schemeClr>
                    </a:solidFill>
                  </a:tcPr>
                </a:tc>
                <a:tc gridSpan="3">
                  <a:txBody>
                    <a:bodyPr/>
                    <a:lstStyle/>
                    <a:p>
                      <a:pPr algn="l" fontAlgn="b"/>
                      <a:endParaRPr lang="en-US" sz="1100" b="0" i="0" u="none" strike="noStrike">
                        <a:solidFill>
                          <a:srgbClr val="000000"/>
                        </a:solidFill>
                        <a:effectLst/>
                        <a:latin typeface="Gill Sans MT" panose="020B0502020104020203" pitchFamily="34" charset="77"/>
                      </a:endParaRPr>
                    </a:p>
                  </a:txBody>
                  <a:tcPr marL="6707" marR="6707" marT="6707" marB="32195" anchor="b">
                    <a:lnL>
                      <a:noFill/>
                    </a:lnL>
                    <a:lnR>
                      <a:noFill/>
                    </a:lnR>
                    <a:lnT>
                      <a:noFill/>
                    </a:lnT>
                    <a:lnB>
                      <a:noFill/>
                    </a:lnB>
                    <a:solidFill>
                      <a:schemeClr val="tx1">
                        <a:lumMod val="75000"/>
                      </a:schemeClr>
                    </a:solidFill>
                  </a:tcPr>
                </a:tc>
                <a:tc hMerge="1">
                  <a:txBody>
                    <a:bodyPr/>
                    <a:lstStyle/>
                    <a:p>
                      <a:endParaRPr lang="en-US"/>
                    </a:p>
                  </a:txBody>
                  <a:tcPr/>
                </a:tc>
                <a:tc hMerge="1">
                  <a:txBody>
                    <a:bodyPr/>
                    <a:lstStyle/>
                    <a:p>
                      <a:endParaRPr lang="en-US"/>
                    </a:p>
                  </a:txBody>
                  <a:tcPr/>
                </a:tc>
                <a:tc gridSpan="3">
                  <a:txBody>
                    <a:bodyPr/>
                    <a:lstStyle/>
                    <a:p>
                      <a:pPr algn="l" fontAlgn="b"/>
                      <a:endParaRPr lang="en-US" sz="1100" b="0" i="0" u="none" strike="noStrike">
                        <a:solidFill>
                          <a:srgbClr val="000000"/>
                        </a:solidFill>
                        <a:effectLst/>
                        <a:latin typeface="Gill Sans MT" panose="020B0502020104020203" pitchFamily="34" charset="77"/>
                      </a:endParaRPr>
                    </a:p>
                  </a:txBody>
                  <a:tcPr marL="6707" marR="6707" marT="6707" marB="32195" anchor="b">
                    <a:lnL>
                      <a:noFill/>
                    </a:lnL>
                    <a:lnR>
                      <a:noFill/>
                    </a:lnR>
                    <a:lnT>
                      <a:noFill/>
                    </a:lnT>
                    <a:lnB>
                      <a:noFill/>
                    </a:lnB>
                    <a:solidFill>
                      <a:schemeClr val="tx1">
                        <a:lumMod val="75000"/>
                      </a:schemeClr>
                    </a:solidFill>
                  </a:tcPr>
                </a:tc>
                <a:tc hMerge="1">
                  <a:txBody>
                    <a:bodyPr/>
                    <a:lstStyle/>
                    <a:p>
                      <a:endParaRPr lang="en-US"/>
                    </a:p>
                  </a:txBody>
                  <a:tcPr/>
                </a:tc>
                <a:tc hMerge="1">
                  <a:txBody>
                    <a:bodyPr/>
                    <a:lstStyle/>
                    <a:p>
                      <a:endParaRPr lang="en-US"/>
                    </a:p>
                  </a:txBody>
                  <a:tcPr/>
                </a:tc>
                <a:tc gridSpan="3">
                  <a:txBody>
                    <a:bodyPr/>
                    <a:lstStyle/>
                    <a:p>
                      <a:pPr algn="l" fontAlgn="b"/>
                      <a:endParaRPr lang="en-US" sz="1100" b="0" i="0" u="none" strike="noStrike">
                        <a:solidFill>
                          <a:schemeClr val="bg1"/>
                        </a:solidFill>
                        <a:effectLst/>
                        <a:latin typeface="Gill Sans MT" panose="020B0502020104020203" pitchFamily="34" charset="77"/>
                      </a:endParaRPr>
                    </a:p>
                  </a:txBody>
                  <a:tcPr marL="6707" marR="6707" marT="6707" marB="32195" anchor="b">
                    <a:lnL>
                      <a:noFill/>
                    </a:lnL>
                    <a:lnR>
                      <a:noFill/>
                    </a:lnR>
                    <a:lnT>
                      <a:noFill/>
                    </a:lnT>
                    <a:lnB>
                      <a:noFill/>
                    </a:lnB>
                    <a:solidFill>
                      <a:schemeClr val="tx1">
                        <a:lumMod val="75000"/>
                      </a:schemeClr>
                    </a:solidFill>
                  </a:tcPr>
                </a:tc>
                <a:tc hMerge="1">
                  <a:txBody>
                    <a:bodyPr/>
                    <a:lstStyle/>
                    <a:p>
                      <a:endParaRPr lang="en-US"/>
                    </a:p>
                  </a:txBody>
                  <a:tcPr/>
                </a:tc>
                <a:tc hMerge="1">
                  <a:txBody>
                    <a:bodyPr/>
                    <a:lstStyle/>
                    <a:p>
                      <a:endParaRPr lang="en-US"/>
                    </a:p>
                  </a:txBody>
                  <a:tcPr/>
                </a:tc>
                <a:tc gridSpan="3">
                  <a:txBody>
                    <a:bodyPr/>
                    <a:lstStyle/>
                    <a:p>
                      <a:pPr algn="l" fontAlgn="b"/>
                      <a:endParaRPr lang="en-US" sz="1100" b="0" i="0" u="none" strike="noStrike">
                        <a:solidFill>
                          <a:srgbClr val="000000"/>
                        </a:solidFill>
                        <a:effectLst/>
                        <a:latin typeface="Gill Sans MT" panose="020B0502020104020203" pitchFamily="34" charset="77"/>
                      </a:endParaRPr>
                    </a:p>
                  </a:txBody>
                  <a:tcPr marL="6707" marR="6707" marT="6707" marB="32195" anchor="b">
                    <a:lnL>
                      <a:noFill/>
                    </a:lnL>
                    <a:lnR>
                      <a:noFill/>
                    </a:lnR>
                    <a:lnT>
                      <a:noFill/>
                    </a:lnT>
                    <a:lnB>
                      <a:noFill/>
                    </a:lnB>
                    <a:solidFill>
                      <a:schemeClr val="tx1">
                        <a:lumMod val="75000"/>
                      </a:scheme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647174030"/>
                  </a:ext>
                </a:extLst>
              </a:tr>
              <a:tr h="202297">
                <a:tc>
                  <a:txBody>
                    <a:bodyPr/>
                    <a:lstStyle/>
                    <a:p>
                      <a:pPr algn="l" fontAlgn="b"/>
                      <a:r>
                        <a:rPr lang="en-US" sz="1100" b="0" i="0" u="none" strike="noStrike">
                          <a:solidFill>
                            <a:srgbClr val="000000"/>
                          </a:solidFill>
                          <a:effectLst/>
                          <a:latin typeface="Gill Sans MT" panose="020B0502020104020203" pitchFamily="34" charset="77"/>
                        </a:rPr>
                        <a:t>Crude oil and product purchases</a:t>
                      </a:r>
                    </a:p>
                  </a:txBody>
                  <a:tcPr marL="6707" marR="6707" marT="6707" marB="32195"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gridSpan="2">
                  <a:txBody>
                    <a:bodyPr/>
                    <a:lstStyle/>
                    <a:p>
                      <a:pPr algn="r" fontAlgn="b"/>
                      <a:r>
                        <a:rPr lang="en-US" sz="1100" b="0" i="0" u="none" strike="noStrike">
                          <a:solidFill>
                            <a:srgbClr val="000000"/>
                          </a:solidFill>
                          <a:effectLst/>
                          <a:latin typeface="Gill Sans MT" panose="020B0502020104020203" pitchFamily="34" charset="77"/>
                        </a:rPr>
                        <a:t>47,598</a:t>
                      </a:r>
                    </a:p>
                  </a:txBody>
                  <a:tcPr marL="6707" marR="6707" marT="6707" marB="32195" anchor="b">
                    <a:lnL>
                      <a:noFill/>
                    </a:lnL>
                    <a:lnR>
                      <a:noFill/>
                    </a:lnR>
                    <a:lnT>
                      <a:noFill/>
                    </a:lnT>
                    <a:lnB>
                      <a:noFill/>
                    </a:lnB>
                    <a:solidFill>
                      <a:srgbClr val="F0F0F0"/>
                    </a:solidFill>
                  </a:tcPr>
                </a:tc>
                <a:tc hMerge="1">
                  <a:txBody>
                    <a:bodyPr/>
                    <a:lstStyle/>
                    <a:p>
                      <a:endParaRPr lang="en-US"/>
                    </a:p>
                  </a:txBody>
                  <a:tcPr/>
                </a:tc>
                <a:tc>
                  <a:txBody>
                    <a:bodyPr/>
                    <a:lstStyle/>
                    <a:p>
                      <a:pPr algn="r" fontAlgn="b"/>
                      <a:endParaRPr lang="en-US" sz="1100" b="0" i="0" u="none" strike="noStrike">
                        <a:solidFill>
                          <a:srgbClr val="000000"/>
                        </a:solidFill>
                        <a:effectLst/>
                        <a:latin typeface="Gill Sans MT" panose="020B0502020104020203" pitchFamily="34" charset="77"/>
                      </a:endParaRPr>
                    </a:p>
                  </a:txBody>
                  <a:tcPr marL="6707" marR="6707" marT="6707" marB="32195" anchor="b">
                    <a:lnL>
                      <a:noFill/>
                    </a:lnL>
                    <a:lnR>
                      <a:noFill/>
                    </a:lnR>
                    <a:lnT>
                      <a:noFill/>
                    </a:lnT>
                    <a:lnB>
                      <a:noFill/>
                    </a:lnB>
                    <a:solidFill>
                      <a:srgbClr val="F0F0F0"/>
                    </a:solidFill>
                  </a:tcPr>
                </a:tc>
                <a:tc gridSpan="2">
                  <a:txBody>
                    <a:bodyPr/>
                    <a:lstStyle/>
                    <a:p>
                      <a:pPr algn="r" fontAlgn="b"/>
                      <a:r>
                        <a:rPr lang="en-US" sz="1100" b="0" i="0" u="none" strike="noStrike">
                          <a:solidFill>
                            <a:srgbClr val="000000"/>
                          </a:solidFill>
                          <a:effectLst/>
                          <a:latin typeface="Gill Sans MT" panose="020B0502020104020203" pitchFamily="34" charset="77"/>
                        </a:rPr>
                        <a:t>65,613</a:t>
                      </a:r>
                    </a:p>
                  </a:txBody>
                  <a:tcPr marL="6707" marR="6707" marT="6707" marB="32195" anchor="b">
                    <a:lnL>
                      <a:noFill/>
                    </a:lnL>
                    <a:lnR>
                      <a:noFill/>
                    </a:lnR>
                    <a:lnT>
                      <a:noFill/>
                    </a:lnT>
                    <a:lnB>
                      <a:noFill/>
                    </a:lnB>
                    <a:solidFill>
                      <a:srgbClr val="FFFFFF"/>
                    </a:solidFill>
                  </a:tcPr>
                </a:tc>
                <a:tc hMerge="1">
                  <a:txBody>
                    <a:bodyPr/>
                    <a:lstStyle/>
                    <a:p>
                      <a:endParaRPr lang="en-US"/>
                    </a:p>
                  </a:txBody>
                  <a:tcPr/>
                </a:tc>
                <a:tc>
                  <a:txBody>
                    <a:bodyPr/>
                    <a:lstStyle/>
                    <a:p>
                      <a:pPr algn="r" fontAlgn="b"/>
                      <a:endParaRPr lang="en-US" sz="1100" b="0" i="0" u="none" strike="noStrike">
                        <a:solidFill>
                          <a:srgbClr val="000000"/>
                        </a:solidFill>
                        <a:effectLst/>
                        <a:latin typeface="Gill Sans MT" panose="020B0502020104020203" pitchFamily="34" charset="77"/>
                      </a:endParaRPr>
                    </a:p>
                  </a:txBody>
                  <a:tcPr marL="6707" marR="6707" marT="6707" marB="32195" anchor="b">
                    <a:lnL>
                      <a:noFill/>
                    </a:lnL>
                    <a:lnR>
                      <a:noFill/>
                    </a:lnR>
                    <a:lnT>
                      <a:noFill/>
                    </a:lnT>
                    <a:lnB>
                      <a:noFill/>
                    </a:lnB>
                    <a:solidFill>
                      <a:srgbClr val="FFFFFF"/>
                    </a:solidFill>
                  </a:tcPr>
                </a:tc>
                <a:tc gridSpan="2">
                  <a:txBody>
                    <a:bodyPr/>
                    <a:lstStyle/>
                    <a:p>
                      <a:pPr algn="r" fontAlgn="b"/>
                      <a:r>
                        <a:rPr lang="en-US" sz="1100" b="0" i="0" u="none" strike="noStrike">
                          <a:solidFill>
                            <a:srgbClr val="000000"/>
                          </a:solidFill>
                          <a:effectLst/>
                          <a:latin typeface="Gill Sans MT" panose="020B0502020104020203" pitchFamily="34" charset="77"/>
                        </a:rPr>
                        <a:t>93,601</a:t>
                      </a:r>
                    </a:p>
                  </a:txBody>
                  <a:tcPr marL="6707" marR="6707" marT="6707" marB="32195" anchor="b">
                    <a:lnL>
                      <a:noFill/>
                    </a:lnL>
                    <a:lnR>
                      <a:noFill/>
                    </a:lnR>
                    <a:lnT>
                      <a:noFill/>
                    </a:lnT>
                    <a:lnB>
                      <a:noFill/>
                    </a:lnB>
                    <a:solidFill>
                      <a:srgbClr val="F0F0F0"/>
                    </a:solidFill>
                  </a:tcPr>
                </a:tc>
                <a:tc hMerge="1">
                  <a:txBody>
                    <a:bodyPr/>
                    <a:lstStyle/>
                    <a:p>
                      <a:endParaRPr lang="en-US"/>
                    </a:p>
                  </a:txBody>
                  <a:tcPr/>
                </a:tc>
                <a:tc>
                  <a:txBody>
                    <a:bodyPr/>
                    <a:lstStyle/>
                    <a:p>
                      <a:pPr algn="r" fontAlgn="b"/>
                      <a:endParaRPr lang="en-US" sz="1100" b="0" i="0" u="none" strike="noStrike">
                        <a:solidFill>
                          <a:srgbClr val="000000"/>
                        </a:solidFill>
                        <a:effectLst/>
                        <a:latin typeface="Gill Sans MT" panose="020B0502020104020203" pitchFamily="34" charset="77"/>
                      </a:endParaRPr>
                    </a:p>
                  </a:txBody>
                  <a:tcPr marL="6707" marR="6707" marT="6707" marB="32195" anchor="b">
                    <a:lnL>
                      <a:noFill/>
                    </a:lnL>
                    <a:lnR>
                      <a:noFill/>
                    </a:lnR>
                    <a:lnT>
                      <a:noFill/>
                    </a:lnT>
                    <a:lnB>
                      <a:noFill/>
                    </a:lnB>
                    <a:solidFill>
                      <a:srgbClr val="F0F0F0"/>
                    </a:solidFill>
                  </a:tcPr>
                </a:tc>
                <a:tc gridSpan="2">
                  <a:txBody>
                    <a:bodyPr/>
                    <a:lstStyle/>
                    <a:p>
                      <a:pPr algn="r" fontAlgn="b"/>
                      <a:r>
                        <a:rPr lang="en-US" sz="1100" b="0" i="0" u="none" strike="noStrike">
                          <a:solidFill>
                            <a:srgbClr val="000000"/>
                          </a:solidFill>
                          <a:effectLst/>
                          <a:latin typeface="Gill Sans MT" panose="020B0502020104020203" pitchFamily="34" charset="77"/>
                        </a:rPr>
                        <a:t>118,001</a:t>
                      </a:r>
                    </a:p>
                  </a:txBody>
                  <a:tcPr marL="6707" marR="6707" marT="6707" marB="32195" anchor="b">
                    <a:lnL>
                      <a:noFill/>
                    </a:lnL>
                    <a:lnR>
                      <a:noFill/>
                    </a:lnR>
                    <a:lnT>
                      <a:noFill/>
                    </a:lnT>
                    <a:lnB>
                      <a:noFill/>
                    </a:lnB>
                    <a:solidFill>
                      <a:srgbClr val="FFFFFF"/>
                    </a:solidFill>
                  </a:tcPr>
                </a:tc>
                <a:tc hMerge="1">
                  <a:txBody>
                    <a:bodyPr/>
                    <a:lstStyle/>
                    <a:p>
                      <a:endParaRPr lang="en-US"/>
                    </a:p>
                  </a:txBody>
                  <a:tcPr/>
                </a:tc>
                <a:tc>
                  <a:txBody>
                    <a:bodyPr/>
                    <a:lstStyle/>
                    <a:p>
                      <a:pPr algn="r" fontAlgn="b"/>
                      <a:endParaRPr lang="en-US" sz="1100" b="0" i="0" u="none" strike="noStrike">
                        <a:solidFill>
                          <a:srgbClr val="000000"/>
                        </a:solidFill>
                        <a:effectLst/>
                        <a:latin typeface="Gill Sans MT" panose="020B0502020104020203" pitchFamily="34" charset="77"/>
                      </a:endParaRPr>
                    </a:p>
                  </a:txBody>
                  <a:tcPr marL="6707" marR="6707" marT="6707" marB="32195"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1577602654"/>
                  </a:ext>
                </a:extLst>
              </a:tr>
              <a:tr h="202297">
                <a:tc>
                  <a:txBody>
                    <a:bodyPr/>
                    <a:lstStyle/>
                    <a:p>
                      <a:pPr algn="l" fontAlgn="b"/>
                      <a:r>
                        <a:rPr lang="en-US" sz="1100" b="0" i="0" u="none" strike="noStrike">
                          <a:solidFill>
                            <a:srgbClr val="000000"/>
                          </a:solidFill>
                          <a:effectLst/>
                          <a:latin typeface="Gill Sans MT" panose="020B0502020104020203" pitchFamily="34" charset="77"/>
                        </a:rPr>
                        <a:t>Production and manufacturing expenses</a:t>
                      </a:r>
                    </a:p>
                  </a:txBody>
                  <a:tcPr marL="6707" marR="6707" marT="6707" marB="32195"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gridSpan="2">
                  <a:txBody>
                    <a:bodyPr/>
                    <a:lstStyle/>
                    <a:p>
                      <a:pPr algn="r" fontAlgn="b"/>
                      <a:r>
                        <a:rPr lang="en-US" sz="1100" b="0" i="0" u="none" strike="noStrike">
                          <a:solidFill>
                            <a:srgbClr val="000000"/>
                          </a:solidFill>
                          <a:effectLst/>
                          <a:latin typeface="Gill Sans MT" panose="020B0502020104020203" pitchFamily="34" charset="77"/>
                        </a:rPr>
                        <a:t>8,860</a:t>
                      </a:r>
                    </a:p>
                  </a:txBody>
                  <a:tcPr marL="6707" marR="6707" marT="6707" marB="32195" anchor="b">
                    <a:lnL>
                      <a:noFill/>
                    </a:lnL>
                    <a:lnR>
                      <a:noFill/>
                    </a:lnR>
                    <a:lnT>
                      <a:noFill/>
                    </a:lnT>
                    <a:lnB>
                      <a:noFill/>
                    </a:lnB>
                    <a:solidFill>
                      <a:srgbClr val="F0F0F0"/>
                    </a:solidFill>
                  </a:tcPr>
                </a:tc>
                <a:tc hMerge="1">
                  <a:txBody>
                    <a:bodyPr/>
                    <a:lstStyle/>
                    <a:p>
                      <a:endParaRPr lang="en-US"/>
                    </a:p>
                  </a:txBody>
                  <a:tcPr/>
                </a:tc>
                <a:tc>
                  <a:txBody>
                    <a:bodyPr/>
                    <a:lstStyle/>
                    <a:p>
                      <a:pPr algn="r" fontAlgn="b"/>
                      <a:endParaRPr lang="en-US" sz="1100" b="0" i="0" u="none" strike="noStrike">
                        <a:solidFill>
                          <a:srgbClr val="000000"/>
                        </a:solidFill>
                        <a:effectLst/>
                        <a:latin typeface="Gill Sans MT" panose="020B0502020104020203" pitchFamily="34" charset="77"/>
                      </a:endParaRPr>
                    </a:p>
                  </a:txBody>
                  <a:tcPr marL="6707" marR="6707" marT="6707" marB="32195" anchor="b">
                    <a:lnL>
                      <a:noFill/>
                    </a:lnL>
                    <a:lnR>
                      <a:noFill/>
                    </a:lnR>
                    <a:lnT>
                      <a:noFill/>
                    </a:lnT>
                    <a:lnB>
                      <a:noFill/>
                    </a:lnB>
                    <a:solidFill>
                      <a:srgbClr val="F0F0F0"/>
                    </a:solidFill>
                  </a:tcPr>
                </a:tc>
                <a:tc gridSpan="2">
                  <a:txBody>
                    <a:bodyPr/>
                    <a:lstStyle/>
                    <a:p>
                      <a:pPr algn="r" fontAlgn="b"/>
                      <a:r>
                        <a:rPr lang="en-US" sz="1100" b="0" i="0" u="none" strike="noStrike">
                          <a:solidFill>
                            <a:srgbClr val="000000"/>
                          </a:solidFill>
                          <a:effectLst/>
                          <a:latin typeface="Gill Sans MT" panose="020B0502020104020203" pitchFamily="34" charset="77"/>
                        </a:rPr>
                        <a:t>10,686</a:t>
                      </a:r>
                    </a:p>
                  </a:txBody>
                  <a:tcPr marL="6707" marR="6707" marT="6707" marB="32195" anchor="b">
                    <a:lnL>
                      <a:noFill/>
                    </a:lnL>
                    <a:lnR>
                      <a:noFill/>
                    </a:lnR>
                    <a:lnT>
                      <a:noFill/>
                    </a:lnT>
                    <a:lnB>
                      <a:noFill/>
                    </a:lnB>
                    <a:solidFill>
                      <a:srgbClr val="FFFFFF"/>
                    </a:solidFill>
                  </a:tcPr>
                </a:tc>
                <a:tc hMerge="1">
                  <a:txBody>
                    <a:bodyPr/>
                    <a:lstStyle/>
                    <a:p>
                      <a:endParaRPr lang="en-US"/>
                    </a:p>
                  </a:txBody>
                  <a:tcPr/>
                </a:tc>
                <a:tc>
                  <a:txBody>
                    <a:bodyPr/>
                    <a:lstStyle/>
                    <a:p>
                      <a:pPr algn="r" fontAlgn="b"/>
                      <a:endParaRPr lang="en-US" sz="1100" b="0" i="0" u="none" strike="noStrike">
                        <a:solidFill>
                          <a:srgbClr val="000000"/>
                        </a:solidFill>
                        <a:effectLst/>
                        <a:latin typeface="Gill Sans MT" panose="020B0502020104020203" pitchFamily="34" charset="77"/>
                      </a:endParaRPr>
                    </a:p>
                  </a:txBody>
                  <a:tcPr marL="6707" marR="6707" marT="6707" marB="32195" anchor="b">
                    <a:lnL>
                      <a:noFill/>
                    </a:lnL>
                    <a:lnR>
                      <a:noFill/>
                    </a:lnR>
                    <a:lnT>
                      <a:noFill/>
                    </a:lnT>
                    <a:lnB>
                      <a:noFill/>
                    </a:lnB>
                    <a:solidFill>
                      <a:srgbClr val="FFFFFF"/>
                    </a:solidFill>
                  </a:tcPr>
                </a:tc>
                <a:tc gridSpan="2">
                  <a:txBody>
                    <a:bodyPr/>
                    <a:lstStyle/>
                    <a:p>
                      <a:pPr algn="r" fontAlgn="b"/>
                      <a:r>
                        <a:rPr lang="en-US" sz="1100" b="0" i="0" u="none" strike="noStrike">
                          <a:solidFill>
                            <a:srgbClr val="000000"/>
                          </a:solidFill>
                          <a:effectLst/>
                          <a:latin typeface="Gill Sans MT" panose="020B0502020104020203" pitchFamily="34" charset="77"/>
                        </a:rPr>
                        <a:t>18,296</a:t>
                      </a:r>
                    </a:p>
                  </a:txBody>
                  <a:tcPr marL="6707" marR="6707" marT="6707" marB="32195" anchor="b">
                    <a:lnL>
                      <a:noFill/>
                    </a:lnL>
                    <a:lnR>
                      <a:noFill/>
                    </a:lnR>
                    <a:lnT>
                      <a:noFill/>
                    </a:lnT>
                    <a:lnB>
                      <a:noFill/>
                    </a:lnB>
                    <a:solidFill>
                      <a:srgbClr val="F0F0F0"/>
                    </a:solidFill>
                  </a:tcPr>
                </a:tc>
                <a:tc hMerge="1">
                  <a:txBody>
                    <a:bodyPr/>
                    <a:lstStyle/>
                    <a:p>
                      <a:endParaRPr lang="en-US"/>
                    </a:p>
                  </a:txBody>
                  <a:tcPr/>
                </a:tc>
                <a:tc>
                  <a:txBody>
                    <a:bodyPr/>
                    <a:lstStyle/>
                    <a:p>
                      <a:pPr algn="r" fontAlgn="b"/>
                      <a:endParaRPr lang="en-US" sz="1100" b="0" i="0" u="none" strike="noStrike">
                        <a:solidFill>
                          <a:srgbClr val="000000"/>
                        </a:solidFill>
                        <a:effectLst/>
                        <a:latin typeface="Gill Sans MT" panose="020B0502020104020203" pitchFamily="34" charset="77"/>
                      </a:endParaRPr>
                    </a:p>
                  </a:txBody>
                  <a:tcPr marL="6707" marR="6707" marT="6707" marB="32195" anchor="b">
                    <a:lnL>
                      <a:noFill/>
                    </a:lnL>
                    <a:lnR>
                      <a:noFill/>
                    </a:lnR>
                    <a:lnT>
                      <a:noFill/>
                    </a:lnT>
                    <a:lnB>
                      <a:noFill/>
                    </a:lnB>
                    <a:solidFill>
                      <a:srgbClr val="F0F0F0"/>
                    </a:solidFill>
                  </a:tcPr>
                </a:tc>
                <a:tc gridSpan="2">
                  <a:txBody>
                    <a:bodyPr/>
                    <a:lstStyle/>
                    <a:p>
                      <a:pPr algn="r" fontAlgn="b"/>
                      <a:r>
                        <a:rPr lang="en-US" sz="1100" b="0" i="0" u="none" strike="noStrike">
                          <a:solidFill>
                            <a:srgbClr val="000000"/>
                          </a:solidFill>
                          <a:effectLst/>
                          <a:latin typeface="Gill Sans MT" panose="020B0502020104020203" pitchFamily="34" charset="77"/>
                        </a:rPr>
                        <a:t>20,927</a:t>
                      </a:r>
                    </a:p>
                  </a:txBody>
                  <a:tcPr marL="6707" marR="6707" marT="6707" marB="32195" anchor="b">
                    <a:lnL>
                      <a:noFill/>
                    </a:lnL>
                    <a:lnR>
                      <a:noFill/>
                    </a:lnR>
                    <a:lnT>
                      <a:noFill/>
                    </a:lnT>
                    <a:lnB>
                      <a:noFill/>
                    </a:lnB>
                    <a:solidFill>
                      <a:srgbClr val="FFFFFF"/>
                    </a:solidFill>
                  </a:tcPr>
                </a:tc>
                <a:tc hMerge="1">
                  <a:txBody>
                    <a:bodyPr/>
                    <a:lstStyle/>
                    <a:p>
                      <a:endParaRPr lang="en-US"/>
                    </a:p>
                  </a:txBody>
                  <a:tcPr/>
                </a:tc>
                <a:tc>
                  <a:txBody>
                    <a:bodyPr/>
                    <a:lstStyle/>
                    <a:p>
                      <a:pPr algn="r" fontAlgn="b"/>
                      <a:endParaRPr lang="en-US" sz="1100" b="0" i="0" u="none" strike="noStrike">
                        <a:solidFill>
                          <a:srgbClr val="000000"/>
                        </a:solidFill>
                        <a:effectLst/>
                        <a:latin typeface="Gill Sans MT" panose="020B0502020104020203" pitchFamily="34" charset="77"/>
                      </a:endParaRPr>
                    </a:p>
                  </a:txBody>
                  <a:tcPr marL="6707" marR="6707" marT="6707" marB="32195"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2451734331"/>
                  </a:ext>
                </a:extLst>
              </a:tr>
              <a:tr h="202297">
                <a:tc>
                  <a:txBody>
                    <a:bodyPr/>
                    <a:lstStyle/>
                    <a:p>
                      <a:pPr algn="l" fontAlgn="b"/>
                      <a:r>
                        <a:rPr lang="en-US" sz="1100" b="0" i="0" u="none" strike="noStrike">
                          <a:solidFill>
                            <a:srgbClr val="000000"/>
                          </a:solidFill>
                          <a:effectLst/>
                          <a:latin typeface="Gill Sans MT" panose="020B0502020104020203" pitchFamily="34" charset="77"/>
                        </a:rPr>
                        <a:t>Selling, general and administrative expenses</a:t>
                      </a:r>
                    </a:p>
                  </a:txBody>
                  <a:tcPr marL="6707" marR="6707" marT="6707" marB="32195"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gridSpan="2">
                  <a:txBody>
                    <a:bodyPr/>
                    <a:lstStyle/>
                    <a:p>
                      <a:pPr algn="r" fontAlgn="b"/>
                      <a:r>
                        <a:rPr lang="en-US" sz="1100" b="0" i="0" u="none" strike="noStrike">
                          <a:solidFill>
                            <a:srgbClr val="000000"/>
                          </a:solidFill>
                          <a:effectLst/>
                          <a:latin typeface="Gill Sans MT" panose="020B0502020104020203" pitchFamily="34" charset="77"/>
                        </a:rPr>
                        <a:t>2,449</a:t>
                      </a:r>
                    </a:p>
                  </a:txBody>
                  <a:tcPr marL="6707" marR="6707" marT="6707" marB="32195" anchor="b">
                    <a:lnL>
                      <a:noFill/>
                    </a:lnL>
                    <a:lnR>
                      <a:noFill/>
                    </a:lnR>
                    <a:lnT>
                      <a:noFill/>
                    </a:lnT>
                    <a:lnB>
                      <a:noFill/>
                    </a:lnB>
                    <a:solidFill>
                      <a:srgbClr val="F0F0F0"/>
                    </a:solidFill>
                  </a:tcPr>
                </a:tc>
                <a:tc hMerge="1">
                  <a:txBody>
                    <a:bodyPr/>
                    <a:lstStyle/>
                    <a:p>
                      <a:endParaRPr lang="en-US"/>
                    </a:p>
                  </a:txBody>
                  <a:tcPr/>
                </a:tc>
                <a:tc>
                  <a:txBody>
                    <a:bodyPr/>
                    <a:lstStyle/>
                    <a:p>
                      <a:pPr algn="r" fontAlgn="b"/>
                      <a:endParaRPr lang="en-US" sz="1100" b="0" i="0" u="none" strike="noStrike">
                        <a:solidFill>
                          <a:srgbClr val="000000"/>
                        </a:solidFill>
                        <a:effectLst/>
                        <a:latin typeface="Gill Sans MT" panose="020B0502020104020203" pitchFamily="34" charset="77"/>
                      </a:endParaRPr>
                    </a:p>
                  </a:txBody>
                  <a:tcPr marL="6707" marR="6707" marT="6707" marB="32195" anchor="b">
                    <a:lnL>
                      <a:noFill/>
                    </a:lnL>
                    <a:lnR>
                      <a:noFill/>
                    </a:lnR>
                    <a:lnT>
                      <a:noFill/>
                    </a:lnT>
                    <a:lnB>
                      <a:noFill/>
                    </a:lnB>
                    <a:solidFill>
                      <a:srgbClr val="F0F0F0"/>
                    </a:solidFill>
                  </a:tcPr>
                </a:tc>
                <a:tc gridSpan="2">
                  <a:txBody>
                    <a:bodyPr/>
                    <a:lstStyle/>
                    <a:p>
                      <a:pPr algn="r" fontAlgn="b"/>
                      <a:r>
                        <a:rPr lang="en-US" sz="1100" b="0" i="0" u="none" strike="noStrike">
                          <a:solidFill>
                            <a:srgbClr val="000000"/>
                          </a:solidFill>
                          <a:effectLst/>
                          <a:latin typeface="Gill Sans MT" panose="020B0502020104020203" pitchFamily="34" charset="77"/>
                        </a:rPr>
                        <a:t>2,530</a:t>
                      </a:r>
                    </a:p>
                  </a:txBody>
                  <a:tcPr marL="6707" marR="6707" marT="6707" marB="32195" anchor="b">
                    <a:lnL>
                      <a:noFill/>
                    </a:lnL>
                    <a:lnR>
                      <a:noFill/>
                    </a:lnR>
                    <a:lnT>
                      <a:noFill/>
                    </a:lnT>
                    <a:lnB>
                      <a:noFill/>
                    </a:lnB>
                    <a:solidFill>
                      <a:srgbClr val="FFFFFF"/>
                    </a:solidFill>
                  </a:tcPr>
                </a:tc>
                <a:tc hMerge="1">
                  <a:txBody>
                    <a:bodyPr/>
                    <a:lstStyle/>
                    <a:p>
                      <a:endParaRPr lang="en-US"/>
                    </a:p>
                  </a:txBody>
                  <a:tcPr/>
                </a:tc>
                <a:tc>
                  <a:txBody>
                    <a:bodyPr/>
                    <a:lstStyle/>
                    <a:p>
                      <a:pPr algn="r" fontAlgn="b"/>
                      <a:endParaRPr lang="en-US" sz="1100" b="0" i="0" u="none" strike="noStrike">
                        <a:solidFill>
                          <a:srgbClr val="000000"/>
                        </a:solidFill>
                        <a:effectLst/>
                        <a:latin typeface="Gill Sans MT" panose="020B0502020104020203" pitchFamily="34" charset="77"/>
                      </a:endParaRPr>
                    </a:p>
                  </a:txBody>
                  <a:tcPr marL="6707" marR="6707" marT="6707" marB="32195" anchor="b">
                    <a:lnL>
                      <a:noFill/>
                    </a:lnL>
                    <a:lnR>
                      <a:noFill/>
                    </a:lnR>
                    <a:lnT>
                      <a:noFill/>
                    </a:lnT>
                    <a:lnB>
                      <a:noFill/>
                    </a:lnB>
                    <a:solidFill>
                      <a:srgbClr val="FFFFFF"/>
                    </a:solidFill>
                  </a:tcPr>
                </a:tc>
                <a:tc gridSpan="2">
                  <a:txBody>
                    <a:bodyPr/>
                    <a:lstStyle/>
                    <a:p>
                      <a:pPr algn="r" fontAlgn="b"/>
                      <a:r>
                        <a:rPr lang="en-US" sz="1100" b="0" i="0" u="none" strike="noStrike">
                          <a:solidFill>
                            <a:srgbClr val="000000"/>
                          </a:solidFill>
                          <a:effectLst/>
                          <a:latin typeface="Gill Sans MT" panose="020B0502020104020203" pitchFamily="34" charset="77"/>
                        </a:rPr>
                        <a:t>4,839</a:t>
                      </a:r>
                    </a:p>
                  </a:txBody>
                  <a:tcPr marL="6707" marR="6707" marT="6707" marB="32195" anchor="b">
                    <a:lnL>
                      <a:noFill/>
                    </a:lnL>
                    <a:lnR>
                      <a:noFill/>
                    </a:lnR>
                    <a:lnT>
                      <a:noFill/>
                    </a:lnT>
                    <a:lnB>
                      <a:noFill/>
                    </a:lnB>
                    <a:solidFill>
                      <a:srgbClr val="F0F0F0"/>
                    </a:solidFill>
                  </a:tcPr>
                </a:tc>
                <a:tc hMerge="1">
                  <a:txBody>
                    <a:bodyPr/>
                    <a:lstStyle/>
                    <a:p>
                      <a:endParaRPr lang="en-US"/>
                    </a:p>
                  </a:txBody>
                  <a:tcPr/>
                </a:tc>
                <a:tc>
                  <a:txBody>
                    <a:bodyPr/>
                    <a:lstStyle/>
                    <a:p>
                      <a:pPr algn="r" fontAlgn="b"/>
                      <a:endParaRPr lang="en-US" sz="1100" b="0" i="0" u="none" strike="noStrike">
                        <a:solidFill>
                          <a:srgbClr val="000000"/>
                        </a:solidFill>
                        <a:effectLst/>
                        <a:latin typeface="Gill Sans MT" panose="020B0502020104020203" pitchFamily="34" charset="77"/>
                      </a:endParaRPr>
                    </a:p>
                  </a:txBody>
                  <a:tcPr marL="6707" marR="6707" marT="6707" marB="32195" anchor="b">
                    <a:lnL>
                      <a:noFill/>
                    </a:lnL>
                    <a:lnR>
                      <a:noFill/>
                    </a:lnR>
                    <a:lnT>
                      <a:noFill/>
                    </a:lnT>
                    <a:lnB>
                      <a:noFill/>
                    </a:lnB>
                    <a:solidFill>
                      <a:srgbClr val="F0F0F0"/>
                    </a:solidFill>
                  </a:tcPr>
                </a:tc>
                <a:tc gridSpan="2">
                  <a:txBody>
                    <a:bodyPr/>
                    <a:lstStyle/>
                    <a:p>
                      <a:pPr algn="r" fontAlgn="b"/>
                      <a:r>
                        <a:rPr lang="en-US" sz="1100" b="0" i="0" u="none" strike="noStrike">
                          <a:solidFill>
                            <a:srgbClr val="000000"/>
                          </a:solidFill>
                          <a:effectLst/>
                          <a:latin typeface="Gill Sans MT" panose="020B0502020104020203" pitchFamily="34" charset="77"/>
                        </a:rPr>
                        <a:t>4,939</a:t>
                      </a:r>
                    </a:p>
                  </a:txBody>
                  <a:tcPr marL="6707" marR="6707" marT="6707" marB="32195" anchor="b">
                    <a:lnL>
                      <a:noFill/>
                    </a:lnL>
                    <a:lnR>
                      <a:noFill/>
                    </a:lnR>
                    <a:lnT>
                      <a:noFill/>
                    </a:lnT>
                    <a:lnB>
                      <a:noFill/>
                    </a:lnB>
                    <a:solidFill>
                      <a:srgbClr val="FFFFFF"/>
                    </a:solidFill>
                  </a:tcPr>
                </a:tc>
                <a:tc hMerge="1">
                  <a:txBody>
                    <a:bodyPr/>
                    <a:lstStyle/>
                    <a:p>
                      <a:endParaRPr lang="en-US"/>
                    </a:p>
                  </a:txBody>
                  <a:tcPr/>
                </a:tc>
                <a:tc>
                  <a:txBody>
                    <a:bodyPr/>
                    <a:lstStyle/>
                    <a:p>
                      <a:pPr algn="r" fontAlgn="b"/>
                      <a:endParaRPr lang="en-US" sz="1100" b="0" i="0" u="none" strike="noStrike">
                        <a:solidFill>
                          <a:srgbClr val="000000"/>
                        </a:solidFill>
                        <a:effectLst/>
                        <a:latin typeface="Gill Sans MT" panose="020B0502020104020203" pitchFamily="34" charset="77"/>
                      </a:endParaRPr>
                    </a:p>
                  </a:txBody>
                  <a:tcPr marL="6707" marR="6707" marT="6707" marB="32195"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415096376"/>
                  </a:ext>
                </a:extLst>
              </a:tr>
              <a:tr h="202297">
                <a:tc>
                  <a:txBody>
                    <a:bodyPr/>
                    <a:lstStyle/>
                    <a:p>
                      <a:pPr algn="l" fontAlgn="b"/>
                      <a:r>
                        <a:rPr lang="en-US" sz="1100" b="0" i="0" u="none" strike="noStrike">
                          <a:solidFill>
                            <a:srgbClr val="000000"/>
                          </a:solidFill>
                          <a:effectLst/>
                          <a:latin typeface="Gill Sans MT" panose="020B0502020104020203" pitchFamily="34" charset="77"/>
                        </a:rPr>
                        <a:t>Depreciation and depletion (includes impairments)</a:t>
                      </a:r>
                    </a:p>
                  </a:txBody>
                  <a:tcPr marL="6707" marR="6707" marT="6707" marB="32195"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gridSpan="2">
                  <a:txBody>
                    <a:bodyPr/>
                    <a:lstStyle/>
                    <a:p>
                      <a:pPr algn="r" fontAlgn="b"/>
                      <a:r>
                        <a:rPr lang="en-US" sz="1100" b="0" i="0" u="none" strike="noStrike">
                          <a:solidFill>
                            <a:srgbClr val="000000"/>
                          </a:solidFill>
                          <a:effectLst/>
                          <a:latin typeface="Gill Sans MT" panose="020B0502020104020203" pitchFamily="34" charset="77"/>
                        </a:rPr>
                        <a:t>4,242</a:t>
                      </a:r>
                    </a:p>
                  </a:txBody>
                  <a:tcPr marL="6707" marR="6707" marT="6707" marB="32195" anchor="b">
                    <a:lnL>
                      <a:noFill/>
                    </a:lnL>
                    <a:lnR>
                      <a:noFill/>
                    </a:lnR>
                    <a:lnT>
                      <a:noFill/>
                    </a:lnT>
                    <a:lnB>
                      <a:noFill/>
                    </a:lnB>
                    <a:solidFill>
                      <a:srgbClr val="F0F0F0"/>
                    </a:solidFill>
                  </a:tcPr>
                </a:tc>
                <a:tc hMerge="1">
                  <a:txBody>
                    <a:bodyPr/>
                    <a:lstStyle/>
                    <a:p>
                      <a:endParaRPr lang="en-US"/>
                    </a:p>
                  </a:txBody>
                  <a:tcPr/>
                </a:tc>
                <a:tc>
                  <a:txBody>
                    <a:bodyPr/>
                    <a:lstStyle/>
                    <a:p>
                      <a:pPr algn="r" fontAlgn="b"/>
                      <a:endParaRPr lang="en-US" sz="1100" b="0" i="0" u="none" strike="noStrike">
                        <a:solidFill>
                          <a:srgbClr val="000000"/>
                        </a:solidFill>
                        <a:effectLst/>
                        <a:latin typeface="Gill Sans MT" panose="020B0502020104020203" pitchFamily="34" charset="77"/>
                      </a:endParaRPr>
                    </a:p>
                  </a:txBody>
                  <a:tcPr marL="6707" marR="6707" marT="6707" marB="32195" anchor="b">
                    <a:lnL>
                      <a:noFill/>
                    </a:lnL>
                    <a:lnR>
                      <a:noFill/>
                    </a:lnR>
                    <a:lnT>
                      <a:noFill/>
                    </a:lnT>
                    <a:lnB>
                      <a:noFill/>
                    </a:lnB>
                    <a:solidFill>
                      <a:srgbClr val="F0F0F0"/>
                    </a:solidFill>
                  </a:tcPr>
                </a:tc>
                <a:tc gridSpan="2">
                  <a:txBody>
                    <a:bodyPr/>
                    <a:lstStyle/>
                    <a:p>
                      <a:pPr algn="r" fontAlgn="b"/>
                      <a:r>
                        <a:rPr lang="en-US" sz="1100" b="0" i="0" u="none" strike="noStrike">
                          <a:solidFill>
                            <a:srgbClr val="000000"/>
                          </a:solidFill>
                          <a:effectLst/>
                          <a:latin typeface="Gill Sans MT" panose="020B0502020104020203" pitchFamily="34" charset="77"/>
                        </a:rPr>
                        <a:t>4,451</a:t>
                      </a:r>
                    </a:p>
                  </a:txBody>
                  <a:tcPr marL="6707" marR="6707" marT="6707" marB="32195" anchor="b">
                    <a:lnL>
                      <a:noFill/>
                    </a:lnL>
                    <a:lnR>
                      <a:noFill/>
                    </a:lnR>
                    <a:lnT>
                      <a:noFill/>
                    </a:lnT>
                    <a:lnB>
                      <a:noFill/>
                    </a:lnB>
                    <a:solidFill>
                      <a:srgbClr val="FFFFFF"/>
                    </a:solidFill>
                  </a:tcPr>
                </a:tc>
                <a:tc hMerge="1">
                  <a:txBody>
                    <a:bodyPr/>
                    <a:lstStyle/>
                    <a:p>
                      <a:endParaRPr lang="en-US"/>
                    </a:p>
                  </a:txBody>
                  <a:tcPr/>
                </a:tc>
                <a:tc>
                  <a:txBody>
                    <a:bodyPr/>
                    <a:lstStyle/>
                    <a:p>
                      <a:pPr algn="r" fontAlgn="b"/>
                      <a:endParaRPr lang="en-US" sz="1100" b="0" i="0" u="none" strike="noStrike">
                        <a:solidFill>
                          <a:srgbClr val="000000"/>
                        </a:solidFill>
                        <a:effectLst/>
                        <a:latin typeface="Gill Sans MT" panose="020B0502020104020203" pitchFamily="34" charset="77"/>
                      </a:endParaRPr>
                    </a:p>
                  </a:txBody>
                  <a:tcPr marL="6707" marR="6707" marT="6707" marB="32195" anchor="b">
                    <a:lnL>
                      <a:noFill/>
                    </a:lnL>
                    <a:lnR>
                      <a:noFill/>
                    </a:lnR>
                    <a:lnT>
                      <a:noFill/>
                    </a:lnT>
                    <a:lnB>
                      <a:noFill/>
                    </a:lnB>
                    <a:solidFill>
                      <a:srgbClr val="FFFFFF"/>
                    </a:solidFill>
                  </a:tcPr>
                </a:tc>
                <a:tc gridSpan="2">
                  <a:txBody>
                    <a:bodyPr/>
                    <a:lstStyle/>
                    <a:p>
                      <a:pPr algn="r" fontAlgn="b"/>
                      <a:r>
                        <a:rPr lang="en-US" sz="1100" b="0" i="0" u="none" strike="noStrike">
                          <a:solidFill>
                            <a:srgbClr val="000000"/>
                          </a:solidFill>
                          <a:effectLst/>
                          <a:latin typeface="Gill Sans MT" panose="020B0502020104020203" pitchFamily="34" charset="77"/>
                        </a:rPr>
                        <a:t>8,486</a:t>
                      </a:r>
                    </a:p>
                  </a:txBody>
                  <a:tcPr marL="6707" marR="6707" marT="6707" marB="32195" anchor="b">
                    <a:lnL>
                      <a:noFill/>
                    </a:lnL>
                    <a:lnR>
                      <a:noFill/>
                    </a:lnR>
                    <a:lnT>
                      <a:noFill/>
                    </a:lnT>
                    <a:lnB>
                      <a:noFill/>
                    </a:lnB>
                    <a:solidFill>
                      <a:srgbClr val="F0F0F0"/>
                    </a:solidFill>
                  </a:tcPr>
                </a:tc>
                <a:tc hMerge="1">
                  <a:txBody>
                    <a:bodyPr/>
                    <a:lstStyle/>
                    <a:p>
                      <a:endParaRPr lang="en-US"/>
                    </a:p>
                  </a:txBody>
                  <a:tcPr/>
                </a:tc>
                <a:tc>
                  <a:txBody>
                    <a:bodyPr/>
                    <a:lstStyle/>
                    <a:p>
                      <a:pPr algn="r" fontAlgn="b"/>
                      <a:endParaRPr lang="en-US" sz="1100" b="0" i="0" u="none" strike="noStrike">
                        <a:solidFill>
                          <a:srgbClr val="000000"/>
                        </a:solidFill>
                        <a:effectLst/>
                        <a:latin typeface="Gill Sans MT" panose="020B0502020104020203" pitchFamily="34" charset="77"/>
                      </a:endParaRPr>
                    </a:p>
                  </a:txBody>
                  <a:tcPr marL="6707" marR="6707" marT="6707" marB="32195" anchor="b">
                    <a:lnL>
                      <a:noFill/>
                    </a:lnL>
                    <a:lnR>
                      <a:noFill/>
                    </a:lnR>
                    <a:lnT>
                      <a:noFill/>
                    </a:lnT>
                    <a:lnB>
                      <a:noFill/>
                    </a:lnB>
                    <a:solidFill>
                      <a:srgbClr val="F0F0F0"/>
                    </a:solidFill>
                  </a:tcPr>
                </a:tc>
                <a:tc gridSpan="2">
                  <a:txBody>
                    <a:bodyPr/>
                    <a:lstStyle/>
                    <a:p>
                      <a:pPr algn="r" fontAlgn="b"/>
                      <a:r>
                        <a:rPr lang="en-US" sz="1100" b="0" i="0" u="none" strike="noStrike">
                          <a:solidFill>
                            <a:srgbClr val="000000"/>
                          </a:solidFill>
                          <a:effectLst/>
                          <a:latin typeface="Gill Sans MT" panose="020B0502020104020203" pitchFamily="34" charset="77"/>
                        </a:rPr>
                        <a:t>13,334</a:t>
                      </a:r>
                    </a:p>
                  </a:txBody>
                  <a:tcPr marL="6707" marR="6707" marT="6707" marB="32195" anchor="b">
                    <a:lnL>
                      <a:noFill/>
                    </a:lnL>
                    <a:lnR>
                      <a:noFill/>
                    </a:lnR>
                    <a:lnT>
                      <a:noFill/>
                    </a:lnT>
                    <a:lnB>
                      <a:noFill/>
                    </a:lnB>
                    <a:solidFill>
                      <a:srgbClr val="FFFFFF"/>
                    </a:solidFill>
                  </a:tcPr>
                </a:tc>
                <a:tc hMerge="1">
                  <a:txBody>
                    <a:bodyPr/>
                    <a:lstStyle/>
                    <a:p>
                      <a:endParaRPr lang="en-US"/>
                    </a:p>
                  </a:txBody>
                  <a:tcPr/>
                </a:tc>
                <a:tc>
                  <a:txBody>
                    <a:bodyPr/>
                    <a:lstStyle/>
                    <a:p>
                      <a:pPr algn="r" fontAlgn="b"/>
                      <a:endParaRPr lang="en-US" sz="1100" b="0" i="0" u="none" strike="noStrike">
                        <a:solidFill>
                          <a:srgbClr val="000000"/>
                        </a:solidFill>
                        <a:effectLst/>
                        <a:latin typeface="Gill Sans MT" panose="020B0502020104020203" pitchFamily="34" charset="77"/>
                      </a:endParaRPr>
                    </a:p>
                  </a:txBody>
                  <a:tcPr marL="6707" marR="6707" marT="6707" marB="32195"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4068308081"/>
                  </a:ext>
                </a:extLst>
              </a:tr>
              <a:tr h="202297">
                <a:tc>
                  <a:txBody>
                    <a:bodyPr/>
                    <a:lstStyle/>
                    <a:p>
                      <a:pPr algn="l" fontAlgn="b"/>
                      <a:r>
                        <a:rPr lang="en-US" sz="1100" b="0" i="0" u="none" strike="noStrike">
                          <a:solidFill>
                            <a:srgbClr val="000000"/>
                          </a:solidFill>
                          <a:effectLst/>
                          <a:latin typeface="Gill Sans MT" panose="020B0502020104020203" pitchFamily="34" charset="77"/>
                        </a:rPr>
                        <a:t>Exploration expenses, including dry holes</a:t>
                      </a:r>
                    </a:p>
                  </a:txBody>
                  <a:tcPr marL="6707" marR="6707" marT="6707" marB="32195"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gridSpan="2">
                  <a:txBody>
                    <a:bodyPr/>
                    <a:lstStyle/>
                    <a:p>
                      <a:pPr algn="r" fontAlgn="b"/>
                      <a:r>
                        <a:rPr lang="en-US" sz="1100" b="0" i="0" u="none" strike="noStrike">
                          <a:solidFill>
                            <a:srgbClr val="000000"/>
                          </a:solidFill>
                          <a:effectLst/>
                          <a:latin typeface="Gill Sans MT" panose="020B0502020104020203" pitchFamily="34" charset="77"/>
                        </a:rPr>
                        <a:t>133</a:t>
                      </a:r>
                    </a:p>
                  </a:txBody>
                  <a:tcPr marL="6707" marR="6707" marT="6707" marB="32195" anchor="b">
                    <a:lnL>
                      <a:noFill/>
                    </a:lnL>
                    <a:lnR>
                      <a:noFill/>
                    </a:lnR>
                    <a:lnT>
                      <a:noFill/>
                    </a:lnT>
                    <a:lnB>
                      <a:noFill/>
                    </a:lnB>
                    <a:solidFill>
                      <a:srgbClr val="F0F0F0"/>
                    </a:solidFill>
                  </a:tcPr>
                </a:tc>
                <a:tc hMerge="1">
                  <a:txBody>
                    <a:bodyPr/>
                    <a:lstStyle/>
                    <a:p>
                      <a:endParaRPr lang="en-US"/>
                    </a:p>
                  </a:txBody>
                  <a:tcPr/>
                </a:tc>
                <a:tc>
                  <a:txBody>
                    <a:bodyPr/>
                    <a:lstStyle/>
                    <a:p>
                      <a:pPr algn="r" fontAlgn="b"/>
                      <a:endParaRPr lang="en-US" sz="1100" b="0" i="0" u="none" strike="noStrike">
                        <a:solidFill>
                          <a:srgbClr val="000000"/>
                        </a:solidFill>
                        <a:effectLst/>
                        <a:latin typeface="Gill Sans MT" panose="020B0502020104020203" pitchFamily="34" charset="77"/>
                      </a:endParaRPr>
                    </a:p>
                  </a:txBody>
                  <a:tcPr marL="6707" marR="6707" marT="6707" marB="32195" anchor="b">
                    <a:lnL>
                      <a:noFill/>
                    </a:lnL>
                    <a:lnR>
                      <a:noFill/>
                    </a:lnR>
                    <a:lnT>
                      <a:noFill/>
                    </a:lnT>
                    <a:lnB>
                      <a:noFill/>
                    </a:lnB>
                    <a:solidFill>
                      <a:srgbClr val="F0F0F0"/>
                    </a:solidFill>
                  </a:tcPr>
                </a:tc>
                <a:tc gridSpan="2">
                  <a:txBody>
                    <a:bodyPr/>
                    <a:lstStyle/>
                    <a:p>
                      <a:pPr algn="r" fontAlgn="b"/>
                      <a:r>
                        <a:rPr lang="en-US" sz="1100" b="0" i="0" u="none" strike="noStrike">
                          <a:solidFill>
                            <a:srgbClr val="000000"/>
                          </a:solidFill>
                          <a:effectLst/>
                          <a:latin typeface="Gill Sans MT" panose="020B0502020104020203" pitchFamily="34" charset="77"/>
                        </a:rPr>
                        <a:t>286</a:t>
                      </a:r>
                    </a:p>
                  </a:txBody>
                  <a:tcPr marL="6707" marR="6707" marT="6707" marB="32195" anchor="b">
                    <a:lnL>
                      <a:noFill/>
                    </a:lnL>
                    <a:lnR>
                      <a:noFill/>
                    </a:lnR>
                    <a:lnT>
                      <a:noFill/>
                    </a:lnT>
                    <a:lnB>
                      <a:noFill/>
                    </a:lnB>
                    <a:solidFill>
                      <a:srgbClr val="FFFFFF"/>
                    </a:solidFill>
                  </a:tcPr>
                </a:tc>
                <a:tc hMerge="1">
                  <a:txBody>
                    <a:bodyPr/>
                    <a:lstStyle/>
                    <a:p>
                      <a:endParaRPr lang="en-US"/>
                    </a:p>
                  </a:txBody>
                  <a:tcPr/>
                </a:tc>
                <a:tc>
                  <a:txBody>
                    <a:bodyPr/>
                    <a:lstStyle/>
                    <a:p>
                      <a:pPr algn="r" fontAlgn="b"/>
                      <a:endParaRPr lang="en-US" sz="1100" b="0" i="0" u="none" strike="noStrike">
                        <a:solidFill>
                          <a:srgbClr val="000000"/>
                        </a:solidFill>
                        <a:effectLst/>
                        <a:latin typeface="Gill Sans MT" panose="020B0502020104020203" pitchFamily="34" charset="77"/>
                      </a:endParaRPr>
                    </a:p>
                  </a:txBody>
                  <a:tcPr marL="6707" marR="6707" marT="6707" marB="32195" anchor="b">
                    <a:lnL>
                      <a:noFill/>
                    </a:lnL>
                    <a:lnR>
                      <a:noFill/>
                    </a:lnR>
                    <a:lnT>
                      <a:noFill/>
                    </a:lnT>
                    <a:lnB>
                      <a:noFill/>
                    </a:lnB>
                    <a:solidFill>
                      <a:srgbClr val="FFFFFF"/>
                    </a:solidFill>
                  </a:tcPr>
                </a:tc>
                <a:tc gridSpan="2">
                  <a:txBody>
                    <a:bodyPr/>
                    <a:lstStyle/>
                    <a:p>
                      <a:pPr algn="r" fontAlgn="b"/>
                      <a:r>
                        <a:rPr lang="en-US" sz="1100" b="0" i="0" u="none" strike="noStrike">
                          <a:solidFill>
                            <a:srgbClr val="000000"/>
                          </a:solidFill>
                          <a:effectLst/>
                          <a:latin typeface="Gill Sans MT" panose="020B0502020104020203" pitchFamily="34" charset="77"/>
                        </a:rPr>
                        <a:t>274</a:t>
                      </a:r>
                    </a:p>
                  </a:txBody>
                  <a:tcPr marL="6707" marR="6707" marT="6707" marB="32195" anchor="b">
                    <a:lnL>
                      <a:noFill/>
                    </a:lnL>
                    <a:lnR>
                      <a:noFill/>
                    </a:lnR>
                    <a:lnT>
                      <a:noFill/>
                    </a:lnT>
                    <a:lnB>
                      <a:noFill/>
                    </a:lnB>
                    <a:solidFill>
                      <a:srgbClr val="F0F0F0"/>
                    </a:solidFill>
                  </a:tcPr>
                </a:tc>
                <a:tc hMerge="1">
                  <a:txBody>
                    <a:bodyPr/>
                    <a:lstStyle/>
                    <a:p>
                      <a:endParaRPr lang="en-US"/>
                    </a:p>
                  </a:txBody>
                  <a:tcPr/>
                </a:tc>
                <a:tc>
                  <a:txBody>
                    <a:bodyPr/>
                    <a:lstStyle/>
                    <a:p>
                      <a:pPr algn="r" fontAlgn="b"/>
                      <a:endParaRPr lang="en-US" sz="1100" b="0" i="0" u="none" strike="noStrike">
                        <a:solidFill>
                          <a:srgbClr val="000000"/>
                        </a:solidFill>
                        <a:effectLst/>
                        <a:latin typeface="Gill Sans MT" panose="020B0502020104020203" pitchFamily="34" charset="77"/>
                      </a:endParaRPr>
                    </a:p>
                  </a:txBody>
                  <a:tcPr marL="6707" marR="6707" marT="6707" marB="32195" anchor="b">
                    <a:lnL>
                      <a:noFill/>
                    </a:lnL>
                    <a:lnR>
                      <a:noFill/>
                    </a:lnR>
                    <a:lnT>
                      <a:noFill/>
                    </a:lnT>
                    <a:lnB>
                      <a:noFill/>
                    </a:lnB>
                    <a:solidFill>
                      <a:srgbClr val="F0F0F0"/>
                    </a:solidFill>
                  </a:tcPr>
                </a:tc>
                <a:tc gridSpan="2">
                  <a:txBody>
                    <a:bodyPr/>
                    <a:lstStyle/>
                    <a:p>
                      <a:pPr algn="r" fontAlgn="b"/>
                      <a:r>
                        <a:rPr lang="en-US" sz="1100" b="0" i="0" u="none" strike="noStrike">
                          <a:solidFill>
                            <a:srgbClr val="000000"/>
                          </a:solidFill>
                          <a:effectLst/>
                          <a:latin typeface="Gill Sans MT" panose="020B0502020104020203" pitchFamily="34" charset="77"/>
                        </a:rPr>
                        <a:t>459</a:t>
                      </a:r>
                    </a:p>
                  </a:txBody>
                  <a:tcPr marL="6707" marR="6707" marT="6707" marB="32195" anchor="b">
                    <a:lnL>
                      <a:noFill/>
                    </a:lnL>
                    <a:lnR>
                      <a:noFill/>
                    </a:lnR>
                    <a:lnT>
                      <a:noFill/>
                    </a:lnT>
                    <a:lnB>
                      <a:noFill/>
                    </a:lnB>
                    <a:solidFill>
                      <a:srgbClr val="FFFFFF"/>
                    </a:solidFill>
                  </a:tcPr>
                </a:tc>
                <a:tc hMerge="1">
                  <a:txBody>
                    <a:bodyPr/>
                    <a:lstStyle/>
                    <a:p>
                      <a:endParaRPr lang="en-US"/>
                    </a:p>
                  </a:txBody>
                  <a:tcPr/>
                </a:tc>
                <a:tc>
                  <a:txBody>
                    <a:bodyPr/>
                    <a:lstStyle/>
                    <a:p>
                      <a:pPr algn="r" fontAlgn="b"/>
                      <a:endParaRPr lang="en-US" sz="1100" b="0" i="0" u="none" strike="noStrike">
                        <a:solidFill>
                          <a:srgbClr val="000000"/>
                        </a:solidFill>
                        <a:effectLst/>
                        <a:latin typeface="Gill Sans MT" panose="020B0502020104020203" pitchFamily="34" charset="77"/>
                      </a:endParaRPr>
                    </a:p>
                  </a:txBody>
                  <a:tcPr marL="6707" marR="6707" marT="6707" marB="32195"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4001135952"/>
                  </a:ext>
                </a:extLst>
              </a:tr>
              <a:tr h="361244">
                <a:tc>
                  <a:txBody>
                    <a:bodyPr/>
                    <a:lstStyle/>
                    <a:p>
                      <a:pPr algn="l" fontAlgn="b"/>
                      <a:r>
                        <a:rPr lang="en-US" sz="1100" b="0" i="0" u="none" strike="noStrike">
                          <a:solidFill>
                            <a:srgbClr val="000000"/>
                          </a:solidFill>
                          <a:effectLst/>
                          <a:latin typeface="Gill Sans MT" panose="020B0502020104020203" pitchFamily="34" charset="77"/>
                        </a:rPr>
                        <a:t>Non-service pension and postretirement benefit expense</a:t>
                      </a:r>
                    </a:p>
                  </a:txBody>
                  <a:tcPr marL="6707" marR="6707" marT="6707" marB="32195"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gridSpan="2">
                  <a:txBody>
                    <a:bodyPr/>
                    <a:lstStyle/>
                    <a:p>
                      <a:pPr algn="r" fontAlgn="b"/>
                      <a:r>
                        <a:rPr lang="en-US" sz="1100" b="0" i="0" u="none" strike="noStrike">
                          <a:solidFill>
                            <a:srgbClr val="000000"/>
                          </a:solidFill>
                          <a:effectLst/>
                          <a:latin typeface="Gill Sans MT" panose="020B0502020104020203" pitchFamily="34" charset="77"/>
                        </a:rPr>
                        <a:t>164</a:t>
                      </a:r>
                    </a:p>
                  </a:txBody>
                  <a:tcPr marL="6707" marR="6707" marT="6707" marB="32195" anchor="b">
                    <a:lnL>
                      <a:noFill/>
                    </a:lnL>
                    <a:lnR>
                      <a:noFill/>
                    </a:lnR>
                    <a:lnT>
                      <a:noFill/>
                    </a:lnT>
                    <a:lnB>
                      <a:noFill/>
                    </a:lnB>
                    <a:solidFill>
                      <a:srgbClr val="F0F0F0"/>
                    </a:solidFill>
                  </a:tcPr>
                </a:tc>
                <a:tc hMerge="1">
                  <a:txBody>
                    <a:bodyPr/>
                    <a:lstStyle/>
                    <a:p>
                      <a:endParaRPr lang="en-US"/>
                    </a:p>
                  </a:txBody>
                  <a:tcPr/>
                </a:tc>
                <a:tc>
                  <a:txBody>
                    <a:bodyPr/>
                    <a:lstStyle/>
                    <a:p>
                      <a:pPr algn="r" fontAlgn="b"/>
                      <a:endParaRPr lang="en-US" sz="1100" b="0" i="0" u="none" strike="noStrike">
                        <a:solidFill>
                          <a:srgbClr val="000000"/>
                        </a:solidFill>
                        <a:effectLst/>
                        <a:latin typeface="Gill Sans MT" panose="020B0502020104020203" pitchFamily="34" charset="77"/>
                      </a:endParaRPr>
                    </a:p>
                  </a:txBody>
                  <a:tcPr marL="6707" marR="6707" marT="6707" marB="32195" anchor="b">
                    <a:lnL>
                      <a:noFill/>
                    </a:lnL>
                    <a:lnR>
                      <a:noFill/>
                    </a:lnR>
                    <a:lnT>
                      <a:noFill/>
                    </a:lnT>
                    <a:lnB>
                      <a:noFill/>
                    </a:lnB>
                    <a:solidFill>
                      <a:srgbClr val="F0F0F0"/>
                    </a:solidFill>
                  </a:tcPr>
                </a:tc>
                <a:tc gridSpan="2">
                  <a:txBody>
                    <a:bodyPr/>
                    <a:lstStyle/>
                    <a:p>
                      <a:pPr algn="r" fontAlgn="b"/>
                      <a:r>
                        <a:rPr lang="en-US" sz="1100" b="0" i="0" u="none" strike="noStrike">
                          <a:solidFill>
                            <a:srgbClr val="000000"/>
                          </a:solidFill>
                          <a:effectLst/>
                          <a:latin typeface="Gill Sans MT" panose="020B0502020104020203" pitchFamily="34" charset="77"/>
                        </a:rPr>
                        <a:t>120</a:t>
                      </a:r>
                    </a:p>
                  </a:txBody>
                  <a:tcPr marL="6707" marR="6707" marT="6707" marB="32195" anchor="b">
                    <a:lnL>
                      <a:noFill/>
                    </a:lnL>
                    <a:lnR>
                      <a:noFill/>
                    </a:lnR>
                    <a:lnT>
                      <a:noFill/>
                    </a:lnT>
                    <a:lnB>
                      <a:noFill/>
                    </a:lnB>
                    <a:solidFill>
                      <a:srgbClr val="FFFFFF"/>
                    </a:solidFill>
                  </a:tcPr>
                </a:tc>
                <a:tc hMerge="1">
                  <a:txBody>
                    <a:bodyPr/>
                    <a:lstStyle/>
                    <a:p>
                      <a:endParaRPr lang="en-US"/>
                    </a:p>
                  </a:txBody>
                  <a:tcPr/>
                </a:tc>
                <a:tc>
                  <a:txBody>
                    <a:bodyPr/>
                    <a:lstStyle/>
                    <a:p>
                      <a:pPr algn="r" fontAlgn="b"/>
                      <a:endParaRPr lang="en-US" sz="1100" b="0" i="0" u="none" strike="noStrike">
                        <a:solidFill>
                          <a:srgbClr val="000000"/>
                        </a:solidFill>
                        <a:effectLst/>
                        <a:latin typeface="Gill Sans MT" panose="020B0502020104020203" pitchFamily="34" charset="77"/>
                      </a:endParaRPr>
                    </a:p>
                  </a:txBody>
                  <a:tcPr marL="6707" marR="6707" marT="6707" marB="32195" anchor="b">
                    <a:lnL>
                      <a:noFill/>
                    </a:lnL>
                    <a:lnR>
                      <a:noFill/>
                    </a:lnR>
                    <a:lnT>
                      <a:noFill/>
                    </a:lnT>
                    <a:lnB>
                      <a:noFill/>
                    </a:lnB>
                    <a:solidFill>
                      <a:srgbClr val="FFFFFF"/>
                    </a:solidFill>
                  </a:tcPr>
                </a:tc>
                <a:tc gridSpan="2">
                  <a:txBody>
                    <a:bodyPr/>
                    <a:lstStyle/>
                    <a:p>
                      <a:pPr algn="r" fontAlgn="b"/>
                      <a:r>
                        <a:rPr lang="en-US" sz="1100" b="0" i="0" u="none" strike="noStrike">
                          <a:solidFill>
                            <a:srgbClr val="000000"/>
                          </a:solidFill>
                          <a:effectLst/>
                          <a:latin typeface="Gill Sans MT" panose="020B0502020104020203" pitchFamily="34" charset="77"/>
                        </a:rPr>
                        <a:t>331</a:t>
                      </a:r>
                    </a:p>
                  </a:txBody>
                  <a:tcPr marL="6707" marR="6707" marT="6707" marB="32195" anchor="b">
                    <a:lnL>
                      <a:noFill/>
                    </a:lnL>
                    <a:lnR>
                      <a:noFill/>
                    </a:lnR>
                    <a:lnT>
                      <a:noFill/>
                    </a:lnT>
                    <a:lnB>
                      <a:noFill/>
                    </a:lnB>
                    <a:solidFill>
                      <a:srgbClr val="F0F0F0"/>
                    </a:solidFill>
                  </a:tcPr>
                </a:tc>
                <a:tc hMerge="1">
                  <a:txBody>
                    <a:bodyPr/>
                    <a:lstStyle/>
                    <a:p>
                      <a:endParaRPr lang="en-US"/>
                    </a:p>
                  </a:txBody>
                  <a:tcPr/>
                </a:tc>
                <a:tc>
                  <a:txBody>
                    <a:bodyPr/>
                    <a:lstStyle/>
                    <a:p>
                      <a:pPr algn="r" fontAlgn="b"/>
                      <a:endParaRPr lang="en-US" sz="1100" b="0" i="0" u="none" strike="noStrike">
                        <a:solidFill>
                          <a:srgbClr val="000000"/>
                        </a:solidFill>
                        <a:effectLst/>
                        <a:latin typeface="Gill Sans MT" panose="020B0502020104020203" pitchFamily="34" charset="77"/>
                      </a:endParaRPr>
                    </a:p>
                  </a:txBody>
                  <a:tcPr marL="6707" marR="6707" marT="6707" marB="32195" anchor="b">
                    <a:lnL>
                      <a:noFill/>
                    </a:lnL>
                    <a:lnR>
                      <a:noFill/>
                    </a:lnR>
                    <a:lnT>
                      <a:noFill/>
                    </a:lnT>
                    <a:lnB>
                      <a:noFill/>
                    </a:lnB>
                    <a:solidFill>
                      <a:srgbClr val="F0F0F0"/>
                    </a:solidFill>
                  </a:tcPr>
                </a:tc>
                <a:tc gridSpan="2">
                  <a:txBody>
                    <a:bodyPr/>
                    <a:lstStyle/>
                    <a:p>
                      <a:pPr algn="r" fontAlgn="b"/>
                      <a:r>
                        <a:rPr lang="en-US" sz="1100" b="0" i="0" u="none" strike="noStrike">
                          <a:solidFill>
                            <a:srgbClr val="000000"/>
                          </a:solidFill>
                          <a:effectLst/>
                          <a:latin typeface="Gill Sans MT" panose="020B0502020104020203" pitchFamily="34" charset="77"/>
                        </a:rPr>
                        <a:t>228</a:t>
                      </a:r>
                    </a:p>
                  </a:txBody>
                  <a:tcPr marL="6707" marR="6707" marT="6707" marB="32195" anchor="b">
                    <a:lnL>
                      <a:noFill/>
                    </a:lnL>
                    <a:lnR>
                      <a:noFill/>
                    </a:lnR>
                    <a:lnT>
                      <a:noFill/>
                    </a:lnT>
                    <a:lnB>
                      <a:noFill/>
                    </a:lnB>
                    <a:solidFill>
                      <a:srgbClr val="FFFFFF"/>
                    </a:solidFill>
                  </a:tcPr>
                </a:tc>
                <a:tc hMerge="1">
                  <a:txBody>
                    <a:bodyPr/>
                    <a:lstStyle/>
                    <a:p>
                      <a:endParaRPr lang="en-US"/>
                    </a:p>
                  </a:txBody>
                  <a:tcPr/>
                </a:tc>
                <a:tc>
                  <a:txBody>
                    <a:bodyPr/>
                    <a:lstStyle/>
                    <a:p>
                      <a:pPr algn="r" fontAlgn="b"/>
                      <a:endParaRPr lang="en-US" sz="1100" b="0" i="0" u="none" strike="noStrike">
                        <a:solidFill>
                          <a:srgbClr val="000000"/>
                        </a:solidFill>
                        <a:effectLst/>
                        <a:latin typeface="Gill Sans MT" panose="020B0502020104020203" pitchFamily="34" charset="77"/>
                      </a:endParaRPr>
                    </a:p>
                  </a:txBody>
                  <a:tcPr marL="6707" marR="6707" marT="6707" marB="32195"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2403433759"/>
                  </a:ext>
                </a:extLst>
              </a:tr>
              <a:tr h="202297">
                <a:tc>
                  <a:txBody>
                    <a:bodyPr/>
                    <a:lstStyle/>
                    <a:p>
                      <a:pPr algn="l" fontAlgn="b"/>
                      <a:r>
                        <a:rPr lang="en-US" sz="1100" b="0" i="0" u="none" strike="noStrike" dirty="0">
                          <a:solidFill>
                            <a:srgbClr val="000000"/>
                          </a:solidFill>
                          <a:effectLst/>
                          <a:latin typeface="Gill Sans MT" panose="020B0502020104020203" pitchFamily="34" charset="77"/>
                        </a:rPr>
                        <a:t>Interest expense</a:t>
                      </a:r>
                    </a:p>
                  </a:txBody>
                  <a:tcPr marL="6707" marR="6707" marT="6707" marB="32195"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gridSpan="2">
                  <a:txBody>
                    <a:bodyPr/>
                    <a:lstStyle/>
                    <a:p>
                      <a:pPr algn="r" fontAlgn="b"/>
                      <a:r>
                        <a:rPr lang="en-US" sz="1100" b="0" i="0" u="none" strike="noStrike">
                          <a:solidFill>
                            <a:srgbClr val="000000"/>
                          </a:solidFill>
                          <a:effectLst/>
                          <a:latin typeface="Gill Sans MT" panose="020B0502020104020203" pitchFamily="34" charset="77"/>
                        </a:rPr>
                        <a:t>249</a:t>
                      </a:r>
                    </a:p>
                  </a:txBody>
                  <a:tcPr marL="6707" marR="6707" marT="6707" marB="32195" anchor="b">
                    <a:lnL>
                      <a:noFill/>
                    </a:lnL>
                    <a:lnR>
                      <a:noFill/>
                    </a:lnR>
                    <a:lnT>
                      <a:noFill/>
                    </a:lnT>
                    <a:lnB>
                      <a:noFill/>
                    </a:lnB>
                    <a:solidFill>
                      <a:srgbClr val="F0F0F0"/>
                    </a:solidFill>
                  </a:tcPr>
                </a:tc>
                <a:tc hMerge="1">
                  <a:txBody>
                    <a:bodyPr/>
                    <a:lstStyle/>
                    <a:p>
                      <a:endParaRPr lang="en-US"/>
                    </a:p>
                  </a:txBody>
                  <a:tcPr/>
                </a:tc>
                <a:tc>
                  <a:txBody>
                    <a:bodyPr/>
                    <a:lstStyle/>
                    <a:p>
                      <a:pPr algn="r" fontAlgn="b"/>
                      <a:endParaRPr lang="en-US" sz="1100" b="0" i="0" u="none" strike="noStrike">
                        <a:solidFill>
                          <a:srgbClr val="000000"/>
                        </a:solidFill>
                        <a:effectLst/>
                        <a:latin typeface="Gill Sans MT" panose="020B0502020104020203" pitchFamily="34" charset="77"/>
                      </a:endParaRPr>
                    </a:p>
                  </a:txBody>
                  <a:tcPr marL="6707" marR="6707" marT="6707" marB="32195" anchor="b">
                    <a:lnL>
                      <a:noFill/>
                    </a:lnL>
                    <a:lnR>
                      <a:noFill/>
                    </a:lnR>
                    <a:lnT>
                      <a:noFill/>
                    </a:lnT>
                    <a:lnB>
                      <a:noFill/>
                    </a:lnB>
                    <a:solidFill>
                      <a:srgbClr val="F0F0F0"/>
                    </a:solidFill>
                  </a:tcPr>
                </a:tc>
                <a:tc gridSpan="2">
                  <a:txBody>
                    <a:bodyPr/>
                    <a:lstStyle/>
                    <a:p>
                      <a:pPr algn="r" fontAlgn="b"/>
                      <a:r>
                        <a:rPr lang="en-US" sz="1100" b="0" i="0" u="none" strike="noStrike">
                          <a:solidFill>
                            <a:srgbClr val="000000"/>
                          </a:solidFill>
                          <a:effectLst/>
                          <a:latin typeface="Gill Sans MT" panose="020B0502020104020203" pitchFamily="34" charset="77"/>
                        </a:rPr>
                        <a:t>194</a:t>
                      </a:r>
                    </a:p>
                  </a:txBody>
                  <a:tcPr marL="6707" marR="6707" marT="6707" marB="32195" anchor="b">
                    <a:lnL>
                      <a:noFill/>
                    </a:lnL>
                    <a:lnR>
                      <a:noFill/>
                    </a:lnR>
                    <a:lnT>
                      <a:noFill/>
                    </a:lnT>
                    <a:lnB>
                      <a:noFill/>
                    </a:lnB>
                    <a:solidFill>
                      <a:srgbClr val="FFFFFF"/>
                    </a:solidFill>
                  </a:tcPr>
                </a:tc>
                <a:tc hMerge="1">
                  <a:txBody>
                    <a:bodyPr/>
                    <a:lstStyle/>
                    <a:p>
                      <a:endParaRPr lang="en-US"/>
                    </a:p>
                  </a:txBody>
                  <a:tcPr/>
                </a:tc>
                <a:tc>
                  <a:txBody>
                    <a:bodyPr/>
                    <a:lstStyle/>
                    <a:p>
                      <a:pPr algn="r" fontAlgn="b"/>
                      <a:endParaRPr lang="en-US" sz="1100" b="0" i="0" u="none" strike="noStrike">
                        <a:solidFill>
                          <a:srgbClr val="000000"/>
                        </a:solidFill>
                        <a:effectLst/>
                        <a:latin typeface="Gill Sans MT" panose="020B0502020104020203" pitchFamily="34" charset="77"/>
                      </a:endParaRPr>
                    </a:p>
                  </a:txBody>
                  <a:tcPr marL="6707" marR="6707" marT="6707" marB="32195" anchor="b">
                    <a:lnL>
                      <a:noFill/>
                    </a:lnL>
                    <a:lnR>
                      <a:noFill/>
                    </a:lnR>
                    <a:lnT>
                      <a:noFill/>
                    </a:lnT>
                    <a:lnB>
                      <a:noFill/>
                    </a:lnB>
                    <a:solidFill>
                      <a:srgbClr val="FFFFFF"/>
                    </a:solidFill>
                  </a:tcPr>
                </a:tc>
                <a:tc gridSpan="2">
                  <a:txBody>
                    <a:bodyPr/>
                    <a:lstStyle/>
                    <a:p>
                      <a:pPr algn="r" fontAlgn="b"/>
                      <a:r>
                        <a:rPr lang="en-US" sz="1100" b="0" i="0" u="none" strike="noStrike">
                          <a:solidFill>
                            <a:srgbClr val="000000"/>
                          </a:solidFill>
                          <a:effectLst/>
                          <a:latin typeface="Gill Sans MT" panose="020B0502020104020203" pitchFamily="34" charset="77"/>
                        </a:rPr>
                        <a:t>408</a:t>
                      </a:r>
                    </a:p>
                  </a:txBody>
                  <a:tcPr marL="6707" marR="6707" marT="6707" marB="32195" anchor="b">
                    <a:lnL>
                      <a:noFill/>
                    </a:lnL>
                    <a:lnR>
                      <a:noFill/>
                    </a:lnR>
                    <a:lnT>
                      <a:noFill/>
                    </a:lnT>
                    <a:lnB>
                      <a:noFill/>
                    </a:lnB>
                    <a:solidFill>
                      <a:srgbClr val="F0F0F0"/>
                    </a:solidFill>
                  </a:tcPr>
                </a:tc>
                <a:tc hMerge="1">
                  <a:txBody>
                    <a:bodyPr/>
                    <a:lstStyle/>
                    <a:p>
                      <a:endParaRPr lang="en-US"/>
                    </a:p>
                  </a:txBody>
                  <a:tcPr/>
                </a:tc>
                <a:tc>
                  <a:txBody>
                    <a:bodyPr/>
                    <a:lstStyle/>
                    <a:p>
                      <a:pPr algn="r" fontAlgn="b"/>
                      <a:endParaRPr lang="en-US" sz="1100" b="0" i="0" u="none" strike="noStrike">
                        <a:solidFill>
                          <a:srgbClr val="000000"/>
                        </a:solidFill>
                        <a:effectLst/>
                        <a:latin typeface="Gill Sans MT" panose="020B0502020104020203" pitchFamily="34" charset="77"/>
                      </a:endParaRPr>
                    </a:p>
                  </a:txBody>
                  <a:tcPr marL="6707" marR="6707" marT="6707" marB="32195" anchor="b">
                    <a:lnL>
                      <a:noFill/>
                    </a:lnL>
                    <a:lnR>
                      <a:noFill/>
                    </a:lnR>
                    <a:lnT>
                      <a:noFill/>
                    </a:lnT>
                    <a:lnB>
                      <a:noFill/>
                    </a:lnB>
                    <a:solidFill>
                      <a:srgbClr val="F0F0F0"/>
                    </a:solidFill>
                  </a:tcPr>
                </a:tc>
                <a:tc gridSpan="2">
                  <a:txBody>
                    <a:bodyPr/>
                    <a:lstStyle/>
                    <a:p>
                      <a:pPr algn="r" fontAlgn="b"/>
                      <a:r>
                        <a:rPr lang="en-US" sz="1100" b="0" i="0" u="none" strike="noStrike">
                          <a:solidFill>
                            <a:srgbClr val="000000"/>
                          </a:solidFill>
                          <a:effectLst/>
                          <a:latin typeface="Gill Sans MT" panose="020B0502020104020203" pitchFamily="34" charset="77"/>
                        </a:rPr>
                        <a:t>382</a:t>
                      </a:r>
                    </a:p>
                  </a:txBody>
                  <a:tcPr marL="6707" marR="6707" marT="6707" marB="32195" anchor="b">
                    <a:lnL>
                      <a:noFill/>
                    </a:lnL>
                    <a:lnR>
                      <a:noFill/>
                    </a:lnR>
                    <a:lnT>
                      <a:noFill/>
                    </a:lnT>
                    <a:lnB>
                      <a:noFill/>
                    </a:lnB>
                    <a:solidFill>
                      <a:srgbClr val="FFFFFF"/>
                    </a:solidFill>
                  </a:tcPr>
                </a:tc>
                <a:tc hMerge="1">
                  <a:txBody>
                    <a:bodyPr/>
                    <a:lstStyle/>
                    <a:p>
                      <a:endParaRPr lang="en-US"/>
                    </a:p>
                  </a:txBody>
                  <a:tcPr/>
                </a:tc>
                <a:tc>
                  <a:txBody>
                    <a:bodyPr/>
                    <a:lstStyle/>
                    <a:p>
                      <a:pPr algn="r" fontAlgn="b"/>
                      <a:endParaRPr lang="en-US" sz="1100" b="0" i="0" u="none" strike="noStrike">
                        <a:solidFill>
                          <a:srgbClr val="000000"/>
                        </a:solidFill>
                        <a:effectLst/>
                        <a:latin typeface="Gill Sans MT" panose="020B0502020104020203" pitchFamily="34" charset="77"/>
                      </a:endParaRPr>
                    </a:p>
                  </a:txBody>
                  <a:tcPr marL="6707" marR="6707" marT="6707" marB="32195"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238651153"/>
                  </a:ext>
                </a:extLst>
              </a:tr>
              <a:tr h="202297">
                <a:tc>
                  <a:txBody>
                    <a:bodyPr/>
                    <a:lstStyle/>
                    <a:p>
                      <a:pPr algn="l" fontAlgn="b"/>
                      <a:r>
                        <a:rPr lang="en-US" sz="1100" b="0" i="0" u="none" strike="noStrike">
                          <a:solidFill>
                            <a:srgbClr val="000000"/>
                          </a:solidFill>
                          <a:effectLst/>
                          <a:latin typeface="Gill Sans MT" panose="020B0502020104020203" pitchFamily="34" charset="77"/>
                        </a:rPr>
                        <a:t>Other taxes and duties</a:t>
                      </a:r>
                    </a:p>
                  </a:txBody>
                  <a:tcPr marL="6707" marR="6707" marT="6707" marB="32195"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gridSpan="2">
                  <a:txBody>
                    <a:bodyPr/>
                    <a:lstStyle/>
                    <a:p>
                      <a:pPr algn="r" fontAlgn="b"/>
                      <a:r>
                        <a:rPr lang="en-US" sz="1100" b="0" i="0" u="none" strike="noStrike">
                          <a:solidFill>
                            <a:srgbClr val="000000"/>
                          </a:solidFill>
                          <a:effectLst/>
                          <a:latin typeface="Gill Sans MT" panose="020B0502020104020203" pitchFamily="34" charset="77"/>
                        </a:rPr>
                        <a:t>7,563</a:t>
                      </a:r>
                    </a:p>
                  </a:txBody>
                  <a:tcPr marL="6707" marR="6707" marT="6707" marB="32195" anchor="b">
                    <a:lnL>
                      <a:noFill/>
                    </a:lnL>
                    <a:lnR>
                      <a:noFill/>
                    </a:lnR>
                    <a:lnT>
                      <a:noFill/>
                    </a:lnT>
                    <a:lnB>
                      <a:noFill/>
                    </a:lnB>
                    <a:solidFill>
                      <a:srgbClr val="F0F0F0"/>
                    </a:solidFill>
                  </a:tcPr>
                </a:tc>
                <a:tc hMerge="1">
                  <a:txBody>
                    <a:bodyPr/>
                    <a:lstStyle/>
                    <a:p>
                      <a:endParaRPr lang="en-US"/>
                    </a:p>
                  </a:txBody>
                  <a:tcPr/>
                </a:tc>
                <a:tc>
                  <a:txBody>
                    <a:bodyPr/>
                    <a:lstStyle/>
                    <a:p>
                      <a:pPr algn="r" fontAlgn="b"/>
                      <a:endParaRPr lang="en-US" sz="1100" b="0" i="0" u="none" strike="noStrike">
                        <a:solidFill>
                          <a:srgbClr val="000000"/>
                        </a:solidFill>
                        <a:effectLst/>
                        <a:latin typeface="Gill Sans MT" panose="020B0502020104020203" pitchFamily="34" charset="77"/>
                      </a:endParaRPr>
                    </a:p>
                  </a:txBody>
                  <a:tcPr marL="6707" marR="6707" marT="6707" marB="32195" anchor="b">
                    <a:lnL>
                      <a:noFill/>
                    </a:lnL>
                    <a:lnR>
                      <a:noFill/>
                    </a:lnR>
                    <a:lnT>
                      <a:noFill/>
                    </a:lnT>
                    <a:lnB>
                      <a:noFill/>
                    </a:lnB>
                    <a:solidFill>
                      <a:srgbClr val="F0F0F0"/>
                    </a:solidFill>
                  </a:tcPr>
                </a:tc>
                <a:tc gridSpan="2">
                  <a:txBody>
                    <a:bodyPr/>
                    <a:lstStyle/>
                    <a:p>
                      <a:pPr algn="r" fontAlgn="b"/>
                      <a:r>
                        <a:rPr lang="en-US" sz="1100" b="0" i="0" u="none" strike="noStrike">
                          <a:solidFill>
                            <a:srgbClr val="000000"/>
                          </a:solidFill>
                          <a:effectLst/>
                          <a:latin typeface="Gill Sans MT" panose="020B0502020104020203" pitchFamily="34" charset="77"/>
                        </a:rPr>
                        <a:t>6,868</a:t>
                      </a:r>
                    </a:p>
                  </a:txBody>
                  <a:tcPr marL="6707" marR="6707" marT="6707" marB="32195" anchor="b">
                    <a:lnL>
                      <a:noFill/>
                    </a:lnL>
                    <a:lnR>
                      <a:noFill/>
                    </a:lnR>
                    <a:lnT>
                      <a:noFill/>
                    </a:lnT>
                    <a:lnB>
                      <a:noFill/>
                    </a:lnB>
                    <a:solidFill>
                      <a:srgbClr val="FFFFFF"/>
                    </a:solidFill>
                  </a:tcPr>
                </a:tc>
                <a:tc hMerge="1">
                  <a:txBody>
                    <a:bodyPr/>
                    <a:lstStyle/>
                    <a:p>
                      <a:endParaRPr lang="en-US"/>
                    </a:p>
                  </a:txBody>
                  <a:tcPr/>
                </a:tc>
                <a:tc>
                  <a:txBody>
                    <a:bodyPr/>
                    <a:lstStyle/>
                    <a:p>
                      <a:pPr algn="r" fontAlgn="b"/>
                      <a:endParaRPr lang="en-US" sz="1100" b="0" i="0" u="none" strike="noStrike">
                        <a:solidFill>
                          <a:srgbClr val="000000"/>
                        </a:solidFill>
                        <a:effectLst/>
                        <a:latin typeface="Gill Sans MT" panose="020B0502020104020203" pitchFamily="34" charset="77"/>
                      </a:endParaRPr>
                    </a:p>
                  </a:txBody>
                  <a:tcPr marL="6707" marR="6707" marT="6707" marB="32195" anchor="b">
                    <a:lnL>
                      <a:noFill/>
                    </a:lnL>
                    <a:lnR>
                      <a:noFill/>
                    </a:lnR>
                    <a:lnT>
                      <a:noFill/>
                    </a:lnT>
                    <a:lnB>
                      <a:noFill/>
                    </a:lnB>
                    <a:solidFill>
                      <a:srgbClr val="FFFFFF"/>
                    </a:solidFill>
                  </a:tcPr>
                </a:tc>
                <a:tc gridSpan="2">
                  <a:txBody>
                    <a:bodyPr/>
                    <a:lstStyle/>
                    <a:p>
                      <a:pPr algn="r" fontAlgn="b"/>
                      <a:r>
                        <a:rPr lang="en-US" sz="1100" b="0" i="0" u="none" strike="noStrike">
                          <a:solidFill>
                            <a:srgbClr val="000000"/>
                          </a:solidFill>
                          <a:effectLst/>
                          <a:latin typeface="Gill Sans MT" panose="020B0502020104020203" pitchFamily="34" charset="77"/>
                        </a:rPr>
                        <a:t>14,784</a:t>
                      </a:r>
                    </a:p>
                  </a:txBody>
                  <a:tcPr marL="6707" marR="6707" marT="6707" marB="32195" anchor="b">
                    <a:lnL>
                      <a:noFill/>
                    </a:lnL>
                    <a:lnR>
                      <a:noFill/>
                    </a:lnR>
                    <a:lnT>
                      <a:noFill/>
                    </a:lnT>
                    <a:lnB>
                      <a:noFill/>
                    </a:lnB>
                    <a:solidFill>
                      <a:srgbClr val="F0F0F0"/>
                    </a:solidFill>
                  </a:tcPr>
                </a:tc>
                <a:tc hMerge="1">
                  <a:txBody>
                    <a:bodyPr/>
                    <a:lstStyle/>
                    <a:p>
                      <a:endParaRPr lang="en-US"/>
                    </a:p>
                  </a:txBody>
                  <a:tcPr/>
                </a:tc>
                <a:tc>
                  <a:txBody>
                    <a:bodyPr/>
                    <a:lstStyle/>
                    <a:p>
                      <a:pPr algn="r" fontAlgn="b"/>
                      <a:endParaRPr lang="en-US" sz="1100" b="0" i="0" u="none" strike="noStrike">
                        <a:solidFill>
                          <a:srgbClr val="000000"/>
                        </a:solidFill>
                        <a:effectLst/>
                        <a:latin typeface="Gill Sans MT" panose="020B0502020104020203" pitchFamily="34" charset="77"/>
                      </a:endParaRPr>
                    </a:p>
                  </a:txBody>
                  <a:tcPr marL="6707" marR="6707" marT="6707" marB="32195" anchor="b">
                    <a:lnL>
                      <a:noFill/>
                    </a:lnL>
                    <a:lnR>
                      <a:noFill/>
                    </a:lnR>
                    <a:lnT>
                      <a:noFill/>
                    </a:lnT>
                    <a:lnB>
                      <a:noFill/>
                    </a:lnB>
                    <a:solidFill>
                      <a:srgbClr val="F0F0F0"/>
                    </a:solidFill>
                  </a:tcPr>
                </a:tc>
                <a:tc gridSpan="2">
                  <a:txBody>
                    <a:bodyPr/>
                    <a:lstStyle/>
                    <a:p>
                      <a:pPr algn="r" fontAlgn="b"/>
                      <a:r>
                        <a:rPr lang="en-US" sz="1100" b="0" i="0" u="none" strike="noStrike">
                          <a:solidFill>
                            <a:srgbClr val="000000"/>
                          </a:solidFill>
                          <a:effectLst/>
                          <a:latin typeface="Gill Sans MT" panose="020B0502020104020203" pitchFamily="34" charset="77"/>
                        </a:rPr>
                        <a:t>14,422</a:t>
                      </a:r>
                    </a:p>
                  </a:txBody>
                  <a:tcPr marL="6707" marR="6707" marT="6707" marB="32195" anchor="b">
                    <a:lnL>
                      <a:noFill/>
                    </a:lnL>
                    <a:lnR>
                      <a:noFill/>
                    </a:lnR>
                    <a:lnT>
                      <a:noFill/>
                    </a:lnT>
                    <a:lnB>
                      <a:noFill/>
                    </a:lnB>
                    <a:solidFill>
                      <a:srgbClr val="FFFFFF"/>
                    </a:solidFill>
                  </a:tcPr>
                </a:tc>
                <a:tc hMerge="1">
                  <a:txBody>
                    <a:bodyPr/>
                    <a:lstStyle/>
                    <a:p>
                      <a:endParaRPr lang="en-US"/>
                    </a:p>
                  </a:txBody>
                  <a:tcPr/>
                </a:tc>
                <a:tc>
                  <a:txBody>
                    <a:bodyPr/>
                    <a:lstStyle/>
                    <a:p>
                      <a:pPr algn="r" fontAlgn="b"/>
                      <a:endParaRPr lang="en-US" sz="1100" b="0" i="0" u="none" strike="noStrike">
                        <a:solidFill>
                          <a:srgbClr val="000000"/>
                        </a:solidFill>
                        <a:effectLst/>
                        <a:latin typeface="Gill Sans MT" panose="020B0502020104020203" pitchFamily="34" charset="77"/>
                      </a:endParaRPr>
                    </a:p>
                  </a:txBody>
                  <a:tcPr marL="6707" marR="6707" marT="6707" marB="32195"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2756488764"/>
                  </a:ext>
                </a:extLst>
              </a:tr>
              <a:tr h="202297">
                <a:tc>
                  <a:txBody>
                    <a:bodyPr/>
                    <a:lstStyle/>
                    <a:p>
                      <a:pPr algn="l" fontAlgn="b"/>
                      <a:r>
                        <a:rPr lang="en-US" sz="1100" b="1" i="0" u="none" strike="noStrike">
                          <a:solidFill>
                            <a:srgbClr val="000000"/>
                          </a:solidFill>
                          <a:effectLst/>
                          <a:latin typeface="Gill Sans MT" panose="020B0502020104020203" pitchFamily="34" charset="77"/>
                        </a:rPr>
                        <a:t>Total costs and other deductions</a:t>
                      </a:r>
                    </a:p>
                  </a:txBody>
                  <a:tcPr marL="6707" marR="6707" marT="6707" marB="32195"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gridSpan="2">
                  <a:txBody>
                    <a:bodyPr/>
                    <a:lstStyle/>
                    <a:p>
                      <a:pPr algn="r" fontAlgn="b"/>
                      <a:r>
                        <a:rPr lang="en-US" sz="1100" b="1" i="0" u="none" strike="noStrike">
                          <a:solidFill>
                            <a:srgbClr val="000000"/>
                          </a:solidFill>
                          <a:effectLst/>
                          <a:latin typeface="Gill Sans MT" panose="020B0502020104020203" pitchFamily="34" charset="77"/>
                        </a:rPr>
                        <a:t>71,258</a:t>
                      </a:r>
                    </a:p>
                  </a:txBody>
                  <a:tcPr marL="6707" marR="6707" marT="6707" marB="32195" anchor="b">
                    <a:lnL>
                      <a:noFill/>
                    </a:lnL>
                    <a:lnR>
                      <a:noFill/>
                    </a:lnR>
                    <a:lnT>
                      <a:noFill/>
                    </a:lnT>
                    <a:lnB>
                      <a:noFill/>
                    </a:lnB>
                    <a:solidFill>
                      <a:srgbClr val="F0F0F0"/>
                    </a:solidFill>
                  </a:tcPr>
                </a:tc>
                <a:tc hMerge="1">
                  <a:txBody>
                    <a:bodyPr/>
                    <a:lstStyle/>
                    <a:p>
                      <a:endParaRPr lang="en-US"/>
                    </a:p>
                  </a:txBody>
                  <a:tcPr/>
                </a:tc>
                <a:tc>
                  <a:txBody>
                    <a:bodyPr/>
                    <a:lstStyle/>
                    <a:p>
                      <a:pPr algn="r" fontAlgn="b"/>
                      <a:endParaRPr lang="en-US" sz="1100" b="0" i="0" u="none" strike="noStrike">
                        <a:solidFill>
                          <a:srgbClr val="000000"/>
                        </a:solidFill>
                        <a:effectLst/>
                        <a:latin typeface="Gill Sans MT" panose="020B0502020104020203" pitchFamily="34" charset="77"/>
                      </a:endParaRPr>
                    </a:p>
                  </a:txBody>
                  <a:tcPr marL="6707" marR="6707" marT="6707" marB="32195" anchor="b">
                    <a:lnL>
                      <a:noFill/>
                    </a:lnL>
                    <a:lnR>
                      <a:noFill/>
                    </a:lnR>
                    <a:lnT>
                      <a:noFill/>
                    </a:lnT>
                    <a:lnB>
                      <a:noFill/>
                    </a:lnB>
                    <a:solidFill>
                      <a:srgbClr val="F0F0F0"/>
                    </a:solidFill>
                  </a:tcPr>
                </a:tc>
                <a:tc gridSpan="2">
                  <a:txBody>
                    <a:bodyPr/>
                    <a:lstStyle/>
                    <a:p>
                      <a:pPr algn="r" fontAlgn="b"/>
                      <a:r>
                        <a:rPr lang="en-US" sz="1100" b="1" i="0" u="none" strike="noStrike">
                          <a:solidFill>
                            <a:srgbClr val="000000"/>
                          </a:solidFill>
                          <a:effectLst/>
                          <a:latin typeface="Gill Sans MT" panose="020B0502020104020203" pitchFamily="34" charset="77"/>
                        </a:rPr>
                        <a:t>90,748</a:t>
                      </a:r>
                    </a:p>
                  </a:txBody>
                  <a:tcPr marL="6707" marR="6707" marT="6707" marB="32195" anchor="b">
                    <a:lnL>
                      <a:noFill/>
                    </a:lnL>
                    <a:lnR>
                      <a:noFill/>
                    </a:lnR>
                    <a:lnT>
                      <a:noFill/>
                    </a:lnT>
                    <a:lnB>
                      <a:noFill/>
                    </a:lnB>
                    <a:solidFill>
                      <a:srgbClr val="FFFFFF"/>
                    </a:solidFill>
                  </a:tcPr>
                </a:tc>
                <a:tc hMerge="1">
                  <a:txBody>
                    <a:bodyPr/>
                    <a:lstStyle/>
                    <a:p>
                      <a:endParaRPr lang="en-US"/>
                    </a:p>
                  </a:txBody>
                  <a:tcPr/>
                </a:tc>
                <a:tc>
                  <a:txBody>
                    <a:bodyPr/>
                    <a:lstStyle/>
                    <a:p>
                      <a:pPr algn="r" fontAlgn="b"/>
                      <a:endParaRPr lang="en-US" sz="1100" b="0" i="0" u="none" strike="noStrike">
                        <a:solidFill>
                          <a:srgbClr val="000000"/>
                        </a:solidFill>
                        <a:effectLst/>
                        <a:latin typeface="Gill Sans MT" panose="020B0502020104020203" pitchFamily="34" charset="77"/>
                      </a:endParaRPr>
                    </a:p>
                  </a:txBody>
                  <a:tcPr marL="6707" marR="6707" marT="6707" marB="32195" anchor="b">
                    <a:lnL>
                      <a:noFill/>
                    </a:lnL>
                    <a:lnR>
                      <a:noFill/>
                    </a:lnR>
                    <a:lnT>
                      <a:noFill/>
                    </a:lnT>
                    <a:lnB>
                      <a:noFill/>
                    </a:lnB>
                    <a:solidFill>
                      <a:srgbClr val="FFFFFF"/>
                    </a:solidFill>
                  </a:tcPr>
                </a:tc>
                <a:tc gridSpan="2">
                  <a:txBody>
                    <a:bodyPr/>
                    <a:lstStyle/>
                    <a:p>
                      <a:pPr algn="r" fontAlgn="b"/>
                      <a:r>
                        <a:rPr lang="en-US" sz="1100" b="1" i="0" u="none" strike="noStrike">
                          <a:solidFill>
                            <a:srgbClr val="000000"/>
                          </a:solidFill>
                          <a:effectLst/>
                          <a:latin typeface="Gill Sans MT" panose="020B0502020104020203" pitchFamily="34" charset="77"/>
                        </a:rPr>
                        <a:t>141,019</a:t>
                      </a:r>
                    </a:p>
                  </a:txBody>
                  <a:tcPr marL="6707" marR="6707" marT="6707" marB="32195" anchor="b">
                    <a:lnL>
                      <a:noFill/>
                    </a:lnL>
                    <a:lnR>
                      <a:noFill/>
                    </a:lnR>
                    <a:lnT>
                      <a:noFill/>
                    </a:lnT>
                    <a:lnB>
                      <a:noFill/>
                    </a:lnB>
                    <a:solidFill>
                      <a:srgbClr val="F0F0F0"/>
                    </a:solidFill>
                  </a:tcPr>
                </a:tc>
                <a:tc hMerge="1">
                  <a:txBody>
                    <a:bodyPr/>
                    <a:lstStyle/>
                    <a:p>
                      <a:endParaRPr lang="en-US"/>
                    </a:p>
                  </a:txBody>
                  <a:tcPr/>
                </a:tc>
                <a:tc>
                  <a:txBody>
                    <a:bodyPr/>
                    <a:lstStyle/>
                    <a:p>
                      <a:pPr algn="r" fontAlgn="b"/>
                      <a:endParaRPr lang="en-US" sz="1100" b="0" i="0" u="none" strike="noStrike">
                        <a:solidFill>
                          <a:srgbClr val="000000"/>
                        </a:solidFill>
                        <a:effectLst/>
                        <a:latin typeface="Gill Sans MT" panose="020B0502020104020203" pitchFamily="34" charset="77"/>
                      </a:endParaRPr>
                    </a:p>
                  </a:txBody>
                  <a:tcPr marL="6707" marR="6707" marT="6707" marB="32195" anchor="b">
                    <a:lnL>
                      <a:noFill/>
                    </a:lnL>
                    <a:lnR>
                      <a:noFill/>
                    </a:lnR>
                    <a:lnT>
                      <a:noFill/>
                    </a:lnT>
                    <a:lnB>
                      <a:noFill/>
                    </a:lnB>
                    <a:solidFill>
                      <a:srgbClr val="F0F0F0"/>
                    </a:solidFill>
                  </a:tcPr>
                </a:tc>
                <a:tc gridSpan="2">
                  <a:txBody>
                    <a:bodyPr/>
                    <a:lstStyle/>
                    <a:p>
                      <a:pPr algn="r" fontAlgn="b"/>
                      <a:r>
                        <a:rPr lang="en-US" sz="1100" b="1" i="0" u="none" strike="noStrike">
                          <a:solidFill>
                            <a:srgbClr val="000000"/>
                          </a:solidFill>
                          <a:effectLst/>
                          <a:latin typeface="Gill Sans MT" panose="020B0502020104020203" pitchFamily="34" charset="77"/>
                        </a:rPr>
                        <a:t>172,692</a:t>
                      </a:r>
                    </a:p>
                  </a:txBody>
                  <a:tcPr marL="6707" marR="6707" marT="6707" marB="32195" anchor="b">
                    <a:lnL>
                      <a:noFill/>
                    </a:lnL>
                    <a:lnR>
                      <a:noFill/>
                    </a:lnR>
                    <a:lnT>
                      <a:noFill/>
                    </a:lnT>
                    <a:lnB>
                      <a:noFill/>
                    </a:lnB>
                    <a:solidFill>
                      <a:srgbClr val="FFFFFF"/>
                    </a:solidFill>
                  </a:tcPr>
                </a:tc>
                <a:tc hMerge="1">
                  <a:txBody>
                    <a:bodyPr/>
                    <a:lstStyle/>
                    <a:p>
                      <a:endParaRPr lang="en-US"/>
                    </a:p>
                  </a:txBody>
                  <a:tcPr/>
                </a:tc>
                <a:tc>
                  <a:txBody>
                    <a:bodyPr/>
                    <a:lstStyle/>
                    <a:p>
                      <a:pPr algn="r" fontAlgn="b"/>
                      <a:endParaRPr lang="en-US" sz="1100" b="0" i="0" u="none" strike="noStrike">
                        <a:solidFill>
                          <a:srgbClr val="000000"/>
                        </a:solidFill>
                        <a:effectLst/>
                        <a:latin typeface="Gill Sans MT" panose="020B0502020104020203" pitchFamily="34" charset="77"/>
                      </a:endParaRPr>
                    </a:p>
                  </a:txBody>
                  <a:tcPr marL="6707" marR="6707" marT="6707" marB="32195"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849843370"/>
                  </a:ext>
                </a:extLst>
              </a:tr>
              <a:tr h="202297">
                <a:tc>
                  <a:txBody>
                    <a:bodyPr/>
                    <a:lstStyle/>
                    <a:p>
                      <a:pPr algn="l" fontAlgn="b"/>
                      <a:r>
                        <a:rPr lang="en-US" sz="1100" b="1" i="0" u="none" strike="noStrike">
                          <a:solidFill>
                            <a:srgbClr val="000000"/>
                          </a:solidFill>
                          <a:effectLst/>
                          <a:latin typeface="Gill Sans MT" panose="020B0502020104020203" pitchFamily="34" charset="77"/>
                        </a:rPr>
                        <a:t>Income (loss) before income taxes</a:t>
                      </a:r>
                    </a:p>
                  </a:txBody>
                  <a:tcPr marL="6707" marR="6707" marT="6707" marB="32195"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gridSpan="2">
                  <a:txBody>
                    <a:bodyPr/>
                    <a:lstStyle/>
                    <a:p>
                      <a:pPr algn="r" fontAlgn="b"/>
                      <a:r>
                        <a:rPr lang="en-US" sz="1100" b="1" i="0" u="none" strike="noStrike">
                          <a:solidFill>
                            <a:srgbClr val="000000"/>
                          </a:solidFill>
                          <a:effectLst/>
                          <a:latin typeface="Gill Sans MT" panose="020B0502020104020203" pitchFamily="34" charset="77"/>
                        </a:rPr>
                        <a:t>11,656</a:t>
                      </a:r>
                    </a:p>
                  </a:txBody>
                  <a:tcPr marL="6707" marR="6707" marT="6707" marB="32195" anchor="b">
                    <a:lnL>
                      <a:noFill/>
                    </a:lnL>
                    <a:lnR>
                      <a:noFill/>
                    </a:lnR>
                    <a:lnT>
                      <a:noFill/>
                    </a:lnT>
                    <a:lnB>
                      <a:noFill/>
                    </a:lnB>
                    <a:solidFill>
                      <a:srgbClr val="F0F0F0"/>
                    </a:solidFill>
                  </a:tcPr>
                </a:tc>
                <a:tc hMerge="1">
                  <a:txBody>
                    <a:bodyPr/>
                    <a:lstStyle/>
                    <a:p>
                      <a:endParaRPr lang="en-US"/>
                    </a:p>
                  </a:txBody>
                  <a:tcPr/>
                </a:tc>
                <a:tc>
                  <a:txBody>
                    <a:bodyPr/>
                    <a:lstStyle/>
                    <a:p>
                      <a:pPr algn="r" fontAlgn="b"/>
                      <a:endParaRPr lang="en-US" sz="1100" b="0" i="0" u="none" strike="noStrike">
                        <a:solidFill>
                          <a:srgbClr val="000000"/>
                        </a:solidFill>
                        <a:effectLst/>
                        <a:latin typeface="Gill Sans MT" panose="020B0502020104020203" pitchFamily="34" charset="77"/>
                      </a:endParaRPr>
                    </a:p>
                  </a:txBody>
                  <a:tcPr marL="6707" marR="6707" marT="6707" marB="32195" anchor="b">
                    <a:lnL>
                      <a:noFill/>
                    </a:lnL>
                    <a:lnR>
                      <a:noFill/>
                    </a:lnR>
                    <a:lnT>
                      <a:noFill/>
                    </a:lnT>
                    <a:lnB>
                      <a:noFill/>
                    </a:lnB>
                    <a:solidFill>
                      <a:srgbClr val="F0F0F0"/>
                    </a:solidFill>
                  </a:tcPr>
                </a:tc>
                <a:tc gridSpan="2">
                  <a:txBody>
                    <a:bodyPr/>
                    <a:lstStyle/>
                    <a:p>
                      <a:pPr algn="r" fontAlgn="b"/>
                      <a:r>
                        <a:rPr lang="en-US" sz="1100" b="1" i="0" u="none" strike="noStrike">
                          <a:solidFill>
                            <a:srgbClr val="000000"/>
                          </a:solidFill>
                          <a:effectLst/>
                          <a:latin typeface="Gill Sans MT" panose="020B0502020104020203" pitchFamily="34" charset="77"/>
                        </a:rPr>
                        <a:t>24,933</a:t>
                      </a:r>
                    </a:p>
                  </a:txBody>
                  <a:tcPr marL="6707" marR="6707" marT="6707" marB="32195" anchor="b">
                    <a:lnL>
                      <a:noFill/>
                    </a:lnL>
                    <a:lnR>
                      <a:noFill/>
                    </a:lnR>
                    <a:lnT>
                      <a:noFill/>
                    </a:lnT>
                    <a:lnB>
                      <a:noFill/>
                    </a:lnB>
                    <a:solidFill>
                      <a:srgbClr val="FFFFFF"/>
                    </a:solidFill>
                  </a:tcPr>
                </a:tc>
                <a:tc hMerge="1">
                  <a:txBody>
                    <a:bodyPr/>
                    <a:lstStyle/>
                    <a:p>
                      <a:endParaRPr lang="en-US"/>
                    </a:p>
                  </a:txBody>
                  <a:tcPr/>
                </a:tc>
                <a:tc>
                  <a:txBody>
                    <a:bodyPr/>
                    <a:lstStyle/>
                    <a:p>
                      <a:pPr algn="r" fontAlgn="b"/>
                      <a:endParaRPr lang="en-US" sz="1100" b="0" i="0" u="none" strike="noStrike">
                        <a:solidFill>
                          <a:srgbClr val="000000"/>
                        </a:solidFill>
                        <a:effectLst/>
                        <a:latin typeface="Gill Sans MT" panose="020B0502020104020203" pitchFamily="34" charset="77"/>
                      </a:endParaRPr>
                    </a:p>
                  </a:txBody>
                  <a:tcPr marL="6707" marR="6707" marT="6707" marB="32195" anchor="b">
                    <a:lnL>
                      <a:noFill/>
                    </a:lnL>
                    <a:lnR>
                      <a:noFill/>
                    </a:lnR>
                    <a:lnT>
                      <a:noFill/>
                    </a:lnT>
                    <a:lnB>
                      <a:noFill/>
                    </a:lnB>
                    <a:solidFill>
                      <a:srgbClr val="FFFFFF"/>
                    </a:solidFill>
                  </a:tcPr>
                </a:tc>
                <a:tc gridSpan="2">
                  <a:txBody>
                    <a:bodyPr/>
                    <a:lstStyle/>
                    <a:p>
                      <a:pPr algn="r" fontAlgn="b"/>
                      <a:r>
                        <a:rPr lang="en-US" sz="1100" b="1" i="0" u="none" strike="noStrike">
                          <a:solidFill>
                            <a:srgbClr val="000000"/>
                          </a:solidFill>
                          <a:effectLst/>
                          <a:latin typeface="Gill Sans MT" panose="020B0502020104020203" pitchFamily="34" charset="77"/>
                        </a:rPr>
                        <a:t>28,459</a:t>
                      </a:r>
                    </a:p>
                  </a:txBody>
                  <a:tcPr marL="6707" marR="6707" marT="6707" marB="32195" anchor="b">
                    <a:lnL>
                      <a:noFill/>
                    </a:lnL>
                    <a:lnR>
                      <a:noFill/>
                    </a:lnR>
                    <a:lnT>
                      <a:noFill/>
                    </a:lnT>
                    <a:lnB>
                      <a:noFill/>
                    </a:lnB>
                    <a:solidFill>
                      <a:srgbClr val="F0F0F0"/>
                    </a:solidFill>
                  </a:tcPr>
                </a:tc>
                <a:tc hMerge="1">
                  <a:txBody>
                    <a:bodyPr/>
                    <a:lstStyle/>
                    <a:p>
                      <a:endParaRPr lang="en-US"/>
                    </a:p>
                  </a:txBody>
                  <a:tcPr/>
                </a:tc>
                <a:tc>
                  <a:txBody>
                    <a:bodyPr/>
                    <a:lstStyle/>
                    <a:p>
                      <a:pPr algn="r" fontAlgn="b"/>
                      <a:endParaRPr lang="en-US" sz="1100" b="0" i="0" u="none" strike="noStrike">
                        <a:solidFill>
                          <a:srgbClr val="000000"/>
                        </a:solidFill>
                        <a:effectLst/>
                        <a:latin typeface="Gill Sans MT" panose="020B0502020104020203" pitchFamily="34" charset="77"/>
                      </a:endParaRPr>
                    </a:p>
                  </a:txBody>
                  <a:tcPr marL="6707" marR="6707" marT="6707" marB="32195" anchor="b">
                    <a:lnL>
                      <a:noFill/>
                    </a:lnL>
                    <a:lnR>
                      <a:noFill/>
                    </a:lnR>
                    <a:lnT>
                      <a:noFill/>
                    </a:lnT>
                    <a:lnB>
                      <a:noFill/>
                    </a:lnB>
                    <a:solidFill>
                      <a:srgbClr val="F0F0F0"/>
                    </a:solidFill>
                  </a:tcPr>
                </a:tc>
                <a:tc gridSpan="2">
                  <a:txBody>
                    <a:bodyPr/>
                    <a:lstStyle/>
                    <a:p>
                      <a:pPr algn="r" fontAlgn="b"/>
                      <a:r>
                        <a:rPr lang="en-US" sz="1100" b="1" i="0" u="none" strike="noStrike">
                          <a:solidFill>
                            <a:srgbClr val="000000"/>
                          </a:solidFill>
                          <a:effectLst/>
                          <a:latin typeface="Gill Sans MT" panose="020B0502020104020203" pitchFamily="34" charset="77"/>
                        </a:rPr>
                        <a:t>33,489</a:t>
                      </a:r>
                    </a:p>
                  </a:txBody>
                  <a:tcPr marL="6707" marR="6707" marT="6707" marB="32195" anchor="b">
                    <a:lnL>
                      <a:noFill/>
                    </a:lnL>
                    <a:lnR>
                      <a:noFill/>
                    </a:lnR>
                    <a:lnT>
                      <a:noFill/>
                    </a:lnT>
                    <a:lnB>
                      <a:noFill/>
                    </a:lnB>
                    <a:solidFill>
                      <a:srgbClr val="FFFFFF"/>
                    </a:solidFill>
                  </a:tcPr>
                </a:tc>
                <a:tc hMerge="1">
                  <a:txBody>
                    <a:bodyPr/>
                    <a:lstStyle/>
                    <a:p>
                      <a:endParaRPr lang="en-US"/>
                    </a:p>
                  </a:txBody>
                  <a:tcPr/>
                </a:tc>
                <a:tc>
                  <a:txBody>
                    <a:bodyPr/>
                    <a:lstStyle/>
                    <a:p>
                      <a:pPr algn="r" fontAlgn="b"/>
                      <a:endParaRPr lang="en-US" sz="1100" b="0" i="0" u="none" strike="noStrike">
                        <a:solidFill>
                          <a:srgbClr val="000000"/>
                        </a:solidFill>
                        <a:effectLst/>
                        <a:latin typeface="Gill Sans MT" panose="020B0502020104020203" pitchFamily="34" charset="77"/>
                      </a:endParaRPr>
                    </a:p>
                  </a:txBody>
                  <a:tcPr marL="6707" marR="6707" marT="6707" marB="32195"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201058532"/>
                  </a:ext>
                </a:extLst>
              </a:tr>
              <a:tr h="202297">
                <a:tc>
                  <a:txBody>
                    <a:bodyPr/>
                    <a:lstStyle/>
                    <a:p>
                      <a:pPr algn="l" fontAlgn="b"/>
                      <a:r>
                        <a:rPr lang="en-US" sz="1100" b="0" i="0" u="none" strike="noStrike">
                          <a:solidFill>
                            <a:srgbClr val="000000"/>
                          </a:solidFill>
                          <a:effectLst/>
                          <a:latin typeface="Gill Sans MT" panose="020B0502020104020203" pitchFamily="34" charset="77"/>
                        </a:rPr>
                        <a:t>Income tax expense (benefit)</a:t>
                      </a:r>
                    </a:p>
                  </a:txBody>
                  <a:tcPr marL="6707" marR="6707" marT="6707" marB="32195"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gridSpan="2">
                  <a:txBody>
                    <a:bodyPr/>
                    <a:lstStyle/>
                    <a:p>
                      <a:pPr algn="r" fontAlgn="b"/>
                      <a:r>
                        <a:rPr lang="en-US" sz="1100" b="0" i="0" u="none" strike="noStrike">
                          <a:solidFill>
                            <a:srgbClr val="000000"/>
                          </a:solidFill>
                          <a:effectLst/>
                          <a:latin typeface="Gill Sans MT" panose="020B0502020104020203" pitchFamily="34" charset="77"/>
                        </a:rPr>
                        <a:t>3,503</a:t>
                      </a:r>
                    </a:p>
                  </a:txBody>
                  <a:tcPr marL="6707" marR="6707" marT="6707" marB="32195" anchor="b">
                    <a:lnL>
                      <a:noFill/>
                    </a:lnL>
                    <a:lnR>
                      <a:noFill/>
                    </a:lnR>
                    <a:lnT>
                      <a:noFill/>
                    </a:lnT>
                    <a:lnB>
                      <a:noFill/>
                    </a:lnB>
                    <a:solidFill>
                      <a:srgbClr val="F0F0F0"/>
                    </a:solidFill>
                  </a:tcPr>
                </a:tc>
                <a:tc hMerge="1">
                  <a:txBody>
                    <a:bodyPr/>
                    <a:lstStyle/>
                    <a:p>
                      <a:endParaRPr lang="en-US"/>
                    </a:p>
                  </a:txBody>
                  <a:tcPr/>
                </a:tc>
                <a:tc>
                  <a:txBody>
                    <a:bodyPr/>
                    <a:lstStyle/>
                    <a:p>
                      <a:pPr algn="r" fontAlgn="b"/>
                      <a:endParaRPr lang="en-US" sz="1100" b="0" i="0" u="none" strike="noStrike">
                        <a:solidFill>
                          <a:srgbClr val="000000"/>
                        </a:solidFill>
                        <a:effectLst/>
                        <a:latin typeface="Gill Sans MT" panose="020B0502020104020203" pitchFamily="34" charset="77"/>
                      </a:endParaRPr>
                    </a:p>
                  </a:txBody>
                  <a:tcPr marL="6707" marR="6707" marT="6707" marB="32195" anchor="b">
                    <a:lnL>
                      <a:noFill/>
                    </a:lnL>
                    <a:lnR>
                      <a:noFill/>
                    </a:lnR>
                    <a:lnT>
                      <a:noFill/>
                    </a:lnT>
                    <a:lnB>
                      <a:noFill/>
                    </a:lnB>
                    <a:solidFill>
                      <a:srgbClr val="F0F0F0"/>
                    </a:solidFill>
                  </a:tcPr>
                </a:tc>
                <a:tc gridSpan="2">
                  <a:txBody>
                    <a:bodyPr/>
                    <a:lstStyle/>
                    <a:p>
                      <a:pPr algn="r" fontAlgn="b"/>
                      <a:r>
                        <a:rPr lang="en-US" sz="1100" b="0" i="0" u="none" strike="noStrike">
                          <a:solidFill>
                            <a:srgbClr val="000000"/>
                          </a:solidFill>
                          <a:effectLst/>
                          <a:latin typeface="Gill Sans MT" panose="020B0502020104020203" pitchFamily="34" charset="77"/>
                        </a:rPr>
                        <a:t>6,359</a:t>
                      </a:r>
                    </a:p>
                  </a:txBody>
                  <a:tcPr marL="6707" marR="6707" marT="6707" marB="32195" anchor="b">
                    <a:lnL>
                      <a:noFill/>
                    </a:lnL>
                    <a:lnR>
                      <a:noFill/>
                    </a:lnR>
                    <a:lnT>
                      <a:noFill/>
                    </a:lnT>
                    <a:lnB>
                      <a:noFill/>
                    </a:lnB>
                    <a:solidFill>
                      <a:srgbClr val="FFFFFF"/>
                    </a:solidFill>
                  </a:tcPr>
                </a:tc>
                <a:tc hMerge="1">
                  <a:txBody>
                    <a:bodyPr/>
                    <a:lstStyle/>
                    <a:p>
                      <a:endParaRPr lang="en-US"/>
                    </a:p>
                  </a:txBody>
                  <a:tcPr/>
                </a:tc>
                <a:tc>
                  <a:txBody>
                    <a:bodyPr/>
                    <a:lstStyle/>
                    <a:p>
                      <a:pPr algn="r" fontAlgn="b"/>
                      <a:endParaRPr lang="en-US" sz="1100" b="0" i="0" u="none" strike="noStrike">
                        <a:solidFill>
                          <a:srgbClr val="000000"/>
                        </a:solidFill>
                        <a:effectLst/>
                        <a:latin typeface="Gill Sans MT" panose="020B0502020104020203" pitchFamily="34" charset="77"/>
                      </a:endParaRPr>
                    </a:p>
                  </a:txBody>
                  <a:tcPr marL="6707" marR="6707" marT="6707" marB="32195" anchor="b">
                    <a:lnL>
                      <a:noFill/>
                    </a:lnL>
                    <a:lnR>
                      <a:noFill/>
                    </a:lnR>
                    <a:lnT>
                      <a:noFill/>
                    </a:lnT>
                    <a:lnB>
                      <a:noFill/>
                    </a:lnB>
                    <a:solidFill>
                      <a:srgbClr val="FFFFFF"/>
                    </a:solidFill>
                  </a:tcPr>
                </a:tc>
                <a:tc gridSpan="2">
                  <a:txBody>
                    <a:bodyPr/>
                    <a:lstStyle/>
                    <a:p>
                      <a:pPr algn="r" fontAlgn="b"/>
                      <a:r>
                        <a:rPr lang="en-US" sz="1100" b="0" i="0" u="none" strike="noStrike">
                          <a:solidFill>
                            <a:srgbClr val="000000"/>
                          </a:solidFill>
                          <a:effectLst/>
                          <a:latin typeface="Gill Sans MT" panose="020B0502020104020203" pitchFamily="34" charset="77"/>
                        </a:rPr>
                        <a:t>8,463</a:t>
                      </a:r>
                    </a:p>
                  </a:txBody>
                  <a:tcPr marL="6707" marR="6707" marT="6707" marB="32195" anchor="b">
                    <a:lnL>
                      <a:noFill/>
                    </a:lnL>
                    <a:lnR>
                      <a:noFill/>
                    </a:lnR>
                    <a:lnT>
                      <a:noFill/>
                    </a:lnT>
                    <a:lnB>
                      <a:noFill/>
                    </a:lnB>
                    <a:solidFill>
                      <a:srgbClr val="F0F0F0"/>
                    </a:solidFill>
                  </a:tcPr>
                </a:tc>
                <a:tc hMerge="1">
                  <a:txBody>
                    <a:bodyPr/>
                    <a:lstStyle/>
                    <a:p>
                      <a:endParaRPr lang="en-US"/>
                    </a:p>
                  </a:txBody>
                  <a:tcPr/>
                </a:tc>
                <a:tc>
                  <a:txBody>
                    <a:bodyPr/>
                    <a:lstStyle/>
                    <a:p>
                      <a:pPr algn="r" fontAlgn="b"/>
                      <a:endParaRPr lang="en-US" sz="1100" b="0" i="0" u="none" strike="noStrike">
                        <a:solidFill>
                          <a:srgbClr val="000000"/>
                        </a:solidFill>
                        <a:effectLst/>
                        <a:latin typeface="Gill Sans MT" panose="020B0502020104020203" pitchFamily="34" charset="77"/>
                      </a:endParaRPr>
                    </a:p>
                  </a:txBody>
                  <a:tcPr marL="6707" marR="6707" marT="6707" marB="32195" anchor="b">
                    <a:lnL>
                      <a:noFill/>
                    </a:lnL>
                    <a:lnR>
                      <a:noFill/>
                    </a:lnR>
                    <a:lnT>
                      <a:noFill/>
                    </a:lnT>
                    <a:lnB>
                      <a:noFill/>
                    </a:lnB>
                    <a:solidFill>
                      <a:srgbClr val="F0F0F0"/>
                    </a:solidFill>
                  </a:tcPr>
                </a:tc>
                <a:tc gridSpan="2">
                  <a:txBody>
                    <a:bodyPr/>
                    <a:lstStyle/>
                    <a:p>
                      <a:pPr algn="r" fontAlgn="b"/>
                      <a:r>
                        <a:rPr lang="en-US" sz="1100" b="0" i="0" u="none" strike="noStrike">
                          <a:solidFill>
                            <a:srgbClr val="000000"/>
                          </a:solidFill>
                          <a:effectLst/>
                          <a:latin typeface="Gill Sans MT" panose="020B0502020104020203" pitchFamily="34" charset="77"/>
                        </a:rPr>
                        <a:t>9,165</a:t>
                      </a:r>
                    </a:p>
                  </a:txBody>
                  <a:tcPr marL="6707" marR="6707" marT="6707" marB="32195" anchor="b">
                    <a:lnL>
                      <a:noFill/>
                    </a:lnL>
                    <a:lnR>
                      <a:noFill/>
                    </a:lnR>
                    <a:lnT>
                      <a:noFill/>
                    </a:lnT>
                    <a:lnB>
                      <a:noFill/>
                    </a:lnB>
                    <a:solidFill>
                      <a:srgbClr val="FFFFFF"/>
                    </a:solidFill>
                  </a:tcPr>
                </a:tc>
                <a:tc hMerge="1">
                  <a:txBody>
                    <a:bodyPr/>
                    <a:lstStyle/>
                    <a:p>
                      <a:endParaRPr lang="en-US"/>
                    </a:p>
                  </a:txBody>
                  <a:tcPr/>
                </a:tc>
                <a:tc>
                  <a:txBody>
                    <a:bodyPr/>
                    <a:lstStyle/>
                    <a:p>
                      <a:pPr algn="r" fontAlgn="b"/>
                      <a:endParaRPr lang="en-US" sz="1100" b="0" i="0" u="none" strike="noStrike">
                        <a:solidFill>
                          <a:srgbClr val="000000"/>
                        </a:solidFill>
                        <a:effectLst/>
                        <a:latin typeface="Gill Sans MT" panose="020B0502020104020203" pitchFamily="34" charset="77"/>
                      </a:endParaRPr>
                    </a:p>
                  </a:txBody>
                  <a:tcPr marL="6707" marR="6707" marT="6707" marB="32195"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2483808356"/>
                  </a:ext>
                </a:extLst>
              </a:tr>
              <a:tr h="361244">
                <a:tc>
                  <a:txBody>
                    <a:bodyPr/>
                    <a:lstStyle/>
                    <a:p>
                      <a:pPr algn="l" fontAlgn="b"/>
                      <a:r>
                        <a:rPr lang="en-US" sz="1100" b="1" i="0" u="none" strike="noStrike">
                          <a:solidFill>
                            <a:srgbClr val="000000"/>
                          </a:solidFill>
                          <a:effectLst/>
                          <a:latin typeface="Gill Sans MT" panose="020B0502020104020203" pitchFamily="34" charset="77"/>
                        </a:rPr>
                        <a:t>Net income (loss) including noncontrolling interests</a:t>
                      </a:r>
                    </a:p>
                  </a:txBody>
                  <a:tcPr marL="6707" marR="6707" marT="6707" marB="32195"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gridSpan="2">
                  <a:txBody>
                    <a:bodyPr/>
                    <a:lstStyle/>
                    <a:p>
                      <a:pPr algn="r" fontAlgn="b"/>
                      <a:r>
                        <a:rPr lang="en-US" sz="1100" b="1" i="0" u="none" strike="noStrike">
                          <a:solidFill>
                            <a:srgbClr val="000000"/>
                          </a:solidFill>
                          <a:effectLst/>
                          <a:latin typeface="Gill Sans MT" panose="020B0502020104020203" pitchFamily="34" charset="77"/>
                        </a:rPr>
                        <a:t>8,153</a:t>
                      </a:r>
                    </a:p>
                  </a:txBody>
                  <a:tcPr marL="6707" marR="6707" marT="6707" marB="32195" anchor="b">
                    <a:lnL>
                      <a:noFill/>
                    </a:lnL>
                    <a:lnR>
                      <a:noFill/>
                    </a:lnR>
                    <a:lnT>
                      <a:noFill/>
                    </a:lnT>
                    <a:lnB>
                      <a:noFill/>
                    </a:lnB>
                    <a:solidFill>
                      <a:srgbClr val="F0F0F0"/>
                    </a:solidFill>
                  </a:tcPr>
                </a:tc>
                <a:tc hMerge="1">
                  <a:txBody>
                    <a:bodyPr/>
                    <a:lstStyle/>
                    <a:p>
                      <a:endParaRPr lang="en-US"/>
                    </a:p>
                  </a:txBody>
                  <a:tcPr/>
                </a:tc>
                <a:tc>
                  <a:txBody>
                    <a:bodyPr/>
                    <a:lstStyle/>
                    <a:p>
                      <a:pPr algn="r" fontAlgn="b"/>
                      <a:endParaRPr lang="en-US" sz="1100" b="0" i="0" u="none" strike="noStrike">
                        <a:solidFill>
                          <a:srgbClr val="000000"/>
                        </a:solidFill>
                        <a:effectLst/>
                        <a:latin typeface="Gill Sans MT" panose="020B0502020104020203" pitchFamily="34" charset="77"/>
                      </a:endParaRPr>
                    </a:p>
                  </a:txBody>
                  <a:tcPr marL="6707" marR="6707" marT="6707" marB="32195" anchor="b">
                    <a:lnL>
                      <a:noFill/>
                    </a:lnL>
                    <a:lnR>
                      <a:noFill/>
                    </a:lnR>
                    <a:lnT>
                      <a:noFill/>
                    </a:lnT>
                    <a:lnB>
                      <a:noFill/>
                    </a:lnB>
                    <a:solidFill>
                      <a:srgbClr val="F0F0F0"/>
                    </a:solidFill>
                  </a:tcPr>
                </a:tc>
                <a:tc gridSpan="2">
                  <a:txBody>
                    <a:bodyPr/>
                    <a:lstStyle/>
                    <a:p>
                      <a:pPr algn="r" fontAlgn="b"/>
                      <a:r>
                        <a:rPr lang="en-US" sz="1100" b="1" i="0" u="none" strike="noStrike">
                          <a:solidFill>
                            <a:srgbClr val="000000"/>
                          </a:solidFill>
                          <a:effectLst/>
                          <a:latin typeface="Gill Sans MT" panose="020B0502020104020203" pitchFamily="34" charset="77"/>
                        </a:rPr>
                        <a:t>18,574</a:t>
                      </a:r>
                    </a:p>
                  </a:txBody>
                  <a:tcPr marL="6707" marR="6707" marT="6707" marB="32195" anchor="b">
                    <a:lnL>
                      <a:noFill/>
                    </a:lnL>
                    <a:lnR>
                      <a:noFill/>
                    </a:lnR>
                    <a:lnT>
                      <a:noFill/>
                    </a:lnT>
                    <a:lnB>
                      <a:noFill/>
                    </a:lnB>
                    <a:solidFill>
                      <a:srgbClr val="FFFFFF"/>
                    </a:solidFill>
                  </a:tcPr>
                </a:tc>
                <a:tc hMerge="1">
                  <a:txBody>
                    <a:bodyPr/>
                    <a:lstStyle/>
                    <a:p>
                      <a:endParaRPr lang="en-US"/>
                    </a:p>
                  </a:txBody>
                  <a:tcPr/>
                </a:tc>
                <a:tc>
                  <a:txBody>
                    <a:bodyPr/>
                    <a:lstStyle/>
                    <a:p>
                      <a:pPr algn="r" fontAlgn="b"/>
                      <a:endParaRPr lang="en-US" sz="1100" b="0" i="0" u="none" strike="noStrike">
                        <a:solidFill>
                          <a:srgbClr val="000000"/>
                        </a:solidFill>
                        <a:effectLst/>
                        <a:latin typeface="Gill Sans MT" panose="020B0502020104020203" pitchFamily="34" charset="77"/>
                      </a:endParaRPr>
                    </a:p>
                  </a:txBody>
                  <a:tcPr marL="6707" marR="6707" marT="6707" marB="32195" anchor="b">
                    <a:lnL>
                      <a:noFill/>
                    </a:lnL>
                    <a:lnR>
                      <a:noFill/>
                    </a:lnR>
                    <a:lnT>
                      <a:noFill/>
                    </a:lnT>
                    <a:lnB>
                      <a:noFill/>
                    </a:lnB>
                    <a:solidFill>
                      <a:srgbClr val="FFFFFF"/>
                    </a:solidFill>
                  </a:tcPr>
                </a:tc>
                <a:tc gridSpan="2">
                  <a:txBody>
                    <a:bodyPr/>
                    <a:lstStyle/>
                    <a:p>
                      <a:pPr algn="r" fontAlgn="b"/>
                      <a:r>
                        <a:rPr lang="en-US" sz="1100" b="1" i="0" u="none" strike="noStrike">
                          <a:solidFill>
                            <a:srgbClr val="000000"/>
                          </a:solidFill>
                          <a:effectLst/>
                          <a:latin typeface="Gill Sans MT" panose="020B0502020104020203" pitchFamily="34" charset="77"/>
                        </a:rPr>
                        <a:t>19,996</a:t>
                      </a:r>
                    </a:p>
                  </a:txBody>
                  <a:tcPr marL="6707" marR="6707" marT="6707" marB="32195" anchor="b">
                    <a:lnL>
                      <a:noFill/>
                    </a:lnL>
                    <a:lnR>
                      <a:noFill/>
                    </a:lnR>
                    <a:lnT>
                      <a:noFill/>
                    </a:lnT>
                    <a:lnB>
                      <a:noFill/>
                    </a:lnB>
                    <a:solidFill>
                      <a:srgbClr val="F0F0F0"/>
                    </a:solidFill>
                  </a:tcPr>
                </a:tc>
                <a:tc hMerge="1">
                  <a:txBody>
                    <a:bodyPr/>
                    <a:lstStyle/>
                    <a:p>
                      <a:endParaRPr lang="en-US"/>
                    </a:p>
                  </a:txBody>
                  <a:tcPr/>
                </a:tc>
                <a:tc>
                  <a:txBody>
                    <a:bodyPr/>
                    <a:lstStyle/>
                    <a:p>
                      <a:pPr algn="r" fontAlgn="b"/>
                      <a:endParaRPr lang="en-US" sz="1100" b="0" i="0" u="none" strike="noStrike">
                        <a:solidFill>
                          <a:srgbClr val="000000"/>
                        </a:solidFill>
                        <a:effectLst/>
                        <a:latin typeface="Gill Sans MT" panose="020B0502020104020203" pitchFamily="34" charset="77"/>
                      </a:endParaRPr>
                    </a:p>
                  </a:txBody>
                  <a:tcPr marL="6707" marR="6707" marT="6707" marB="32195" anchor="b">
                    <a:lnL>
                      <a:noFill/>
                    </a:lnL>
                    <a:lnR>
                      <a:noFill/>
                    </a:lnR>
                    <a:lnT>
                      <a:noFill/>
                    </a:lnT>
                    <a:lnB>
                      <a:noFill/>
                    </a:lnB>
                    <a:solidFill>
                      <a:srgbClr val="F0F0F0"/>
                    </a:solidFill>
                  </a:tcPr>
                </a:tc>
                <a:tc gridSpan="2">
                  <a:txBody>
                    <a:bodyPr/>
                    <a:lstStyle/>
                    <a:p>
                      <a:pPr algn="r" fontAlgn="b"/>
                      <a:r>
                        <a:rPr lang="en-US" sz="1100" b="1" i="0" u="none" strike="noStrike">
                          <a:solidFill>
                            <a:srgbClr val="000000"/>
                          </a:solidFill>
                          <a:effectLst/>
                          <a:latin typeface="Gill Sans MT" panose="020B0502020104020203" pitchFamily="34" charset="77"/>
                        </a:rPr>
                        <a:t>24,324</a:t>
                      </a:r>
                    </a:p>
                  </a:txBody>
                  <a:tcPr marL="6707" marR="6707" marT="6707" marB="32195" anchor="b">
                    <a:lnL>
                      <a:noFill/>
                    </a:lnL>
                    <a:lnR>
                      <a:noFill/>
                    </a:lnR>
                    <a:lnT>
                      <a:noFill/>
                    </a:lnT>
                    <a:lnB>
                      <a:noFill/>
                    </a:lnB>
                    <a:solidFill>
                      <a:srgbClr val="FFFFFF"/>
                    </a:solidFill>
                  </a:tcPr>
                </a:tc>
                <a:tc hMerge="1">
                  <a:txBody>
                    <a:bodyPr/>
                    <a:lstStyle/>
                    <a:p>
                      <a:endParaRPr lang="en-US"/>
                    </a:p>
                  </a:txBody>
                  <a:tcPr/>
                </a:tc>
                <a:tc>
                  <a:txBody>
                    <a:bodyPr/>
                    <a:lstStyle/>
                    <a:p>
                      <a:pPr algn="r" fontAlgn="b"/>
                      <a:endParaRPr lang="en-US" sz="1100" b="0" i="0" u="none" strike="noStrike">
                        <a:solidFill>
                          <a:srgbClr val="000000"/>
                        </a:solidFill>
                        <a:effectLst/>
                        <a:latin typeface="Gill Sans MT" panose="020B0502020104020203" pitchFamily="34" charset="77"/>
                      </a:endParaRPr>
                    </a:p>
                  </a:txBody>
                  <a:tcPr marL="6707" marR="6707" marT="6707" marB="32195"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2353654049"/>
                  </a:ext>
                </a:extLst>
              </a:tr>
              <a:tr h="361244">
                <a:tc>
                  <a:txBody>
                    <a:bodyPr/>
                    <a:lstStyle/>
                    <a:p>
                      <a:pPr algn="l" fontAlgn="b"/>
                      <a:r>
                        <a:rPr lang="en-US" sz="1100" b="0" i="0" u="none" strike="noStrike">
                          <a:solidFill>
                            <a:srgbClr val="000000"/>
                          </a:solidFill>
                          <a:effectLst/>
                          <a:latin typeface="Gill Sans MT" panose="020B0502020104020203" pitchFamily="34" charset="77"/>
                        </a:rPr>
                        <a:t>Net income (loss) attributable to noncontrolling interests</a:t>
                      </a:r>
                    </a:p>
                  </a:txBody>
                  <a:tcPr marL="6707" marR="6707" marT="6707" marB="32195"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gridSpan="2">
                  <a:txBody>
                    <a:bodyPr/>
                    <a:lstStyle/>
                    <a:p>
                      <a:pPr algn="r" fontAlgn="b"/>
                      <a:r>
                        <a:rPr lang="en-US" sz="1100" b="0" i="0" u="none" strike="noStrike">
                          <a:solidFill>
                            <a:srgbClr val="000000"/>
                          </a:solidFill>
                          <a:effectLst/>
                          <a:latin typeface="Gill Sans MT" panose="020B0502020104020203" pitchFamily="34" charset="77"/>
                        </a:rPr>
                        <a:t>273</a:t>
                      </a:r>
                    </a:p>
                  </a:txBody>
                  <a:tcPr marL="6707" marR="6707" marT="6707" marB="32195" anchor="b">
                    <a:lnL>
                      <a:noFill/>
                    </a:lnL>
                    <a:lnR>
                      <a:noFill/>
                    </a:lnR>
                    <a:lnT>
                      <a:noFill/>
                    </a:lnT>
                    <a:lnB>
                      <a:noFill/>
                    </a:lnB>
                    <a:solidFill>
                      <a:srgbClr val="F0F0F0"/>
                    </a:solidFill>
                  </a:tcPr>
                </a:tc>
                <a:tc hMerge="1">
                  <a:txBody>
                    <a:bodyPr/>
                    <a:lstStyle/>
                    <a:p>
                      <a:endParaRPr lang="en-US"/>
                    </a:p>
                  </a:txBody>
                  <a:tcPr/>
                </a:tc>
                <a:tc>
                  <a:txBody>
                    <a:bodyPr/>
                    <a:lstStyle/>
                    <a:p>
                      <a:pPr algn="r" fontAlgn="b"/>
                      <a:endParaRPr lang="en-US" sz="1100" b="0" i="0" u="none" strike="noStrike">
                        <a:solidFill>
                          <a:srgbClr val="000000"/>
                        </a:solidFill>
                        <a:effectLst/>
                        <a:latin typeface="Gill Sans MT" panose="020B0502020104020203" pitchFamily="34" charset="77"/>
                      </a:endParaRPr>
                    </a:p>
                  </a:txBody>
                  <a:tcPr marL="6707" marR="6707" marT="6707" marB="32195" anchor="b">
                    <a:lnL>
                      <a:noFill/>
                    </a:lnL>
                    <a:lnR>
                      <a:noFill/>
                    </a:lnR>
                    <a:lnT>
                      <a:noFill/>
                    </a:lnT>
                    <a:lnB>
                      <a:noFill/>
                    </a:lnB>
                    <a:solidFill>
                      <a:srgbClr val="F0F0F0"/>
                    </a:solidFill>
                  </a:tcPr>
                </a:tc>
                <a:tc gridSpan="2">
                  <a:txBody>
                    <a:bodyPr/>
                    <a:lstStyle/>
                    <a:p>
                      <a:pPr algn="r" fontAlgn="b"/>
                      <a:r>
                        <a:rPr lang="en-US" sz="1100" b="0" i="0" u="none" strike="noStrike">
                          <a:solidFill>
                            <a:srgbClr val="000000"/>
                          </a:solidFill>
                          <a:effectLst/>
                          <a:latin typeface="Gill Sans MT" panose="020B0502020104020203" pitchFamily="34" charset="77"/>
                        </a:rPr>
                        <a:t>724</a:t>
                      </a:r>
                    </a:p>
                  </a:txBody>
                  <a:tcPr marL="6707" marR="6707" marT="6707" marB="32195" anchor="b">
                    <a:lnL>
                      <a:noFill/>
                    </a:lnL>
                    <a:lnR>
                      <a:noFill/>
                    </a:lnR>
                    <a:lnT>
                      <a:noFill/>
                    </a:lnT>
                    <a:lnB>
                      <a:noFill/>
                    </a:lnB>
                    <a:solidFill>
                      <a:srgbClr val="FFFFFF"/>
                    </a:solidFill>
                  </a:tcPr>
                </a:tc>
                <a:tc hMerge="1">
                  <a:txBody>
                    <a:bodyPr/>
                    <a:lstStyle/>
                    <a:p>
                      <a:endParaRPr lang="en-US"/>
                    </a:p>
                  </a:txBody>
                  <a:tcPr/>
                </a:tc>
                <a:tc>
                  <a:txBody>
                    <a:bodyPr/>
                    <a:lstStyle/>
                    <a:p>
                      <a:pPr algn="r" fontAlgn="b"/>
                      <a:endParaRPr lang="en-US" sz="1100" b="0" i="0" u="none" strike="noStrike">
                        <a:solidFill>
                          <a:srgbClr val="000000"/>
                        </a:solidFill>
                        <a:effectLst/>
                        <a:latin typeface="Gill Sans MT" panose="020B0502020104020203" pitchFamily="34" charset="77"/>
                      </a:endParaRPr>
                    </a:p>
                  </a:txBody>
                  <a:tcPr marL="6707" marR="6707" marT="6707" marB="32195" anchor="b">
                    <a:lnL>
                      <a:noFill/>
                    </a:lnL>
                    <a:lnR>
                      <a:noFill/>
                    </a:lnR>
                    <a:lnT>
                      <a:noFill/>
                    </a:lnT>
                    <a:lnB>
                      <a:noFill/>
                    </a:lnB>
                    <a:solidFill>
                      <a:srgbClr val="FFFFFF"/>
                    </a:solidFill>
                  </a:tcPr>
                </a:tc>
                <a:tc gridSpan="2">
                  <a:txBody>
                    <a:bodyPr/>
                    <a:lstStyle/>
                    <a:p>
                      <a:pPr algn="r" fontAlgn="b"/>
                      <a:r>
                        <a:rPr lang="en-US" sz="1100" b="0" i="0" u="none" strike="noStrike">
                          <a:solidFill>
                            <a:srgbClr val="000000"/>
                          </a:solidFill>
                          <a:effectLst/>
                          <a:latin typeface="Gill Sans MT" panose="020B0502020104020203" pitchFamily="34" charset="77"/>
                        </a:rPr>
                        <a:t>686</a:t>
                      </a:r>
                    </a:p>
                  </a:txBody>
                  <a:tcPr marL="6707" marR="6707" marT="6707" marB="32195" anchor="b">
                    <a:lnL>
                      <a:noFill/>
                    </a:lnL>
                    <a:lnR>
                      <a:noFill/>
                    </a:lnR>
                    <a:lnT>
                      <a:noFill/>
                    </a:lnT>
                    <a:lnB>
                      <a:noFill/>
                    </a:lnB>
                    <a:solidFill>
                      <a:srgbClr val="F0F0F0"/>
                    </a:solidFill>
                  </a:tcPr>
                </a:tc>
                <a:tc hMerge="1">
                  <a:txBody>
                    <a:bodyPr/>
                    <a:lstStyle/>
                    <a:p>
                      <a:endParaRPr lang="en-US"/>
                    </a:p>
                  </a:txBody>
                  <a:tcPr/>
                </a:tc>
                <a:tc>
                  <a:txBody>
                    <a:bodyPr/>
                    <a:lstStyle/>
                    <a:p>
                      <a:pPr algn="r" fontAlgn="b"/>
                      <a:endParaRPr lang="en-US" sz="1100" b="0" i="0" u="none" strike="noStrike">
                        <a:solidFill>
                          <a:srgbClr val="000000"/>
                        </a:solidFill>
                        <a:effectLst/>
                        <a:latin typeface="Gill Sans MT" panose="020B0502020104020203" pitchFamily="34" charset="77"/>
                      </a:endParaRPr>
                    </a:p>
                  </a:txBody>
                  <a:tcPr marL="6707" marR="6707" marT="6707" marB="32195" anchor="b">
                    <a:lnL>
                      <a:noFill/>
                    </a:lnL>
                    <a:lnR>
                      <a:noFill/>
                    </a:lnR>
                    <a:lnT>
                      <a:noFill/>
                    </a:lnT>
                    <a:lnB>
                      <a:noFill/>
                    </a:lnB>
                    <a:solidFill>
                      <a:srgbClr val="F0F0F0"/>
                    </a:solidFill>
                  </a:tcPr>
                </a:tc>
                <a:tc gridSpan="2">
                  <a:txBody>
                    <a:bodyPr/>
                    <a:lstStyle/>
                    <a:p>
                      <a:pPr algn="r" fontAlgn="b"/>
                      <a:r>
                        <a:rPr lang="en-US" sz="1100" b="0" i="0" u="none" strike="noStrike">
                          <a:solidFill>
                            <a:srgbClr val="000000"/>
                          </a:solidFill>
                          <a:effectLst/>
                          <a:latin typeface="Gill Sans MT" panose="020B0502020104020203" pitchFamily="34" charset="77"/>
                        </a:rPr>
                        <a:t>994</a:t>
                      </a:r>
                    </a:p>
                  </a:txBody>
                  <a:tcPr marL="6707" marR="6707" marT="6707" marB="32195" anchor="b">
                    <a:lnL>
                      <a:noFill/>
                    </a:lnL>
                    <a:lnR>
                      <a:noFill/>
                    </a:lnR>
                    <a:lnT>
                      <a:noFill/>
                    </a:lnT>
                    <a:lnB>
                      <a:noFill/>
                    </a:lnB>
                    <a:solidFill>
                      <a:srgbClr val="FFFFFF"/>
                    </a:solidFill>
                  </a:tcPr>
                </a:tc>
                <a:tc hMerge="1">
                  <a:txBody>
                    <a:bodyPr/>
                    <a:lstStyle/>
                    <a:p>
                      <a:endParaRPr lang="en-US"/>
                    </a:p>
                  </a:txBody>
                  <a:tcPr/>
                </a:tc>
                <a:tc>
                  <a:txBody>
                    <a:bodyPr/>
                    <a:lstStyle/>
                    <a:p>
                      <a:pPr algn="r" fontAlgn="b"/>
                      <a:endParaRPr lang="en-US" sz="1100" b="0" i="0" u="none" strike="noStrike">
                        <a:solidFill>
                          <a:srgbClr val="000000"/>
                        </a:solidFill>
                        <a:effectLst/>
                        <a:latin typeface="Gill Sans MT" panose="020B0502020104020203" pitchFamily="34" charset="77"/>
                      </a:endParaRPr>
                    </a:p>
                  </a:txBody>
                  <a:tcPr marL="6707" marR="6707" marT="6707" marB="32195"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4115889104"/>
                  </a:ext>
                </a:extLst>
              </a:tr>
              <a:tr h="361244">
                <a:tc>
                  <a:txBody>
                    <a:bodyPr/>
                    <a:lstStyle/>
                    <a:p>
                      <a:pPr algn="l" fontAlgn="b"/>
                      <a:r>
                        <a:rPr lang="en-US" sz="1100" b="1" i="0" u="none" strike="noStrike">
                          <a:solidFill>
                            <a:srgbClr val="000000"/>
                          </a:solidFill>
                          <a:effectLst/>
                          <a:latin typeface="Gill Sans MT" panose="020B0502020104020203" pitchFamily="34" charset="77"/>
                        </a:rPr>
                        <a:t>Net income (loss) attributable to ExxonMobil</a:t>
                      </a:r>
                    </a:p>
                  </a:txBody>
                  <a:tcPr marL="6707" marR="6707" marT="6707" marB="32195"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gridSpan="2">
                  <a:txBody>
                    <a:bodyPr/>
                    <a:lstStyle/>
                    <a:p>
                      <a:pPr algn="r" fontAlgn="b"/>
                      <a:r>
                        <a:rPr lang="en-US" sz="1100" b="1" i="0" u="none" strike="noStrike">
                          <a:solidFill>
                            <a:srgbClr val="000000"/>
                          </a:solidFill>
                          <a:effectLst/>
                          <a:latin typeface="Gill Sans MT" panose="020B0502020104020203" pitchFamily="34" charset="77"/>
                        </a:rPr>
                        <a:t>7,880</a:t>
                      </a:r>
                    </a:p>
                  </a:txBody>
                  <a:tcPr marL="6707" marR="6707" marT="6707" marB="32195" anchor="b">
                    <a:lnL>
                      <a:noFill/>
                    </a:lnL>
                    <a:lnR>
                      <a:noFill/>
                    </a:lnR>
                    <a:lnT>
                      <a:noFill/>
                    </a:lnT>
                    <a:lnB>
                      <a:noFill/>
                    </a:lnB>
                    <a:solidFill>
                      <a:srgbClr val="F0F0F0"/>
                    </a:solidFill>
                  </a:tcPr>
                </a:tc>
                <a:tc hMerge="1">
                  <a:txBody>
                    <a:bodyPr/>
                    <a:lstStyle/>
                    <a:p>
                      <a:endParaRPr lang="en-US"/>
                    </a:p>
                  </a:txBody>
                  <a:tcPr/>
                </a:tc>
                <a:tc>
                  <a:txBody>
                    <a:bodyPr/>
                    <a:lstStyle/>
                    <a:p>
                      <a:pPr algn="r" fontAlgn="b"/>
                      <a:endParaRPr lang="en-US" sz="1100" b="0" i="0" u="none" strike="noStrike">
                        <a:solidFill>
                          <a:srgbClr val="000000"/>
                        </a:solidFill>
                        <a:effectLst/>
                        <a:latin typeface="Gill Sans MT" panose="020B0502020104020203" pitchFamily="34" charset="77"/>
                      </a:endParaRPr>
                    </a:p>
                  </a:txBody>
                  <a:tcPr marL="6707" marR="6707" marT="6707" marB="32195" anchor="b">
                    <a:lnL>
                      <a:noFill/>
                    </a:lnL>
                    <a:lnR>
                      <a:noFill/>
                    </a:lnR>
                    <a:lnT>
                      <a:noFill/>
                    </a:lnT>
                    <a:lnB>
                      <a:noFill/>
                    </a:lnB>
                    <a:solidFill>
                      <a:srgbClr val="F0F0F0"/>
                    </a:solidFill>
                  </a:tcPr>
                </a:tc>
                <a:tc gridSpan="2">
                  <a:txBody>
                    <a:bodyPr/>
                    <a:lstStyle/>
                    <a:p>
                      <a:pPr algn="r" fontAlgn="b"/>
                      <a:r>
                        <a:rPr lang="en-US" sz="1100" b="1" i="0" u="none" strike="noStrike">
                          <a:solidFill>
                            <a:srgbClr val="000000"/>
                          </a:solidFill>
                          <a:effectLst/>
                          <a:latin typeface="Gill Sans MT" panose="020B0502020104020203" pitchFamily="34" charset="77"/>
                        </a:rPr>
                        <a:t>17,850</a:t>
                      </a:r>
                    </a:p>
                  </a:txBody>
                  <a:tcPr marL="6707" marR="6707" marT="6707" marB="32195" anchor="b">
                    <a:lnL>
                      <a:noFill/>
                    </a:lnL>
                    <a:lnR>
                      <a:noFill/>
                    </a:lnR>
                    <a:lnT>
                      <a:noFill/>
                    </a:lnT>
                    <a:lnB>
                      <a:noFill/>
                    </a:lnB>
                    <a:solidFill>
                      <a:srgbClr val="FFFFFF"/>
                    </a:solidFill>
                  </a:tcPr>
                </a:tc>
                <a:tc hMerge="1">
                  <a:txBody>
                    <a:bodyPr/>
                    <a:lstStyle/>
                    <a:p>
                      <a:endParaRPr lang="en-US"/>
                    </a:p>
                  </a:txBody>
                  <a:tcPr/>
                </a:tc>
                <a:tc>
                  <a:txBody>
                    <a:bodyPr/>
                    <a:lstStyle/>
                    <a:p>
                      <a:pPr algn="r" fontAlgn="b"/>
                      <a:endParaRPr lang="en-US" sz="1100" b="0" i="0" u="none" strike="noStrike">
                        <a:solidFill>
                          <a:srgbClr val="000000"/>
                        </a:solidFill>
                        <a:effectLst/>
                        <a:latin typeface="Gill Sans MT" panose="020B0502020104020203" pitchFamily="34" charset="77"/>
                      </a:endParaRPr>
                    </a:p>
                  </a:txBody>
                  <a:tcPr marL="6707" marR="6707" marT="6707" marB="32195" anchor="b">
                    <a:lnL>
                      <a:noFill/>
                    </a:lnL>
                    <a:lnR>
                      <a:noFill/>
                    </a:lnR>
                    <a:lnT>
                      <a:noFill/>
                    </a:lnT>
                    <a:lnB>
                      <a:noFill/>
                    </a:lnB>
                    <a:solidFill>
                      <a:srgbClr val="FFFFFF"/>
                    </a:solidFill>
                  </a:tcPr>
                </a:tc>
                <a:tc gridSpan="2">
                  <a:txBody>
                    <a:bodyPr/>
                    <a:lstStyle/>
                    <a:p>
                      <a:pPr algn="r" fontAlgn="b"/>
                      <a:r>
                        <a:rPr lang="en-US" sz="1100" b="1" i="0" u="none" strike="noStrike">
                          <a:solidFill>
                            <a:srgbClr val="000000"/>
                          </a:solidFill>
                          <a:effectLst/>
                          <a:latin typeface="Gill Sans MT" panose="020B0502020104020203" pitchFamily="34" charset="77"/>
                        </a:rPr>
                        <a:t>19,310</a:t>
                      </a:r>
                    </a:p>
                  </a:txBody>
                  <a:tcPr marL="6707" marR="6707" marT="6707" marB="32195" anchor="b">
                    <a:lnL>
                      <a:noFill/>
                    </a:lnL>
                    <a:lnR>
                      <a:noFill/>
                    </a:lnR>
                    <a:lnT>
                      <a:noFill/>
                    </a:lnT>
                    <a:lnB>
                      <a:noFill/>
                    </a:lnB>
                    <a:solidFill>
                      <a:srgbClr val="F0F0F0"/>
                    </a:solidFill>
                  </a:tcPr>
                </a:tc>
                <a:tc hMerge="1">
                  <a:txBody>
                    <a:bodyPr/>
                    <a:lstStyle/>
                    <a:p>
                      <a:endParaRPr lang="en-US"/>
                    </a:p>
                  </a:txBody>
                  <a:tcPr/>
                </a:tc>
                <a:tc>
                  <a:txBody>
                    <a:bodyPr/>
                    <a:lstStyle/>
                    <a:p>
                      <a:pPr algn="r" fontAlgn="b"/>
                      <a:endParaRPr lang="en-US" sz="1100" b="0" i="0" u="none" strike="noStrike">
                        <a:solidFill>
                          <a:srgbClr val="000000"/>
                        </a:solidFill>
                        <a:effectLst/>
                        <a:latin typeface="Gill Sans MT" panose="020B0502020104020203" pitchFamily="34" charset="77"/>
                      </a:endParaRPr>
                    </a:p>
                  </a:txBody>
                  <a:tcPr marL="6707" marR="6707" marT="6707" marB="32195" anchor="b">
                    <a:lnL>
                      <a:noFill/>
                    </a:lnL>
                    <a:lnR>
                      <a:noFill/>
                    </a:lnR>
                    <a:lnT>
                      <a:noFill/>
                    </a:lnT>
                    <a:lnB>
                      <a:noFill/>
                    </a:lnB>
                    <a:solidFill>
                      <a:srgbClr val="F0F0F0"/>
                    </a:solidFill>
                  </a:tcPr>
                </a:tc>
                <a:tc gridSpan="2">
                  <a:txBody>
                    <a:bodyPr/>
                    <a:lstStyle/>
                    <a:p>
                      <a:pPr algn="r" fontAlgn="b"/>
                      <a:r>
                        <a:rPr lang="en-US" sz="1100" b="1" i="0" u="none" strike="noStrike">
                          <a:solidFill>
                            <a:srgbClr val="000000"/>
                          </a:solidFill>
                          <a:effectLst/>
                          <a:latin typeface="Gill Sans MT" panose="020B0502020104020203" pitchFamily="34" charset="77"/>
                        </a:rPr>
                        <a:t>23,330</a:t>
                      </a:r>
                    </a:p>
                  </a:txBody>
                  <a:tcPr marL="6707" marR="6707" marT="6707" marB="32195" anchor="b">
                    <a:lnL>
                      <a:noFill/>
                    </a:lnL>
                    <a:lnR>
                      <a:noFill/>
                    </a:lnR>
                    <a:lnT>
                      <a:noFill/>
                    </a:lnT>
                    <a:lnB>
                      <a:noFill/>
                    </a:lnB>
                    <a:solidFill>
                      <a:srgbClr val="FFFFFF"/>
                    </a:solidFill>
                  </a:tcPr>
                </a:tc>
                <a:tc hMerge="1">
                  <a:txBody>
                    <a:bodyPr/>
                    <a:lstStyle/>
                    <a:p>
                      <a:endParaRPr lang="en-US"/>
                    </a:p>
                  </a:txBody>
                  <a:tcPr/>
                </a:tc>
                <a:tc>
                  <a:txBody>
                    <a:bodyPr/>
                    <a:lstStyle/>
                    <a:p>
                      <a:pPr algn="r" fontAlgn="b"/>
                      <a:endParaRPr lang="en-US" sz="1100" b="0" i="0" u="none" strike="noStrike">
                        <a:solidFill>
                          <a:srgbClr val="000000"/>
                        </a:solidFill>
                        <a:effectLst/>
                        <a:latin typeface="Gill Sans MT" panose="020B0502020104020203" pitchFamily="34" charset="77"/>
                      </a:endParaRPr>
                    </a:p>
                  </a:txBody>
                  <a:tcPr marL="6707" marR="6707" marT="6707" marB="32195"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339582717"/>
                  </a:ext>
                </a:extLst>
              </a:tr>
              <a:tr h="202297">
                <a:tc>
                  <a:txBody>
                    <a:bodyPr/>
                    <a:lstStyle/>
                    <a:p>
                      <a:pPr algn="l" fontAlgn="b"/>
                      <a:endParaRPr lang="en-US" sz="1100" b="0" i="0" u="none" strike="noStrike">
                        <a:solidFill>
                          <a:srgbClr val="000000"/>
                        </a:solidFill>
                        <a:effectLst/>
                        <a:latin typeface="Gill Sans MT" panose="020B0502020104020203" pitchFamily="34" charset="77"/>
                      </a:endParaRPr>
                    </a:p>
                  </a:txBody>
                  <a:tcPr marL="6707" marR="6707" marT="6707" marB="32195" anchor="b">
                    <a:lnL w="12700" cap="flat" cmpd="sng" algn="ctr">
                      <a:solidFill>
                        <a:srgbClr val="000000"/>
                      </a:solidFill>
                      <a:prstDash val="solid"/>
                      <a:round/>
                      <a:headEnd type="none" w="med" len="med"/>
                      <a:tailEnd type="none" w="med" len="med"/>
                    </a:lnL>
                    <a:lnR>
                      <a:noFill/>
                    </a:lnR>
                    <a:lnT>
                      <a:noFill/>
                    </a:lnT>
                    <a:lnB>
                      <a:noFill/>
                    </a:lnB>
                    <a:solidFill>
                      <a:schemeClr val="tx1"/>
                    </a:solidFill>
                  </a:tcPr>
                </a:tc>
                <a:tc gridSpan="3">
                  <a:txBody>
                    <a:bodyPr/>
                    <a:lstStyle/>
                    <a:p>
                      <a:pPr algn="l" fontAlgn="b"/>
                      <a:endParaRPr lang="en-US" sz="1100" b="0" i="0" u="none" strike="noStrike">
                        <a:solidFill>
                          <a:srgbClr val="000000"/>
                        </a:solidFill>
                        <a:effectLst/>
                        <a:latin typeface="Gill Sans MT" panose="020B0502020104020203" pitchFamily="34" charset="77"/>
                      </a:endParaRPr>
                    </a:p>
                  </a:txBody>
                  <a:tcPr marL="6707" marR="6707" marT="6707" marB="32195" anchor="b">
                    <a:lnL>
                      <a:noFill/>
                    </a:lnL>
                    <a:lnR>
                      <a:noFill/>
                    </a:lnR>
                    <a:lnT>
                      <a:noFill/>
                    </a:lnT>
                    <a:lnB>
                      <a:noFill/>
                    </a:lnB>
                    <a:solidFill>
                      <a:schemeClr val="tx1">
                        <a:lumMod val="95000"/>
                      </a:schemeClr>
                    </a:solidFill>
                  </a:tcPr>
                </a:tc>
                <a:tc hMerge="1">
                  <a:txBody>
                    <a:bodyPr/>
                    <a:lstStyle/>
                    <a:p>
                      <a:endParaRPr lang="en-US"/>
                    </a:p>
                  </a:txBody>
                  <a:tcPr/>
                </a:tc>
                <a:tc hMerge="1">
                  <a:txBody>
                    <a:bodyPr/>
                    <a:lstStyle/>
                    <a:p>
                      <a:endParaRPr lang="en-US"/>
                    </a:p>
                  </a:txBody>
                  <a:tcPr/>
                </a:tc>
                <a:tc gridSpan="3">
                  <a:txBody>
                    <a:bodyPr/>
                    <a:lstStyle/>
                    <a:p>
                      <a:pPr algn="l" fontAlgn="b"/>
                      <a:endParaRPr lang="en-US" sz="1100" b="0" i="0" u="none" strike="noStrike">
                        <a:solidFill>
                          <a:srgbClr val="000000"/>
                        </a:solidFill>
                        <a:effectLst/>
                        <a:latin typeface="Gill Sans MT" panose="020B0502020104020203" pitchFamily="34" charset="77"/>
                      </a:endParaRPr>
                    </a:p>
                  </a:txBody>
                  <a:tcPr marL="6707" marR="6707" marT="6707" marB="32195" anchor="b">
                    <a:lnL>
                      <a:noFill/>
                    </a:lnL>
                    <a:lnR>
                      <a:noFill/>
                    </a:lnR>
                    <a:lnT>
                      <a:noFill/>
                    </a:lnT>
                    <a:lnB>
                      <a:noFill/>
                    </a:lnB>
                    <a:solidFill>
                      <a:schemeClr val="tx1"/>
                    </a:solidFill>
                  </a:tcPr>
                </a:tc>
                <a:tc hMerge="1">
                  <a:txBody>
                    <a:bodyPr/>
                    <a:lstStyle/>
                    <a:p>
                      <a:endParaRPr lang="en-US"/>
                    </a:p>
                  </a:txBody>
                  <a:tcPr/>
                </a:tc>
                <a:tc hMerge="1">
                  <a:txBody>
                    <a:bodyPr/>
                    <a:lstStyle/>
                    <a:p>
                      <a:endParaRPr lang="en-US"/>
                    </a:p>
                  </a:txBody>
                  <a:tcPr/>
                </a:tc>
                <a:tc gridSpan="3">
                  <a:txBody>
                    <a:bodyPr/>
                    <a:lstStyle/>
                    <a:p>
                      <a:pPr algn="l" fontAlgn="b"/>
                      <a:endParaRPr lang="en-US" sz="1100" b="0" i="0" u="none" strike="noStrike">
                        <a:solidFill>
                          <a:srgbClr val="000000"/>
                        </a:solidFill>
                        <a:effectLst/>
                        <a:latin typeface="Gill Sans MT" panose="020B0502020104020203" pitchFamily="34" charset="77"/>
                      </a:endParaRPr>
                    </a:p>
                  </a:txBody>
                  <a:tcPr marL="6707" marR="6707" marT="6707" marB="32195" anchor="b">
                    <a:lnL>
                      <a:noFill/>
                    </a:lnL>
                    <a:lnR>
                      <a:noFill/>
                    </a:lnR>
                    <a:lnT>
                      <a:noFill/>
                    </a:lnT>
                    <a:lnB>
                      <a:noFill/>
                    </a:lnB>
                    <a:solidFill>
                      <a:schemeClr val="tx1">
                        <a:lumMod val="95000"/>
                      </a:schemeClr>
                    </a:solidFill>
                  </a:tcPr>
                </a:tc>
                <a:tc hMerge="1">
                  <a:txBody>
                    <a:bodyPr/>
                    <a:lstStyle/>
                    <a:p>
                      <a:endParaRPr lang="en-US"/>
                    </a:p>
                  </a:txBody>
                  <a:tcPr/>
                </a:tc>
                <a:tc hMerge="1">
                  <a:txBody>
                    <a:bodyPr/>
                    <a:lstStyle/>
                    <a:p>
                      <a:endParaRPr lang="en-US"/>
                    </a:p>
                  </a:txBody>
                  <a:tcPr/>
                </a:tc>
                <a:tc gridSpan="3">
                  <a:txBody>
                    <a:bodyPr/>
                    <a:lstStyle/>
                    <a:p>
                      <a:pPr algn="l" fontAlgn="b"/>
                      <a:endParaRPr lang="en-US" sz="1100" b="0" i="0" u="none" strike="noStrike">
                        <a:solidFill>
                          <a:srgbClr val="000000"/>
                        </a:solidFill>
                        <a:effectLst/>
                        <a:latin typeface="Gill Sans MT" panose="020B0502020104020203" pitchFamily="34" charset="77"/>
                      </a:endParaRPr>
                    </a:p>
                  </a:txBody>
                  <a:tcPr marL="6707" marR="6707" marT="6707" marB="32195" anchor="b">
                    <a:lnL>
                      <a:noFill/>
                    </a:lnL>
                    <a:lnR>
                      <a:noFill/>
                    </a:lnR>
                    <a:lnT>
                      <a:noFill/>
                    </a:lnT>
                    <a:lnB>
                      <a:noFill/>
                    </a:lnB>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191341502"/>
                  </a:ext>
                </a:extLst>
              </a:tr>
              <a:tr h="202297">
                <a:tc>
                  <a:txBody>
                    <a:bodyPr/>
                    <a:lstStyle/>
                    <a:p>
                      <a:pPr algn="l" fontAlgn="b"/>
                      <a:r>
                        <a:rPr lang="en-US" sz="1100" b="1" i="0" u="none" strike="noStrike">
                          <a:solidFill>
                            <a:srgbClr val="000000"/>
                          </a:solidFill>
                          <a:effectLst/>
                          <a:latin typeface="Gill Sans MT" panose="020B0502020104020203" pitchFamily="34" charset="77"/>
                        </a:rPr>
                        <a:t>Earnings (loss) per common share (dollars)</a:t>
                      </a:r>
                    </a:p>
                  </a:txBody>
                  <a:tcPr marL="6707" marR="6707" marT="6707" marB="32195"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gridSpan="2">
                  <a:txBody>
                    <a:bodyPr/>
                    <a:lstStyle/>
                    <a:p>
                      <a:pPr algn="r" fontAlgn="b"/>
                      <a:r>
                        <a:rPr lang="en-US" sz="1100" b="1" i="0" u="none" strike="noStrike">
                          <a:solidFill>
                            <a:srgbClr val="000000"/>
                          </a:solidFill>
                          <a:effectLst/>
                          <a:latin typeface="Gill Sans MT" panose="020B0502020104020203" pitchFamily="34" charset="77"/>
                        </a:rPr>
                        <a:t>1.94</a:t>
                      </a:r>
                    </a:p>
                  </a:txBody>
                  <a:tcPr marL="6707" marR="6707" marT="6707" marB="32195" anchor="b">
                    <a:lnL>
                      <a:noFill/>
                    </a:lnL>
                    <a:lnR>
                      <a:noFill/>
                    </a:lnR>
                    <a:lnT>
                      <a:noFill/>
                    </a:lnT>
                    <a:lnB>
                      <a:noFill/>
                    </a:lnB>
                    <a:solidFill>
                      <a:schemeClr val="tx1">
                        <a:lumMod val="95000"/>
                      </a:schemeClr>
                    </a:solidFill>
                  </a:tcPr>
                </a:tc>
                <a:tc hMerge="1">
                  <a:txBody>
                    <a:bodyPr/>
                    <a:lstStyle/>
                    <a:p>
                      <a:endParaRPr lang="en-US"/>
                    </a:p>
                  </a:txBody>
                  <a:tcPr/>
                </a:tc>
                <a:tc>
                  <a:txBody>
                    <a:bodyPr/>
                    <a:lstStyle/>
                    <a:p>
                      <a:pPr algn="r" fontAlgn="b"/>
                      <a:endParaRPr lang="en-US" sz="1100" b="0" i="0" u="none" strike="noStrike">
                        <a:solidFill>
                          <a:srgbClr val="000000"/>
                        </a:solidFill>
                        <a:effectLst/>
                        <a:latin typeface="Gill Sans MT" panose="020B0502020104020203" pitchFamily="34" charset="77"/>
                      </a:endParaRPr>
                    </a:p>
                  </a:txBody>
                  <a:tcPr marL="6707" marR="6707" marT="6707" marB="32195" anchor="b">
                    <a:lnL>
                      <a:noFill/>
                    </a:lnL>
                    <a:lnR>
                      <a:noFill/>
                    </a:lnR>
                    <a:lnT>
                      <a:noFill/>
                    </a:lnT>
                    <a:lnB>
                      <a:noFill/>
                    </a:lnB>
                    <a:solidFill>
                      <a:schemeClr val="tx1">
                        <a:lumMod val="95000"/>
                      </a:schemeClr>
                    </a:solidFill>
                  </a:tcPr>
                </a:tc>
                <a:tc gridSpan="2">
                  <a:txBody>
                    <a:bodyPr/>
                    <a:lstStyle/>
                    <a:p>
                      <a:pPr algn="r" fontAlgn="b"/>
                      <a:r>
                        <a:rPr lang="en-US" sz="1100" b="1" i="0" u="none" strike="noStrike">
                          <a:solidFill>
                            <a:srgbClr val="000000"/>
                          </a:solidFill>
                          <a:effectLst/>
                          <a:latin typeface="Gill Sans MT" panose="020B0502020104020203" pitchFamily="34" charset="77"/>
                        </a:rPr>
                        <a:t>4.21</a:t>
                      </a:r>
                    </a:p>
                  </a:txBody>
                  <a:tcPr marL="6707" marR="6707" marT="6707" marB="32195" anchor="b">
                    <a:lnL>
                      <a:noFill/>
                    </a:lnL>
                    <a:lnR>
                      <a:noFill/>
                    </a:lnR>
                    <a:lnT>
                      <a:noFill/>
                    </a:lnT>
                    <a:lnB>
                      <a:noFill/>
                    </a:lnB>
                    <a:solidFill>
                      <a:srgbClr val="FFFFFF"/>
                    </a:solidFill>
                  </a:tcPr>
                </a:tc>
                <a:tc hMerge="1">
                  <a:txBody>
                    <a:bodyPr/>
                    <a:lstStyle/>
                    <a:p>
                      <a:endParaRPr lang="en-US"/>
                    </a:p>
                  </a:txBody>
                  <a:tcPr/>
                </a:tc>
                <a:tc>
                  <a:txBody>
                    <a:bodyPr/>
                    <a:lstStyle/>
                    <a:p>
                      <a:pPr algn="r" fontAlgn="b"/>
                      <a:endParaRPr lang="en-US" sz="1100" b="0" i="0" u="none" strike="noStrike">
                        <a:solidFill>
                          <a:srgbClr val="000000"/>
                        </a:solidFill>
                        <a:effectLst/>
                        <a:latin typeface="Gill Sans MT" panose="020B0502020104020203" pitchFamily="34" charset="77"/>
                      </a:endParaRPr>
                    </a:p>
                  </a:txBody>
                  <a:tcPr marL="6707" marR="6707" marT="6707" marB="32195" anchor="b">
                    <a:lnL>
                      <a:noFill/>
                    </a:lnL>
                    <a:lnR>
                      <a:noFill/>
                    </a:lnR>
                    <a:lnT>
                      <a:noFill/>
                    </a:lnT>
                    <a:lnB>
                      <a:noFill/>
                    </a:lnB>
                    <a:solidFill>
                      <a:srgbClr val="FFFFFF"/>
                    </a:solidFill>
                  </a:tcPr>
                </a:tc>
                <a:tc gridSpan="2">
                  <a:txBody>
                    <a:bodyPr/>
                    <a:lstStyle/>
                    <a:p>
                      <a:pPr algn="r" fontAlgn="b"/>
                      <a:r>
                        <a:rPr lang="en-US" sz="1100" b="1" i="0" u="none" strike="noStrike">
                          <a:solidFill>
                            <a:srgbClr val="000000"/>
                          </a:solidFill>
                          <a:effectLst/>
                          <a:latin typeface="Gill Sans MT" panose="020B0502020104020203" pitchFamily="34" charset="77"/>
                        </a:rPr>
                        <a:t>4.73</a:t>
                      </a:r>
                    </a:p>
                  </a:txBody>
                  <a:tcPr marL="6707" marR="6707" marT="6707" marB="32195" anchor="b">
                    <a:lnL>
                      <a:noFill/>
                    </a:lnL>
                    <a:lnR>
                      <a:noFill/>
                    </a:lnR>
                    <a:lnT>
                      <a:noFill/>
                    </a:lnT>
                    <a:lnB>
                      <a:noFill/>
                    </a:lnB>
                    <a:solidFill>
                      <a:schemeClr val="tx1">
                        <a:lumMod val="95000"/>
                      </a:schemeClr>
                    </a:solidFill>
                  </a:tcPr>
                </a:tc>
                <a:tc hMerge="1">
                  <a:txBody>
                    <a:bodyPr/>
                    <a:lstStyle/>
                    <a:p>
                      <a:endParaRPr lang="en-US"/>
                    </a:p>
                  </a:txBody>
                  <a:tcPr/>
                </a:tc>
                <a:tc>
                  <a:txBody>
                    <a:bodyPr/>
                    <a:lstStyle/>
                    <a:p>
                      <a:pPr algn="r" fontAlgn="b"/>
                      <a:endParaRPr lang="en-US" sz="1100" b="0" i="0" u="none" strike="noStrike">
                        <a:solidFill>
                          <a:srgbClr val="000000"/>
                        </a:solidFill>
                        <a:effectLst/>
                        <a:latin typeface="Gill Sans MT" panose="020B0502020104020203" pitchFamily="34" charset="77"/>
                      </a:endParaRPr>
                    </a:p>
                  </a:txBody>
                  <a:tcPr marL="6707" marR="6707" marT="6707" marB="32195" anchor="b">
                    <a:lnL>
                      <a:noFill/>
                    </a:lnL>
                    <a:lnR>
                      <a:noFill/>
                    </a:lnR>
                    <a:lnT>
                      <a:noFill/>
                    </a:lnT>
                    <a:lnB>
                      <a:noFill/>
                    </a:lnB>
                    <a:solidFill>
                      <a:schemeClr val="tx1">
                        <a:lumMod val="95000"/>
                      </a:schemeClr>
                    </a:solidFill>
                  </a:tcPr>
                </a:tc>
                <a:tc gridSpan="2">
                  <a:txBody>
                    <a:bodyPr/>
                    <a:lstStyle/>
                    <a:p>
                      <a:pPr algn="r" fontAlgn="b"/>
                      <a:r>
                        <a:rPr lang="en-US" sz="1100" b="1" i="0" u="none" strike="noStrike">
                          <a:solidFill>
                            <a:srgbClr val="000000"/>
                          </a:solidFill>
                          <a:effectLst/>
                          <a:latin typeface="Gill Sans MT" panose="020B0502020104020203" pitchFamily="34" charset="77"/>
                        </a:rPr>
                        <a:t>5.49</a:t>
                      </a:r>
                    </a:p>
                  </a:txBody>
                  <a:tcPr marL="6707" marR="6707" marT="6707" marB="32195" anchor="b">
                    <a:lnL>
                      <a:noFill/>
                    </a:lnL>
                    <a:lnR>
                      <a:noFill/>
                    </a:lnR>
                    <a:lnT>
                      <a:noFill/>
                    </a:lnT>
                    <a:lnB>
                      <a:noFill/>
                    </a:lnB>
                    <a:solidFill>
                      <a:srgbClr val="FFFFFF"/>
                    </a:solidFill>
                  </a:tcPr>
                </a:tc>
                <a:tc hMerge="1">
                  <a:txBody>
                    <a:bodyPr/>
                    <a:lstStyle/>
                    <a:p>
                      <a:endParaRPr lang="en-US"/>
                    </a:p>
                  </a:txBody>
                  <a:tcPr/>
                </a:tc>
                <a:tc>
                  <a:txBody>
                    <a:bodyPr/>
                    <a:lstStyle/>
                    <a:p>
                      <a:pPr algn="r" fontAlgn="b"/>
                      <a:endParaRPr lang="en-US" sz="1100" b="0" i="0" u="none" strike="noStrike">
                        <a:solidFill>
                          <a:srgbClr val="000000"/>
                        </a:solidFill>
                        <a:effectLst/>
                        <a:latin typeface="Gill Sans MT" panose="020B0502020104020203" pitchFamily="34" charset="77"/>
                      </a:endParaRPr>
                    </a:p>
                  </a:txBody>
                  <a:tcPr marL="6707" marR="6707" marT="6707" marB="32195"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2098189212"/>
                  </a:ext>
                </a:extLst>
              </a:tr>
              <a:tr h="202297">
                <a:tc>
                  <a:txBody>
                    <a:bodyPr/>
                    <a:lstStyle/>
                    <a:p>
                      <a:pPr algn="l" fontAlgn="b"/>
                      <a:endParaRPr lang="en-US" sz="1100" b="0" i="0" u="none" strike="noStrike">
                        <a:solidFill>
                          <a:srgbClr val="000000"/>
                        </a:solidFill>
                        <a:effectLst/>
                        <a:latin typeface="Gill Sans MT" panose="020B0502020104020203" pitchFamily="34" charset="77"/>
                      </a:endParaRPr>
                    </a:p>
                  </a:txBody>
                  <a:tcPr marL="6707" marR="6707" marT="6707" marB="32195"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chemeClr val="tx1">
                        <a:lumMod val="75000"/>
                      </a:schemeClr>
                    </a:solidFill>
                  </a:tcPr>
                </a:tc>
                <a:tc gridSpan="3">
                  <a:txBody>
                    <a:bodyPr/>
                    <a:lstStyle/>
                    <a:p>
                      <a:pPr algn="l" fontAlgn="b"/>
                      <a:endParaRPr lang="en-US" sz="1100" b="0" i="0" u="none" strike="noStrike">
                        <a:solidFill>
                          <a:srgbClr val="000000"/>
                        </a:solidFill>
                        <a:effectLst/>
                        <a:latin typeface="Gill Sans MT" panose="020B0502020104020203" pitchFamily="34" charset="77"/>
                      </a:endParaRPr>
                    </a:p>
                  </a:txBody>
                  <a:tcPr marL="6707" marR="6707" marT="6707" marB="32195" anchor="b">
                    <a:lnL>
                      <a:noFill/>
                    </a:lnL>
                    <a:lnR>
                      <a:noFill/>
                    </a:lnR>
                    <a:lnT>
                      <a:noFill/>
                    </a:lnT>
                    <a:lnB w="12700" cap="flat" cmpd="sng" algn="ctr">
                      <a:solidFill>
                        <a:srgbClr val="000000"/>
                      </a:solidFill>
                      <a:prstDash val="solid"/>
                      <a:round/>
                      <a:headEnd type="none" w="med" len="med"/>
                      <a:tailEnd type="none" w="med" len="med"/>
                    </a:lnB>
                    <a:solidFill>
                      <a:schemeClr val="tx1">
                        <a:lumMod val="75000"/>
                      </a:schemeClr>
                    </a:solidFill>
                  </a:tcPr>
                </a:tc>
                <a:tc hMerge="1">
                  <a:txBody>
                    <a:bodyPr/>
                    <a:lstStyle/>
                    <a:p>
                      <a:endParaRPr lang="en-US"/>
                    </a:p>
                  </a:txBody>
                  <a:tcPr/>
                </a:tc>
                <a:tc hMerge="1">
                  <a:txBody>
                    <a:bodyPr/>
                    <a:lstStyle/>
                    <a:p>
                      <a:endParaRPr lang="en-US"/>
                    </a:p>
                  </a:txBody>
                  <a:tcPr/>
                </a:tc>
                <a:tc gridSpan="3">
                  <a:txBody>
                    <a:bodyPr/>
                    <a:lstStyle/>
                    <a:p>
                      <a:pPr algn="l" fontAlgn="b"/>
                      <a:endParaRPr lang="en-US" sz="1100" b="0" i="0" u="none" strike="noStrike">
                        <a:solidFill>
                          <a:srgbClr val="000000"/>
                        </a:solidFill>
                        <a:effectLst/>
                        <a:latin typeface="Gill Sans MT" panose="020B0502020104020203" pitchFamily="34" charset="77"/>
                      </a:endParaRPr>
                    </a:p>
                  </a:txBody>
                  <a:tcPr marL="6707" marR="6707" marT="6707" marB="32195" anchor="b">
                    <a:lnL>
                      <a:noFill/>
                    </a:lnL>
                    <a:lnR>
                      <a:noFill/>
                    </a:lnR>
                    <a:lnT>
                      <a:noFill/>
                    </a:lnT>
                    <a:lnB w="12700" cap="flat" cmpd="sng" algn="ctr">
                      <a:solidFill>
                        <a:srgbClr val="000000"/>
                      </a:solidFill>
                      <a:prstDash val="solid"/>
                      <a:round/>
                      <a:headEnd type="none" w="med" len="med"/>
                      <a:tailEnd type="none" w="med" len="med"/>
                    </a:lnB>
                    <a:solidFill>
                      <a:schemeClr val="tx1">
                        <a:lumMod val="75000"/>
                      </a:schemeClr>
                    </a:solidFill>
                  </a:tcPr>
                </a:tc>
                <a:tc hMerge="1">
                  <a:txBody>
                    <a:bodyPr/>
                    <a:lstStyle/>
                    <a:p>
                      <a:endParaRPr lang="en-US"/>
                    </a:p>
                  </a:txBody>
                  <a:tcPr/>
                </a:tc>
                <a:tc hMerge="1">
                  <a:txBody>
                    <a:bodyPr/>
                    <a:lstStyle/>
                    <a:p>
                      <a:endParaRPr lang="en-US"/>
                    </a:p>
                  </a:txBody>
                  <a:tcPr/>
                </a:tc>
                <a:tc gridSpan="3">
                  <a:txBody>
                    <a:bodyPr/>
                    <a:lstStyle/>
                    <a:p>
                      <a:pPr algn="l" fontAlgn="b"/>
                      <a:endParaRPr lang="en-US" sz="1100" b="0" i="0" u="none" strike="noStrike">
                        <a:solidFill>
                          <a:srgbClr val="000000"/>
                        </a:solidFill>
                        <a:effectLst/>
                        <a:latin typeface="Gill Sans MT" panose="020B0502020104020203" pitchFamily="34" charset="77"/>
                      </a:endParaRPr>
                    </a:p>
                  </a:txBody>
                  <a:tcPr marL="6707" marR="6707" marT="6707" marB="32195" anchor="b">
                    <a:lnL>
                      <a:noFill/>
                    </a:lnL>
                    <a:lnR>
                      <a:noFill/>
                    </a:lnR>
                    <a:lnT>
                      <a:noFill/>
                    </a:lnT>
                    <a:lnB w="12700" cap="flat" cmpd="sng" algn="ctr">
                      <a:solidFill>
                        <a:srgbClr val="000000"/>
                      </a:solidFill>
                      <a:prstDash val="solid"/>
                      <a:round/>
                      <a:headEnd type="none" w="med" len="med"/>
                      <a:tailEnd type="none" w="med" len="med"/>
                    </a:lnB>
                    <a:solidFill>
                      <a:schemeClr val="tx1">
                        <a:lumMod val="75000"/>
                      </a:schemeClr>
                    </a:solidFill>
                  </a:tcPr>
                </a:tc>
                <a:tc hMerge="1">
                  <a:txBody>
                    <a:bodyPr/>
                    <a:lstStyle/>
                    <a:p>
                      <a:endParaRPr lang="en-US"/>
                    </a:p>
                  </a:txBody>
                  <a:tcPr/>
                </a:tc>
                <a:tc hMerge="1">
                  <a:txBody>
                    <a:bodyPr/>
                    <a:lstStyle/>
                    <a:p>
                      <a:endParaRPr lang="en-US"/>
                    </a:p>
                  </a:txBody>
                  <a:tcPr/>
                </a:tc>
                <a:tc gridSpan="3">
                  <a:txBody>
                    <a:bodyPr/>
                    <a:lstStyle/>
                    <a:p>
                      <a:pPr algn="l" fontAlgn="b"/>
                      <a:endParaRPr lang="en-US" sz="1100" b="0" i="0" u="none" strike="noStrike" dirty="0">
                        <a:solidFill>
                          <a:srgbClr val="000000"/>
                        </a:solidFill>
                        <a:effectLst/>
                        <a:latin typeface="Gill Sans MT" panose="020B0502020104020203" pitchFamily="34" charset="77"/>
                      </a:endParaRPr>
                    </a:p>
                  </a:txBody>
                  <a:tcPr marL="6707" marR="6707" marT="6707" marB="32195" anchor="b">
                    <a:lnL>
                      <a:noFill/>
                    </a:lnL>
                    <a:lnR>
                      <a:noFill/>
                    </a:lnR>
                    <a:lnT>
                      <a:noFill/>
                    </a:lnT>
                    <a:lnB w="12700" cap="flat" cmpd="sng" algn="ctr">
                      <a:solidFill>
                        <a:srgbClr val="000000"/>
                      </a:solidFill>
                      <a:prstDash val="solid"/>
                      <a:round/>
                      <a:headEnd type="none" w="med" len="med"/>
                      <a:tailEnd type="none" w="med" len="med"/>
                    </a:lnB>
                    <a:solidFill>
                      <a:schemeClr val="tx1">
                        <a:lumMod val="75000"/>
                      </a:scheme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748446729"/>
                  </a:ext>
                </a:extLst>
              </a:tr>
            </a:tbl>
          </a:graphicData>
        </a:graphic>
      </p:graphicFrame>
      <p:sp>
        <p:nvSpPr>
          <p:cNvPr id="5" name="TextBox 4">
            <a:extLst>
              <a:ext uri="{FF2B5EF4-FFF2-40B4-BE49-F238E27FC236}">
                <a16:creationId xmlns:a16="http://schemas.microsoft.com/office/drawing/2014/main" id="{EBDBCCB5-A2F6-79DB-D693-907AA5D97CB7}"/>
              </a:ext>
            </a:extLst>
          </p:cNvPr>
          <p:cNvSpPr txBox="1"/>
          <p:nvPr/>
        </p:nvSpPr>
        <p:spPr>
          <a:xfrm>
            <a:off x="-832" y="-2395"/>
            <a:ext cx="8009659" cy="400110"/>
          </a:xfrm>
          <a:prstGeom prst="rect">
            <a:avLst/>
          </a:prstGeom>
          <a:noFill/>
        </p:spPr>
        <p:txBody>
          <a:bodyPr wrap="square" lIns="91440" tIns="45720" rIns="91440" bIns="45720" anchor="t">
            <a:spAutoFit/>
          </a:bodyPr>
          <a:lstStyle/>
          <a:p>
            <a:r>
              <a:rPr lang="en-US" sz="2000">
                <a:latin typeface="Gill Sans MT"/>
              </a:rPr>
              <a:t>CONSOLIDATED STATEMENT OF INCOME</a:t>
            </a:r>
          </a:p>
        </p:txBody>
      </p:sp>
      <p:pic>
        <p:nvPicPr>
          <p:cNvPr id="6" name="Picture 5">
            <a:extLst>
              <a:ext uri="{FF2B5EF4-FFF2-40B4-BE49-F238E27FC236}">
                <a16:creationId xmlns:a16="http://schemas.microsoft.com/office/drawing/2014/main" id="{5CFBE562-030F-CD92-A1AF-4E7779CCE559}"/>
              </a:ext>
            </a:extLst>
          </p:cNvPr>
          <p:cNvPicPr>
            <a:picLocks noChangeAspect="1"/>
          </p:cNvPicPr>
          <p:nvPr/>
        </p:nvPicPr>
        <p:blipFill>
          <a:blip r:embed="rId3"/>
          <a:stretch>
            <a:fillRect/>
          </a:stretch>
        </p:blipFill>
        <p:spPr>
          <a:xfrm>
            <a:off x="11055930" y="6647805"/>
            <a:ext cx="1055191" cy="210199"/>
          </a:xfrm>
          <a:prstGeom prst="rect">
            <a:avLst/>
          </a:prstGeom>
        </p:spPr>
      </p:pic>
    </p:spTree>
    <p:extLst>
      <p:ext uri="{BB962C8B-B14F-4D97-AF65-F5344CB8AC3E}">
        <p14:creationId xmlns:p14="http://schemas.microsoft.com/office/powerpoint/2010/main" val="2942610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92000">
              <a:srgbClr val="FD7A85"/>
            </a:gs>
            <a:gs pos="0">
              <a:srgbClr val="C00000"/>
            </a:gs>
            <a:gs pos="92999">
              <a:srgbClr val="E95159"/>
            </a:gs>
            <a:gs pos="9000">
              <a:srgbClr val="C00000"/>
            </a:gs>
            <a:gs pos="36000">
              <a:schemeClr val="accent4">
                <a:lumMod val="20000"/>
                <a:lumOff val="80000"/>
              </a:schemeClr>
            </a:gs>
            <a:gs pos="95000">
              <a:srgbClr val="C00000"/>
            </a:gs>
          </a:gsLst>
          <a:lin ang="16200000" scaled="1"/>
        </a:gra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6E37985-09B8-4F09-93C7-44CB3EDE5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6206"/>
            <a:ext cx="12192000" cy="600560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Chart 1">
            <a:extLst>
              <a:ext uri="{FF2B5EF4-FFF2-40B4-BE49-F238E27FC236}">
                <a16:creationId xmlns:a16="http://schemas.microsoft.com/office/drawing/2014/main" id="{5C36BC3D-A349-5699-1E81-9C0D7492CE9D}"/>
              </a:ext>
              <a:ext uri="{147F2762-F138-4A5C-976F-8EAC2B608ADB}">
                <a16:predDERef xmlns:a16="http://schemas.microsoft.com/office/drawing/2014/main" pred="{7306CF97-E83B-F3F4-F388-316DCEFC788F}"/>
              </a:ext>
            </a:extLst>
          </p:cNvPr>
          <p:cNvGraphicFramePr>
            <a:graphicFrameLocks/>
          </p:cNvGraphicFramePr>
          <p:nvPr>
            <p:extLst>
              <p:ext uri="{D42A27DB-BD31-4B8C-83A1-F6EECF244321}">
                <p14:modId xmlns:p14="http://schemas.microsoft.com/office/powerpoint/2010/main" val="956473395"/>
              </p:ext>
            </p:extLst>
          </p:nvPr>
        </p:nvGraphicFramePr>
        <p:xfrm>
          <a:off x="1374013" y="603139"/>
          <a:ext cx="8331473" cy="3481026"/>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1FAD198D-611C-E4F4-29E3-C7C0747460CC}"/>
              </a:ext>
            </a:extLst>
          </p:cNvPr>
          <p:cNvSpPr txBox="1"/>
          <p:nvPr/>
        </p:nvSpPr>
        <p:spPr>
          <a:xfrm>
            <a:off x="4572009" y="325677"/>
            <a:ext cx="184731" cy="369332"/>
          </a:xfrm>
          <a:prstGeom prst="rect">
            <a:avLst/>
          </a:prstGeom>
          <a:noFill/>
        </p:spPr>
        <p:txBody>
          <a:bodyPr wrap="none" rtlCol="0">
            <a:spAutoFit/>
          </a:bodyPr>
          <a:lstStyle/>
          <a:p>
            <a:endParaRPr lang="en-US"/>
          </a:p>
        </p:txBody>
      </p:sp>
      <p:sp>
        <p:nvSpPr>
          <p:cNvPr id="6" name="TextBox 5">
            <a:extLst>
              <a:ext uri="{FF2B5EF4-FFF2-40B4-BE49-F238E27FC236}">
                <a16:creationId xmlns:a16="http://schemas.microsoft.com/office/drawing/2014/main" id="{EC01D556-D645-5BFF-79F4-3313A02E2951}"/>
              </a:ext>
            </a:extLst>
          </p:cNvPr>
          <p:cNvSpPr txBox="1"/>
          <p:nvPr/>
        </p:nvSpPr>
        <p:spPr>
          <a:xfrm>
            <a:off x="1728601" y="6663847"/>
            <a:ext cx="184731" cy="369332"/>
          </a:xfrm>
          <a:prstGeom prst="rect">
            <a:avLst/>
          </a:prstGeom>
          <a:noFill/>
        </p:spPr>
        <p:txBody>
          <a:bodyPr wrap="none" rtlCol="0">
            <a:spAutoFit/>
          </a:bodyPr>
          <a:lstStyle/>
          <a:p>
            <a:endParaRPr lang="en-US"/>
          </a:p>
        </p:txBody>
      </p:sp>
      <p:pic>
        <p:nvPicPr>
          <p:cNvPr id="12" name="Picture 11">
            <a:extLst>
              <a:ext uri="{FF2B5EF4-FFF2-40B4-BE49-F238E27FC236}">
                <a16:creationId xmlns:a16="http://schemas.microsoft.com/office/drawing/2014/main" id="{35A7B181-DB1E-7758-9DF8-E3A91799C1D6}"/>
              </a:ext>
            </a:extLst>
          </p:cNvPr>
          <p:cNvPicPr>
            <a:picLocks noChangeAspect="1"/>
          </p:cNvPicPr>
          <p:nvPr/>
        </p:nvPicPr>
        <p:blipFill>
          <a:blip r:embed="rId4"/>
          <a:stretch>
            <a:fillRect/>
          </a:stretch>
        </p:blipFill>
        <p:spPr>
          <a:xfrm>
            <a:off x="10168569" y="6049924"/>
            <a:ext cx="1917011" cy="381875"/>
          </a:xfrm>
          <a:prstGeom prst="rect">
            <a:avLst/>
          </a:prstGeom>
        </p:spPr>
      </p:pic>
      <p:graphicFrame>
        <p:nvGraphicFramePr>
          <p:cNvPr id="8" name="Table 7">
            <a:extLst>
              <a:ext uri="{FF2B5EF4-FFF2-40B4-BE49-F238E27FC236}">
                <a16:creationId xmlns:a16="http://schemas.microsoft.com/office/drawing/2014/main" id="{A58E2B28-30CB-F21B-9DAE-EE22583DBFCB}"/>
              </a:ext>
            </a:extLst>
          </p:cNvPr>
          <p:cNvGraphicFramePr>
            <a:graphicFrameLocks noGrp="1"/>
          </p:cNvGraphicFramePr>
          <p:nvPr>
            <p:extLst>
              <p:ext uri="{D42A27DB-BD31-4B8C-83A1-F6EECF244321}">
                <p14:modId xmlns:p14="http://schemas.microsoft.com/office/powerpoint/2010/main" val="2151888397"/>
              </p:ext>
            </p:extLst>
          </p:nvPr>
        </p:nvGraphicFramePr>
        <p:xfrm>
          <a:off x="1291179" y="4250364"/>
          <a:ext cx="9538063" cy="1641227"/>
        </p:xfrm>
        <a:graphic>
          <a:graphicData uri="http://schemas.openxmlformats.org/drawingml/2006/table">
            <a:tbl>
              <a:tblPr firstRow="1" bandRow="1">
                <a:tableStyleId>{5C22544A-7EE6-4342-B048-85BDC9FD1C3A}</a:tableStyleId>
              </a:tblPr>
              <a:tblGrid>
                <a:gridCol w="3783549">
                  <a:extLst>
                    <a:ext uri="{9D8B030D-6E8A-4147-A177-3AD203B41FA5}">
                      <a16:colId xmlns:a16="http://schemas.microsoft.com/office/drawing/2014/main" val="3398923994"/>
                    </a:ext>
                  </a:extLst>
                </a:gridCol>
                <a:gridCol w="2305325">
                  <a:extLst>
                    <a:ext uri="{9D8B030D-6E8A-4147-A177-3AD203B41FA5}">
                      <a16:colId xmlns:a16="http://schemas.microsoft.com/office/drawing/2014/main" val="1754756330"/>
                    </a:ext>
                  </a:extLst>
                </a:gridCol>
                <a:gridCol w="1953367">
                  <a:extLst>
                    <a:ext uri="{9D8B030D-6E8A-4147-A177-3AD203B41FA5}">
                      <a16:colId xmlns:a16="http://schemas.microsoft.com/office/drawing/2014/main" val="1858823909"/>
                    </a:ext>
                  </a:extLst>
                </a:gridCol>
                <a:gridCol w="1495822">
                  <a:extLst>
                    <a:ext uri="{9D8B030D-6E8A-4147-A177-3AD203B41FA5}">
                      <a16:colId xmlns:a16="http://schemas.microsoft.com/office/drawing/2014/main" val="1678696307"/>
                    </a:ext>
                  </a:extLst>
                </a:gridCol>
              </a:tblGrid>
              <a:tr h="442871">
                <a:tc>
                  <a:txBody>
                    <a:bodyPr/>
                    <a:lstStyle/>
                    <a:p>
                      <a:pPr fontAlgn="b"/>
                      <a:r>
                        <a:rPr lang="en-US" sz="1200" b="1">
                          <a:solidFill>
                            <a:schemeClr val="bg1"/>
                          </a:solidFill>
                          <a:effectLst/>
                          <a:latin typeface="Arial"/>
                        </a:rPr>
                        <a:t>PEER ANALYSIS</a:t>
                      </a:r>
                    </a:p>
                  </a:txBody>
                  <a:tcPr marL="9525" marR="9525" marT="9525"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fontAlgn="b"/>
                      <a:r>
                        <a:rPr lang="en-US" sz="1200" b="1" dirty="0">
                          <a:solidFill>
                            <a:schemeClr val="bg1"/>
                          </a:solidFill>
                          <a:effectLst/>
                          <a:latin typeface="Arial"/>
                        </a:rPr>
                        <a:t>Revenue (TTM)</a:t>
                      </a:r>
                    </a:p>
                  </a:txBody>
                  <a:tcPr marL="9525" marR="9525" marT="9525"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fontAlgn="b"/>
                      <a:r>
                        <a:rPr lang="en-US" sz="1200" b="1">
                          <a:solidFill>
                            <a:schemeClr val="bg1"/>
                          </a:solidFill>
                          <a:effectLst/>
                          <a:latin typeface="Arial"/>
                        </a:rPr>
                        <a:t>Net Income (TTM)</a:t>
                      </a:r>
                    </a:p>
                  </a:txBody>
                  <a:tcPr marL="9525" marR="9525" marT="9525"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fontAlgn="b"/>
                      <a:r>
                        <a:rPr lang="en-US" sz="1200" b="1">
                          <a:solidFill>
                            <a:schemeClr val="bg1"/>
                          </a:solidFill>
                          <a:effectLst/>
                          <a:latin typeface="Arial"/>
                        </a:rPr>
                        <a:t>Market Cap</a:t>
                      </a:r>
                    </a:p>
                  </a:txBody>
                  <a:tcPr marL="9525" marR="9525" marT="9525"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79559166"/>
                  </a:ext>
                </a:extLst>
              </a:tr>
              <a:tr h="299589">
                <a:tc>
                  <a:txBody>
                    <a:bodyPr/>
                    <a:lstStyle/>
                    <a:p>
                      <a:pPr fontAlgn="b"/>
                      <a:r>
                        <a:rPr lang="en-US" sz="1200">
                          <a:effectLst/>
                          <a:latin typeface="Arial"/>
                        </a:rPr>
                        <a:t>Conoco Phillips</a:t>
                      </a:r>
                    </a:p>
                  </a:txBody>
                  <a:tcPr marL="9525" marR="9525" marT="9525"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28E86"/>
                    </a:solidFill>
                  </a:tcPr>
                </a:tc>
                <a:tc>
                  <a:txBody>
                    <a:bodyPr/>
                    <a:lstStyle/>
                    <a:p>
                      <a:pPr algn="r" fontAlgn="b"/>
                      <a:r>
                        <a:rPr lang="en-US" sz="1200">
                          <a:effectLst/>
                          <a:latin typeface="Arial"/>
                        </a:rPr>
                        <a:t>66.73</a:t>
                      </a:r>
                    </a:p>
                  </a:txBody>
                  <a:tcPr marL="9525" marR="9525" marT="9525" anchor="b">
                    <a:lnL>
                      <a:noFill/>
                    </a:lnL>
                    <a:lnR>
                      <a:noFill/>
                    </a:lnR>
                    <a:lnT w="12700" cap="flat" cmpd="sng" algn="ctr">
                      <a:solidFill>
                        <a:srgbClr val="000000"/>
                      </a:solidFill>
                      <a:prstDash val="solid"/>
                      <a:round/>
                      <a:headEnd type="none" w="med" len="med"/>
                      <a:tailEnd type="none" w="med" len="med"/>
                    </a:lnT>
                    <a:lnB>
                      <a:noFill/>
                    </a:lnB>
                    <a:solidFill>
                      <a:srgbClr val="F28E86"/>
                    </a:solidFill>
                  </a:tcPr>
                </a:tc>
                <a:tc>
                  <a:txBody>
                    <a:bodyPr/>
                    <a:lstStyle/>
                    <a:p>
                      <a:pPr algn="r" fontAlgn="b"/>
                      <a:r>
                        <a:rPr lang="en-US" sz="1200">
                          <a:effectLst/>
                          <a:latin typeface="Arial"/>
                        </a:rPr>
                        <a:t>12.91</a:t>
                      </a:r>
                    </a:p>
                  </a:txBody>
                  <a:tcPr marL="9525" marR="9525" marT="9525" anchor="b">
                    <a:lnL>
                      <a:noFill/>
                    </a:lnL>
                    <a:lnR>
                      <a:noFill/>
                    </a:lnR>
                    <a:lnT w="12700" cap="flat" cmpd="sng" algn="ctr">
                      <a:solidFill>
                        <a:srgbClr val="000000"/>
                      </a:solidFill>
                      <a:prstDash val="solid"/>
                      <a:round/>
                      <a:headEnd type="none" w="med" len="med"/>
                      <a:tailEnd type="none" w="med" len="med"/>
                    </a:lnT>
                    <a:lnB>
                      <a:noFill/>
                    </a:lnB>
                    <a:solidFill>
                      <a:srgbClr val="F28E86"/>
                    </a:solidFill>
                  </a:tcPr>
                </a:tc>
                <a:tc>
                  <a:txBody>
                    <a:bodyPr/>
                    <a:lstStyle/>
                    <a:p>
                      <a:pPr algn="r" fontAlgn="b"/>
                      <a:r>
                        <a:rPr lang="en-US" sz="1200">
                          <a:effectLst/>
                          <a:latin typeface="Arial"/>
                        </a:rPr>
                        <a:t>138.11</a:t>
                      </a:r>
                    </a:p>
                  </a:txBody>
                  <a:tcPr marL="9525" marR="9525" marT="9525"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28E86"/>
                    </a:solidFill>
                  </a:tcPr>
                </a:tc>
                <a:extLst>
                  <a:ext uri="{0D108BD9-81ED-4DB2-BD59-A6C34878D82A}">
                    <a16:rowId xmlns:a16="http://schemas.microsoft.com/office/drawing/2014/main" val="578769591"/>
                  </a:ext>
                </a:extLst>
              </a:tr>
              <a:tr h="299589">
                <a:tc>
                  <a:txBody>
                    <a:bodyPr/>
                    <a:lstStyle/>
                    <a:p>
                      <a:pPr fontAlgn="b"/>
                      <a:r>
                        <a:rPr lang="en-US" sz="1200" dirty="0">
                          <a:effectLst/>
                          <a:latin typeface="Arial"/>
                        </a:rPr>
                        <a:t>Chevron Corporation</a:t>
                      </a:r>
                    </a:p>
                  </a:txBody>
                  <a:tcPr marL="9525" marR="9525" marT="9525" anchor="b">
                    <a:lnL w="12700" cap="flat" cmpd="sng" algn="ctr">
                      <a:solidFill>
                        <a:srgbClr val="000000"/>
                      </a:solidFill>
                      <a:prstDash val="solid"/>
                      <a:round/>
                      <a:headEnd type="none" w="med" len="med"/>
                      <a:tailEnd type="none" w="med" len="med"/>
                    </a:lnL>
                    <a:lnR>
                      <a:noFill/>
                    </a:lnR>
                    <a:lnT>
                      <a:noFill/>
                    </a:lnT>
                    <a:lnB>
                      <a:noFill/>
                    </a:lnB>
                    <a:solidFill>
                      <a:srgbClr val="F28E86"/>
                    </a:solidFill>
                  </a:tcPr>
                </a:tc>
                <a:tc>
                  <a:txBody>
                    <a:bodyPr/>
                    <a:lstStyle/>
                    <a:p>
                      <a:pPr algn="r" fontAlgn="b"/>
                      <a:r>
                        <a:rPr lang="en-US" sz="1200">
                          <a:effectLst/>
                          <a:latin typeface="Arial"/>
                        </a:rPr>
                        <a:t>214.09</a:t>
                      </a:r>
                    </a:p>
                  </a:txBody>
                  <a:tcPr marL="9525" marR="9525" marT="9525" anchor="b">
                    <a:lnL>
                      <a:noFill/>
                    </a:lnL>
                    <a:lnR>
                      <a:noFill/>
                    </a:lnR>
                    <a:lnT>
                      <a:noFill/>
                    </a:lnT>
                    <a:lnB>
                      <a:noFill/>
                    </a:lnB>
                    <a:solidFill>
                      <a:srgbClr val="F28E86"/>
                    </a:solidFill>
                  </a:tcPr>
                </a:tc>
                <a:tc>
                  <a:txBody>
                    <a:bodyPr/>
                    <a:lstStyle/>
                    <a:p>
                      <a:pPr algn="r" fontAlgn="b"/>
                      <a:r>
                        <a:rPr lang="en-US" sz="1200">
                          <a:effectLst/>
                          <a:latin typeface="Arial"/>
                        </a:rPr>
                        <a:t>30.17</a:t>
                      </a:r>
                    </a:p>
                  </a:txBody>
                  <a:tcPr marL="9525" marR="9525" marT="9525" anchor="b">
                    <a:lnL>
                      <a:noFill/>
                    </a:lnL>
                    <a:lnR>
                      <a:noFill/>
                    </a:lnR>
                    <a:lnT>
                      <a:noFill/>
                    </a:lnT>
                    <a:lnB>
                      <a:noFill/>
                    </a:lnB>
                    <a:solidFill>
                      <a:srgbClr val="F28E86"/>
                    </a:solidFill>
                  </a:tcPr>
                </a:tc>
                <a:tc>
                  <a:txBody>
                    <a:bodyPr/>
                    <a:lstStyle/>
                    <a:p>
                      <a:pPr algn="r" fontAlgn="b"/>
                      <a:r>
                        <a:rPr lang="en-US" sz="1200">
                          <a:effectLst/>
                          <a:latin typeface="Arial"/>
                        </a:rPr>
                        <a:t>309.47</a:t>
                      </a:r>
                    </a:p>
                  </a:txBody>
                  <a:tcPr marL="9525" marR="9525" marT="9525" anchor="b">
                    <a:lnL>
                      <a:noFill/>
                    </a:lnL>
                    <a:lnR w="12700" cap="flat" cmpd="sng" algn="ctr">
                      <a:solidFill>
                        <a:srgbClr val="000000"/>
                      </a:solidFill>
                      <a:prstDash val="solid"/>
                      <a:round/>
                      <a:headEnd type="none" w="med" len="med"/>
                      <a:tailEnd type="none" w="med" len="med"/>
                    </a:lnR>
                    <a:lnT>
                      <a:noFill/>
                    </a:lnT>
                    <a:lnB>
                      <a:noFill/>
                    </a:lnB>
                    <a:solidFill>
                      <a:srgbClr val="F28E86"/>
                    </a:solidFill>
                  </a:tcPr>
                </a:tc>
                <a:extLst>
                  <a:ext uri="{0D108BD9-81ED-4DB2-BD59-A6C34878D82A}">
                    <a16:rowId xmlns:a16="http://schemas.microsoft.com/office/drawing/2014/main" val="1741790767"/>
                  </a:ext>
                </a:extLst>
              </a:tr>
              <a:tr h="299589">
                <a:tc>
                  <a:txBody>
                    <a:bodyPr/>
                    <a:lstStyle/>
                    <a:p>
                      <a:pPr fontAlgn="b"/>
                      <a:r>
                        <a:rPr lang="en-US" sz="1200">
                          <a:effectLst/>
                          <a:latin typeface="Arial"/>
                        </a:rPr>
                        <a:t>Valero Energy Corporation</a:t>
                      </a:r>
                    </a:p>
                  </a:txBody>
                  <a:tcPr marL="9525" marR="9525" marT="9525" anchor="b">
                    <a:lnL w="12700" cap="flat" cmpd="sng" algn="ctr">
                      <a:solidFill>
                        <a:srgbClr val="000000"/>
                      </a:solidFill>
                      <a:prstDash val="solid"/>
                      <a:round/>
                      <a:headEnd type="none" w="med" len="med"/>
                      <a:tailEnd type="none" w="med" len="med"/>
                    </a:lnL>
                    <a:lnR>
                      <a:noFill/>
                    </a:lnR>
                    <a:lnT>
                      <a:noFill/>
                    </a:lnT>
                    <a:lnB>
                      <a:noFill/>
                    </a:lnB>
                    <a:solidFill>
                      <a:srgbClr val="F28E86"/>
                    </a:solidFill>
                  </a:tcPr>
                </a:tc>
                <a:tc>
                  <a:txBody>
                    <a:bodyPr/>
                    <a:lstStyle/>
                    <a:p>
                      <a:pPr algn="r" fontAlgn="b"/>
                      <a:r>
                        <a:rPr lang="en-US" sz="1200">
                          <a:effectLst/>
                          <a:latin typeface="Arial"/>
                        </a:rPr>
                        <a:t>157.15</a:t>
                      </a:r>
                    </a:p>
                  </a:txBody>
                  <a:tcPr marL="9525" marR="9525" marT="9525" anchor="b">
                    <a:lnL>
                      <a:noFill/>
                    </a:lnL>
                    <a:lnR>
                      <a:noFill/>
                    </a:lnR>
                    <a:lnT>
                      <a:noFill/>
                    </a:lnT>
                    <a:lnB>
                      <a:noFill/>
                    </a:lnB>
                    <a:solidFill>
                      <a:srgbClr val="F28E86"/>
                    </a:solidFill>
                  </a:tcPr>
                </a:tc>
                <a:tc>
                  <a:txBody>
                    <a:bodyPr/>
                    <a:lstStyle/>
                    <a:p>
                      <a:pPr algn="r" fontAlgn="b"/>
                      <a:r>
                        <a:rPr lang="en-US" sz="1200">
                          <a:effectLst/>
                          <a:latin typeface="Arial"/>
                        </a:rPr>
                        <a:t>10.9</a:t>
                      </a:r>
                    </a:p>
                  </a:txBody>
                  <a:tcPr marL="9525" marR="9525" marT="9525" anchor="b">
                    <a:lnL>
                      <a:noFill/>
                    </a:lnL>
                    <a:lnR>
                      <a:noFill/>
                    </a:lnR>
                    <a:lnT>
                      <a:noFill/>
                    </a:lnT>
                    <a:lnB>
                      <a:noFill/>
                    </a:lnB>
                    <a:solidFill>
                      <a:srgbClr val="F28E86"/>
                    </a:solidFill>
                  </a:tcPr>
                </a:tc>
                <a:tc>
                  <a:txBody>
                    <a:bodyPr/>
                    <a:lstStyle/>
                    <a:p>
                      <a:pPr algn="r" fontAlgn="b"/>
                      <a:r>
                        <a:rPr lang="en-US" sz="1200">
                          <a:effectLst/>
                          <a:latin typeface="Arial"/>
                        </a:rPr>
                        <a:t>44.68</a:t>
                      </a:r>
                    </a:p>
                  </a:txBody>
                  <a:tcPr marL="9525" marR="9525" marT="9525" anchor="b">
                    <a:lnL>
                      <a:noFill/>
                    </a:lnL>
                    <a:lnR w="12700" cap="flat" cmpd="sng" algn="ctr">
                      <a:solidFill>
                        <a:srgbClr val="000000"/>
                      </a:solidFill>
                      <a:prstDash val="solid"/>
                      <a:round/>
                      <a:headEnd type="none" w="med" len="med"/>
                      <a:tailEnd type="none" w="med" len="med"/>
                    </a:lnR>
                    <a:lnT>
                      <a:noFill/>
                    </a:lnT>
                    <a:lnB>
                      <a:noFill/>
                    </a:lnB>
                    <a:solidFill>
                      <a:srgbClr val="F28E86"/>
                    </a:solidFill>
                  </a:tcPr>
                </a:tc>
                <a:extLst>
                  <a:ext uri="{0D108BD9-81ED-4DB2-BD59-A6C34878D82A}">
                    <a16:rowId xmlns:a16="http://schemas.microsoft.com/office/drawing/2014/main" val="1938950052"/>
                  </a:ext>
                </a:extLst>
              </a:tr>
              <a:tr h="299589">
                <a:tc>
                  <a:txBody>
                    <a:bodyPr/>
                    <a:lstStyle/>
                    <a:p>
                      <a:pPr fontAlgn="b"/>
                      <a:r>
                        <a:rPr lang="en-US" sz="1200">
                          <a:effectLst/>
                          <a:latin typeface="Arial"/>
                        </a:rPr>
                        <a:t>Exxon Mobil Corp</a:t>
                      </a:r>
                    </a:p>
                  </a:txBody>
                  <a:tcPr marL="9525" marR="9525" marT="9525"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28E86"/>
                    </a:solidFill>
                  </a:tcPr>
                </a:tc>
                <a:tc>
                  <a:txBody>
                    <a:bodyPr/>
                    <a:lstStyle/>
                    <a:p>
                      <a:pPr algn="r" fontAlgn="b"/>
                      <a:r>
                        <a:rPr lang="en-US" sz="1200">
                          <a:effectLst/>
                          <a:latin typeface="Arial"/>
                        </a:rPr>
                        <a:t>364.12</a:t>
                      </a:r>
                    </a:p>
                  </a:txBody>
                  <a:tcPr marL="9525" marR="9525" marT="9525" anchor="b">
                    <a:lnL>
                      <a:noFill/>
                    </a:lnL>
                    <a:lnR>
                      <a:noFill/>
                    </a:lnR>
                    <a:lnT>
                      <a:noFill/>
                    </a:lnT>
                    <a:lnB w="12700" cap="flat" cmpd="sng" algn="ctr">
                      <a:solidFill>
                        <a:srgbClr val="000000"/>
                      </a:solidFill>
                      <a:prstDash val="solid"/>
                      <a:round/>
                      <a:headEnd type="none" w="med" len="med"/>
                      <a:tailEnd type="none" w="med" len="med"/>
                    </a:lnB>
                    <a:solidFill>
                      <a:srgbClr val="F28E86"/>
                    </a:solidFill>
                  </a:tcPr>
                </a:tc>
                <a:tc>
                  <a:txBody>
                    <a:bodyPr/>
                    <a:lstStyle/>
                    <a:p>
                      <a:pPr algn="r" fontAlgn="b"/>
                      <a:r>
                        <a:rPr lang="en-US" sz="1200" dirty="0">
                          <a:effectLst/>
                          <a:latin typeface="Arial"/>
                        </a:rPr>
                        <a:t>51.69</a:t>
                      </a:r>
                    </a:p>
                  </a:txBody>
                  <a:tcPr marL="9525" marR="9525" marT="9525" anchor="b">
                    <a:lnL>
                      <a:noFill/>
                    </a:lnL>
                    <a:lnR>
                      <a:noFill/>
                    </a:lnR>
                    <a:lnT>
                      <a:noFill/>
                    </a:lnT>
                    <a:lnB w="12700" cap="flat" cmpd="sng" algn="ctr">
                      <a:solidFill>
                        <a:srgbClr val="000000"/>
                      </a:solidFill>
                      <a:prstDash val="solid"/>
                      <a:round/>
                      <a:headEnd type="none" w="med" len="med"/>
                      <a:tailEnd type="none" w="med" len="med"/>
                    </a:lnB>
                    <a:solidFill>
                      <a:srgbClr val="F28E86"/>
                    </a:solidFill>
                  </a:tcPr>
                </a:tc>
                <a:tc>
                  <a:txBody>
                    <a:bodyPr/>
                    <a:lstStyle/>
                    <a:p>
                      <a:pPr algn="r" fontAlgn="b"/>
                      <a:r>
                        <a:rPr lang="en-US" sz="1200" dirty="0">
                          <a:effectLst/>
                          <a:latin typeface="Arial"/>
                        </a:rPr>
                        <a:t>429.02</a:t>
                      </a:r>
                    </a:p>
                  </a:txBody>
                  <a:tcPr marL="9525" marR="9525" marT="9525"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28E86"/>
                    </a:solidFill>
                  </a:tcPr>
                </a:tc>
                <a:extLst>
                  <a:ext uri="{0D108BD9-81ED-4DB2-BD59-A6C34878D82A}">
                    <a16:rowId xmlns:a16="http://schemas.microsoft.com/office/drawing/2014/main" val="2525113247"/>
                  </a:ext>
                </a:extLst>
              </a:tr>
            </a:tbl>
          </a:graphicData>
        </a:graphic>
      </p:graphicFrame>
    </p:spTree>
    <p:extLst>
      <p:ext uri="{BB962C8B-B14F-4D97-AF65-F5344CB8AC3E}">
        <p14:creationId xmlns:p14="http://schemas.microsoft.com/office/powerpoint/2010/main" val="1560841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5149" name="Rectangle 5148">
            <a:extLst>
              <a:ext uri="{FF2B5EF4-FFF2-40B4-BE49-F238E27FC236}">
                <a16:creationId xmlns:a16="http://schemas.microsoft.com/office/drawing/2014/main" id="{E6E37985-09B8-4F09-93C7-44CB3EDE5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6206"/>
            <a:ext cx="12192000" cy="600560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8B5EBB11-5E6D-D306-737E-05C873BFA36D}"/>
              </a:ext>
            </a:extLst>
          </p:cNvPr>
          <p:cNvPicPr>
            <a:picLocks noChangeAspect="1"/>
          </p:cNvPicPr>
          <p:nvPr/>
        </p:nvPicPr>
        <p:blipFill>
          <a:blip r:embed="rId3"/>
          <a:stretch>
            <a:fillRect/>
          </a:stretch>
        </p:blipFill>
        <p:spPr>
          <a:xfrm>
            <a:off x="10157553" y="6049924"/>
            <a:ext cx="1917011" cy="381875"/>
          </a:xfrm>
          <a:prstGeom prst="rect">
            <a:avLst/>
          </a:prstGeom>
        </p:spPr>
      </p:pic>
      <p:graphicFrame>
        <p:nvGraphicFramePr>
          <p:cNvPr id="3" name="Table 2">
            <a:extLst>
              <a:ext uri="{FF2B5EF4-FFF2-40B4-BE49-F238E27FC236}">
                <a16:creationId xmlns:a16="http://schemas.microsoft.com/office/drawing/2014/main" id="{C07BB819-CA4C-FB8C-4247-8303EAF5130D}"/>
              </a:ext>
            </a:extLst>
          </p:cNvPr>
          <p:cNvGraphicFramePr>
            <a:graphicFrameLocks noGrp="1"/>
          </p:cNvGraphicFramePr>
          <p:nvPr>
            <p:extLst>
              <p:ext uri="{D42A27DB-BD31-4B8C-83A1-F6EECF244321}">
                <p14:modId xmlns:p14="http://schemas.microsoft.com/office/powerpoint/2010/main" val="2991871782"/>
              </p:ext>
            </p:extLst>
          </p:nvPr>
        </p:nvGraphicFramePr>
        <p:xfrm>
          <a:off x="7384278" y="1043505"/>
          <a:ext cx="4545864" cy="4389120"/>
        </p:xfrm>
        <a:graphic>
          <a:graphicData uri="http://schemas.openxmlformats.org/drawingml/2006/table">
            <a:tbl>
              <a:tblPr firstRow="1" bandRow="1">
                <a:tableStyleId>{5C22544A-7EE6-4342-B048-85BDC9FD1C3A}</a:tableStyleId>
              </a:tblPr>
              <a:tblGrid>
                <a:gridCol w="2272932">
                  <a:extLst>
                    <a:ext uri="{9D8B030D-6E8A-4147-A177-3AD203B41FA5}">
                      <a16:colId xmlns:a16="http://schemas.microsoft.com/office/drawing/2014/main" val="2118091872"/>
                    </a:ext>
                  </a:extLst>
                </a:gridCol>
                <a:gridCol w="2272932">
                  <a:extLst>
                    <a:ext uri="{9D8B030D-6E8A-4147-A177-3AD203B41FA5}">
                      <a16:colId xmlns:a16="http://schemas.microsoft.com/office/drawing/2014/main" val="1612899058"/>
                    </a:ext>
                  </a:extLst>
                </a:gridCol>
              </a:tblGrid>
              <a:tr h="362547">
                <a:tc>
                  <a:txBody>
                    <a:bodyPr/>
                    <a:lstStyle/>
                    <a:p>
                      <a:pPr fontAlgn="base"/>
                      <a:r>
                        <a:rPr lang="en-US" sz="1800" b="1">
                          <a:solidFill>
                            <a:srgbClr val="2C2C2C"/>
                          </a:solidFill>
                          <a:effectLst/>
                          <a:latin typeface="Gill Sans MT"/>
                        </a:rPr>
                        <a:t>Year</a:t>
                      </a:r>
                      <a:endParaRPr lang="en-US" b="1">
                        <a:solidFill>
                          <a:srgbClr val="FFFFFF"/>
                        </a:solidFill>
                        <a:effectLst/>
                        <a:latin typeface="Gill Sans MT"/>
                      </a:endParaRPr>
                    </a:p>
                  </a:txBody>
                  <a:tcPr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CCCCCC"/>
                    </a:solidFill>
                  </a:tcPr>
                </a:tc>
                <a:tc>
                  <a:txBody>
                    <a:bodyPr/>
                    <a:lstStyle/>
                    <a:p>
                      <a:pPr fontAlgn="base"/>
                      <a:r>
                        <a:rPr lang="en-US" sz="1800" b="1">
                          <a:solidFill>
                            <a:srgbClr val="2C2C2C"/>
                          </a:solidFill>
                          <a:effectLst/>
                          <a:latin typeface="Gill Sans MT"/>
                        </a:rPr>
                        <a:t>Stock price (USD)</a:t>
                      </a:r>
                      <a:endParaRPr lang="en-US" b="1">
                        <a:solidFill>
                          <a:srgbClr val="FFFFFF"/>
                        </a:solidFill>
                        <a:effectLst/>
                        <a:latin typeface="Gill Sans MT"/>
                      </a:endParaRPr>
                    </a:p>
                  </a:txBody>
                  <a:tcPr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CCCCCC"/>
                    </a:solidFill>
                  </a:tcPr>
                </a:tc>
                <a:extLst>
                  <a:ext uri="{0D108BD9-81ED-4DB2-BD59-A6C34878D82A}">
                    <a16:rowId xmlns:a16="http://schemas.microsoft.com/office/drawing/2014/main" val="752131121"/>
                  </a:ext>
                </a:extLst>
              </a:tr>
              <a:tr h="362547">
                <a:tc>
                  <a:txBody>
                    <a:bodyPr/>
                    <a:lstStyle/>
                    <a:p>
                      <a:pPr algn="r" fontAlgn="base"/>
                      <a:r>
                        <a:rPr lang="en-US" sz="1800">
                          <a:solidFill>
                            <a:srgbClr val="2C2C2C"/>
                          </a:solidFill>
                          <a:effectLst/>
                          <a:latin typeface="Gill Sans MT"/>
                        </a:rPr>
                        <a:t>2013</a:t>
                      </a:r>
                      <a:endParaRPr lang="en-US">
                        <a:solidFill>
                          <a:srgbClr val="2C2C2C"/>
                        </a:solidFill>
                        <a:effectLst/>
                        <a:latin typeface="Gill Sans MT"/>
                      </a:endParaRPr>
                    </a:p>
                  </a:txBody>
                  <a:tcPr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A9999"/>
                    </a:solidFill>
                  </a:tcPr>
                </a:tc>
                <a:tc>
                  <a:txBody>
                    <a:bodyPr/>
                    <a:lstStyle/>
                    <a:p>
                      <a:pPr algn="r" fontAlgn="base"/>
                      <a:r>
                        <a:rPr lang="en-US" sz="1800">
                          <a:solidFill>
                            <a:srgbClr val="2C2C2C"/>
                          </a:solidFill>
                          <a:effectLst/>
                          <a:latin typeface="Gill Sans MT"/>
                        </a:rPr>
                        <a:t>97.34</a:t>
                      </a:r>
                      <a:endParaRPr lang="en-US">
                        <a:solidFill>
                          <a:srgbClr val="2C2C2C"/>
                        </a:solidFill>
                        <a:effectLst/>
                        <a:latin typeface="Gill Sans MT"/>
                      </a:endParaRPr>
                    </a:p>
                  </a:txBody>
                  <a:tcPr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A9999"/>
                    </a:solidFill>
                  </a:tcPr>
                </a:tc>
                <a:extLst>
                  <a:ext uri="{0D108BD9-81ED-4DB2-BD59-A6C34878D82A}">
                    <a16:rowId xmlns:a16="http://schemas.microsoft.com/office/drawing/2014/main" val="4062013318"/>
                  </a:ext>
                </a:extLst>
              </a:tr>
              <a:tr h="362547">
                <a:tc>
                  <a:txBody>
                    <a:bodyPr/>
                    <a:lstStyle/>
                    <a:p>
                      <a:pPr algn="r" fontAlgn="base"/>
                      <a:r>
                        <a:rPr lang="en-US" sz="1800">
                          <a:solidFill>
                            <a:srgbClr val="2C2C2C"/>
                          </a:solidFill>
                          <a:effectLst/>
                          <a:latin typeface="Gill Sans MT"/>
                        </a:rPr>
                        <a:t>2014</a:t>
                      </a:r>
                      <a:endParaRPr lang="en-US">
                        <a:solidFill>
                          <a:srgbClr val="2C2C2C"/>
                        </a:solidFill>
                        <a:effectLst/>
                        <a:latin typeface="Gill Sans MT"/>
                      </a:endParaRPr>
                    </a:p>
                  </a:txBody>
                  <a:tcPr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A9999"/>
                    </a:solidFill>
                  </a:tcPr>
                </a:tc>
                <a:tc>
                  <a:txBody>
                    <a:bodyPr/>
                    <a:lstStyle/>
                    <a:p>
                      <a:pPr algn="r" fontAlgn="base"/>
                      <a:r>
                        <a:rPr lang="en-US" sz="1800">
                          <a:solidFill>
                            <a:srgbClr val="2C2C2C"/>
                          </a:solidFill>
                          <a:effectLst/>
                          <a:latin typeface="Gill Sans MT"/>
                        </a:rPr>
                        <a:t>91.16</a:t>
                      </a:r>
                      <a:endParaRPr lang="en-US">
                        <a:solidFill>
                          <a:srgbClr val="2C2C2C"/>
                        </a:solidFill>
                        <a:effectLst/>
                        <a:latin typeface="Gill Sans MT"/>
                      </a:endParaRPr>
                    </a:p>
                  </a:txBody>
                  <a:tcPr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A9999"/>
                    </a:solidFill>
                  </a:tcPr>
                </a:tc>
                <a:extLst>
                  <a:ext uri="{0D108BD9-81ED-4DB2-BD59-A6C34878D82A}">
                    <a16:rowId xmlns:a16="http://schemas.microsoft.com/office/drawing/2014/main" val="3052375719"/>
                  </a:ext>
                </a:extLst>
              </a:tr>
              <a:tr h="362547">
                <a:tc>
                  <a:txBody>
                    <a:bodyPr/>
                    <a:lstStyle/>
                    <a:p>
                      <a:pPr algn="r" fontAlgn="base"/>
                      <a:r>
                        <a:rPr lang="en-US" sz="1800">
                          <a:solidFill>
                            <a:srgbClr val="2C2C2C"/>
                          </a:solidFill>
                          <a:effectLst/>
                          <a:latin typeface="Gill Sans MT"/>
                        </a:rPr>
                        <a:t>2015</a:t>
                      </a:r>
                      <a:endParaRPr lang="en-US">
                        <a:solidFill>
                          <a:srgbClr val="2C2C2C"/>
                        </a:solidFill>
                        <a:effectLst/>
                        <a:latin typeface="Gill Sans MT"/>
                      </a:endParaRPr>
                    </a:p>
                  </a:txBody>
                  <a:tcPr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A9999"/>
                    </a:solidFill>
                  </a:tcPr>
                </a:tc>
                <a:tc>
                  <a:txBody>
                    <a:bodyPr/>
                    <a:lstStyle/>
                    <a:p>
                      <a:pPr algn="r" fontAlgn="base"/>
                      <a:r>
                        <a:rPr lang="en-US" sz="1800">
                          <a:solidFill>
                            <a:srgbClr val="2C2C2C"/>
                          </a:solidFill>
                          <a:effectLst/>
                          <a:latin typeface="Gill Sans MT"/>
                        </a:rPr>
                        <a:t>67.42</a:t>
                      </a:r>
                      <a:endParaRPr lang="en-US">
                        <a:solidFill>
                          <a:srgbClr val="2C2C2C"/>
                        </a:solidFill>
                        <a:effectLst/>
                        <a:latin typeface="Gill Sans MT"/>
                      </a:endParaRPr>
                    </a:p>
                  </a:txBody>
                  <a:tcPr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A9999"/>
                    </a:solidFill>
                  </a:tcPr>
                </a:tc>
                <a:extLst>
                  <a:ext uri="{0D108BD9-81ED-4DB2-BD59-A6C34878D82A}">
                    <a16:rowId xmlns:a16="http://schemas.microsoft.com/office/drawing/2014/main" val="828016395"/>
                  </a:ext>
                </a:extLst>
              </a:tr>
              <a:tr h="362547">
                <a:tc>
                  <a:txBody>
                    <a:bodyPr/>
                    <a:lstStyle/>
                    <a:p>
                      <a:pPr algn="r" fontAlgn="base"/>
                      <a:r>
                        <a:rPr lang="en-US" sz="1800">
                          <a:solidFill>
                            <a:srgbClr val="2C2C2C"/>
                          </a:solidFill>
                          <a:effectLst/>
                          <a:latin typeface="Gill Sans MT"/>
                        </a:rPr>
                        <a:t>2016</a:t>
                      </a:r>
                      <a:endParaRPr lang="en-US">
                        <a:solidFill>
                          <a:srgbClr val="2C2C2C"/>
                        </a:solidFill>
                        <a:effectLst/>
                        <a:latin typeface="Gill Sans MT"/>
                      </a:endParaRPr>
                    </a:p>
                  </a:txBody>
                  <a:tcPr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A9999"/>
                    </a:solidFill>
                  </a:tcPr>
                </a:tc>
                <a:tc>
                  <a:txBody>
                    <a:bodyPr/>
                    <a:lstStyle/>
                    <a:p>
                      <a:pPr algn="r" fontAlgn="base"/>
                      <a:r>
                        <a:rPr lang="en-US" sz="1800">
                          <a:solidFill>
                            <a:srgbClr val="2C2C2C"/>
                          </a:solidFill>
                          <a:effectLst/>
                          <a:latin typeface="Gill Sans MT"/>
                        </a:rPr>
                        <a:t>78.14</a:t>
                      </a:r>
                      <a:endParaRPr lang="en-US">
                        <a:solidFill>
                          <a:srgbClr val="2C2C2C"/>
                        </a:solidFill>
                        <a:effectLst/>
                        <a:latin typeface="Gill Sans MT"/>
                      </a:endParaRPr>
                    </a:p>
                  </a:txBody>
                  <a:tcPr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A9999"/>
                    </a:solidFill>
                  </a:tcPr>
                </a:tc>
                <a:extLst>
                  <a:ext uri="{0D108BD9-81ED-4DB2-BD59-A6C34878D82A}">
                    <a16:rowId xmlns:a16="http://schemas.microsoft.com/office/drawing/2014/main" val="4023601794"/>
                  </a:ext>
                </a:extLst>
              </a:tr>
              <a:tr h="362547">
                <a:tc>
                  <a:txBody>
                    <a:bodyPr/>
                    <a:lstStyle/>
                    <a:p>
                      <a:pPr algn="r" fontAlgn="base"/>
                      <a:r>
                        <a:rPr lang="en-US" sz="1800">
                          <a:solidFill>
                            <a:srgbClr val="2C2C2C"/>
                          </a:solidFill>
                          <a:effectLst/>
                          <a:latin typeface="Gill Sans MT"/>
                        </a:rPr>
                        <a:t>2017</a:t>
                      </a:r>
                      <a:endParaRPr lang="en-US">
                        <a:solidFill>
                          <a:srgbClr val="2C2C2C"/>
                        </a:solidFill>
                        <a:effectLst/>
                        <a:latin typeface="Gill Sans MT"/>
                      </a:endParaRPr>
                    </a:p>
                  </a:txBody>
                  <a:tcPr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A9999"/>
                    </a:solidFill>
                  </a:tcPr>
                </a:tc>
                <a:tc>
                  <a:txBody>
                    <a:bodyPr/>
                    <a:lstStyle/>
                    <a:p>
                      <a:pPr algn="r" fontAlgn="base"/>
                      <a:r>
                        <a:rPr lang="en-US" sz="1800">
                          <a:solidFill>
                            <a:srgbClr val="2C2C2C"/>
                          </a:solidFill>
                          <a:effectLst/>
                          <a:latin typeface="Gill Sans MT"/>
                        </a:rPr>
                        <a:t>76.86</a:t>
                      </a:r>
                      <a:endParaRPr lang="en-US">
                        <a:solidFill>
                          <a:srgbClr val="2C2C2C"/>
                        </a:solidFill>
                        <a:effectLst/>
                        <a:latin typeface="Gill Sans MT"/>
                      </a:endParaRPr>
                    </a:p>
                  </a:txBody>
                  <a:tcPr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A9999"/>
                    </a:solidFill>
                  </a:tcPr>
                </a:tc>
                <a:extLst>
                  <a:ext uri="{0D108BD9-81ED-4DB2-BD59-A6C34878D82A}">
                    <a16:rowId xmlns:a16="http://schemas.microsoft.com/office/drawing/2014/main" val="2838336610"/>
                  </a:ext>
                </a:extLst>
              </a:tr>
              <a:tr h="362547">
                <a:tc>
                  <a:txBody>
                    <a:bodyPr/>
                    <a:lstStyle/>
                    <a:p>
                      <a:pPr algn="r" fontAlgn="base"/>
                      <a:r>
                        <a:rPr lang="en-US" sz="1800">
                          <a:solidFill>
                            <a:srgbClr val="2C2C2C"/>
                          </a:solidFill>
                          <a:effectLst/>
                          <a:latin typeface="Gill Sans MT"/>
                        </a:rPr>
                        <a:t>2018</a:t>
                      </a:r>
                      <a:endParaRPr lang="en-US">
                        <a:solidFill>
                          <a:srgbClr val="2C2C2C"/>
                        </a:solidFill>
                        <a:effectLst/>
                        <a:latin typeface="Gill Sans MT"/>
                      </a:endParaRPr>
                    </a:p>
                  </a:txBody>
                  <a:tcPr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A9999"/>
                    </a:solidFill>
                  </a:tcPr>
                </a:tc>
                <a:tc>
                  <a:txBody>
                    <a:bodyPr/>
                    <a:lstStyle/>
                    <a:p>
                      <a:pPr algn="r" fontAlgn="base"/>
                      <a:r>
                        <a:rPr lang="en-US" sz="1800">
                          <a:solidFill>
                            <a:srgbClr val="2C2C2C"/>
                          </a:solidFill>
                          <a:effectLst/>
                          <a:latin typeface="Gill Sans MT"/>
                        </a:rPr>
                        <a:t>77.16</a:t>
                      </a:r>
                      <a:endParaRPr lang="en-US">
                        <a:solidFill>
                          <a:srgbClr val="2C2C2C"/>
                        </a:solidFill>
                        <a:effectLst/>
                        <a:latin typeface="Gill Sans MT"/>
                      </a:endParaRPr>
                    </a:p>
                  </a:txBody>
                  <a:tcPr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A9999"/>
                    </a:solidFill>
                  </a:tcPr>
                </a:tc>
                <a:extLst>
                  <a:ext uri="{0D108BD9-81ED-4DB2-BD59-A6C34878D82A}">
                    <a16:rowId xmlns:a16="http://schemas.microsoft.com/office/drawing/2014/main" val="3868754661"/>
                  </a:ext>
                </a:extLst>
              </a:tr>
              <a:tr h="362547">
                <a:tc>
                  <a:txBody>
                    <a:bodyPr/>
                    <a:lstStyle/>
                    <a:p>
                      <a:pPr algn="r" fontAlgn="base"/>
                      <a:r>
                        <a:rPr lang="en-US" sz="1800">
                          <a:solidFill>
                            <a:srgbClr val="2C2C2C"/>
                          </a:solidFill>
                          <a:effectLst/>
                          <a:latin typeface="Gill Sans MT"/>
                        </a:rPr>
                        <a:t>2019</a:t>
                      </a:r>
                      <a:endParaRPr lang="en-US">
                        <a:solidFill>
                          <a:srgbClr val="2C2C2C"/>
                        </a:solidFill>
                        <a:effectLst/>
                        <a:latin typeface="Gill Sans MT"/>
                      </a:endParaRPr>
                    </a:p>
                  </a:txBody>
                  <a:tcPr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A9999"/>
                    </a:solidFill>
                  </a:tcPr>
                </a:tc>
                <a:tc>
                  <a:txBody>
                    <a:bodyPr/>
                    <a:lstStyle/>
                    <a:p>
                      <a:pPr algn="r" fontAlgn="base"/>
                      <a:r>
                        <a:rPr lang="en-US" sz="1800">
                          <a:solidFill>
                            <a:srgbClr val="2C2C2C"/>
                          </a:solidFill>
                          <a:effectLst/>
                          <a:latin typeface="Gill Sans MT"/>
                        </a:rPr>
                        <a:t>74.93</a:t>
                      </a:r>
                      <a:endParaRPr lang="en-US">
                        <a:solidFill>
                          <a:srgbClr val="2C2C2C"/>
                        </a:solidFill>
                        <a:effectLst/>
                        <a:latin typeface="Gill Sans MT"/>
                      </a:endParaRPr>
                    </a:p>
                  </a:txBody>
                  <a:tcPr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A9999"/>
                    </a:solidFill>
                  </a:tcPr>
                </a:tc>
                <a:extLst>
                  <a:ext uri="{0D108BD9-81ED-4DB2-BD59-A6C34878D82A}">
                    <a16:rowId xmlns:a16="http://schemas.microsoft.com/office/drawing/2014/main" val="244996461"/>
                  </a:ext>
                </a:extLst>
              </a:tr>
              <a:tr h="362547">
                <a:tc>
                  <a:txBody>
                    <a:bodyPr/>
                    <a:lstStyle/>
                    <a:p>
                      <a:pPr algn="r" fontAlgn="base"/>
                      <a:r>
                        <a:rPr lang="en-US" sz="1800">
                          <a:solidFill>
                            <a:srgbClr val="2C2C2C"/>
                          </a:solidFill>
                          <a:effectLst/>
                          <a:latin typeface="Gill Sans MT"/>
                        </a:rPr>
                        <a:t>2020</a:t>
                      </a:r>
                      <a:endParaRPr lang="en-US">
                        <a:solidFill>
                          <a:srgbClr val="2C2C2C"/>
                        </a:solidFill>
                        <a:effectLst/>
                        <a:latin typeface="Gill Sans MT"/>
                      </a:endParaRPr>
                    </a:p>
                  </a:txBody>
                  <a:tcPr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A9999"/>
                    </a:solidFill>
                  </a:tcPr>
                </a:tc>
                <a:tc>
                  <a:txBody>
                    <a:bodyPr/>
                    <a:lstStyle/>
                    <a:p>
                      <a:pPr algn="r" fontAlgn="base"/>
                      <a:r>
                        <a:rPr lang="en-US" sz="1800">
                          <a:solidFill>
                            <a:srgbClr val="2C2C2C"/>
                          </a:solidFill>
                          <a:effectLst/>
                          <a:latin typeface="Gill Sans MT"/>
                        </a:rPr>
                        <a:t>37.66</a:t>
                      </a:r>
                      <a:endParaRPr lang="en-US">
                        <a:solidFill>
                          <a:srgbClr val="2C2C2C"/>
                        </a:solidFill>
                        <a:effectLst/>
                        <a:latin typeface="Gill Sans MT"/>
                      </a:endParaRPr>
                    </a:p>
                  </a:txBody>
                  <a:tcPr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A9999"/>
                    </a:solidFill>
                  </a:tcPr>
                </a:tc>
                <a:extLst>
                  <a:ext uri="{0D108BD9-81ED-4DB2-BD59-A6C34878D82A}">
                    <a16:rowId xmlns:a16="http://schemas.microsoft.com/office/drawing/2014/main" val="4277882899"/>
                  </a:ext>
                </a:extLst>
              </a:tr>
              <a:tr h="362547">
                <a:tc>
                  <a:txBody>
                    <a:bodyPr/>
                    <a:lstStyle/>
                    <a:p>
                      <a:pPr algn="r" fontAlgn="base"/>
                      <a:r>
                        <a:rPr lang="en-US" sz="1800">
                          <a:solidFill>
                            <a:srgbClr val="2C2C2C"/>
                          </a:solidFill>
                          <a:effectLst/>
                          <a:latin typeface="Gill Sans MT"/>
                        </a:rPr>
                        <a:t>2021</a:t>
                      </a:r>
                      <a:endParaRPr lang="en-US">
                        <a:solidFill>
                          <a:srgbClr val="2C2C2C"/>
                        </a:solidFill>
                        <a:effectLst/>
                        <a:latin typeface="Gill Sans MT"/>
                      </a:endParaRPr>
                    </a:p>
                  </a:txBody>
                  <a:tcPr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A9999"/>
                    </a:solidFill>
                  </a:tcPr>
                </a:tc>
                <a:tc>
                  <a:txBody>
                    <a:bodyPr/>
                    <a:lstStyle/>
                    <a:p>
                      <a:pPr algn="r" fontAlgn="base"/>
                      <a:r>
                        <a:rPr lang="en-US" sz="1800">
                          <a:solidFill>
                            <a:srgbClr val="2C2C2C"/>
                          </a:solidFill>
                          <a:effectLst/>
                          <a:latin typeface="Gill Sans MT"/>
                        </a:rPr>
                        <a:t>62.56</a:t>
                      </a:r>
                      <a:endParaRPr lang="en-US">
                        <a:solidFill>
                          <a:srgbClr val="2C2C2C"/>
                        </a:solidFill>
                        <a:effectLst/>
                        <a:latin typeface="Gill Sans MT"/>
                      </a:endParaRPr>
                    </a:p>
                  </a:txBody>
                  <a:tcPr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A9999"/>
                    </a:solidFill>
                  </a:tcPr>
                </a:tc>
                <a:extLst>
                  <a:ext uri="{0D108BD9-81ED-4DB2-BD59-A6C34878D82A}">
                    <a16:rowId xmlns:a16="http://schemas.microsoft.com/office/drawing/2014/main" val="3965592555"/>
                  </a:ext>
                </a:extLst>
              </a:tr>
              <a:tr h="362547">
                <a:tc>
                  <a:txBody>
                    <a:bodyPr/>
                    <a:lstStyle/>
                    <a:p>
                      <a:pPr algn="r" fontAlgn="base"/>
                      <a:r>
                        <a:rPr lang="en-US" sz="1800">
                          <a:solidFill>
                            <a:srgbClr val="2C2C2C"/>
                          </a:solidFill>
                          <a:effectLst/>
                          <a:latin typeface="Gill Sans MT"/>
                        </a:rPr>
                        <a:t>2022</a:t>
                      </a:r>
                      <a:endParaRPr lang="en-US">
                        <a:solidFill>
                          <a:srgbClr val="2C2C2C"/>
                        </a:solidFill>
                        <a:effectLst/>
                        <a:latin typeface="Gill Sans MT"/>
                      </a:endParaRPr>
                    </a:p>
                  </a:txBody>
                  <a:tcPr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A9999"/>
                    </a:solidFill>
                  </a:tcPr>
                </a:tc>
                <a:tc>
                  <a:txBody>
                    <a:bodyPr/>
                    <a:lstStyle/>
                    <a:p>
                      <a:pPr algn="r" fontAlgn="base"/>
                      <a:r>
                        <a:rPr lang="en-US" sz="1800">
                          <a:solidFill>
                            <a:srgbClr val="2C2C2C"/>
                          </a:solidFill>
                          <a:effectLst/>
                          <a:latin typeface="Gill Sans MT"/>
                        </a:rPr>
                        <a:t>84.15</a:t>
                      </a:r>
                      <a:endParaRPr lang="en-US">
                        <a:solidFill>
                          <a:srgbClr val="2C2C2C"/>
                        </a:solidFill>
                        <a:effectLst/>
                        <a:latin typeface="Gill Sans MT"/>
                      </a:endParaRPr>
                    </a:p>
                  </a:txBody>
                  <a:tcPr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A9999"/>
                    </a:solidFill>
                  </a:tcPr>
                </a:tc>
                <a:extLst>
                  <a:ext uri="{0D108BD9-81ED-4DB2-BD59-A6C34878D82A}">
                    <a16:rowId xmlns:a16="http://schemas.microsoft.com/office/drawing/2014/main" val="2119246935"/>
                  </a:ext>
                </a:extLst>
              </a:tr>
              <a:tr h="362547">
                <a:tc>
                  <a:txBody>
                    <a:bodyPr/>
                    <a:lstStyle/>
                    <a:p>
                      <a:pPr algn="r" fontAlgn="base"/>
                      <a:r>
                        <a:rPr lang="en-US" sz="1800">
                          <a:solidFill>
                            <a:srgbClr val="2C2C2C"/>
                          </a:solidFill>
                          <a:effectLst/>
                          <a:latin typeface="Gill Sans MT"/>
                        </a:rPr>
                        <a:t>2023</a:t>
                      </a:r>
                      <a:endParaRPr lang="en-US">
                        <a:solidFill>
                          <a:srgbClr val="2C2C2C"/>
                        </a:solidFill>
                        <a:effectLst/>
                        <a:latin typeface="Gill Sans MT"/>
                      </a:endParaRPr>
                    </a:p>
                  </a:txBody>
                  <a:tcPr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A9999"/>
                    </a:solidFill>
                  </a:tcPr>
                </a:tc>
                <a:tc>
                  <a:txBody>
                    <a:bodyPr/>
                    <a:lstStyle/>
                    <a:p>
                      <a:pPr algn="r" fontAlgn="base"/>
                      <a:r>
                        <a:rPr lang="en-US" sz="1800">
                          <a:solidFill>
                            <a:srgbClr val="2C2C2C"/>
                          </a:solidFill>
                          <a:effectLst/>
                          <a:latin typeface="Gill Sans MT"/>
                        </a:rPr>
                        <a:t>108.99</a:t>
                      </a:r>
                      <a:endParaRPr lang="en-US">
                        <a:solidFill>
                          <a:srgbClr val="2C2C2C"/>
                        </a:solidFill>
                        <a:effectLst/>
                        <a:latin typeface="Gill Sans MT"/>
                      </a:endParaRPr>
                    </a:p>
                  </a:txBody>
                  <a:tcPr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A9999"/>
                    </a:solidFill>
                  </a:tcPr>
                </a:tc>
                <a:extLst>
                  <a:ext uri="{0D108BD9-81ED-4DB2-BD59-A6C34878D82A}">
                    <a16:rowId xmlns:a16="http://schemas.microsoft.com/office/drawing/2014/main" val="947442971"/>
                  </a:ext>
                </a:extLst>
              </a:tr>
            </a:tbl>
          </a:graphicData>
        </a:graphic>
      </p:graphicFrame>
      <p:pic>
        <p:nvPicPr>
          <p:cNvPr id="5" name="Picture 4" descr="A line graph showing the value of a dollar&#10;&#10;Description automatically generated">
            <a:extLst>
              <a:ext uri="{FF2B5EF4-FFF2-40B4-BE49-F238E27FC236}">
                <a16:creationId xmlns:a16="http://schemas.microsoft.com/office/drawing/2014/main" id="{1ACF7447-2969-3190-F460-A01B2ABB75B6}"/>
              </a:ext>
            </a:extLst>
          </p:cNvPr>
          <p:cNvPicPr>
            <a:picLocks noChangeAspect="1"/>
          </p:cNvPicPr>
          <p:nvPr/>
        </p:nvPicPr>
        <p:blipFill>
          <a:blip r:embed="rId4"/>
          <a:stretch>
            <a:fillRect/>
          </a:stretch>
        </p:blipFill>
        <p:spPr>
          <a:xfrm>
            <a:off x="132862" y="939114"/>
            <a:ext cx="7002584" cy="5298495"/>
          </a:xfrm>
          <a:prstGeom prst="rect">
            <a:avLst/>
          </a:prstGeom>
        </p:spPr>
      </p:pic>
      <p:sp>
        <p:nvSpPr>
          <p:cNvPr id="9" name="TextBox 8">
            <a:extLst>
              <a:ext uri="{FF2B5EF4-FFF2-40B4-BE49-F238E27FC236}">
                <a16:creationId xmlns:a16="http://schemas.microsoft.com/office/drawing/2014/main" id="{A87D8179-D25B-CC94-9028-05AC1658EE1C}"/>
              </a:ext>
            </a:extLst>
          </p:cNvPr>
          <p:cNvSpPr txBox="1"/>
          <p:nvPr/>
        </p:nvSpPr>
        <p:spPr>
          <a:xfrm>
            <a:off x="169929" y="231217"/>
            <a:ext cx="11852142" cy="707886"/>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cap="all">
                <a:solidFill>
                  <a:schemeClr val="bg1"/>
                </a:solidFill>
                <a:latin typeface="Gill Sans MT"/>
              </a:rPr>
              <a:t>STOCK PERFORMANCE</a:t>
            </a:r>
            <a:endParaRPr lang="en-US" sz="1100">
              <a:solidFill>
                <a:schemeClr val="bg1"/>
              </a:solidFill>
            </a:endParaRPr>
          </a:p>
        </p:txBody>
      </p:sp>
    </p:spTree>
    <p:extLst>
      <p:ext uri="{BB962C8B-B14F-4D97-AF65-F5344CB8AC3E}">
        <p14:creationId xmlns:p14="http://schemas.microsoft.com/office/powerpoint/2010/main" val="16469304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1080</TotalTime>
  <Words>3946</Words>
  <Application>Microsoft Macintosh PowerPoint</Application>
  <PresentationFormat>Widescreen</PresentationFormat>
  <Paragraphs>1304</Paragraphs>
  <Slides>21</Slides>
  <Notes>13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Arial</vt:lpstr>
      <vt:lpstr>Arial,Sans-Serif</vt:lpstr>
      <vt:lpstr>Calibri</vt:lpstr>
      <vt:lpstr>Corbel</vt:lpstr>
      <vt:lpstr>Courier New</vt:lpstr>
      <vt:lpstr>Gill Sans MT</vt:lpstr>
      <vt:lpstr>Times New Roman</vt:lpstr>
      <vt:lpstr>Verdana</vt:lpstr>
      <vt:lpstr>Wingdings</vt:lpstr>
      <vt:lpstr>Banded</vt:lpstr>
      <vt:lpstr>PowerPoint Presentation</vt:lpstr>
      <vt:lpstr>PowerPoint Presentation</vt:lpstr>
      <vt:lpstr>A global Presence</vt:lpstr>
      <vt:lpstr>XOM EARNINGS BY Business segments:</vt:lpstr>
      <vt:lpstr>PowerPoint Presentation</vt:lpstr>
      <vt:lpstr>          FINANCIAL HIGHLIGHTS: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NITIN PATEL</dc:creator>
  <cp:lastModifiedBy>Vairavan Arunachalam</cp:lastModifiedBy>
  <cp:revision>3</cp:revision>
  <dcterms:created xsi:type="dcterms:W3CDTF">2023-10-07T22:43:04Z</dcterms:created>
  <dcterms:modified xsi:type="dcterms:W3CDTF">2023-10-24T22:43:40Z</dcterms:modified>
</cp:coreProperties>
</file>