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82" r:id="rId17"/>
    <p:sldId id="274" r:id="rId18"/>
    <p:sldId id="275" r:id="rId19"/>
    <p:sldId id="276" r:id="rId20"/>
    <p:sldId id="277" r:id="rId21"/>
    <p:sldId id="278" r:id="rId22"/>
    <p:sldId id="283" r:id="rId23"/>
    <p:sldId id="279" r:id="rId24"/>
    <p:sldId id="280" r:id="rId25"/>
    <p:sldId id="281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8F9675-6CC8-4AD3-8BE7-4FCCB750BC69}">
  <a:tblStyle styleId="{5C8F9675-6CC8-4AD3-8BE7-4FCCB750BC69}" styleName="Table_0">
    <a:wholeTbl>
      <a:tcTxStyle b="off" i="off">
        <a:font>
          <a:latin typeface="Tenorite"/>
          <a:ea typeface="Tenorite"/>
          <a:cs typeface="Tenorit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AFF"/>
          </a:solidFill>
        </a:fill>
      </a:tcStyle>
    </a:wholeTbl>
    <a:band1H>
      <a:tcTxStyle/>
      <a:tcStyle>
        <a:tcBdr/>
        <a:fill>
          <a:solidFill>
            <a:srgbClr val="CAD2F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2F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enorite"/>
          <a:ea typeface="Tenorite"/>
          <a:cs typeface="Tenorit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enorite"/>
          <a:ea typeface="Tenorite"/>
          <a:cs typeface="Tenorit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44B3BD-773A-4A08-B34E-F930848F60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5"/>
  </p:normalViewPr>
  <p:slideViewPr>
    <p:cSldViewPr snapToGrid="0">
      <p:cViewPr varScale="1">
        <p:scale>
          <a:sx n="100" d="100"/>
          <a:sy n="100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e148423fe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e148423fe0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1e148423fe0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148423f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e148423fe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1e148423fe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e148423fe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e148423fe0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1e148423fe0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e148423fe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e148423fe0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1e148423fe0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e148423fe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e148423fe0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1e148423fe0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3910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1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1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11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1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1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1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1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1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1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1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1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>
  <p:cSld name="2 Title and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161" name="Google Shape;161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14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4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14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1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34" name="Google Shape;34;p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4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2" name="Google Shape;62;p6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63" name="Google Shape;63;p6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6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77" name="Google Shape;77;p8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0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0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0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0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0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0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0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tc.gov/news-events/news/press-releases/2023/02/new-ftc-data-show-consumers-reported-losing-nearly-88-billion-scams-2022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cost-sensitive-learning-for-imbalanced-classification/" TargetMode="External"/><Relationship Id="rId5" Type="http://schemas.openxmlformats.org/officeDocument/2006/relationships/hyperlink" Target="https://chainstoreage.com/study-total-e-commerce-fraud-2023-will-exceed-200-billion" TargetMode="External"/><Relationship Id="rId4" Type="http://schemas.openxmlformats.org/officeDocument/2006/relationships/hyperlink" Target="http://www.ftc.gov/news-events/news/press-releases/2022/02/new-data-shows-ftc-received-28-million-fraud-reports-consumers-2021-0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threshold-moving-for-imbalanced-classificatio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inelearningmastery.com/smote-oversampling-for-imbalanced-classification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Fraud Detection &amp; Prevention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/>
              <a:t>Team 036 - Alejandro De Jesus, Leslie Francis, Tania De Pena, Vaisag Radhakrishnan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body" idx="1"/>
          </p:nvPr>
        </p:nvSpPr>
        <p:spPr>
          <a:xfrm>
            <a:off x="5234974" y="1603717"/>
            <a:ext cx="6722564" cy="334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Least used source of purchase is Direct purchase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is expected, as companies tend to spend more money on SEO and Ads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4/14/23</a:t>
            </a:r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Fraud Prevention and Detection</a:t>
            </a:r>
            <a:endParaRPr/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01" name="Google Shape;301;p27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007" t="1234" b="1125"/>
          <a:stretch/>
        </p:blipFill>
        <p:spPr>
          <a:xfrm>
            <a:off x="887831" y="1328814"/>
            <a:ext cx="4037033" cy="3902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307" name="Google Shape;307;p28"/>
          <p:cNvSpPr txBox="1">
            <a:spLocks noGrp="1"/>
          </p:cNvSpPr>
          <p:nvPr>
            <p:ph type="body" idx="1"/>
          </p:nvPr>
        </p:nvSpPr>
        <p:spPr>
          <a:xfrm>
            <a:off x="5234974" y="1603717"/>
            <a:ext cx="6722564" cy="334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Chrome is the most used browser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Opera is the least used one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08" name="Google Shape;308;p2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4/14/23</a:t>
            </a:r>
            <a:endParaRPr/>
          </a:p>
        </p:txBody>
      </p:sp>
      <p:sp>
        <p:nvSpPr>
          <p:cNvPr id="309" name="Google Shape;30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Fraud Prevention and Detection</a:t>
            </a:r>
            <a:endParaRPr/>
          </a:p>
        </p:txBody>
      </p:sp>
      <p:sp>
        <p:nvSpPr>
          <p:cNvPr id="310" name="Google Shape;310;p28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11" name="Google Shape;311;p28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059" t="837" b="854"/>
          <a:stretch/>
        </p:blipFill>
        <p:spPr>
          <a:xfrm>
            <a:off x="1206408" y="1447751"/>
            <a:ext cx="3876078" cy="3771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xfrm>
            <a:off x="6870576" y="1997613"/>
            <a:ext cx="4382747" cy="295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Both Age and Purchase Value have a right skewed distribution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4/14/23</a:t>
            </a:r>
            <a:endParaRPr/>
          </a:p>
        </p:txBody>
      </p:sp>
      <p:sp>
        <p:nvSpPr>
          <p:cNvPr id="319" name="Google Shape;31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Fraud Prevention and Detection</a:t>
            </a:r>
            <a:endParaRPr/>
          </a:p>
        </p:txBody>
      </p: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21" name="Google Shape;321;p29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677" y="1463532"/>
            <a:ext cx="5086961" cy="232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9" descr="Chart, histo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677" y="3786419"/>
            <a:ext cx="5086961" cy="2322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1"/>
          </p:nvPr>
        </p:nvSpPr>
        <p:spPr>
          <a:xfrm>
            <a:off x="6527409" y="1231316"/>
            <a:ext cx="4951828" cy="4156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Fraudulent transactions occur on same day signup and purchases.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January had the most fraudulent transactions compared to other months.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29" name="Google Shape;329;p3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4/14/23</a:t>
            </a:r>
            <a:endParaRPr/>
          </a:p>
        </p:txBody>
      </p:sp>
      <p:sp>
        <p:nvSpPr>
          <p:cNvPr id="330" name="Google Shape;33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Fraud Prevention and Detection</a:t>
            </a:r>
            <a:endParaRPr/>
          </a:p>
        </p:txBody>
      </p:sp>
      <p:sp>
        <p:nvSpPr>
          <p:cNvPr id="331" name="Google Shape;331;p3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332" name="Google Shape;332;p30" descr="Chart, box and whiske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676" y="1231316"/>
            <a:ext cx="5157323" cy="2680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0" descr="Chart, bar chart, histo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676" y="3958023"/>
            <a:ext cx="5157324" cy="2352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 txBox="1"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339" name="Google Shape;339;p31"/>
          <p:cNvSpPr txBox="1">
            <a:spLocks noGrp="1"/>
          </p:cNvSpPr>
          <p:nvPr>
            <p:ph type="body" idx="1"/>
          </p:nvPr>
        </p:nvSpPr>
        <p:spPr>
          <a:xfrm>
            <a:off x="1206394" y="1350700"/>
            <a:ext cx="8874600" cy="41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analyzed feature difference between fraudulent and non fraudulent transactions. Conclusions:</a:t>
            </a:r>
            <a:endParaRPr/>
          </a:p>
          <a:p>
            <a:pPr marL="9144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Most fraudulent browser: chrome (43%) vs the average (40.7%)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9144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Frauds are more likely on weekends: 46.4% weekend propensity vs 43.1% the average)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9144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Purchases made the same day of sign up have higher propensity for fraudulent transactions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4/14/23</a:t>
            </a:r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Fraud Prevention and Detection</a:t>
            </a:r>
            <a:endParaRPr/>
          </a:p>
        </p:txBody>
      </p:sp>
      <p:sp>
        <p:nvSpPr>
          <p:cNvPr id="342" name="Google Shape;342;p3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349" name="Google Shape;349;p32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350" name="Google Shape;3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200" y="1887875"/>
            <a:ext cx="3924300" cy="214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5550" y="1887875"/>
            <a:ext cx="3922775" cy="21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199" y="4211661"/>
            <a:ext cx="3924300" cy="2139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5551" y="4211650"/>
            <a:ext cx="3922776" cy="213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7846-BA3B-5C70-2452-56CA4583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Wrangling/Data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A1F-4FF4-7874-94D6-62D898AD3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017467"/>
            <a:ext cx="9779182" cy="3690606"/>
          </a:xfrm>
        </p:spPr>
        <p:txBody>
          <a:bodyPr/>
          <a:lstStyle/>
          <a:p>
            <a:pPr marL="742950" indent="-514350">
              <a:buAutoNum type="arabicPeriod"/>
            </a:pPr>
            <a:r>
              <a:rPr lang="en-US" dirty="0"/>
              <a:t>Fraud data and </a:t>
            </a:r>
            <a:r>
              <a:rPr lang="en-US" dirty="0" err="1"/>
              <a:t>ip_address</a:t>
            </a:r>
            <a:r>
              <a:rPr lang="en-US" dirty="0"/>
              <a:t> data was joined to get the country information</a:t>
            </a:r>
          </a:p>
          <a:p>
            <a:pPr marL="742950" indent="-514350">
              <a:buAutoNum type="arabicPeriod"/>
            </a:pPr>
            <a:r>
              <a:rPr lang="en-US" dirty="0"/>
              <a:t>There were no null values however </a:t>
            </a:r>
            <a:r>
              <a:rPr lang="en-US" dirty="0" err="1"/>
              <a:t>colums</a:t>
            </a:r>
            <a:r>
              <a:rPr lang="en-US" dirty="0"/>
              <a:t> with NA was replaced with Unknown</a:t>
            </a:r>
          </a:p>
          <a:p>
            <a:pPr marL="742950" indent="-514350">
              <a:buAutoNum type="arabicPeriod"/>
            </a:pPr>
            <a:r>
              <a:rPr lang="en-US" dirty="0"/>
              <a:t>Additional variables were derived as explained in the feature engineering slide</a:t>
            </a:r>
          </a:p>
          <a:p>
            <a:pPr marL="742950" indent="-514350">
              <a:buAutoNum type="arabicPeriod"/>
            </a:pPr>
            <a:r>
              <a:rPr lang="en-US" dirty="0"/>
              <a:t>Data imbalance was addressed using SMOTE technique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4AE74-EC2C-420F-2A50-BF2FF39E06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83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Feature Engineering</a:t>
            </a:r>
            <a:endParaRPr dirty="0"/>
          </a:p>
        </p:txBody>
      </p:sp>
      <p:sp>
        <p:nvSpPr>
          <p:cNvPr id="359" name="Google Shape;359;p33"/>
          <p:cNvSpPr txBox="1">
            <a:spLocks noGrp="1"/>
          </p:cNvSpPr>
          <p:nvPr>
            <p:ph type="body" idx="1"/>
          </p:nvPr>
        </p:nvSpPr>
        <p:spPr>
          <a:xfrm>
            <a:off x="1206408" y="1350695"/>
            <a:ext cx="4951828" cy="4156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60" name="Google Shape;360;p3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4/14/23</a:t>
            </a: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Fraud Prevention and Detection</a:t>
            </a:r>
            <a:endParaRPr/>
          </a:p>
        </p:txBody>
      </p:sp>
      <p:sp>
        <p:nvSpPr>
          <p:cNvPr id="362" name="Google Shape;362;p3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aphicFrame>
        <p:nvGraphicFramePr>
          <p:cNvPr id="363" name="Google Shape;363;p33"/>
          <p:cNvGraphicFramePr/>
          <p:nvPr>
            <p:extLst>
              <p:ext uri="{D42A27DB-BD31-4B8C-83A1-F6EECF244321}">
                <p14:modId xmlns:p14="http://schemas.microsoft.com/office/powerpoint/2010/main" val="4147533120"/>
              </p:ext>
            </p:extLst>
          </p:nvPr>
        </p:nvGraphicFramePr>
        <p:xfrm>
          <a:off x="1206407" y="1350695"/>
          <a:ext cx="9553957" cy="4389120"/>
        </p:xfrm>
        <a:graphic>
          <a:graphicData uri="http://schemas.openxmlformats.org/drawingml/2006/table">
            <a:tbl>
              <a:tblPr firstRow="1" firstCol="1" bandRow="1">
                <a:noFill/>
                <a:tableStyleId>{5C8F9675-6CC8-4AD3-8BE7-4FCCB750BC69}</a:tableStyleId>
              </a:tblPr>
              <a:tblGrid>
                <a:gridCol w="4284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8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2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lt1"/>
                          </a:solidFill>
                        </a:rPr>
                        <a:t>Variable Name</a:t>
                      </a:r>
                      <a:endParaRPr sz="1800" b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800" b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chemeClr val="dk1"/>
                          </a:solidFill>
                        </a:rPr>
                        <a:t>seo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1 when purchase was made from SEO  otherwise 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ads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1 when purchase was made via ad else 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Chrome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1 when browser used is Chrome else 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Safari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1 when browser used is Safari else 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Opera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1 when browser used is Opera else 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Ie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1 when browser used is IE else 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Male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1 when  male else 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Young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1 when age &lt; 30 else 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Middle_aged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1 when age is between 30 and 50 else 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45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Monday – Saturday (6 variables)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Monday = 1 when purchase day is Monday, Tuesday = 1 when purchase day is Tuesday etc.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Weekend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1 when purchase is on a weekend else 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Night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1 when purchase is in the night else 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Afternoon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1 when purchase is in the afternoon else 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Evening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1 when purchase is in the evening else 0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6DB2E19-5641-F28F-043B-8771B628E86C}"/>
              </a:ext>
            </a:extLst>
          </p:cNvPr>
          <p:cNvSpPr txBox="1"/>
          <p:nvPr/>
        </p:nvSpPr>
        <p:spPr>
          <a:xfrm>
            <a:off x="1123279" y="1045399"/>
            <a:ext cx="477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new variables were derived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Model Training</a:t>
            </a:r>
            <a:endParaRPr dirty="0"/>
          </a:p>
        </p:txBody>
      </p:sp>
      <p:sp>
        <p:nvSpPr>
          <p:cNvPr id="369" name="Google Shape;369;p34"/>
          <p:cNvSpPr txBox="1">
            <a:spLocks noGrp="1"/>
          </p:cNvSpPr>
          <p:nvPr>
            <p:ph type="body" idx="1"/>
          </p:nvPr>
        </p:nvSpPr>
        <p:spPr>
          <a:xfrm>
            <a:off x="1206397" y="1350700"/>
            <a:ext cx="6680400" cy="41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Create folds for K-Folds Cross Validation</a:t>
            </a: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Trained logistic regression and KNN models for each hyper-parameter with K-folds. </a:t>
            </a:r>
            <a:endParaRPr lang="en-US" sz="1600"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Run it against test sample </a:t>
            </a: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Get mean of F1 score to compare performance of model</a:t>
            </a:r>
            <a:endParaRPr dirty="0"/>
          </a:p>
        </p:txBody>
      </p:sp>
      <p:sp>
        <p:nvSpPr>
          <p:cNvPr id="370" name="Google Shape;370;p3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4/14/23</a:t>
            </a:r>
            <a:endParaRPr/>
          </a:p>
        </p:txBody>
      </p:sp>
      <p:sp>
        <p:nvSpPr>
          <p:cNvPr id="371" name="Google Shape;37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Fraud Prevention and Detection</a:t>
            </a: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Types - Results</a:t>
            </a:r>
            <a:endParaRPr/>
          </a:p>
        </p:txBody>
      </p:sp>
      <p:sp>
        <p:nvSpPr>
          <p:cNvPr id="379" name="Google Shape;379;p3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aphicFrame>
        <p:nvGraphicFramePr>
          <p:cNvPr id="380" name="Google Shape;380;p35"/>
          <p:cNvGraphicFramePr/>
          <p:nvPr/>
        </p:nvGraphicFramePr>
        <p:xfrm>
          <a:off x="1774888" y="1998050"/>
          <a:ext cx="6978475" cy="4358310"/>
        </p:xfrm>
        <a:graphic>
          <a:graphicData uri="http://schemas.openxmlformats.org/drawingml/2006/table">
            <a:tbl>
              <a:tblPr>
                <a:noFill/>
                <a:tableStyleId>{2144B3BD-773A-4A08-B34E-F930848F606E}</a:tableStyleId>
              </a:tblPr>
              <a:tblGrid>
                <a:gridCol w="48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Model 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Mean F1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Mean Threshold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Logistic Regression: high propensity predictors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0.667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 Nearest Neighbor (k=15)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K Nearest Neighbor (k=13)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K Nearest Neighbor (k=11)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K Nearest Neighbor (k=9)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K Nearest Neighbor (k=7)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0.383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K Nearest Neighbor (k=5)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0.372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K Nearest Neighbor (k=3)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0.354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K Nearest Neighbor (k=1)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Logistic Regression: all predictors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0.169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81" name="Google Shape;381;p35"/>
          <p:cNvSpPr txBox="1"/>
          <p:nvPr/>
        </p:nvSpPr>
        <p:spPr>
          <a:xfrm>
            <a:off x="354625" y="6537275"/>
            <a:ext cx="722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SVM was not trained due to computing power restrictions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Background </a:t>
            </a:r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body" idx="1"/>
          </p:nvPr>
        </p:nvSpPr>
        <p:spPr>
          <a:xfrm>
            <a:off x="1202397" y="1570627"/>
            <a:ext cx="10046572" cy="371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900"/>
              <a:t>According to the new “State of Fraud 2023” study from fraud prevention solution provider Signifyd, the total cost of e-commerce fraud in 2023 will reach $206.8 billion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59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900"/>
              <a:t>These frauds affect both companies as well as customers. Although most banks will reimburse fraudulent transaction cost, it gets passed to the customer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59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900"/>
              <a:t>Effective fraud detection can protect customer data and maintain trust between companies and their clients.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4/14/23</a:t>
            </a:r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Fraud Prevention and Detection</a:t>
            </a: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Types - Results (hidden)</a:t>
            </a:r>
            <a:endParaRPr/>
          </a:p>
        </p:txBody>
      </p:sp>
      <p:sp>
        <p:nvSpPr>
          <p:cNvPr id="388" name="Google Shape;388;p3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89" name="Google Shape;3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00" y="2497975"/>
            <a:ext cx="117729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 and Suggestions</a:t>
            </a:r>
            <a:endParaRPr dirty="0"/>
          </a:p>
        </p:txBody>
      </p:sp>
      <p:sp>
        <p:nvSpPr>
          <p:cNvPr id="396" name="Google Shape;396;p37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00" cy="336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Logistic regression with high propensity showed promising results as hypothesized </a:t>
            </a:r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Suggestions for the stakeholder would be to reject predicted fraudulent transaction and notify customer</a:t>
            </a:r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Restrict same-day purchases by adding security measures like two-factor-authentication</a:t>
            </a:r>
            <a:endParaRPr dirty="0"/>
          </a:p>
        </p:txBody>
      </p:sp>
      <p:sp>
        <p:nvSpPr>
          <p:cNvPr id="397" name="Google Shape;397;p37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396" name="Google Shape;396;p37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00" cy="336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If given more time, we would: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Try other methods of feature selection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Undersample dataset in order to try training SVM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Train more KNN models to see if there are better k values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Try other classification models</a:t>
            </a:r>
            <a:endParaRPr/>
          </a:p>
        </p:txBody>
      </p:sp>
      <p:sp>
        <p:nvSpPr>
          <p:cNvPr id="397" name="Google Shape;397;p37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3666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03" name="Google Shape;403;p38"/>
          <p:cNvSpPr txBox="1">
            <a:spLocks noGrp="1"/>
          </p:cNvSpPr>
          <p:nvPr>
            <p:ph type="body" idx="1"/>
          </p:nvPr>
        </p:nvSpPr>
        <p:spPr>
          <a:xfrm>
            <a:off x="1042801" y="1581049"/>
            <a:ext cx="10086409" cy="3640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Varmedja, Dejan, et al. "Credit card fraud detection-machine learning methods." 2019 18th International Symposium INFOTEH-JAHORINA (INFOTEH). IEEE, 2019.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Awoyemi, John O., Adebayo O. Adetunmbi, and Samuel A. Oluwadare. "Credit card fraud detection using machine learning techniques: A comparative analysis." 2017 international conference on computing networking and informatics (ICCNI). IEEE, 2017.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“New FTC Data Show Consumers Reported Losing Nearly $8.8 Billion to Scams in 2022.” Federal Trade Commission, 23 Feb. 2023,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www.ftc.gov/news-events/news/press-releases/2023/02/new-ftc-data-show-consumers-reported-losing-nearly-88-billion-scams-2022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“New Data Shows FTC Received 2.8 Million Fraud Reports From Consumers in 2021.” Federal Trade Commission, 22 Feb. 2022,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www.ftc.gov/news-events/news/press-releases/2022/02/new-data-shows-ftc-received-28-million-fraud-reports-consumers-2021-0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Berthiaume, Dan. “Study: Total E-commerce Fraud in 2023 Will Exceed $200 Billion.” Chain Store Age, 25 Jan. 2023,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https://chainstoreage.com/study-total-e-commerce-fraud-2023-will-exceed-200-billion#:~:text=According%20to%20the%20new%20%E2%80%9CState,tangible%20losses%20for%20online%20retailers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Brownlee, Jason. “Cost-Sensitive Learning for Imbalanced Classification”, 7 Feb. 2020, 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https://machinelearningmastery.com/cost-sensitive-learning-for-imbalanced-classification/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8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500"/>
          </a:p>
          <a:p>
            <a:pPr marL="342900" lvl="0" indent="-2548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500"/>
          </a:p>
          <a:p>
            <a:pPr marL="342900" lvl="0" indent="-23717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8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404" name="Google Shape;404;p3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4/14/23</a:t>
            </a:r>
            <a:endParaRPr/>
          </a:p>
        </p:txBody>
      </p:sp>
      <p:sp>
        <p:nvSpPr>
          <p:cNvPr id="405" name="Google Shape;40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Fraud Prevention and Detection</a:t>
            </a:r>
            <a:endParaRPr/>
          </a:p>
        </p:txBody>
      </p:sp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References (Contd.)</a:t>
            </a:r>
            <a:endParaRPr/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1042801" y="1581049"/>
            <a:ext cx="10086409" cy="3640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7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Brownlee, Jason. “A Gentle Introduction to Threshold-Moving for Imbalanced Classification”, 10 Feb. 2020,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https://machinelearningmastery.com/threshold-moving-for-imbalanced-classification/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7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Brownlee, Jason. “SMOTE for Imbalanced Classification with Python”, 17 Jan. 2020,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https://machinelearningmastery.com/smote-oversampling-for-imbalanced-classification/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7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Kumaraswamy, Nishamathi, et al. "Healthcare fraud data mining methods: A look back and look ahead." Perspectives in Health Information Management 19.1 (2022).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7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Viaene, Stijn, et al. "A comparison of state‐of‐the‐art classification techniques for expert automobile insurance claim fraud detection." Journal of Risk and Insurance 69.3 (2002): 373-421.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7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Chaudhary, Khyati, Jyoti Yadav, and Bhawna Mallick. "A review of fraud detection techniques: Credit card." International Journal of Computer Applications 45.1 (2012): 39-44.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7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Chawla, Nitesh V., et al. "SMOTE: synthetic minority over-sampling technique." Journal of artificial intelligence research 16 (2002): 321-357.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7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/>
          </a:p>
          <a:p>
            <a:pPr marL="342900" lvl="0" indent="-247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/>
          </a:p>
          <a:p>
            <a:pPr marL="3429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7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4/14/23</a:t>
            </a:r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Fraud Prevention and Detection</a:t>
            </a:r>
            <a:endParaRPr/>
          </a:p>
        </p:txBody>
      </p:sp>
      <p:sp>
        <p:nvSpPr>
          <p:cNvPr id="415" name="Google Shape;415;p39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Problem Statement </a:t>
            </a:r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body" idx="1"/>
          </p:nvPr>
        </p:nvSpPr>
        <p:spPr>
          <a:xfrm>
            <a:off x="1206408" y="1672896"/>
            <a:ext cx="9982960" cy="351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We aim to find whether a given e-commerce transaction is fraudulent or not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We also aim to answer other descriptive analytics questions such as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dirty="0"/>
              <a:t>Which demographic of the population is more likely to commit fraud?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dirty="0"/>
              <a:t>Is fraud committed at a certain time of the day or certain days or periods in a year?</a:t>
            </a:r>
            <a:endParaRPr dirty="0"/>
          </a:p>
        </p:txBody>
      </p:sp>
      <p:sp>
        <p:nvSpPr>
          <p:cNvPr id="207" name="Google Shape;207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4/14/23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Fraud Prevention and Detection</a:t>
            </a:r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Initial Hypothesis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body" idx="1"/>
          </p:nvPr>
        </p:nvSpPr>
        <p:spPr>
          <a:xfrm>
            <a:off x="1042802" y="1581049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Our initial hypothesis is that young people are more likely to commit fraud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Fraud is committed on high value popular items</a:t>
            </a:r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4/14/23</a:t>
            </a:r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Fraud Prevention and Detection</a:t>
            </a:r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Research Paper Findings	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body" idx="1"/>
          </p:nvPr>
        </p:nvSpPr>
        <p:spPr>
          <a:xfrm>
            <a:off x="1042802" y="1581049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Most papers focus on the predictive performance as opposed to the interpretation of the model - while predictive performance is important, interpreting a model is equally important to make critical business decisions.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Most fraud detection datasets are imbalanced and it is extremely important to balance the dataset to get good predictive performance</a:t>
            </a:r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4/14/23</a:t>
            </a:r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Fraud Prevention and Detection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body" idx="1"/>
          </p:nvPr>
        </p:nvSpPr>
        <p:spPr>
          <a:xfrm>
            <a:off x="1042802" y="1581049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Data for this analysis will be used from Kaggle Repository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There are mainly two datasets: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Fraud data table: This has the transaction along with customer demographics and fraudulent indicator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IP Address Lookup: Ip address to country lookup</a:t>
            </a:r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4/14/23</a:t>
            </a:r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Fraud Prevention and Detection</a:t>
            </a:r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242" name="Google Shape;242;p21"/>
          <p:cNvSpPr txBox="1">
            <a:spLocks noGrp="1"/>
          </p:cNvSpPr>
          <p:nvPr>
            <p:ph type="body" idx="1"/>
          </p:nvPr>
        </p:nvSpPr>
        <p:spPr>
          <a:xfrm>
            <a:off x="1042802" y="1581049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Most publicly available datasets have masked columns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When its not masked, the number of columns are limited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Number of training records are limited</a:t>
            </a:r>
            <a:endParaRPr/>
          </a:p>
        </p:txBody>
      </p:sp>
      <p:sp>
        <p:nvSpPr>
          <p:cNvPr id="243" name="Google Shape;243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4/14/23</a:t>
            </a:r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Fraud Prevention and Detection</a:t>
            </a:r>
            <a:endParaRPr/>
          </a:p>
        </p:txBody>
      </p:sp>
      <p:sp>
        <p:nvSpPr>
          <p:cNvPr id="245" name="Google Shape;24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5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3497" y="1667817"/>
            <a:ext cx="4181881" cy="340073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5"/>
          <p:cNvSpPr txBox="1"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Overview of the Data</a:t>
            </a:r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body" idx="1"/>
          </p:nvPr>
        </p:nvSpPr>
        <p:spPr>
          <a:xfrm>
            <a:off x="1042802" y="1612232"/>
            <a:ext cx="7198830" cy="333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Dataset is taken from Kaggle: “Fraud ecommerce” By Binh Vu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There are 151,000 transactions made from January 2015 to December 2015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14,000 fraudulent transactions and 138,000 non-fraudulent transactions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4/14/23</a:t>
            </a:r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Fraud Prevention and Detection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206408" y="381000"/>
            <a:ext cx="9779183" cy="66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Key Variables</a:t>
            </a:r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4/14/23</a:t>
            </a:r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Fraud Prevention and Detection</a:t>
            </a:r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291" name="Google Shape;291;p26"/>
          <p:cNvGraphicFramePr/>
          <p:nvPr/>
        </p:nvGraphicFramePr>
        <p:xfrm>
          <a:off x="970671" y="1448971"/>
          <a:ext cx="7807575" cy="3329775"/>
        </p:xfrm>
        <a:graphic>
          <a:graphicData uri="http://schemas.openxmlformats.org/drawingml/2006/table">
            <a:tbl>
              <a:tblPr firstRow="1" firstCol="1" bandRow="1">
                <a:noFill/>
                <a:tableStyleId>{5C8F9675-6CC8-4AD3-8BE7-4FCCB750BC69}</a:tableStyleId>
              </a:tblPr>
              <a:tblGrid>
                <a:gridCol w="622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lt1"/>
                          </a:solidFill>
                        </a:rPr>
                        <a:t>Feature Description</a:t>
                      </a:r>
                      <a:endParaRPr sz="32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lt1"/>
                          </a:solidFill>
                        </a:rPr>
                        <a:t>Type</a:t>
                      </a:r>
                      <a:endParaRPr sz="32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Amount of the purchase </a:t>
                      </a:r>
                      <a:endParaRPr sz="32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Numeric</a:t>
                      </a:r>
                      <a:endParaRPr sz="32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Date and time of the purchase </a:t>
                      </a:r>
                      <a:endParaRPr sz="32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Date</a:t>
                      </a:r>
                      <a:endParaRPr sz="32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Used Browser for the transaction. </a:t>
                      </a:r>
                      <a:endParaRPr sz="32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Categorical</a:t>
                      </a:r>
                      <a:endParaRPr sz="32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Source (Direct, Ad, etc.) </a:t>
                      </a:r>
                      <a:endParaRPr sz="32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Categorical</a:t>
                      </a:r>
                      <a:endParaRPr sz="32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Date and time of the sign up </a:t>
                      </a:r>
                      <a:endParaRPr sz="32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Date</a:t>
                      </a:r>
                      <a:endParaRPr sz="32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Age</a:t>
                      </a:r>
                      <a:endParaRPr sz="32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Numeric</a:t>
                      </a:r>
                      <a:endParaRPr sz="32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Gender</a:t>
                      </a:r>
                      <a:endParaRPr sz="32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Categorical</a:t>
                      </a:r>
                      <a:endParaRPr sz="32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Ip address </a:t>
                      </a:r>
                      <a:endParaRPr sz="32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Numeric</a:t>
                      </a:r>
                      <a:endParaRPr sz="32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1511</Words>
  <Application>Microsoft Macintosh PowerPoint</Application>
  <PresentationFormat>Widescreen</PresentationFormat>
  <Paragraphs>282</Paragraphs>
  <Slides>25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Fraud Detection &amp; Prevention</vt:lpstr>
      <vt:lpstr>Background </vt:lpstr>
      <vt:lpstr>Problem Statement </vt:lpstr>
      <vt:lpstr>Initial Hypothesis</vt:lpstr>
      <vt:lpstr>Research Paper Findings </vt:lpstr>
      <vt:lpstr>Dataset</vt:lpstr>
      <vt:lpstr>Challenges</vt:lpstr>
      <vt:lpstr>Overview of the Data</vt:lpstr>
      <vt:lpstr>Key Variables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Data Wrangling/Data Preparation</vt:lpstr>
      <vt:lpstr>Feature Engineering</vt:lpstr>
      <vt:lpstr>Model Training</vt:lpstr>
      <vt:lpstr>Model Types - Results</vt:lpstr>
      <vt:lpstr>Model Types - Results (hidden)</vt:lpstr>
      <vt:lpstr>Conclusions and Suggestions</vt:lpstr>
      <vt:lpstr>Next steps</vt:lpstr>
      <vt:lpstr>References</vt:lpstr>
      <vt:lpstr>References (Contd.)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&amp; Prevention</dc:title>
  <cp:lastModifiedBy>Radhakrishnan, Vaisag</cp:lastModifiedBy>
  <cp:revision>3</cp:revision>
  <dcterms:modified xsi:type="dcterms:W3CDTF">2023-04-20T22:43:26Z</dcterms:modified>
</cp:coreProperties>
</file>