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76" r:id="rId7"/>
    <p:sldId id="277" r:id="rId8"/>
    <p:sldId id="278" r:id="rId9"/>
    <p:sldId id="285" r:id="rId10"/>
    <p:sldId id="279" r:id="rId11"/>
    <p:sldId id="280" r:id="rId12"/>
    <p:sldId id="281" r:id="rId13"/>
    <p:sldId id="284" r:id="rId14"/>
    <p:sldId id="283" r:id="rId15"/>
    <p:sldId id="28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718"/>
  </p:normalViewPr>
  <p:slideViewPr>
    <p:cSldViewPr snapToGrid="0">
      <p:cViewPr varScale="1">
        <p:scale>
          <a:sx n="106" d="100"/>
          <a:sy n="106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c.gov/news-events/news/press-releases/2022/02/new-data-shows-ftc-received-28-million-fraud-reports-consumers-2021-0" TargetMode="External"/><Relationship Id="rId2" Type="http://schemas.openxmlformats.org/officeDocument/2006/relationships/hyperlink" Target="http://www.ftc.gov/news-events/news/press-releases/2023/02/new-ftc-data-show-consumers-reported-losing-nearly-88-billion-scams-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instoreage.com/study-total-e-commerce-fraud-2023-will-exceed-200-billion#:~:text=According%20to%20the%20new%20%E2%80%9CState,tangible%20losses%20for%20online%20retaile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Fraud Detection &amp;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pPr algn="l"/>
            <a:r>
              <a:rPr lang="en-US" sz="2800" dirty="0"/>
              <a:t>Alejandro De Jesus, Leslie Francis, Tania De Pena, Vaisag Radhakrishnan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2" y="1581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planning to fit the following model types</a:t>
            </a:r>
          </a:p>
          <a:p>
            <a:pPr marL="514350" indent="-514350">
              <a:buAutoNum type="arabicPeriod"/>
            </a:pPr>
            <a:r>
              <a:rPr lang="en-US" dirty="0"/>
              <a:t>Logistic Regression</a:t>
            </a:r>
          </a:p>
          <a:p>
            <a:pPr marL="514350" indent="-514350">
              <a:buAutoNum type="arabicPeriod"/>
            </a:pPr>
            <a:r>
              <a:rPr lang="en-US" dirty="0"/>
              <a:t>Random Forest</a:t>
            </a:r>
          </a:p>
          <a:p>
            <a:pPr marL="514350" indent="-514350">
              <a:buAutoNum type="arabicPeriod"/>
            </a:pPr>
            <a:r>
              <a:rPr lang="en-US" dirty="0"/>
              <a:t>K Nearest Neighbor</a:t>
            </a:r>
          </a:p>
          <a:p>
            <a:pPr marL="514350" indent="-514350">
              <a:buAutoNum type="arabicPeriod"/>
            </a:pPr>
            <a:r>
              <a:rPr lang="en-US" dirty="0"/>
              <a:t>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1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2" y="1581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still in the initial stages of the project.</a:t>
            </a:r>
          </a:p>
          <a:p>
            <a:endParaRPr lang="en-US" dirty="0"/>
          </a:p>
          <a:p>
            <a:r>
              <a:rPr lang="en-US" dirty="0"/>
              <a:t>We have started EDA on the dataset and will move to cleansing steps next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1" y="1581049"/>
            <a:ext cx="10086409" cy="36406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D. </a:t>
            </a:r>
            <a:r>
              <a:rPr lang="en-US" sz="1500" dirty="0" err="1"/>
              <a:t>Varmedja</a:t>
            </a:r>
            <a:r>
              <a:rPr lang="en-US" sz="1500" dirty="0"/>
              <a:t>, M. </a:t>
            </a:r>
            <a:r>
              <a:rPr lang="en-US" sz="1500" dirty="0" err="1"/>
              <a:t>Karanovic</a:t>
            </a:r>
            <a:r>
              <a:rPr lang="en-US" sz="1500" dirty="0"/>
              <a:t>, S. </a:t>
            </a:r>
            <a:r>
              <a:rPr lang="en-US" sz="1500" dirty="0" err="1"/>
              <a:t>Sladojevic</a:t>
            </a:r>
            <a:r>
              <a:rPr lang="en-US" sz="1500" dirty="0"/>
              <a:t>, M. </a:t>
            </a:r>
            <a:r>
              <a:rPr lang="en-US" sz="1500" dirty="0" err="1"/>
              <a:t>Arsenovic</a:t>
            </a:r>
            <a:r>
              <a:rPr lang="en-US" sz="1500" dirty="0"/>
              <a:t> and A. </a:t>
            </a:r>
            <a:r>
              <a:rPr lang="en-US" sz="1500" dirty="0" err="1"/>
              <a:t>Anderla</a:t>
            </a:r>
            <a:r>
              <a:rPr lang="en-US" sz="1500" dirty="0"/>
              <a:t>, "Credit Card Fraud Detection - Machine Learning methods," 2019 18th International Symposium INFOTEH-JAHORINA (INFOTEH), East Sarajevo, Bosnia and Herzegovina, 2019, pp. 1-5, </a:t>
            </a:r>
            <a:r>
              <a:rPr lang="en-US" sz="1500" dirty="0" err="1"/>
              <a:t>doi</a:t>
            </a:r>
            <a:r>
              <a:rPr lang="en-US" sz="1500" dirty="0"/>
              <a:t>: 10.1109/INFOTEH.2019.8717766.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 J. O. </a:t>
            </a:r>
            <a:r>
              <a:rPr lang="en-US" sz="1500" dirty="0" err="1"/>
              <a:t>Awoyemi</a:t>
            </a:r>
            <a:r>
              <a:rPr lang="en-US" sz="1500" dirty="0"/>
              <a:t>, A. O. </a:t>
            </a:r>
            <a:r>
              <a:rPr lang="en-US" sz="1500" dirty="0" err="1"/>
              <a:t>Adetunmbi</a:t>
            </a:r>
            <a:r>
              <a:rPr lang="en-US" sz="1500" dirty="0"/>
              <a:t> and S. A. </a:t>
            </a:r>
            <a:r>
              <a:rPr lang="en-US" sz="1500" dirty="0" err="1"/>
              <a:t>Oluwadare</a:t>
            </a:r>
            <a:r>
              <a:rPr lang="en-US" sz="1500" dirty="0"/>
              <a:t>, "Credit card fraud detection using machine learning techniques: A comparative analysis," 2017 International Conference on Computing Networking and Informatics (ICCNI), Lagos, Nigeria, 2017, pp. 1-9, </a:t>
            </a:r>
            <a:r>
              <a:rPr lang="en-US" sz="1500" dirty="0" err="1"/>
              <a:t>doi</a:t>
            </a:r>
            <a:r>
              <a:rPr lang="en-US" sz="1500" dirty="0"/>
              <a:t>: 10.1109/ICCNI.2017.8123782.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“New FTC Data Show Consumers Reported Losing Nearly $8.8 Billion to Scams in 2022.” Federal Trade Commission, 23 Feb. 2023, </a:t>
            </a:r>
            <a:r>
              <a:rPr lang="en-US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www.ftc.gov/news-events/news/press-releases/2023/02/new-ftc-data-show-consumers-reported-losing-nearly-88-billion-scams-2022</a:t>
            </a:r>
            <a:r>
              <a:rPr lang="en-US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“New Data Shows FTC Received 2.8 Million Fraud Reports From Consumers in 2021.” Federal Trade Commission, 22 Feb. 2022, </a:t>
            </a:r>
            <a:r>
              <a:rPr lang="en-US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www.ftc.gov/news-events/news/press-releases/2022/02/new-data-shows-ftc-received-28-million-fraud-reports-consumers-2021-0</a:t>
            </a:r>
            <a:r>
              <a:rPr lang="en-US" sz="15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Berthiaume, Dan. “Study: Total E-commerce Fraud in 2023 Will Exceed $200 Billion.” Chain Store Age, 25 Jan. 2023, </a:t>
            </a: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https://chainstoreage.com/study-total-e-commerce-fraud-2023-will-exceed-200-billion#:~:text=According%20to%20the%20new%20%E2%80%9CState,tangible%20losses%20for%20online%20retailers</a:t>
            </a:r>
            <a:r>
              <a:rPr lang="en-US" sz="1500" dirty="0"/>
              <a:t> </a:t>
            </a:r>
          </a:p>
          <a:p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endParaRPr lang="en-US" sz="15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97" y="1570627"/>
            <a:ext cx="10046572" cy="371674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sz="5900" dirty="0"/>
              <a:t>According to the new “State of Fraud 2023” study from fraud prevention solution provider Signifyd, the total cost of e-commerce fraud in 2023 will reach $206.8 billion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900" dirty="0"/>
          </a:p>
          <a:p>
            <a:pPr algn="l"/>
            <a:r>
              <a:rPr lang="en-US" sz="5900" dirty="0"/>
              <a:t>These frauds affect both companies as well as customers. Although most banks will reimburse fraudulent transaction cost, it gets passed to the customer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900" dirty="0"/>
          </a:p>
          <a:p>
            <a:pPr algn="l"/>
            <a:r>
              <a:rPr lang="en-US" sz="5900" dirty="0"/>
              <a:t>Effective fraud detection can protect customer data and maintain trust between companies and their clients.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8" y="1672896"/>
            <a:ext cx="9982960" cy="35122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We aim to find whether a given e-commerce transaction is fraudulent or not</a:t>
            </a:r>
          </a:p>
          <a:p>
            <a:endParaRPr lang="en-US" dirty="0"/>
          </a:p>
          <a:p>
            <a:r>
              <a:rPr lang="en-US" dirty="0"/>
              <a:t>We also aim to answer other descriptive analytics questions such 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demographic of the population is more likely to commit fraud.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fraud committed at a certain time of the day or certain days or periods in a year?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0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Initial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2" y="1581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initial hypothesis is that young people are more likely to commit fraud. </a:t>
            </a:r>
          </a:p>
          <a:p>
            <a:endParaRPr lang="en-US" dirty="0"/>
          </a:p>
          <a:p>
            <a:r>
              <a:rPr lang="en-US" dirty="0"/>
              <a:t>Fraud is committed on high value popular items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6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Research Paper Findings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2" y="1581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Most papers focus on the predictive performance as opposed to the interpretation of the model - while predictive performance is important, interpreting a model is equally important to make critical business decisions</a:t>
            </a:r>
          </a:p>
          <a:p>
            <a:r>
              <a:rPr lang="en-US" sz="2400" dirty="0"/>
              <a:t>Most fraud detection datasets are imbalanced and it is extremely important to balance the dataset to get good </a:t>
            </a:r>
            <a:r>
              <a:rPr lang="en-US" sz="2400"/>
              <a:t>predictive performance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2" y="1581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for this analysis will be used from Kaggle Repository</a:t>
            </a:r>
          </a:p>
          <a:p>
            <a:endParaRPr lang="en-US" dirty="0"/>
          </a:p>
          <a:p>
            <a:r>
              <a:rPr lang="en-US" dirty="0"/>
              <a:t>There are mainly two datasets:</a:t>
            </a:r>
          </a:p>
          <a:p>
            <a:pPr marL="514350" indent="-514350">
              <a:buAutoNum type="arabicPeriod"/>
            </a:pPr>
            <a:r>
              <a:rPr lang="en-US" dirty="0"/>
              <a:t>Fraud data table: This has the transaction along with customer demographics and fraudulent indicator</a:t>
            </a:r>
          </a:p>
          <a:p>
            <a:pPr marL="514350" indent="-514350">
              <a:buAutoNum type="arabicPeriod"/>
            </a:pPr>
            <a:r>
              <a:rPr lang="en-US" dirty="0"/>
              <a:t>IP Address Lookup: Ip address to country lookup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4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2" y="1581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Most publicly available datasets have masked columns</a:t>
            </a:r>
          </a:p>
          <a:p>
            <a:endParaRPr lang="en-US" dirty="0"/>
          </a:p>
          <a:p>
            <a:r>
              <a:rPr lang="en-US" dirty="0"/>
              <a:t>When its not masked, the number of columns are limited</a:t>
            </a:r>
          </a:p>
          <a:p>
            <a:endParaRPr lang="en-US" dirty="0"/>
          </a:p>
          <a:p>
            <a:r>
              <a:rPr lang="en-US" dirty="0"/>
              <a:t>Number of training records are limited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Approach for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310886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Run Exploratory Data Analysis on the dataset</a:t>
            </a:r>
          </a:p>
          <a:p>
            <a:pPr marL="514350" indent="-514350">
              <a:buAutoNum type="arabicPeriod"/>
            </a:pPr>
            <a:r>
              <a:rPr lang="en-US" dirty="0"/>
              <a:t>Identify outlier points in the data and decide on how to treat them</a:t>
            </a:r>
          </a:p>
          <a:p>
            <a:pPr marL="514350" indent="-514350">
              <a:buAutoNum type="arabicPeriod"/>
            </a:pPr>
            <a:r>
              <a:rPr lang="en-US" dirty="0"/>
              <a:t>Clean up erroneous data points</a:t>
            </a:r>
          </a:p>
          <a:p>
            <a:pPr marL="514350" indent="-514350">
              <a:buAutoNum type="arabicPeriod"/>
            </a:pPr>
            <a:r>
              <a:rPr lang="en-US" dirty="0"/>
              <a:t>Create indicator variables</a:t>
            </a:r>
          </a:p>
          <a:p>
            <a:pPr marL="514350" indent="-514350">
              <a:buAutoNum type="arabicPeriod"/>
            </a:pPr>
            <a:r>
              <a:rPr lang="en-US" dirty="0"/>
              <a:t>Convert text variable to encoded variables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4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</p:spPr>
        <p:txBody>
          <a:bodyPr/>
          <a:lstStyle/>
          <a:p>
            <a:r>
              <a:rPr lang="en-US" dirty="0"/>
              <a:t>Approach for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2" y="1581049"/>
            <a:ext cx="9779182" cy="413395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We will be training several classification models and decide the model with the best fit using confusion matrix and mean classification error</a:t>
            </a:r>
          </a:p>
          <a:p>
            <a:endParaRPr lang="en-US" dirty="0"/>
          </a:p>
          <a:p>
            <a:r>
              <a:rPr lang="en-US" dirty="0"/>
              <a:t>Model fit will be determined by using cross validation with different parameters.</a:t>
            </a:r>
          </a:p>
          <a:p>
            <a:endParaRPr lang="en-US" dirty="0"/>
          </a:p>
          <a:p>
            <a:r>
              <a:rPr lang="en-US" dirty="0"/>
              <a:t>We would explore down sampling or over sampling to reduce data imbalance</a:t>
            </a:r>
          </a:p>
          <a:p>
            <a:endParaRPr lang="en-US" dirty="0"/>
          </a:p>
          <a:p>
            <a:r>
              <a:rPr lang="en-US" dirty="0"/>
              <a:t>We will also be splitting the dataset into train and test. Test dataset will be used to measure model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Fraud Prevention and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5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111</TotalTime>
  <Words>779</Words>
  <Application>Microsoft Macintosh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Times New Roman</vt:lpstr>
      <vt:lpstr>Office Theme</vt:lpstr>
      <vt:lpstr>Fraud Detection &amp; Prevention</vt:lpstr>
      <vt:lpstr>Background </vt:lpstr>
      <vt:lpstr>Problem Statement </vt:lpstr>
      <vt:lpstr>Initial Hypothesis</vt:lpstr>
      <vt:lpstr>Research Paper Findings </vt:lpstr>
      <vt:lpstr>Dataset</vt:lpstr>
      <vt:lpstr>Challenges</vt:lpstr>
      <vt:lpstr>Approach for Data Preparation</vt:lpstr>
      <vt:lpstr>Approach for Model Training</vt:lpstr>
      <vt:lpstr>Model Types</vt:lpstr>
      <vt:lpstr>Project Status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&amp; Prevention</dc:title>
  <dc:creator>Leslie Francis</dc:creator>
  <cp:lastModifiedBy>Radhakrishnan, Vaisag</cp:lastModifiedBy>
  <cp:revision>4</cp:revision>
  <dcterms:created xsi:type="dcterms:W3CDTF">2023-03-23T01:09:31Z</dcterms:created>
  <dcterms:modified xsi:type="dcterms:W3CDTF">2023-03-24T22:38:18Z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