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58" r:id="rId4"/>
    <p:sldId id="283" r:id="rId5"/>
    <p:sldId id="276" r:id="rId6"/>
    <p:sldId id="301" r:id="rId7"/>
    <p:sldId id="274" r:id="rId8"/>
    <p:sldId id="266" r:id="rId9"/>
    <p:sldId id="299" r:id="rId10"/>
    <p:sldId id="286" r:id="rId11"/>
    <p:sldId id="288" r:id="rId12"/>
    <p:sldId id="293" r:id="rId13"/>
    <p:sldId id="298" r:id="rId14"/>
    <p:sldId id="290" r:id="rId15"/>
    <p:sldId id="297" r:id="rId16"/>
    <p:sldId id="287" r:id="rId17"/>
    <p:sldId id="296" r:id="rId18"/>
    <p:sldId id="300" r:id="rId19"/>
    <p:sldId id="282" r:id="rId20"/>
    <p:sldId id="284" r:id="rId21"/>
    <p:sldId id="292" r:id="rId22"/>
    <p:sldId id="277" r:id="rId23"/>
    <p:sldId id="278" r:id="rId24"/>
    <p:sldId id="267" r:id="rId25"/>
    <p:sldId id="269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01"/>
    <a:srgbClr val="FFCC66"/>
    <a:srgbClr val="0000FF"/>
    <a:srgbClr val="FF99CC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BC8A5-A66F-4135-AB12-436B38A738D0}" v="177" dt="2017-12-05T03:53:40.083"/>
    <p1510:client id="{2EF3C515-ED0A-4D77-81B0-3BFE17C94695}" v="23" dt="2017-12-06T01:19:52.826"/>
    <p1510:client id="{C7722291-7AB2-4E35-9E5E-E039B51928D1}" v="715" dt="2017-12-05T04:03:26.627"/>
    <p1510:client id="{A7F54CD9-1BA1-430F-864F-3FCB1432347B}" v="395" dt="2017-12-06T02:29:01.070"/>
    <p1510:client id="{DE6A7E7A-987A-4A8E-AFA2-FA504886B5BE}" v="39" dt="2017-12-06T01:53:00.238"/>
    <p1510:client id="{6BF4211B-A12C-4320-9B58-676A901F0630}" v="12" dt="2017-12-06T01:34:42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B3392-12B4-4470-AEF6-E777FEA9AE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B8BC-A629-46EC-9BC5-92B8CADD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So the questions were – which recipes are similar, which ingredients are similar, how important is an ingredient in a recipe and what goes best with what?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3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PMI gives the probability that two ingredients occur together against the probability that they occur separately. </a:t>
            </a:r>
          </a:p>
          <a:p>
            <a:r>
              <a:rPr lang="en-US">
                <a:solidFill>
                  <a:srgbClr val="FFFFFF"/>
                </a:solidFill>
              </a:rPr>
              <a:t>Complementary ingredients tend to occur together far more often than would be expected by chance.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 </a:t>
            </a:r>
            <a:r>
              <a:rPr lang="en-US" err="1"/>
              <a:t>Jaccard</a:t>
            </a:r>
            <a:r>
              <a:rPr lang="en-US"/>
              <a:t> Similarity formula</a:t>
            </a:r>
          </a:p>
          <a:p>
            <a:r>
              <a:rPr lang="en-US"/>
              <a:t>Genism library similarities which provides a function called </a:t>
            </a:r>
            <a:r>
              <a:rPr lang="en-US" err="1"/>
              <a:t>MatrixSimilarity</a:t>
            </a:r>
            <a:r>
              <a:rPr lang="en-US"/>
              <a:t> to get cosine similarity between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0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 – BBC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to use when?</a:t>
            </a:r>
          </a:p>
          <a:p>
            <a:r>
              <a:rPr lang="en-US"/>
              <a:t>Pros and cons?</a:t>
            </a:r>
          </a:p>
          <a:p>
            <a:endParaRPr lang="en-US"/>
          </a:p>
          <a:p>
            <a:r>
              <a:rPr lang="en-US" err="1"/>
              <a:t>Jaccard</a:t>
            </a:r>
            <a:r>
              <a:rPr lang="en-US"/>
              <a:t> – will find close or really close (user inputs ---- autocomplete) --- Include interesting examples!</a:t>
            </a:r>
          </a:p>
          <a:p>
            <a:r>
              <a:rPr lang="en-US"/>
              <a:t>TFIDF – based on what's in </a:t>
            </a:r>
            <a:r>
              <a:rPr lang="en-US" err="1"/>
              <a:t>ur</a:t>
            </a:r>
            <a:r>
              <a:rPr lang="en-US"/>
              <a:t> fridge (limited to recipes in our database)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68% percent</a:t>
            </a:r>
          </a:p>
          <a:p>
            <a:r>
              <a:rPr lang="en-US"/>
              <a:t>Histogram</a:t>
            </a:r>
          </a:p>
          <a:p>
            <a:r>
              <a:rPr lang="en-US"/>
              <a:t>Threshold</a:t>
            </a:r>
          </a:p>
          <a:p>
            <a:r>
              <a:rPr lang="en-US"/>
              <a:t>Why did we chose evaluation technique</a:t>
            </a:r>
          </a:p>
          <a:p>
            <a:r>
              <a:rPr lang="en-US"/>
              <a:t>Accuracy of Quality vs. quantity of </a:t>
            </a:r>
            <a:r>
              <a:rPr lang="en-US" err="1"/>
              <a:t>reco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6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BBC food data itself is not very comprehensive and reliable</a:t>
            </a:r>
          </a:p>
          <a:p>
            <a:r>
              <a:rPr lang="en-US"/>
              <a:t>68% percent</a:t>
            </a:r>
          </a:p>
          <a:p>
            <a:r>
              <a:rPr lang="en-US"/>
              <a:t>Histogram</a:t>
            </a:r>
          </a:p>
          <a:p>
            <a:r>
              <a:rPr lang="en-US"/>
              <a:t>Threshold</a:t>
            </a:r>
          </a:p>
          <a:p>
            <a:r>
              <a:rPr lang="en-US"/>
              <a:t>Why did we chose evaluation technique</a:t>
            </a:r>
          </a:p>
          <a:p>
            <a:r>
              <a:rPr lang="en-US"/>
              <a:t>Accuracy of Quality vs. quantity of </a:t>
            </a:r>
            <a:r>
              <a:rPr lang="en-US" err="1"/>
              <a:t>reco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4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Ingredient limited by BBC Data - Language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78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BBC Data – had Pizza as an ingredient! (Interesting)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Duplicate Titles! </a:t>
            </a:r>
          </a:p>
          <a:p>
            <a:r>
              <a:rPr lang="en-US"/>
              <a:t>Hundreds of websites! - More than 60 blogs combines in </a:t>
            </a:r>
            <a:r>
              <a:rPr lang="en-US" err="1"/>
              <a:t>Yummly</a:t>
            </a:r>
          </a:p>
          <a:p>
            <a:endParaRPr lang="en-US"/>
          </a:p>
          <a:p>
            <a:r>
              <a:rPr lang="en-US"/>
              <a:t>Ratings skewed to 4-5</a:t>
            </a:r>
          </a:p>
          <a:p>
            <a:r>
              <a:rPr lang="en-US"/>
              <a:t>Skewed cuisines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Duplicate Titles! </a:t>
            </a:r>
          </a:p>
          <a:p>
            <a:r>
              <a:rPr lang="en-US"/>
              <a:t>Hundreds of websites! - More than 60 blogs combines in </a:t>
            </a:r>
            <a:r>
              <a:rPr lang="en-US" err="1"/>
              <a:t>Yummly</a:t>
            </a:r>
          </a:p>
          <a:p>
            <a:endParaRPr lang="en-US"/>
          </a:p>
          <a:p>
            <a:r>
              <a:rPr lang="en-US"/>
              <a:t>Ratings skewed to 4-5</a:t>
            </a:r>
          </a:p>
          <a:p>
            <a:r>
              <a:rPr lang="en-US"/>
              <a:t>Skewed cuisines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Prepocessing</a:t>
            </a:r>
            <a:r>
              <a:rPr lang="en-US"/>
              <a:t> steps</a:t>
            </a:r>
          </a:p>
          <a:p>
            <a:r>
              <a:rPr lang="en-US"/>
              <a:t>Stemming tokenization bi 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Dimensionality set to 300, Context Window set to 1 and down sampling parameter set to give less weight to common ingredients.</a:t>
            </a:r>
          </a:p>
          <a:p>
            <a:r>
              <a:rPr lang="en-US"/>
              <a:t>Explain </a:t>
            </a:r>
          </a:p>
          <a:p>
            <a:r>
              <a:rPr lang="en-US"/>
              <a:t>Risotto  - </a:t>
            </a:r>
            <a:r>
              <a:rPr lang="en-US" err="1"/>
              <a:t>arboreo</a:t>
            </a:r>
            <a:r>
              <a:rPr lang="en-US"/>
              <a:t> rice</a:t>
            </a:r>
          </a:p>
          <a:p>
            <a:r>
              <a:rPr lang="en-US"/>
              <a:t>Term frequency?</a:t>
            </a:r>
          </a:p>
          <a:p>
            <a:r>
              <a:rPr lang="en-US">
                <a:solidFill>
                  <a:srgbClr val="FFFFFF"/>
                </a:solidFill>
              </a:rPr>
              <a:t>Dimensionality? -- Reduce (trial &amp; error) - same results? No difference in 1000 or 300 --- Read up!</a:t>
            </a:r>
          </a:p>
          <a:p>
            <a:r>
              <a:rPr lang="en-US">
                <a:solidFill>
                  <a:srgbClr val="FFFFFF"/>
                </a:solidFill>
              </a:rPr>
              <a:t>Why is TFIDF a measure of importance? ---- Is it replaceable or not in a recipe!</a:t>
            </a:r>
          </a:p>
          <a:p>
            <a:r>
              <a:rPr lang="en-US">
                <a:solidFill>
                  <a:srgbClr val="FFFFFF"/>
                </a:solidFill>
              </a:rPr>
              <a:t>Left – TFIDF       Right – Look for an example(</a:t>
            </a:r>
            <a:r>
              <a:rPr lang="en-US" err="1">
                <a:solidFill>
                  <a:srgbClr val="FFFFFF"/>
                </a:solidFill>
              </a:rPr>
              <a:t>Chocolarte</a:t>
            </a:r>
            <a:r>
              <a:rPr lang="en-US">
                <a:solidFill>
                  <a:srgbClr val="FFFFFF"/>
                </a:solidFill>
              </a:rPr>
              <a:t> Chai Sherbet) or all </a:t>
            </a:r>
            <a:r>
              <a:rPr lang="en-US" err="1">
                <a:solidFill>
                  <a:srgbClr val="FFFFFF"/>
                </a:solidFill>
              </a:rPr>
              <a:t>american</a:t>
            </a:r>
            <a:r>
              <a:rPr lang="en-US">
                <a:solidFill>
                  <a:srgbClr val="FFFFFF"/>
                </a:solidFill>
              </a:rPr>
              <a:t> salad?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 – BBC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0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655520"/>
            <a:ext cx="763525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E10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2571750"/>
            <a:ext cx="7635071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F2BCCD2-B51E-485F-A49D-4B12B4AA9E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E1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7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81175"/>
            <a:ext cx="8093364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E1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1A581-D9EB-4C3E-A08F-5E96D9D31F1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113" y="1398588"/>
            <a:ext cx="9155113" cy="202754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accent6">
                    <a:lumMod val="75000"/>
                  </a:schemeClr>
                </a:solidFill>
              </a:rPr>
              <a:t>What’s Cooking?</a:t>
            </a:r>
            <a:br>
              <a:rPr lang="en-US">
                <a:solidFill>
                  <a:schemeClr val="accent6">
                    <a:lumMod val="75000"/>
                  </a:schemeClr>
                </a:solidFill>
              </a:rPr>
            </a:b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551E58-32B4-4AE1-812A-07C8FBAC0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Yummly Recipe </a:t>
            </a:r>
            <a:r>
              <a:rPr lang="en-US"/>
              <a:t>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113" y="1398588"/>
            <a:ext cx="9155113" cy="202754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>
                <a:solidFill>
                  <a:srgbClr val="C00000"/>
                </a:solidFill>
              </a:rPr>
              <a:t>Analysis &amp;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816" y="2781300"/>
            <a:ext cx="7795267" cy="61595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200"/>
              <a:t>Recommendation Models: Recipes and Similar Ingredients 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50773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28600"/>
            <a:ext cx="6260906" cy="763525"/>
          </a:xfrm>
        </p:spPr>
        <p:txBody>
          <a:bodyPr>
            <a:normAutofit/>
          </a:bodyPr>
          <a:lstStyle/>
          <a:p>
            <a:r>
              <a:rPr lang="en-US"/>
              <a:t>Research Question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350110"/>
            <a:ext cx="6260905" cy="33595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6B009B-CCBC-4397-94B7-DA9119237A35}"/>
              </a:ext>
            </a:extLst>
          </p:cNvPr>
          <p:cNvSpPr/>
          <p:nvPr/>
        </p:nvSpPr>
        <p:spPr>
          <a:xfrm>
            <a:off x="2493963" y="1028700"/>
            <a:ext cx="5396396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What is the most important ingredient in a recipe?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63B71-177E-4CC1-8FA4-B99A3DF66BBB}"/>
              </a:ext>
            </a:extLst>
          </p:cNvPr>
          <p:cNvSpPr txBox="1"/>
          <p:nvPr/>
        </p:nvSpPr>
        <p:spPr>
          <a:xfrm>
            <a:off x="2493963" y="2105025"/>
            <a:ext cx="6329776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Identify the </a:t>
            </a:r>
            <a:r>
              <a:rPr lang="en-IN" b="1"/>
              <a:t>uniqueness of an ingredient in a recipe </a:t>
            </a:r>
            <a:r>
              <a:rPr lang="en-IN"/>
              <a:t>to define its importance and whether it is substitutable in the recipe.</a:t>
            </a:r>
          </a:p>
          <a:p>
            <a:pPr marL="285750" indent="-285750">
              <a:buFont typeface="Arial"/>
              <a:buChar char="•"/>
            </a:pPr>
            <a:endParaRPr lang="en-IN"/>
          </a:p>
          <a:p>
            <a:pPr marL="285750" indent="-285750">
              <a:buFont typeface="Arial"/>
              <a:buChar char="•"/>
            </a:pPr>
            <a:r>
              <a:rPr lang="en-US"/>
              <a:t>Library:  Gensim</a:t>
            </a:r>
          </a:p>
          <a:p>
            <a:r>
              <a:rPr lang="en-US"/>
              <a:t>      Model:  TfIdfModel 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TF-IDF</a:t>
            </a:r>
            <a:r>
              <a:rPr lang="en-US"/>
              <a:t> down weighs the most commonly occurring ingredients and gives higher weight to unique ones.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2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1A977-11DB-4657-BF57-E7EBDAFA6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2"/>
          <a:stretch/>
        </p:blipFill>
        <p:spPr>
          <a:xfrm>
            <a:off x="228600" y="1694049"/>
            <a:ext cx="8662194" cy="3347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D1A0C-48E9-4B20-864E-F7C2C0376666}"/>
              </a:ext>
            </a:extLst>
          </p:cNvPr>
          <p:cNvSpPr txBox="1"/>
          <p:nvPr/>
        </p:nvSpPr>
        <p:spPr>
          <a:xfrm>
            <a:off x="0" y="1319002"/>
            <a:ext cx="879604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TF-IDF Results: Unique Ingredients in the recipe ‘</a:t>
            </a:r>
            <a:r>
              <a:rPr lang="en-US" i="1"/>
              <a:t>A Pad Thai Worth Making</a:t>
            </a:r>
            <a:r>
              <a:rPr lang="en-US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6478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2818" y="161925"/>
            <a:ext cx="6260906" cy="763525"/>
          </a:xfrm>
        </p:spPr>
        <p:txBody>
          <a:bodyPr>
            <a:normAutofit/>
          </a:bodyPr>
          <a:lstStyle/>
          <a:p>
            <a:r>
              <a:rPr lang="en-US"/>
              <a:t>Research Question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350110"/>
            <a:ext cx="6260905" cy="33595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base">
              <a:buNone/>
            </a:pPr>
            <a:r>
              <a:rPr lang="en-IN">
                <a:solidFill>
                  <a:srgbClr val="FFFFFF"/>
                </a:solidFill>
                <a:latin typeface="Calibri"/>
              </a:rPr>
              <a:t>Recipe recommender (Similar recipes based on  recipe names) Jaccard Based on ingredient (tfidf &amp; cosine)</a:t>
            </a:r>
            <a:endParaRPr lang="en-IN" sz="16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A6CA4C-E14A-4001-A178-28343C415987}"/>
              </a:ext>
            </a:extLst>
          </p:cNvPr>
          <p:cNvSpPr/>
          <p:nvPr/>
        </p:nvSpPr>
        <p:spPr>
          <a:xfrm>
            <a:off x="2434129" y="1085850"/>
            <a:ext cx="5396396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What is the alternative for a missing ingredient in a recipe?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25CE7-B806-4368-B030-27AA8D1505AF}"/>
              </a:ext>
            </a:extLst>
          </p:cNvPr>
          <p:cNvSpPr txBox="1"/>
          <p:nvPr/>
        </p:nvSpPr>
        <p:spPr>
          <a:xfrm>
            <a:off x="2422818" y="2200275"/>
            <a:ext cx="538970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Two passes:</a:t>
            </a:r>
          </a:p>
          <a:p>
            <a:pPr lvl="1"/>
            <a:r>
              <a:rPr lang="en-IN"/>
              <a:t>1. Suggest related ingredient from </a:t>
            </a:r>
            <a:r>
              <a:rPr lang="en-IN" b="1"/>
              <a:t>BBC data</a:t>
            </a:r>
          </a:p>
          <a:p>
            <a:pPr lvl="1"/>
            <a:endParaRPr lang="en-IN"/>
          </a:p>
          <a:p>
            <a:pPr lvl="1"/>
            <a:r>
              <a:rPr lang="en-IN"/>
              <a:t>If not found:</a:t>
            </a:r>
          </a:p>
          <a:p>
            <a:pPr lvl="1"/>
            <a:r>
              <a:rPr lang="en-IN"/>
              <a:t>2. Identify similar ingredients based on </a:t>
            </a:r>
            <a:r>
              <a:rPr lang="en-IN" b="1"/>
              <a:t>context </a:t>
            </a:r>
            <a:r>
              <a:rPr lang="en-IN"/>
              <a:t>within the recipe and its occurrence in our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Library:  </a:t>
            </a:r>
            <a:r>
              <a:rPr lang="en-US" err="1"/>
              <a:t>Gensim</a:t>
            </a:r>
          </a:p>
          <a:p>
            <a:r>
              <a:rPr lang="en-US"/>
              <a:t>      Model:  Word2Vec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3A9088-0D7D-433C-9F10-0697E7C5F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" t="81143" r="51107" b="-571"/>
          <a:stretch/>
        </p:blipFill>
        <p:spPr>
          <a:xfrm>
            <a:off x="828675" y="4048125"/>
            <a:ext cx="2643633" cy="379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E1FBAB-DC67-48BF-8E0D-B497F3A74A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0" t="82353" r="16285" b="1356"/>
          <a:stretch/>
        </p:blipFill>
        <p:spPr>
          <a:xfrm>
            <a:off x="2181041" y="2943225"/>
            <a:ext cx="1766249" cy="2263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C7D77F-C022-4C77-B87D-5F360154F697}"/>
              </a:ext>
            </a:extLst>
          </p:cNvPr>
          <p:cNvSpPr txBox="1">
            <a:spLocks/>
          </p:cNvSpPr>
          <p:nvPr/>
        </p:nvSpPr>
        <p:spPr>
          <a:xfrm>
            <a:off x="308287" y="224904"/>
            <a:ext cx="8246071" cy="763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Ingredient Similarity Models</a:t>
            </a:r>
            <a:r>
              <a:rPr lang="en-US" sz="3600">
                <a:solidFill>
                  <a:srgbClr val="C00000"/>
                </a:solidFill>
              </a:rPr>
              <a:t> </a:t>
            </a:r>
            <a:endParaRPr lang="en-US" sz="360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1DC097-D77A-465B-AC70-8830FBD005A5}"/>
              </a:ext>
            </a:extLst>
          </p:cNvPr>
          <p:cNvSpPr/>
          <p:nvPr/>
        </p:nvSpPr>
        <p:spPr>
          <a:xfrm>
            <a:off x="0" y="1262063"/>
            <a:ext cx="397827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/>
              <a:t>Recommendation for similar ingredients from </a:t>
            </a:r>
            <a:r>
              <a:rPr lang="en-US" b="1"/>
              <a:t>BBC Food </a:t>
            </a:r>
            <a:r>
              <a:rPr lang="en-US"/>
              <a:t>website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AAFAD-3C00-4BCC-851E-A93B5D4EBA45}"/>
              </a:ext>
            </a:extLst>
          </p:cNvPr>
          <p:cNvSpPr/>
          <p:nvPr/>
        </p:nvSpPr>
        <p:spPr>
          <a:xfrm>
            <a:off x="4391224" y="1241425"/>
            <a:ext cx="4668639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/>
              <a:t>Recommendation for similar ingredients  based on the </a:t>
            </a:r>
            <a:r>
              <a:rPr lang="en-US" b="1"/>
              <a:t>word2vec </a:t>
            </a:r>
            <a:r>
              <a:rPr lang="en-US"/>
              <a:t>model on </a:t>
            </a:r>
            <a:r>
              <a:rPr lang="en-US" err="1"/>
              <a:t>Yummly</a:t>
            </a:r>
            <a:r>
              <a:rPr lang="en-US"/>
              <a:t> </a:t>
            </a:r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A505E-CFEC-467A-B059-DC6B7A0B4B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34" t="782" r="334"/>
          <a:stretch/>
        </p:blipFill>
        <p:spPr>
          <a:xfrm>
            <a:off x="4658750" y="2228151"/>
            <a:ext cx="2114831" cy="1086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85519-204A-445C-AA03-1F83B52A0F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25" r="-536"/>
          <a:stretch/>
        </p:blipFill>
        <p:spPr>
          <a:xfrm>
            <a:off x="7027367" y="2237081"/>
            <a:ext cx="1756685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E8CCD-9A07-4766-BBD0-F61E55175B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65"/>
          <a:stretch/>
        </p:blipFill>
        <p:spPr>
          <a:xfrm>
            <a:off x="5062834" y="3844296"/>
            <a:ext cx="3719744" cy="1133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44D96A-C5DA-4304-840F-A7C786A93D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65" t="81098" r="74260" b="1875"/>
          <a:stretch/>
        </p:blipFill>
        <p:spPr>
          <a:xfrm>
            <a:off x="532268" y="2943225"/>
            <a:ext cx="891592" cy="254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86711E-5058-4115-9812-2DB86652C6C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" t="25424" r="82463" b="58182"/>
          <a:stretch/>
        </p:blipFill>
        <p:spPr>
          <a:xfrm>
            <a:off x="705006" y="2250874"/>
            <a:ext cx="544298" cy="2446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9DE412-D12F-492A-A7FE-29806FFE3D47}"/>
              </a:ext>
            </a:extLst>
          </p:cNvPr>
          <p:cNvCxnSpPr/>
          <p:nvPr/>
        </p:nvCxnSpPr>
        <p:spPr>
          <a:xfrm flipH="1">
            <a:off x="973204" y="2523134"/>
            <a:ext cx="8074" cy="42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64E3F24-AFCC-449C-8819-8525F4097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2" t="23579" r="67927" b="55555"/>
          <a:stretch/>
        </p:blipFill>
        <p:spPr>
          <a:xfrm>
            <a:off x="2696171" y="2228151"/>
            <a:ext cx="669729" cy="2899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F24B5A-5071-454D-A408-2962528D1BC8}"/>
              </a:ext>
            </a:extLst>
          </p:cNvPr>
          <p:cNvCxnSpPr>
            <a:cxnSpLocks/>
          </p:cNvCxnSpPr>
          <p:nvPr/>
        </p:nvCxnSpPr>
        <p:spPr>
          <a:xfrm flipH="1">
            <a:off x="2967474" y="2498265"/>
            <a:ext cx="8074" cy="42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9284A8D-2C98-4230-8993-C8F94BE14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" t="23502" r="90449" b="60369"/>
          <a:stretch/>
        </p:blipFill>
        <p:spPr>
          <a:xfrm>
            <a:off x="1797050" y="3468688"/>
            <a:ext cx="627657" cy="379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27B9B9-93C6-42DF-84F1-FE262E4787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" t="25424" r="82463" b="58182"/>
          <a:stretch/>
        </p:blipFill>
        <p:spPr>
          <a:xfrm>
            <a:off x="5381625" y="1916207"/>
            <a:ext cx="544298" cy="2446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757395-7B31-4565-B345-365E8F9E3C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2" t="23579" r="67927" b="55555"/>
          <a:stretch/>
        </p:blipFill>
        <p:spPr>
          <a:xfrm>
            <a:off x="7572078" y="1916207"/>
            <a:ext cx="669729" cy="2899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3B343C-23BE-430A-B415-A510F03B55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80" t="81143" r="-407"/>
          <a:stretch/>
        </p:blipFill>
        <p:spPr>
          <a:xfrm>
            <a:off x="847725" y="4391025"/>
            <a:ext cx="2825402" cy="36671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6CAE7E-DDDC-4215-8AEA-ADDB5DE12EE3}"/>
              </a:ext>
            </a:extLst>
          </p:cNvPr>
          <p:cNvCxnSpPr>
            <a:cxnSpLocks/>
          </p:cNvCxnSpPr>
          <p:nvPr/>
        </p:nvCxnSpPr>
        <p:spPr>
          <a:xfrm>
            <a:off x="2095845" y="3848695"/>
            <a:ext cx="855" cy="2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7C5412E-8268-4DF3-AEC8-7FDC45330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" t="23502" r="90449" b="60369"/>
          <a:stretch/>
        </p:blipFill>
        <p:spPr>
          <a:xfrm>
            <a:off x="6524625" y="3460319"/>
            <a:ext cx="645517" cy="37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7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8" y="104775"/>
            <a:ext cx="6260906" cy="7635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Research Question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350110"/>
            <a:ext cx="6260905" cy="33595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fontAlgn="base"/>
            <a:r>
              <a:rPr lang="en-IN" sz="1600"/>
              <a:t>Suggest </a:t>
            </a:r>
            <a:r>
              <a:rPr lang="en-IN" sz="1600" b="1"/>
              <a:t>complementary ingredients</a:t>
            </a:r>
            <a:r>
              <a:rPr lang="en-IN" sz="1600"/>
              <a:t> for good flavour combinations.</a:t>
            </a:r>
            <a:endParaRPr lang="en-IN"/>
          </a:p>
          <a:p>
            <a:pPr marL="0" indent="0" fontAlgn="base">
              <a:spcBef>
                <a:spcPts val="0"/>
              </a:spcBef>
              <a:buNone/>
            </a:pPr>
            <a:endParaRPr lang="en-US" sz="1600" i="1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u="sng"/>
              <a:t>Pointwise Mutual Information</a:t>
            </a:r>
            <a:r>
              <a:rPr lang="en-US" sz="1600"/>
              <a:t>  </a:t>
            </a:r>
          </a:p>
          <a:p>
            <a:pPr marL="0" indent="0" fontAlgn="base">
              <a:spcBef>
                <a:spcPts val="0"/>
              </a:spcBef>
              <a:buFont typeface="Arial"/>
            </a:pPr>
            <a:r>
              <a:rPr lang="en-US" sz="1600"/>
              <a:t>      Probability that two ingredients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/>
              <a:t>        occur together against the </a:t>
            </a:r>
            <a:endParaRPr lang="en-US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/>
              <a:t>        probability that </a:t>
            </a:r>
            <a:endParaRPr lang="en-US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/>
              <a:t>        they occur separately.</a:t>
            </a:r>
            <a:endParaRPr lang="en-IN"/>
          </a:p>
          <a:p>
            <a:pPr fontAlgn="base"/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C7B109-A69F-466A-AE2B-39FADF6A3C79}"/>
              </a:ext>
            </a:extLst>
          </p:cNvPr>
          <p:cNvSpPr/>
          <p:nvPr/>
        </p:nvSpPr>
        <p:spPr>
          <a:xfrm>
            <a:off x="2434128" y="942975"/>
            <a:ext cx="5396396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 What ingredients complement one another?</a:t>
            </a:r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94C20DB-CD32-465D-BEAF-9EA71BAA5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90"/>
          <a:stretch/>
        </p:blipFill>
        <p:spPr>
          <a:xfrm>
            <a:off x="5614018" y="2428875"/>
            <a:ext cx="3329957" cy="21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C7D77F-C022-4C77-B87D-5F360154F697}"/>
              </a:ext>
            </a:extLst>
          </p:cNvPr>
          <p:cNvSpPr txBox="1">
            <a:spLocks/>
          </p:cNvSpPr>
          <p:nvPr/>
        </p:nvSpPr>
        <p:spPr>
          <a:xfrm>
            <a:off x="308287" y="224904"/>
            <a:ext cx="8246071" cy="763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Complementary Ingredient Pairings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08832-9E33-4CEE-AFEC-EAE7E61B6A37}"/>
              </a:ext>
            </a:extLst>
          </p:cNvPr>
          <p:cNvSpPr txBox="1"/>
          <p:nvPr/>
        </p:nvSpPr>
        <p:spPr>
          <a:xfrm>
            <a:off x="47650" y="2143125"/>
            <a:ext cx="8066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Cumin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BD2D9-B8F7-4BE9-9FD2-3FB321786A8A}"/>
              </a:ext>
            </a:extLst>
          </p:cNvPr>
          <p:cNvSpPr txBox="1"/>
          <p:nvPr/>
        </p:nvSpPr>
        <p:spPr>
          <a:xfrm>
            <a:off x="47650" y="3268626"/>
            <a:ext cx="8066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Pasta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61D30-8434-433E-B540-404F847E50E0}"/>
              </a:ext>
            </a:extLst>
          </p:cNvPr>
          <p:cNvSpPr txBox="1"/>
          <p:nvPr/>
        </p:nvSpPr>
        <p:spPr>
          <a:xfrm>
            <a:off x="47650" y="4267200"/>
            <a:ext cx="8066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Rice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AD4A349-4E14-4EC6-A353-9F656B86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6" y="1571625"/>
            <a:ext cx="3723241" cy="3496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6AB13BE-70B4-4A3D-B181-30DDC448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149" y="1571625"/>
            <a:ext cx="3858268" cy="349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B04877-7C85-4251-888D-0CC845FDE98A}"/>
              </a:ext>
            </a:extLst>
          </p:cNvPr>
          <p:cNvSpPr txBox="1"/>
          <p:nvPr/>
        </p:nvSpPr>
        <p:spPr>
          <a:xfrm>
            <a:off x="1019175" y="1162050"/>
            <a:ext cx="373886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Ingredients that go well 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03881-83CD-4B79-A209-33BAC2F894D3}"/>
              </a:ext>
            </a:extLst>
          </p:cNvPr>
          <p:cNvSpPr txBox="1"/>
          <p:nvPr/>
        </p:nvSpPr>
        <p:spPr>
          <a:xfrm>
            <a:off x="4818063" y="1162050"/>
            <a:ext cx="40246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Ingredients that don't go well together</a:t>
            </a:r>
          </a:p>
        </p:txBody>
      </p:sp>
    </p:spTree>
    <p:extLst>
      <p:ext uri="{BB962C8B-B14F-4D97-AF65-F5344CB8AC3E}">
        <p14:creationId xmlns:p14="http://schemas.microsoft.com/office/powerpoint/2010/main" val="369826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8" y="433880"/>
            <a:ext cx="6260906" cy="7635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Research Question 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A6CA4C-E14A-4001-A178-28343C415987}"/>
              </a:ext>
            </a:extLst>
          </p:cNvPr>
          <p:cNvSpPr/>
          <p:nvPr/>
        </p:nvSpPr>
        <p:spPr>
          <a:xfrm>
            <a:off x="2434129" y="1400175"/>
            <a:ext cx="5396396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en-IN">
                <a:solidFill>
                  <a:srgbClr val="FFFFFF"/>
                </a:solidFill>
                <a:latin typeface="Calibri"/>
              </a:rPr>
              <a:t>Can we suggest similar recipes based on recipe names or ingredients?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F5ACD-4B37-4DA3-9A71-5911B200E36C}"/>
              </a:ext>
            </a:extLst>
          </p:cNvPr>
          <p:cNvSpPr txBox="1"/>
          <p:nvPr/>
        </p:nvSpPr>
        <p:spPr>
          <a:xfrm>
            <a:off x="2524125" y="2638425"/>
            <a:ext cx="552747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solidFill>
                  <a:srgbClr val="000000"/>
                </a:solidFill>
              </a:rPr>
              <a:t>Suggest based on  </a:t>
            </a:r>
            <a:r>
              <a:rPr lang="en-IN" b="1">
                <a:solidFill>
                  <a:srgbClr val="000000"/>
                </a:solidFill>
              </a:rPr>
              <a:t>recipe names </a:t>
            </a:r>
            <a:br>
              <a:rPr lang="en-US">
                <a:latin typeface="+mn-ea"/>
                <a:cs typeface="+mn-ea"/>
              </a:rPr>
            </a:br>
            <a:r>
              <a:rPr lang="en-IN">
                <a:solidFill>
                  <a:srgbClr val="000000"/>
                </a:solidFill>
              </a:rPr>
              <a:t>Metric = </a:t>
            </a:r>
            <a:r>
              <a:rPr lang="en-IN" err="1">
                <a:solidFill>
                  <a:srgbClr val="000000"/>
                </a:solidFill>
              </a:rPr>
              <a:t>Jaccard</a:t>
            </a:r>
            <a:r>
              <a:rPr lang="en-IN">
                <a:solidFill>
                  <a:srgbClr val="000000"/>
                </a:solidFill>
              </a:rPr>
              <a:t> Similarity between Name strings</a:t>
            </a:r>
            <a:endParaRPr lang="en-US" b="1">
              <a:solidFill>
                <a:srgbClr val="000000"/>
              </a:solidFill>
            </a:endParaRPr>
          </a:p>
          <a:p>
            <a:endParaRPr lang="en-IN">
              <a:solidFill>
                <a:srgbClr val="000000"/>
              </a:solidFill>
            </a:endParaRPr>
          </a:p>
          <a:p>
            <a:r>
              <a:rPr lang="en-IN">
                <a:solidFill>
                  <a:srgbClr val="000000"/>
                </a:solidFill>
              </a:rPr>
              <a:t>Suggest based on  </a:t>
            </a:r>
            <a:r>
              <a:rPr lang="en-IN" b="1">
                <a:solidFill>
                  <a:srgbClr val="000000"/>
                </a:solidFill>
              </a:rPr>
              <a:t>recipe ingredients</a:t>
            </a:r>
            <a:endParaRPr lang="en-US" b="1">
              <a:solidFill>
                <a:srgbClr val="000000"/>
              </a:solidFill>
            </a:endParaRPr>
          </a:p>
          <a:p>
            <a:r>
              <a:rPr lang="en-IN">
                <a:solidFill>
                  <a:srgbClr val="000000"/>
                </a:solidFill>
              </a:rPr>
              <a:t>Metric = Cosine Similarity between TFIDF vector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6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C7D77F-C022-4C77-B87D-5F360154F697}"/>
              </a:ext>
            </a:extLst>
          </p:cNvPr>
          <p:cNvSpPr txBox="1">
            <a:spLocks/>
          </p:cNvSpPr>
          <p:nvPr/>
        </p:nvSpPr>
        <p:spPr>
          <a:xfrm>
            <a:off x="308287" y="224904"/>
            <a:ext cx="8246071" cy="763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Recipe Similarity Models</a:t>
            </a:r>
            <a:r>
              <a:rPr lang="en-US" sz="3600">
                <a:solidFill>
                  <a:srgbClr val="C00000"/>
                </a:solidFill>
              </a:rPr>
              <a:t> </a:t>
            </a:r>
            <a:endParaRPr lang="en-US" sz="360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1DC097-D77A-465B-AC70-8830FBD005A5}"/>
              </a:ext>
            </a:extLst>
          </p:cNvPr>
          <p:cNvSpPr/>
          <p:nvPr/>
        </p:nvSpPr>
        <p:spPr>
          <a:xfrm>
            <a:off x="361950" y="1228725"/>
            <a:ext cx="3978276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Similarity based on </a:t>
            </a:r>
            <a:r>
              <a:rPr lang="en-US" b="1">
                <a:solidFill>
                  <a:srgbClr val="C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of Recipe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AAFAD-3C00-4BCC-851E-A93B5D4EBA45}"/>
              </a:ext>
            </a:extLst>
          </p:cNvPr>
          <p:cNvSpPr/>
          <p:nvPr/>
        </p:nvSpPr>
        <p:spPr>
          <a:xfrm>
            <a:off x="4876800" y="1200150"/>
            <a:ext cx="4668639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/>
              <a:t>Similarity based on </a:t>
            </a:r>
            <a:r>
              <a:rPr lang="en-US" b="1">
                <a:solidFill>
                  <a:srgbClr val="C00000"/>
                </a:solidFill>
              </a:rPr>
              <a:t>Ingredients </a:t>
            </a:r>
            <a:r>
              <a:rPr lang="en-US"/>
              <a:t>in Recipe</a:t>
            </a:r>
          </a:p>
        </p:txBody>
      </p:sp>
      <p:pic>
        <p:nvPicPr>
          <p:cNvPr id="2" name="Picture 2" descr="Screen Shot 2017-12-04 at 11.35.17 PM.png">
            <a:extLst>
              <a:ext uri="{FF2B5EF4-FFF2-40B4-BE49-F238E27FC236}">
                <a16:creationId xmlns:a16="http://schemas.microsoft.com/office/drawing/2014/main" id="{E122290B-422E-48B0-88D0-810A41EA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566773"/>
            <a:ext cx="1941281" cy="781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28200-7C99-49F1-8CAA-B3C5F06A829F}"/>
              </a:ext>
            </a:extLst>
          </p:cNvPr>
          <p:cNvSpPr txBox="1"/>
          <p:nvPr/>
        </p:nvSpPr>
        <p:spPr>
          <a:xfrm>
            <a:off x="142875" y="2106017"/>
            <a:ext cx="4944467" cy="276998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/>
              <a:t>A = "Banana Split"                     B = "Banana Pie"</a:t>
            </a:r>
            <a:br>
              <a:rPr lang="en-US">
                <a:latin typeface="+mn-ea"/>
                <a:cs typeface="+mn-ea"/>
              </a:rPr>
            </a:br>
            <a:r>
              <a:rPr lang="en-US" sz="1400"/>
              <a:t>J(A, B) = 0.33</a:t>
            </a:r>
          </a:p>
          <a:p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/>
              <a:t>A = "Banana Split </a:t>
            </a:r>
            <a:r>
              <a:rPr lang="en-US" sz="1400" i="1"/>
              <a:t>American</a:t>
            </a:r>
            <a:r>
              <a:rPr lang="en-US" sz="1400"/>
              <a:t>"  B = "Banana Pie </a:t>
            </a:r>
            <a:r>
              <a:rPr lang="en-US" sz="1400" i="1"/>
              <a:t>American</a:t>
            </a:r>
            <a:r>
              <a:rPr lang="en-US" sz="1400"/>
              <a:t>"</a:t>
            </a:r>
            <a:br>
              <a:rPr lang="en-US">
                <a:latin typeface="+mn-ea"/>
                <a:cs typeface="+mn-ea"/>
              </a:rPr>
            </a:br>
            <a:r>
              <a:rPr lang="en-US" sz="1400"/>
              <a:t>J(A, B) = 0.5</a:t>
            </a:r>
            <a:br>
              <a:rPr lang="en-US">
                <a:latin typeface="+mn-ea"/>
                <a:cs typeface="+mn-ea"/>
              </a:rPr>
            </a:b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/>
              <a:t>A = "Banana Split </a:t>
            </a:r>
            <a:r>
              <a:rPr lang="en-US" sz="1400" i="1"/>
              <a:t>American</a:t>
            </a:r>
            <a:r>
              <a:rPr lang="en-US" sz="1400"/>
              <a:t>"  B = "Banana Pie </a:t>
            </a:r>
            <a:r>
              <a:rPr lang="en-US" sz="1400" i="1"/>
              <a:t>Italian</a:t>
            </a:r>
            <a:r>
              <a:rPr lang="en-US" sz="1400"/>
              <a:t>"</a:t>
            </a:r>
            <a:br>
              <a:rPr lang="en-US">
                <a:latin typeface="+mn-ea"/>
                <a:cs typeface="+mn-ea"/>
              </a:rPr>
            </a:br>
            <a:r>
              <a:rPr lang="en-US" sz="1400"/>
              <a:t>J(A, B) = 0.25</a:t>
            </a:r>
          </a:p>
          <a:p>
            <a:pPr marL="285750" indent="-285750">
              <a:buFont typeface="Arial"/>
              <a:buChar char="•"/>
            </a:pP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500"/>
              <a:t>Add </a:t>
            </a:r>
            <a:r>
              <a:rPr lang="en-US" sz="1500" b="1"/>
              <a:t>Cuisine to Name</a:t>
            </a:r>
            <a:r>
              <a:rPr lang="en-US" sz="1500"/>
              <a:t> to bias towards same cuisine</a:t>
            </a:r>
          </a:p>
          <a:p>
            <a:pPr marL="285750" indent="-285750">
              <a:buFont typeface="Arial"/>
              <a:buChar char="•"/>
            </a:pPr>
            <a:r>
              <a:rPr lang="en-US" sz="1500"/>
              <a:t>Works directly for user inputs : E.g. "Potato Mushroom"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5BF9DDD-C6DB-4655-B808-87ED6E6AF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9596"/>
              </p:ext>
            </p:extLst>
          </p:nvPr>
        </p:nvGraphicFramePr>
        <p:xfrm>
          <a:off x="4886325" y="2790825"/>
          <a:ext cx="4124325" cy="1018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1530980907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95077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8665112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25116985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570747318"/>
                    </a:ext>
                  </a:extLst>
                </a:gridCol>
              </a:tblGrid>
              <a:tr h="348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Cheese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91644"/>
                  </a:ext>
                </a:extLst>
              </a:tr>
              <a:tr h="3395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Cheese 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4985"/>
                  </a:ext>
                </a:extLst>
              </a:tr>
              <a:tr h="33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/>
                        <a:t>Omelette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52430"/>
                  </a:ext>
                </a:extLst>
              </a:tr>
            </a:tbl>
          </a:graphicData>
        </a:graphic>
      </p:graphicFrame>
      <p:pic>
        <p:nvPicPr>
          <p:cNvPr id="11" name="Picture 11" descr="Screen Shot 2017-12-04 at 11.55.39 PM.png">
            <a:extLst>
              <a:ext uri="{FF2B5EF4-FFF2-40B4-BE49-F238E27FC236}">
                <a16:creationId xmlns:a16="http://schemas.microsoft.com/office/drawing/2014/main" id="{2A417310-67CE-4C89-A8AF-2001227CB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1657350"/>
            <a:ext cx="3120187" cy="811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109FE6-CC29-463D-B2EB-4060F36FA9C6}"/>
              </a:ext>
            </a:extLst>
          </p:cNvPr>
          <p:cNvSpPr txBox="1"/>
          <p:nvPr/>
        </p:nvSpPr>
        <p:spPr>
          <a:xfrm>
            <a:off x="4934546" y="3990975"/>
            <a:ext cx="4111029" cy="10160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/>
              <a:t>TFIDF + Cosine works well  to recommend recipes from different cuisines</a:t>
            </a:r>
            <a:endParaRPr lang="en-US" sz="1500" err="1"/>
          </a:p>
          <a:p>
            <a:pPr marL="285750" indent="-285750">
              <a:buFont typeface="Arial"/>
              <a:buChar char="•"/>
            </a:pPr>
            <a:r>
              <a:rPr lang="en-US" sz="1500"/>
              <a:t>Works on vectorized user inputs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2656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C7D77F-C022-4C77-B87D-5F360154F697}"/>
              </a:ext>
            </a:extLst>
          </p:cNvPr>
          <p:cNvSpPr txBox="1">
            <a:spLocks/>
          </p:cNvSpPr>
          <p:nvPr/>
        </p:nvSpPr>
        <p:spPr>
          <a:xfrm>
            <a:off x="308287" y="224904"/>
            <a:ext cx="8246071" cy="763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Recipe Models: 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1DC097-D77A-465B-AC70-8830FBD005A5}"/>
              </a:ext>
            </a:extLst>
          </p:cNvPr>
          <p:cNvSpPr/>
          <p:nvPr/>
        </p:nvSpPr>
        <p:spPr>
          <a:xfrm>
            <a:off x="1552575" y="1843357"/>
            <a:ext cx="24518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/>
              <a:t>Based on </a:t>
            </a:r>
            <a:br>
              <a:rPr lang="en-US"/>
            </a:br>
            <a:r>
              <a:rPr lang="en-US"/>
              <a:t>Recipe Name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AAFAD-3C00-4BCC-851E-A93B5D4EBA45}"/>
              </a:ext>
            </a:extLst>
          </p:cNvPr>
          <p:cNvSpPr/>
          <p:nvPr/>
        </p:nvSpPr>
        <p:spPr>
          <a:xfrm>
            <a:off x="1628775" y="3662272"/>
            <a:ext cx="1858135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/>
              <a:t>Based on</a:t>
            </a:r>
            <a:br>
              <a:rPr lang="en-US">
                <a:latin typeface="+mn-ea"/>
                <a:cs typeface="+mn-ea"/>
              </a:rPr>
            </a:br>
            <a:r>
              <a:rPr lang="en-US"/>
              <a:t>Recipe Ingredients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DAC9EA65-7D06-4C39-A874-7A1D1EC51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/>
          <a:stretch/>
        </p:blipFill>
        <p:spPr>
          <a:xfrm>
            <a:off x="3181350" y="1228725"/>
            <a:ext cx="5313362" cy="1870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B7A7CD59-6852-46E3-A3C4-0DF3F45AE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4"/>
          <a:stretch/>
        </p:blipFill>
        <p:spPr>
          <a:xfrm>
            <a:off x="3219450" y="3295650"/>
            <a:ext cx="5423693" cy="1649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89F6FA-F28F-4C25-96C3-D443F6785DA5}"/>
              </a:ext>
            </a:extLst>
          </p:cNvPr>
          <p:cNvSpPr txBox="1"/>
          <p:nvPr/>
        </p:nvSpPr>
        <p:spPr>
          <a:xfrm>
            <a:off x="476250" y="2711450"/>
            <a:ext cx="193913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Recipe Suggestions for </a:t>
            </a:r>
            <a:r>
              <a:rPr lang="en-US" sz="1400" i="1"/>
              <a:t>"Grilled Oyster Mushrooms"</a:t>
            </a:r>
          </a:p>
        </p:txBody>
      </p:sp>
    </p:spTree>
    <p:extLst>
      <p:ext uri="{BB962C8B-B14F-4D97-AF65-F5344CB8AC3E}">
        <p14:creationId xmlns:p14="http://schemas.microsoft.com/office/powerpoint/2010/main" val="349066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8" y="433880"/>
            <a:ext cx="6260906" cy="7635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What’s Cooking?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350110"/>
            <a:ext cx="6260905" cy="335951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Aim: </a:t>
            </a:r>
          </a:p>
          <a:p>
            <a:pPr marL="0" indent="0">
              <a:buNone/>
            </a:pPr>
            <a:r>
              <a:rPr lang="en-US"/>
              <a:t>Recommendation system to suggest similar recipes, similar ingredients and what ingredient goes best with what.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Why?</a:t>
            </a:r>
          </a:p>
          <a:p>
            <a:pPr marL="0" indent="0">
              <a:buNone/>
            </a:pPr>
            <a:r>
              <a:rPr lang="en-US"/>
              <a:t>Create a comprehensive cooking assistant that helps you decide what to cook with the ingredients that you have.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6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123825"/>
            <a:ext cx="6260905" cy="5726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>
                <a:solidFill>
                  <a:srgbClr val="0070C0"/>
                </a:solidFill>
              </a:rPr>
              <a:t>Validation: Recipe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7075" y="895350"/>
            <a:ext cx="5475882" cy="279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b="1"/>
              <a:t>Name-Based Recommender                    Ingredient-Based Recommender</a:t>
            </a:r>
          </a:p>
          <a:p>
            <a:pPr marL="0" indent="0" algn="l">
              <a:buNone/>
            </a:pPr>
            <a:endParaRPr lang="en-US" sz="1400" b="1"/>
          </a:p>
          <a:p>
            <a:pPr algn="l"/>
            <a:endParaRPr lang="en-US" sz="14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188428-0386-4B04-AD07-0CFB2BFF7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351" y="1215331"/>
            <a:ext cx="2645482" cy="18254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604A22C-E200-42EA-9F87-3E2338088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1215331"/>
            <a:ext cx="2667775" cy="1806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F4096-1FBA-48C8-8937-87B5B40567EC}"/>
              </a:ext>
            </a:extLst>
          </p:cNvPr>
          <p:cNvSpPr txBox="1"/>
          <p:nvPr/>
        </p:nvSpPr>
        <p:spPr>
          <a:xfrm>
            <a:off x="2162175" y="5143500"/>
            <a:ext cx="79577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Sample (Threshold) :All 27637 Recipes       Sample (Evaluation) : 50 Random Recipes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34030-81F2-467E-934D-C54739F99866}"/>
              </a:ext>
            </a:extLst>
          </p:cNvPr>
          <p:cNvSpPr txBox="1"/>
          <p:nvPr/>
        </p:nvSpPr>
        <p:spPr>
          <a:xfrm>
            <a:off x="3162300" y="3081020"/>
            <a:ext cx="584934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400" err="1"/>
              <a:t>Jaccard</a:t>
            </a:r>
            <a:r>
              <a:rPr lang="en-US" sz="1400"/>
              <a:t> Similarity Threshold : 0.7             Cosine Similarity Threshold: 0.7       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3F465-D64F-41AD-8B64-B6935A3CC873}"/>
              </a:ext>
            </a:extLst>
          </p:cNvPr>
          <p:cNvSpPr txBox="1"/>
          <p:nvPr/>
        </p:nvSpPr>
        <p:spPr>
          <a:xfrm>
            <a:off x="3238500" y="4057055"/>
            <a:ext cx="1769865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Accuracy: 69.9%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B6E35-9AFE-40C1-A2FC-420EFE87D014}"/>
              </a:ext>
            </a:extLst>
          </p:cNvPr>
          <p:cNvSpPr txBox="1"/>
          <p:nvPr/>
        </p:nvSpPr>
        <p:spPr>
          <a:xfrm>
            <a:off x="6140351" y="4057055"/>
            <a:ext cx="1769865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Accuracy: 68%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02B20-E5FC-4B56-B2E2-F997BAC8F560}"/>
              </a:ext>
            </a:extLst>
          </p:cNvPr>
          <p:cNvSpPr txBox="1"/>
          <p:nvPr/>
        </p:nvSpPr>
        <p:spPr>
          <a:xfrm>
            <a:off x="3267075" y="3846393"/>
            <a:ext cx="2466578" cy="3079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Random Sample: 60 Recipes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19F56-5C9E-486A-A4F4-6D507A3C3FE3}"/>
              </a:ext>
            </a:extLst>
          </p:cNvPr>
          <p:cNvSpPr txBox="1"/>
          <p:nvPr/>
        </p:nvSpPr>
        <p:spPr>
          <a:xfrm>
            <a:off x="6140351" y="3819525"/>
            <a:ext cx="2466578" cy="3079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Random Sample: 50 Recipes</a:t>
            </a:r>
            <a:endParaRPr lang="en-US"/>
          </a:p>
        </p:txBody>
      </p:sp>
      <p:pic>
        <p:nvPicPr>
          <p:cNvPr id="10" name="Picture 10" descr="Cantidad vs. Calidad en social media | Marketingaholic | Blog de Marketing Online">
            <a:extLst>
              <a:ext uri="{FF2B5EF4-FFF2-40B4-BE49-F238E27FC236}">
                <a16:creationId xmlns:a16="http://schemas.microsoft.com/office/drawing/2014/main" id="{CD1E1D7A-01E9-4376-9BE5-093EA411C2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117" t="-725"/>
          <a:stretch/>
        </p:blipFill>
        <p:spPr>
          <a:xfrm>
            <a:off x="2119313" y="4027368"/>
            <a:ext cx="842566" cy="792882"/>
          </a:xfrm>
          <a:prstGeom prst="rect">
            <a:avLst/>
          </a:prstGeom>
        </p:spPr>
      </p:pic>
      <p:pic>
        <p:nvPicPr>
          <p:cNvPr id="18" name="Picture 10" descr="Cantidad vs. Calidad en social media | Marketingaholic | Blog de Marketing Online">
            <a:extLst>
              <a:ext uri="{FF2B5EF4-FFF2-40B4-BE49-F238E27FC236}">
                <a16:creationId xmlns:a16="http://schemas.microsoft.com/office/drawing/2014/main" id="{7DF18A73-FDDF-4D64-9613-C9CA73FF76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769"/>
          <a:stretch/>
        </p:blipFill>
        <p:spPr>
          <a:xfrm>
            <a:off x="2101454" y="1743075"/>
            <a:ext cx="879551" cy="834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5AEE2F-4C69-46E1-9357-CCCF78FAC723}"/>
              </a:ext>
            </a:extLst>
          </p:cNvPr>
          <p:cNvSpPr txBox="1"/>
          <p:nvPr/>
        </p:nvSpPr>
        <p:spPr>
          <a:xfrm>
            <a:off x="2101850" y="1492845"/>
            <a:ext cx="885429" cy="29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/>
              <a:t>QUANTITY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D8E6B-4E6A-407A-967D-C4A265D89CCA}"/>
              </a:ext>
            </a:extLst>
          </p:cNvPr>
          <p:cNvSpPr txBox="1"/>
          <p:nvPr/>
        </p:nvSpPr>
        <p:spPr>
          <a:xfrm>
            <a:off x="2128639" y="3771900"/>
            <a:ext cx="858639" cy="29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256512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</a:rPr>
              <a:t>Interesting Findings!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349375"/>
            <a:ext cx="8426682" cy="3513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b="1"/>
              <a:t>Data:</a:t>
            </a:r>
          </a:p>
          <a:p>
            <a:pPr lvl="1" algn="l"/>
            <a:r>
              <a:rPr lang="en-US" sz="1600"/>
              <a:t>BBC food data listed pizza and cake as ingredients for recipes!</a:t>
            </a:r>
          </a:p>
          <a:p>
            <a:pPr marL="457200" lvl="1" indent="0" algn="l">
              <a:buNone/>
            </a:pPr>
            <a:endParaRPr lang="en-US" sz="1600"/>
          </a:p>
          <a:p>
            <a:pPr algn="l"/>
            <a:r>
              <a:rPr lang="en-US" sz="1600" b="1"/>
              <a:t>Alternate Ingredients:</a:t>
            </a:r>
          </a:p>
          <a:p>
            <a:pPr lvl="1" algn="l"/>
            <a:r>
              <a:rPr lang="en-US" sz="1600"/>
              <a:t>Word2Vec predicted paprika as a substitute for cumin, while BBC Food didn’t have cumin</a:t>
            </a:r>
          </a:p>
          <a:p>
            <a:pPr lvl="1" algn="l"/>
            <a:r>
              <a:rPr lang="en-US" sz="1600"/>
              <a:t>Word2Vec model mostly gives the </a:t>
            </a:r>
            <a:r>
              <a:rPr lang="en-US" sz="1600" i="1"/>
              <a:t>similar </a:t>
            </a:r>
            <a:r>
              <a:rPr lang="en-US" sz="1600"/>
              <a:t>ingredients, but for some it also gave </a:t>
            </a:r>
            <a:r>
              <a:rPr lang="en-US" sz="1600" i="1"/>
              <a:t>complementary </a:t>
            </a:r>
            <a:r>
              <a:rPr lang="en-US" sz="1600"/>
              <a:t>ingredients. E.g. Chocolate -&gt; Berries, Banana</a:t>
            </a:r>
            <a:br>
              <a:rPr lang="en-US">
                <a:latin typeface="+mn-ea"/>
                <a:cs typeface="+mn-ea"/>
              </a:rPr>
            </a:br>
            <a:endParaRPr lang="en-US" sz="1600"/>
          </a:p>
          <a:p>
            <a:pPr algn="l"/>
            <a:r>
              <a:rPr lang="en-US" sz="1600" b="1"/>
              <a:t>Recipe Recommendations:</a:t>
            </a:r>
          </a:p>
          <a:p>
            <a:pPr lvl="1" algn="l"/>
            <a:r>
              <a:rPr lang="en-US" sz="1600" err="1"/>
              <a:t>Jaccard</a:t>
            </a:r>
            <a:r>
              <a:rPr lang="en-US" sz="1600"/>
              <a:t> Model is useful for finding duplicate recipes or exact matches in database</a:t>
            </a:r>
          </a:p>
          <a:p>
            <a:pPr lvl="1" algn="l"/>
            <a:r>
              <a:rPr lang="en-US" sz="1600"/>
              <a:t>TFIDF + Cosine Model does well to identify recipes based on similar ingredients</a:t>
            </a:r>
          </a:p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8360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82436" y="102013"/>
            <a:ext cx="6260906" cy="76352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>
                <a:ln/>
                <a:solidFill>
                  <a:srgbClr val="00B050"/>
                </a:solidFill>
                <a:effectLst/>
              </a:rPr>
              <a:t>Final Data Products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2155627"/>
            <a:ext cx="2221904" cy="17383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400"/>
          </a:p>
          <a:p>
            <a:pPr lvl="1">
              <a:buChar char="•"/>
            </a:pPr>
            <a:r>
              <a:rPr lang="en-US" sz="1400"/>
              <a:t>BBC: Standardized Ingredient names</a:t>
            </a:r>
            <a:br>
              <a:rPr lang="en-US">
                <a:latin typeface="+mn-ea"/>
                <a:cs typeface="+mn-ea"/>
              </a:rPr>
            </a:br>
            <a:endParaRPr lang="en-US" sz="1400"/>
          </a:p>
          <a:p>
            <a:pPr lvl="1">
              <a:buChar char="•"/>
            </a:pPr>
            <a:r>
              <a:rPr lang="en-US" sz="1400"/>
              <a:t>BBC: Related ingredients list</a:t>
            </a:r>
            <a:endParaRPr lang="en-US"/>
          </a:p>
        </p:txBody>
      </p:sp>
      <p:pic>
        <p:nvPicPr>
          <p:cNvPr id="2" name="Picture 2" descr="&lt;strong&gt;Database&lt;/strong&gt; Symbol Labelled by witcombem - Labelled &lt;strong&gt;database&lt;/strong&gt; symbol">
            <a:extLst>
              <a:ext uri="{FF2B5EF4-FFF2-40B4-BE49-F238E27FC236}">
                <a16:creationId xmlns:a16="http://schemas.microsoft.com/office/drawing/2014/main" id="{D584D684-568D-4A9F-9C7A-6C2884AC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085760"/>
            <a:ext cx="744548" cy="1025434"/>
          </a:xfrm>
          <a:prstGeom prst="rect">
            <a:avLst/>
          </a:prstGeom>
        </p:spPr>
      </p:pic>
      <p:pic>
        <p:nvPicPr>
          <p:cNvPr id="6" name="Picture 6" descr="Syukur Ikhsani">
            <a:extLst>
              <a:ext uri="{FF2B5EF4-FFF2-40B4-BE49-F238E27FC236}">
                <a16:creationId xmlns:a16="http://schemas.microsoft.com/office/drawing/2014/main" id="{7857F70C-60A7-4376-8135-D1B4D196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914400"/>
            <a:ext cx="2155593" cy="1239067"/>
          </a:xfrm>
          <a:prstGeom prst="rect">
            <a:avLst/>
          </a:prstGeom>
        </p:spPr>
      </p:pic>
      <p:pic>
        <p:nvPicPr>
          <p:cNvPr id="8" name="Picture 8" descr="File:&lt;strong&gt;F&lt;/strong&gt; of &lt;strong&gt;x&lt;/strong&gt;.svg - Wikimedia Commons">
            <a:extLst>
              <a:ext uri="{FF2B5EF4-FFF2-40B4-BE49-F238E27FC236}">
                <a16:creationId xmlns:a16="http://schemas.microsoft.com/office/drawing/2014/main" id="{BCC999EF-EF35-4BDE-B3C5-15C178139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1161662"/>
            <a:ext cx="1372116" cy="666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04F958-D2FC-40C5-98E0-FDB1888801A2}"/>
              </a:ext>
            </a:extLst>
          </p:cNvPr>
          <p:cNvSpPr txBox="1"/>
          <p:nvPr/>
        </p:nvSpPr>
        <p:spPr>
          <a:xfrm>
            <a:off x="3581400" y="2379663"/>
            <a:ext cx="2949774" cy="26345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1400"/>
              <a:t>Similar recipes and ingredients models</a:t>
            </a:r>
            <a:endParaRPr lang="en-US"/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endParaRPr lang="en-US" sz="1400"/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1400"/>
              <a:t>Complimentary food index based on PMI scores</a:t>
            </a:r>
            <a:endParaRPr lang="en-US"/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endParaRPr lang="en-US" sz="1400"/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1400"/>
              <a:t>Complete food recommendation system based on </a:t>
            </a:r>
            <a:r>
              <a:rPr lang="en-US" sz="1400" err="1"/>
              <a:t>Yummly</a:t>
            </a:r>
            <a:r>
              <a:rPr lang="en-US" sz="1400"/>
              <a:t> data of 28k recipes and BBC Food Data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9ACC9-D83B-4C5E-AF33-F466D6BC806E}"/>
              </a:ext>
            </a:extLst>
          </p:cNvPr>
          <p:cNvSpPr txBox="1"/>
          <p:nvPr/>
        </p:nvSpPr>
        <p:spPr>
          <a:xfrm>
            <a:off x="6362700" y="2379663"/>
            <a:ext cx="2438401" cy="151426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1400"/>
              <a:t>Live Dashboards for</a:t>
            </a:r>
            <a:endParaRPr lang="en-US"/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1400"/>
              <a:t>Recipe Suggestions</a:t>
            </a:r>
            <a:endParaRPr lang="en-US"/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1400"/>
              <a:t>Ingredient Suggestions</a:t>
            </a:r>
            <a:endParaRPr lang="en-US"/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1400"/>
              <a:t>Complimentary food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8" y="433880"/>
            <a:ext cx="6260906" cy="7635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B050"/>
                </a:solidFill>
              </a:rPr>
              <a:t>Limitations                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3638" y="1349375"/>
            <a:ext cx="6299045" cy="33607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600"/>
              <a:t>Ingredients limited by BBC Data</a:t>
            </a:r>
          </a:p>
          <a:p>
            <a:r>
              <a:rPr lang="en-US" sz="1600"/>
              <a:t>Cuisines data – Not leveraged</a:t>
            </a:r>
          </a:p>
          <a:p>
            <a:r>
              <a:rPr lang="en-US" sz="1600"/>
              <a:t>Duplicate Recipes – Not leveraged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Recipe Name Cleaning:</a:t>
            </a:r>
            <a:endParaRPr lang="en-US"/>
          </a:p>
          <a:p>
            <a:pPr lvl="1"/>
            <a:r>
              <a:rPr lang="en-US" sz="1600"/>
              <a:t>Proper Nouns, Adjectives in Recipe names </a:t>
            </a:r>
            <a:r>
              <a:rPr lang="en-US" sz="1200"/>
              <a:t>("Stuart's Delicious Hamburgers")</a:t>
            </a:r>
          </a:p>
          <a:p>
            <a:pPr marL="457200" lvl="1" indent="0">
              <a:buNone/>
            </a:pPr>
            <a:endParaRPr lang="en-US" sz="1600"/>
          </a:p>
          <a:p>
            <a:r>
              <a:rPr lang="en-US" sz="1600"/>
              <a:t>Ingredient List Cleaning:</a:t>
            </a:r>
            <a:endParaRPr lang="en-US"/>
          </a:p>
          <a:p>
            <a:pPr lvl="1"/>
            <a:r>
              <a:rPr lang="en-US" sz="1600"/>
              <a:t>Using ingredient quantity – Not leveraged</a:t>
            </a:r>
            <a:endParaRPr lang="en-US"/>
          </a:p>
          <a:p>
            <a:pPr lvl="1"/>
            <a:r>
              <a:rPr lang="en-US" sz="1600"/>
              <a:t>Use rating of recipes</a:t>
            </a:r>
            <a:endParaRPr lang="en-US"/>
          </a:p>
          <a:p>
            <a:pPr lvl="1"/>
            <a:r>
              <a:rPr lang="en-US" sz="1600"/>
              <a:t>No Trigrams</a:t>
            </a:r>
            <a:r>
              <a:rPr lang="en-US" sz="1200"/>
              <a:t>( "Bicarbonate of Soda", "Beef Braising Steak", "Spring Roll Wrappers")</a:t>
            </a:r>
          </a:p>
          <a:p>
            <a:pPr marL="457200" lvl="1" indent="0">
              <a:buNone/>
            </a:pPr>
            <a:endParaRPr lang="en-US" sz="1200"/>
          </a:p>
          <a:p>
            <a:r>
              <a:rPr lang="en-US" sz="1600"/>
              <a:t>Order of Ingredients in Recipe – Not leveraged (except in Word2Vec)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9237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8" y="433880"/>
            <a:ext cx="6260906" cy="76352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B050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350110"/>
            <a:ext cx="6555126" cy="3359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Scalable framework for data processing</a:t>
            </a:r>
          </a:p>
          <a:p>
            <a:r>
              <a:rPr lang="en-US" sz="2000"/>
              <a:t>Create a Flask API for similar ingredients predictions and similar recipe predictions</a:t>
            </a:r>
          </a:p>
          <a:p>
            <a:r>
              <a:rPr lang="en-US" sz="2000"/>
              <a:t>Network Analysis of Ingredients</a:t>
            </a:r>
          </a:p>
          <a:p>
            <a:r>
              <a:rPr lang="en-US" sz="2000"/>
              <a:t>Cuisine-Appropriate Recommendations for ingredients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105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62767-ABED-4C09-98C3-BEECB043A1A9}"/>
              </a:ext>
            </a:extLst>
          </p:cNvPr>
          <p:cNvSpPr txBox="1">
            <a:spLocks/>
          </p:cNvSpPr>
          <p:nvPr/>
        </p:nvSpPr>
        <p:spPr>
          <a:xfrm>
            <a:off x="1790920" y="2390775"/>
            <a:ext cx="5541576" cy="7635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35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8" y="281175"/>
            <a:ext cx="8093364" cy="7635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>
                <a:ln/>
                <a:solidFill>
                  <a:schemeClr val="accent3"/>
                </a:solidFill>
                <a:effectLst/>
              </a:rPr>
              <a:t>Our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57275" y="1261714"/>
            <a:ext cx="4040188" cy="479822"/>
          </a:xfrm>
        </p:spPr>
        <p:txBody>
          <a:bodyPr/>
          <a:lstStyle/>
          <a:p>
            <a:r>
              <a:rPr lang="en-US" err="1"/>
              <a:t>Yummly</a:t>
            </a:r>
            <a:r>
              <a:rPr lang="en-US"/>
              <a:t> – 28K Recipes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13299" y="1601787"/>
            <a:ext cx="3206155" cy="2636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 algn="l">
              <a:buNone/>
            </a:pPr>
            <a:endParaRPr lang="en-US" sz="1800"/>
          </a:p>
          <a:p>
            <a:pPr algn="l"/>
            <a:r>
              <a:rPr lang="en-US" sz="1800"/>
              <a:t>Recipe Aggregator Site, API </a:t>
            </a:r>
          </a:p>
          <a:p>
            <a:pPr algn="l"/>
            <a:r>
              <a:rPr lang="en-US" sz="1800"/>
              <a:t>From 60+  recipe sites/blogs</a:t>
            </a:r>
          </a:p>
          <a:p>
            <a:pPr algn="l"/>
            <a:r>
              <a:rPr lang="en-US" sz="1800"/>
              <a:t>27637 Recipes (JSON Files)</a:t>
            </a:r>
          </a:p>
          <a:p>
            <a:pPr marL="0" indent="0" algn="l">
              <a:buNone/>
            </a:pPr>
            <a:endParaRPr lang="en-US" sz="1800"/>
          </a:p>
          <a:p>
            <a:pPr marL="0" indent="0" algn="l">
              <a:buNone/>
            </a:pPr>
            <a:r>
              <a:rPr lang="en-US" sz="1800" b="1"/>
              <a:t>Features: </a:t>
            </a:r>
          </a:p>
          <a:p>
            <a:pPr marL="0" indent="0" algn="l">
              <a:buNone/>
            </a:pPr>
            <a:r>
              <a:rPr lang="en-US" sz="1800"/>
              <a:t>Ingredients, Cuisine, Recipe Title, Ratings, Nutrition etc.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990975" y="1261714"/>
            <a:ext cx="4041775" cy="479822"/>
          </a:xfrm>
        </p:spPr>
        <p:txBody>
          <a:bodyPr/>
          <a:lstStyle/>
          <a:p>
            <a:r>
              <a:rPr lang="en-US"/>
              <a:t>BBC Food Website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72025" y="1958975"/>
            <a:ext cx="4270573" cy="227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/>
              <a:t>26 Webpages (A-Z) of Ingredient Names</a:t>
            </a:r>
          </a:p>
          <a:p>
            <a:pPr algn="l"/>
            <a:r>
              <a:rPr lang="en-US" sz="1800"/>
              <a:t>1000+ Individual Food Ingredients</a:t>
            </a:r>
          </a:p>
          <a:p>
            <a:pPr algn="l"/>
            <a:r>
              <a:rPr lang="en-US" sz="1800"/>
              <a:t>List of Related Ingredients</a:t>
            </a:r>
            <a:endParaRPr lang="en-US"/>
          </a:p>
          <a:p>
            <a:pPr algn="l"/>
            <a:r>
              <a:rPr lang="en-US" sz="1800"/>
              <a:t>Common Dishes for Ingredient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D718CF1-B2E5-4111-95BA-589E93AB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217811"/>
            <a:ext cx="1482527" cy="1482527"/>
          </a:xfrm>
          <a:prstGeom prst="rect">
            <a:avLst/>
          </a:prstGeom>
        </p:spPr>
      </p:pic>
      <p:pic>
        <p:nvPicPr>
          <p:cNvPr id="9" name="Picture 9" descr="File:&lt;strong&gt;BBC Food&lt;/strong&gt; logo.svg - Wikipedia">
            <a:extLst>
              <a:ext uri="{FF2B5EF4-FFF2-40B4-BE49-F238E27FC236}">
                <a16:creationId xmlns:a16="http://schemas.microsoft.com/office/drawing/2014/main" id="{6907CE73-4A52-46D0-A1B3-9FFA320A1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47" y="4037428"/>
            <a:ext cx="1481953" cy="11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8" y="281175"/>
            <a:ext cx="8093364" cy="7635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>
                <a:ln/>
                <a:solidFill>
                  <a:schemeClr val="accent3"/>
                </a:solidFill>
                <a:effectLst/>
              </a:rPr>
              <a:t>Data</a:t>
            </a:r>
            <a:r>
              <a:rPr lang="en-US" b="1">
                <a:solidFill>
                  <a:schemeClr val="accent3"/>
                </a:solidFill>
              </a:rPr>
              <a:t>: Snapshot </a:t>
            </a:r>
            <a:endParaRPr lang="en-US" b="1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270712" y="1192591"/>
            <a:ext cx="4041775" cy="479822"/>
          </a:xfrm>
        </p:spPr>
        <p:txBody>
          <a:bodyPr/>
          <a:lstStyle/>
          <a:p>
            <a:r>
              <a:rPr lang="en-US"/>
              <a:t>BBC Food Website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DD140-C328-4365-B1AF-041CD65B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12" y="1771650"/>
            <a:ext cx="4754856" cy="3085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FF14A3-EB06-467B-80AB-5627B73B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4" y="1666724"/>
            <a:ext cx="3477442" cy="3135846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489E090-BB3B-4DB9-8382-5794FADB7C4D}"/>
              </a:ext>
            </a:extLst>
          </p:cNvPr>
          <p:cNvSpPr txBox="1">
            <a:spLocks/>
          </p:cNvSpPr>
          <p:nvPr/>
        </p:nvSpPr>
        <p:spPr>
          <a:xfrm>
            <a:off x="100473" y="1192591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Yummly</a:t>
            </a:r>
            <a:r>
              <a:rPr lang="en-US"/>
              <a:t> Recipe - JSON</a:t>
            </a:r>
          </a:p>
        </p:txBody>
      </p:sp>
    </p:spTree>
    <p:extLst>
      <p:ext uri="{BB962C8B-B14F-4D97-AF65-F5344CB8AC3E}">
        <p14:creationId xmlns:p14="http://schemas.microsoft.com/office/powerpoint/2010/main" val="133951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8" y="281175"/>
            <a:ext cx="8093364" cy="7635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>
                <a:ln/>
                <a:solidFill>
                  <a:schemeClr val="accent3"/>
                </a:solidFill>
                <a:effectLst/>
              </a:rPr>
              <a:t>Quality of Data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B9B3CED5-1F3B-4936-A9F0-86DCA8348BB6}"/>
              </a:ext>
            </a:extLst>
          </p:cNvPr>
          <p:cNvSpPr txBox="1">
            <a:spLocks/>
          </p:cNvSpPr>
          <p:nvPr/>
        </p:nvSpPr>
        <p:spPr>
          <a:xfrm>
            <a:off x="-190523" y="942975"/>
            <a:ext cx="5179724" cy="95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                       </a:t>
            </a:r>
            <a:endParaRPr lang="en-US" sz="2000"/>
          </a:p>
          <a:p>
            <a:r>
              <a:rPr lang="en-US" sz="2000"/>
              <a:t>Skewed Distribution across Cuisines</a:t>
            </a:r>
          </a:p>
          <a:p>
            <a:endParaRPr lang="en-US"/>
          </a:p>
        </p:txBody>
      </p:sp>
      <p:pic>
        <p:nvPicPr>
          <p:cNvPr id="22" name="Picture 4" descr="https://lh6.googleusercontent.com/Y24Oppd2DY2S_HI6BZlIPgzPmtz5lLhgXl9cgbLw5rORELckf8t1H1QWRjK2j26xmcieBxb_scWQBBUBDXz1VH5RQ4KHC8BobVFgN5Hsw-zUQvYaGTyuGJDzNGEB0NlkM9zFsPuu">
            <a:extLst>
              <a:ext uri="{FF2B5EF4-FFF2-40B4-BE49-F238E27FC236}">
                <a16:creationId xmlns:a16="http://schemas.microsoft.com/office/drawing/2014/main" id="{FB005BC5-8CDC-41FE-BA1D-3F37C771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5" y="1752600"/>
            <a:ext cx="4120753" cy="30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3159126-D065-4A73-8933-409532CCA21A}"/>
              </a:ext>
            </a:extLst>
          </p:cNvPr>
          <p:cNvSpPr/>
          <p:nvPr/>
        </p:nvSpPr>
        <p:spPr>
          <a:xfrm>
            <a:off x="6096000" y="942975"/>
            <a:ext cx="2522140" cy="769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/>
          </a:p>
          <a:p>
            <a:r>
              <a:rPr lang="en-US" sz="2000" b="1"/>
              <a:t>Skewed</a:t>
            </a:r>
            <a:r>
              <a:rPr lang="en-US" sz="2000"/>
              <a:t> </a:t>
            </a:r>
            <a:r>
              <a:rPr lang="en-US" sz="2000" b="1"/>
              <a:t>Ratings</a:t>
            </a:r>
          </a:p>
        </p:txBody>
      </p:sp>
      <p:pic>
        <p:nvPicPr>
          <p:cNvPr id="26" name="Picture 6" descr="https://lh3.googleusercontent.com/-Ak39d0xXDuBK9IClrLbkrmBCdmFcQNQXiDU0dwmnb_FIylk9lpEmrml5oKAbc9colpGg-vUOqI_oSCD6y72Z-bC-hudfDAKOuY93c8IKb6f-E9kxHAEq0r4VhhvEsckCHoefRSt">
            <a:extLst>
              <a:ext uri="{FF2B5EF4-FFF2-40B4-BE49-F238E27FC236}">
                <a16:creationId xmlns:a16="http://schemas.microsoft.com/office/drawing/2014/main" id="{D1FE23DF-D9FB-4D6A-9E0E-7F0CEBF6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25" y="1688301"/>
            <a:ext cx="3446000" cy="329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1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8" y="281175"/>
            <a:ext cx="8093364" cy="7635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>
                <a:ln/>
                <a:solidFill>
                  <a:schemeClr val="accent3"/>
                </a:solidFill>
                <a:effectLst/>
              </a:rPr>
              <a:t>Quality of Data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B9B3CED5-1F3B-4936-A9F0-86DCA8348BB6}"/>
              </a:ext>
            </a:extLst>
          </p:cNvPr>
          <p:cNvSpPr txBox="1">
            <a:spLocks/>
          </p:cNvSpPr>
          <p:nvPr/>
        </p:nvSpPr>
        <p:spPr>
          <a:xfrm>
            <a:off x="2171700" y="1073348"/>
            <a:ext cx="5179724" cy="95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                       </a:t>
            </a:r>
            <a:endParaRPr lang="en-US" sz="2000"/>
          </a:p>
          <a:p>
            <a:pPr algn="l"/>
            <a:r>
              <a:rPr lang="en-US" sz="2000"/>
              <a:t>Distribution of Ingredients across Recipes</a:t>
            </a:r>
          </a:p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CFDF83C-5A10-4686-AC34-F0371D35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5" y="2028825"/>
            <a:ext cx="8059523" cy="28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>
                <a:solidFill>
                  <a:srgbClr val="00B0F0"/>
                </a:solidFill>
              </a:rPr>
              <a:t>Our Process and Approach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5D2B520-9604-4232-9878-A9F7DCDF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360893"/>
            <a:ext cx="1096728" cy="109990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CBA4562-3C07-4D09-A4A0-A8F203F3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235040"/>
            <a:ext cx="1072930" cy="10776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D95AD5-1EE1-4C9C-B388-4545892B8B37}"/>
              </a:ext>
            </a:extLst>
          </p:cNvPr>
          <p:cNvSpPr txBox="1"/>
          <p:nvPr/>
        </p:nvSpPr>
        <p:spPr>
          <a:xfrm>
            <a:off x="1702100" y="1587336"/>
            <a:ext cx="12395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28K JSON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2E7D6-CC3C-462A-B076-3B9869AA7932}"/>
              </a:ext>
            </a:extLst>
          </p:cNvPr>
          <p:cNvSpPr txBox="1"/>
          <p:nvPr/>
        </p:nvSpPr>
        <p:spPr>
          <a:xfrm>
            <a:off x="3279506" y="1587336"/>
            <a:ext cx="1287898" cy="646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 combined recipe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5EDBD-646F-4C85-9A67-4AB872B3BCFE}"/>
              </a:ext>
            </a:extLst>
          </p:cNvPr>
          <p:cNvSpPr txBox="1"/>
          <p:nvPr/>
        </p:nvSpPr>
        <p:spPr>
          <a:xfrm>
            <a:off x="1680567" y="2902446"/>
            <a:ext cx="152717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Scraped</a:t>
            </a:r>
          </a:p>
          <a:p>
            <a:pPr algn="ctr"/>
            <a:r>
              <a:rPr lang="en-US"/>
              <a:t>Related Ingredients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D3816B-4FAE-432B-9DC5-BC9415D8EC29}"/>
              </a:ext>
            </a:extLst>
          </p:cNvPr>
          <p:cNvSpPr txBox="1"/>
          <p:nvPr/>
        </p:nvSpPr>
        <p:spPr>
          <a:xfrm>
            <a:off x="4895850" y="3810000"/>
            <a:ext cx="1643725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Add plural words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B3A279-6734-4A70-8E92-2510D59B85D1}"/>
              </a:ext>
            </a:extLst>
          </p:cNvPr>
          <p:cNvCxnSpPr>
            <a:cxnSpLocks/>
          </p:cNvCxnSpPr>
          <p:nvPr/>
        </p:nvCxnSpPr>
        <p:spPr>
          <a:xfrm>
            <a:off x="1305600" y="3552825"/>
            <a:ext cx="368365" cy="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C6335C-5045-4FCB-AC09-40A60A79D1A3}"/>
              </a:ext>
            </a:extLst>
          </p:cNvPr>
          <p:cNvSpPr txBox="1"/>
          <p:nvPr/>
        </p:nvSpPr>
        <p:spPr>
          <a:xfrm>
            <a:off x="7305676" y="1952625"/>
            <a:ext cx="12395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Clean ingredients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F6ABF7-3C7E-4A70-ACF2-BFD5B335351C}"/>
              </a:ext>
            </a:extLst>
          </p:cNvPr>
          <p:cNvSpPr txBox="1"/>
          <p:nvPr/>
        </p:nvSpPr>
        <p:spPr>
          <a:xfrm>
            <a:off x="7305676" y="3362325"/>
            <a:ext cx="12395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Clean recipe names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D405AC-AD62-41B1-9CDD-EE4E1A4FFB76}"/>
              </a:ext>
            </a:extLst>
          </p:cNvPr>
          <p:cNvSpPr txBox="1"/>
          <p:nvPr/>
        </p:nvSpPr>
        <p:spPr>
          <a:xfrm>
            <a:off x="4895850" y="1587336"/>
            <a:ext cx="16573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Bigrams, Stem, Tokenization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95D5BE-033E-4A4F-9BD2-F4D6D365AB20}"/>
              </a:ext>
            </a:extLst>
          </p:cNvPr>
          <p:cNvCxnSpPr>
            <a:cxnSpLocks/>
          </p:cNvCxnSpPr>
          <p:nvPr/>
        </p:nvCxnSpPr>
        <p:spPr>
          <a:xfrm flipV="1">
            <a:off x="3173935" y="4123593"/>
            <a:ext cx="1725905" cy="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052E82-2C26-46B5-A0EB-9088F6AC4041}"/>
              </a:ext>
            </a:extLst>
          </p:cNvPr>
          <p:cNvCxnSpPr>
            <a:cxnSpLocks/>
          </p:cNvCxnSpPr>
          <p:nvPr/>
        </p:nvCxnSpPr>
        <p:spPr>
          <a:xfrm>
            <a:off x="1357043" y="1910827"/>
            <a:ext cx="341576" cy="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9969E6-DB0A-422A-B94D-417A861E7E5A}"/>
              </a:ext>
            </a:extLst>
          </p:cNvPr>
          <p:cNvCxnSpPr>
            <a:cxnSpLocks/>
          </p:cNvCxnSpPr>
          <p:nvPr/>
        </p:nvCxnSpPr>
        <p:spPr>
          <a:xfrm>
            <a:off x="2945515" y="1905435"/>
            <a:ext cx="341576" cy="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05DA7E-9064-4BEF-A32E-8576B425E960}"/>
              </a:ext>
            </a:extLst>
          </p:cNvPr>
          <p:cNvCxnSpPr>
            <a:cxnSpLocks/>
          </p:cNvCxnSpPr>
          <p:nvPr/>
        </p:nvCxnSpPr>
        <p:spPr>
          <a:xfrm>
            <a:off x="4576837" y="1910774"/>
            <a:ext cx="341576" cy="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237221-D148-4101-9D13-75537EAD8847}"/>
              </a:ext>
            </a:extLst>
          </p:cNvPr>
          <p:cNvCxnSpPr/>
          <p:nvPr/>
        </p:nvCxnSpPr>
        <p:spPr>
          <a:xfrm>
            <a:off x="6788405" y="1889917"/>
            <a:ext cx="19359" cy="22738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8ECB99-021B-493F-BFFA-FBEC487AC5CE}"/>
              </a:ext>
            </a:extLst>
          </p:cNvPr>
          <p:cNvCxnSpPr/>
          <p:nvPr/>
        </p:nvCxnSpPr>
        <p:spPr>
          <a:xfrm>
            <a:off x="6557400" y="4155536"/>
            <a:ext cx="258036" cy="74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8C6E62-F2B4-4A57-A241-21791282C485}"/>
              </a:ext>
            </a:extLst>
          </p:cNvPr>
          <p:cNvCxnSpPr/>
          <p:nvPr/>
        </p:nvCxnSpPr>
        <p:spPr>
          <a:xfrm>
            <a:off x="6545790" y="1894772"/>
            <a:ext cx="259028" cy="74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20B15E-31EB-4948-9D03-07375ECC26BF}"/>
              </a:ext>
            </a:extLst>
          </p:cNvPr>
          <p:cNvCxnSpPr>
            <a:cxnSpLocks/>
          </p:cNvCxnSpPr>
          <p:nvPr/>
        </p:nvCxnSpPr>
        <p:spPr>
          <a:xfrm>
            <a:off x="6823047" y="3680424"/>
            <a:ext cx="508649" cy="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968F9C-AF06-47D0-9358-DD18AE42D1D7}"/>
              </a:ext>
            </a:extLst>
          </p:cNvPr>
          <p:cNvSpPr txBox="1"/>
          <p:nvPr/>
        </p:nvSpPr>
        <p:spPr>
          <a:xfrm>
            <a:off x="1680567" y="3924300"/>
            <a:ext cx="152816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Scraped Ingredient list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32D855-BA24-47A4-926C-58F78DA8DC9C}"/>
              </a:ext>
            </a:extLst>
          </p:cNvPr>
          <p:cNvCxnSpPr>
            <a:cxnSpLocks/>
          </p:cNvCxnSpPr>
          <p:nvPr/>
        </p:nvCxnSpPr>
        <p:spPr>
          <a:xfrm>
            <a:off x="1341239" y="4144567"/>
            <a:ext cx="341576" cy="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3804E9-CD75-4D98-96E0-A90783C3EB8E}"/>
              </a:ext>
            </a:extLst>
          </p:cNvPr>
          <p:cNvSpPr txBox="1"/>
          <p:nvPr/>
        </p:nvSpPr>
        <p:spPr>
          <a:xfrm>
            <a:off x="4036576" y="1177582"/>
            <a:ext cx="34768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000000"/>
                </a:solidFill>
              </a:rPr>
              <a:t>'2 cups arborio rice' --&gt; 'arborio</a:t>
            </a:r>
            <a:r>
              <a:rPr lang="en-US" b="1">
                <a:solidFill>
                  <a:srgbClr val="000000"/>
                </a:solidFill>
              </a:rPr>
              <a:t> rice'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15FD1D-2AB2-4E96-A8AA-8C6FDB76157C}"/>
              </a:ext>
            </a:extLst>
          </p:cNvPr>
          <p:cNvCxnSpPr/>
          <p:nvPr/>
        </p:nvCxnSpPr>
        <p:spPr>
          <a:xfrm flipV="1">
            <a:off x="3203373" y="3306587"/>
            <a:ext cx="586092" cy="438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3AE617-2E38-4A87-AB54-6325474E9A9C}"/>
              </a:ext>
            </a:extLst>
          </p:cNvPr>
          <p:cNvCxnSpPr/>
          <p:nvPr/>
        </p:nvCxnSpPr>
        <p:spPr>
          <a:xfrm>
            <a:off x="3756561" y="3309755"/>
            <a:ext cx="2676" cy="82838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D1E558-7F2E-40EE-8FA4-F64CDE8D31F1}"/>
              </a:ext>
            </a:extLst>
          </p:cNvPr>
          <p:cNvSpPr txBox="1"/>
          <p:nvPr/>
        </p:nvSpPr>
        <p:spPr>
          <a:xfrm>
            <a:off x="4345915" y="45712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'tomatoes'</a:t>
            </a:r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AD937-C389-4D3C-928D-377A509C43DC}"/>
              </a:ext>
            </a:extLst>
          </p:cNvPr>
          <p:cNvSpPr txBox="1"/>
          <p:nvPr/>
        </p:nvSpPr>
        <p:spPr>
          <a:xfrm>
            <a:off x="1037983" y="2535823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'tomatillo',  'salsa'</a:t>
            </a:r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9B69E-984A-4D93-82D3-B75F4EC87BE0}"/>
              </a:ext>
            </a:extLst>
          </p:cNvPr>
          <p:cNvSpPr txBox="1"/>
          <p:nvPr/>
        </p:nvSpPr>
        <p:spPr>
          <a:xfrm>
            <a:off x="947289" y="466725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'tomato'</a:t>
            </a:r>
            <a:endParaRPr lang="en-US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525C8E-B60A-411F-9B2A-18CF491C3372}"/>
              </a:ext>
            </a:extLst>
          </p:cNvPr>
          <p:cNvCxnSpPr>
            <a:cxnSpLocks/>
          </p:cNvCxnSpPr>
          <p:nvPr/>
        </p:nvCxnSpPr>
        <p:spPr>
          <a:xfrm>
            <a:off x="6801434" y="2270724"/>
            <a:ext cx="508649" cy="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7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502815"/>
            <a:ext cx="4040188" cy="47982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/>
              <a:t>Kissing Cuisines </a:t>
            </a:r>
            <a:r>
              <a:rPr lang="en-US" i="1"/>
              <a:t>(</a:t>
            </a:r>
            <a:r>
              <a:rPr lang="en-US" i="1" err="1"/>
              <a:t>Sajadmanesh</a:t>
            </a:r>
            <a:r>
              <a:rPr lang="en-US" i="1"/>
              <a:t> et. al.)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575" y="1974850"/>
            <a:ext cx="3943506" cy="1522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1800"/>
              <a:t>Classified Ingredients into Cuisines &amp; Recipes (SVM, NN)</a:t>
            </a:r>
          </a:p>
          <a:p>
            <a:pPr algn="l">
              <a:buFont typeface="Arial"/>
              <a:buChar char="•"/>
            </a:pPr>
            <a:r>
              <a:rPr lang="en-US" sz="1800"/>
              <a:t>Used </a:t>
            </a:r>
            <a:r>
              <a:rPr lang="en-US" sz="1800" u="sng" err="1"/>
              <a:t>Yummly</a:t>
            </a:r>
            <a:r>
              <a:rPr lang="en-US" sz="1800"/>
              <a:t> dataset</a:t>
            </a:r>
          </a:p>
          <a:p>
            <a:pPr algn="l">
              <a:buFont typeface="Arial"/>
              <a:buChar char="•"/>
            </a:pPr>
            <a:r>
              <a:rPr lang="en-US" sz="1800"/>
              <a:t>Used </a:t>
            </a:r>
            <a:r>
              <a:rPr lang="en-US" sz="1800" u="sng"/>
              <a:t>BBC Data</a:t>
            </a:r>
            <a:r>
              <a:rPr lang="en-US" sz="1800"/>
              <a:t> to clean ingredients</a:t>
            </a:r>
            <a:endParaRPr lang="en-US"/>
          </a:p>
          <a:p>
            <a:pPr algn="l">
              <a:buFont typeface="Arial"/>
              <a:buChar char="•"/>
            </a:pPr>
            <a:r>
              <a:rPr lang="en-US" sz="1800"/>
              <a:t>Used external flavor dataset</a:t>
            </a:r>
            <a:endParaRPr lang="en-US"/>
          </a:p>
          <a:p>
            <a:pPr algn="l">
              <a:buFont typeface="Arial"/>
              <a:buChar char="•"/>
            </a:pPr>
            <a:endParaRPr lang="en-US" sz="1800"/>
          </a:p>
          <a:p>
            <a:pPr marL="0" indent="0" algn="l">
              <a:buNone/>
            </a:pPr>
            <a:endParaRPr lang="en-US" sz="18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65092" y="1502815"/>
            <a:ext cx="4041775" cy="47982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/>
              <a:t>Ingredient Networks </a:t>
            </a:r>
            <a:r>
              <a:rPr lang="en-US" i="1"/>
              <a:t>(Teng , Lin et. al.)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11515" y="1974850"/>
            <a:ext cx="4086423" cy="227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/>
              <a:t>Classified Recipes as Savory &amp; Sweet</a:t>
            </a:r>
          </a:p>
          <a:p>
            <a:pPr algn="l"/>
            <a:r>
              <a:rPr lang="en-US" sz="1800"/>
              <a:t>Visualized Ingredient Network (</a:t>
            </a:r>
            <a:r>
              <a:rPr lang="en-US" sz="1800" u="sng"/>
              <a:t>PMI</a:t>
            </a:r>
            <a:r>
              <a:rPr lang="en-US" sz="1800"/>
              <a:t>)</a:t>
            </a:r>
          </a:p>
          <a:p>
            <a:pPr algn="l"/>
            <a:endParaRPr lang="en-US" sz="180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35BB65E-259B-4482-9BCC-3B480B98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00" y="283500"/>
            <a:ext cx="8093364" cy="76352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</a:rPr>
              <a:t>Related Work</a:t>
            </a:r>
          </a:p>
        </p:txBody>
      </p:sp>
      <p:pic>
        <p:nvPicPr>
          <p:cNvPr id="2" name="Picture 2" descr="Global Dynamics Processes: the Pattern which Connects from KaliYuga to Tao: from complicated to ...">
            <a:extLst>
              <a:ext uri="{FF2B5EF4-FFF2-40B4-BE49-F238E27FC236}">
                <a16:creationId xmlns:a16="http://schemas.microsoft.com/office/drawing/2014/main" id="{CF851D62-71D9-4390-BAE8-0F5F5FF8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2867025"/>
            <a:ext cx="2116190" cy="18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350110"/>
            <a:ext cx="6260905" cy="33595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  <a:p>
            <a:pPr marL="0" indent="0" fontAlgn="base">
              <a:buNone/>
            </a:pPr>
            <a:endParaRPr lang="en-IN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6B009B-CCBC-4397-94B7-DA9119237A35}"/>
              </a:ext>
            </a:extLst>
          </p:cNvPr>
          <p:cNvSpPr/>
          <p:nvPr/>
        </p:nvSpPr>
        <p:spPr>
          <a:xfrm>
            <a:off x="2344186" y="971550"/>
            <a:ext cx="5482189" cy="9239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What is the most important ingredient in a recipe?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B1F516-1B12-4FD0-A56A-FEB7D17105A3}"/>
              </a:ext>
            </a:extLst>
          </p:cNvPr>
          <p:cNvSpPr/>
          <p:nvPr/>
        </p:nvSpPr>
        <p:spPr>
          <a:xfrm>
            <a:off x="2362200" y="4000500"/>
            <a:ext cx="5453407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Can we suggest similar recipes based on recipe names and ingredients?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C7B109-A69F-466A-AE2B-39FADF6A3C79}"/>
              </a:ext>
            </a:extLst>
          </p:cNvPr>
          <p:cNvSpPr/>
          <p:nvPr/>
        </p:nvSpPr>
        <p:spPr>
          <a:xfrm>
            <a:off x="2362200" y="2981325"/>
            <a:ext cx="5462725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What ingredients complement one another?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A6CA4C-E14A-4001-A178-28343C415987}"/>
              </a:ext>
            </a:extLst>
          </p:cNvPr>
          <p:cNvSpPr/>
          <p:nvPr/>
        </p:nvSpPr>
        <p:spPr>
          <a:xfrm>
            <a:off x="2354263" y="1990725"/>
            <a:ext cx="5452647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en-IN"/>
              <a:t>What is the alternative for a missing ingredient in a recipe?</a:t>
            </a:r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49B1086F-9BA2-4D69-ACB1-14F092EAEB50}"/>
              </a:ext>
            </a:extLst>
          </p:cNvPr>
          <p:cNvSpPr txBox="1">
            <a:spLocks/>
          </p:cNvSpPr>
          <p:nvPr/>
        </p:nvSpPr>
        <p:spPr>
          <a:xfrm>
            <a:off x="2391303" y="191135"/>
            <a:ext cx="6260905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28399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873</Words>
  <Application>Microsoft Office PowerPoint</Application>
  <PresentationFormat>On-screen Show (16:9)</PresentationFormat>
  <Paragraphs>263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What’s Cooking? </vt:lpstr>
      <vt:lpstr>What’s Cooking?</vt:lpstr>
      <vt:lpstr>Our Data</vt:lpstr>
      <vt:lpstr>Data: Snapshot </vt:lpstr>
      <vt:lpstr>Quality of Data</vt:lpstr>
      <vt:lpstr>Quality of Data</vt:lpstr>
      <vt:lpstr>Our Process and Approach</vt:lpstr>
      <vt:lpstr>Related Work</vt:lpstr>
      <vt:lpstr>PowerPoint Presentation</vt:lpstr>
      <vt:lpstr>Analysis &amp; Results</vt:lpstr>
      <vt:lpstr>Research Question 1</vt:lpstr>
      <vt:lpstr>PowerPoint Presentation</vt:lpstr>
      <vt:lpstr>Research Question 2</vt:lpstr>
      <vt:lpstr>PowerPoint Presentation</vt:lpstr>
      <vt:lpstr>Research Question 3</vt:lpstr>
      <vt:lpstr>PowerPoint Presentation</vt:lpstr>
      <vt:lpstr>Research Question 4</vt:lpstr>
      <vt:lpstr>PowerPoint Presentation</vt:lpstr>
      <vt:lpstr>PowerPoint Presentation</vt:lpstr>
      <vt:lpstr>Validation: Recipe Suggestions</vt:lpstr>
      <vt:lpstr>Interesting Findings!</vt:lpstr>
      <vt:lpstr>Final Data Products</vt:lpstr>
      <vt:lpstr>Limitations                 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Cooking?</dc:title>
  <dc:creator>Sneha Vasanth</dc:creator>
  <cp:lastModifiedBy>Sneha Vasanth</cp:lastModifiedBy>
  <cp:revision>3</cp:revision>
  <dcterms:modified xsi:type="dcterms:W3CDTF">2018-03-15T01:04:30Z</dcterms:modified>
</cp:coreProperties>
</file>