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Montserrat" pitchFamily="2" charset="77"/>
      <p:regular r:id="rId22"/>
      <p:bold r:id="rId23"/>
      <p:italic r:id="rId24"/>
      <p:boldItalic r:id="rId25"/>
    </p:embeddedFont>
    <p:embeddedFont>
      <p:font typeface="Playfair Display" pitchFamily="2" charset="77"/>
      <p:regular r:id="rId26"/>
      <p:bold r:id="rId27"/>
      <p:italic r:id="rId28"/>
      <p:boldItalic r:id="rId29"/>
    </p:embeddedFont>
    <p:embeddedFont>
      <p:font typeface="Playfair Display SemiBold" pitchFamily="2" charset="77"/>
      <p:regular r:id="rId30"/>
      <p:bold r:id="rId31"/>
      <p:italic r:id="rId32"/>
      <p:boldItalic r:id="rId33"/>
    </p:embeddedFont>
    <p:embeddedFont>
      <p:font typeface="Roboto Condensed Light" panose="020F0302020204030204" pitchFamily="34" charset="0"/>
      <p:regular r:id="rId34"/>
      <p: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4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3c77712555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3c77712555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Stopwords retained to preserve contextual meaning (unlike traditional models)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3c77712555_5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3c77712555_5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3c77712555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3c77712555_2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3c77712555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3c77712555_5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3c77712555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3c77712555_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3c77712555_3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3c77712555_3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3c26fa0497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3c26fa0497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Preprocessing: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Tokenized text using </a:t>
            </a:r>
            <a:r>
              <a:rPr lang="en" b="1">
                <a:solidFill>
                  <a:schemeClr val="dk1"/>
                </a:solidFill>
              </a:rPr>
              <a:t>10000-word vocabulary size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Padded sequences to a </a:t>
            </a:r>
            <a:r>
              <a:rPr lang="en" b="1">
                <a:solidFill>
                  <a:schemeClr val="dk1"/>
                </a:solidFill>
              </a:rPr>
              <a:t>fixed length of 100</a:t>
            </a:r>
            <a:r>
              <a:rPr lang="en">
                <a:solidFill>
                  <a:schemeClr val="dk1"/>
                </a:solidFill>
              </a:rPr>
              <a:t> to standardize input.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🔹 </a:t>
            </a:r>
            <a:r>
              <a:rPr lang="en" b="1">
                <a:solidFill>
                  <a:schemeClr val="dk1"/>
                </a:solidFill>
              </a:rPr>
              <a:t>Model Architecture: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Embedding Layer (10000 vocab size, 128-dim vectors)</a:t>
            </a:r>
            <a:r>
              <a:rPr lang="en">
                <a:solidFill>
                  <a:schemeClr val="dk1"/>
                </a:solidFill>
              </a:rPr>
              <a:t> to convert words into dense representations.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LSTM Layer (128 units, 20% dropout &amp; recurrent dropout)</a:t>
            </a:r>
            <a:r>
              <a:rPr lang="en">
                <a:solidFill>
                  <a:schemeClr val="dk1"/>
                </a:solidFill>
              </a:rPr>
              <a:t> to learn sequential dependencies.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Dense Output Layer (Sigmoid activation)</a:t>
            </a:r>
            <a:r>
              <a:rPr lang="en">
                <a:solidFill>
                  <a:schemeClr val="dk1"/>
                </a:solidFill>
              </a:rPr>
              <a:t> for binary classification.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🔹 </a:t>
            </a:r>
            <a:r>
              <a:rPr lang="en" b="1">
                <a:solidFill>
                  <a:schemeClr val="dk1"/>
                </a:solidFill>
              </a:rPr>
              <a:t>Training Approach:</a:t>
            </a:r>
            <a:endParaRPr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Used class weights</a:t>
            </a:r>
            <a:r>
              <a:rPr lang="en">
                <a:solidFill>
                  <a:schemeClr val="dk1"/>
                </a:solidFill>
              </a:rPr>
              <a:t> to handle class imbalance and prevent bias.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Optimized using Adam optimizer &amp; Binary Cross-Entropy loss</a:t>
            </a:r>
            <a:r>
              <a:rPr lang="en">
                <a:solidFill>
                  <a:schemeClr val="dk1"/>
                </a:solidFill>
              </a:rPr>
              <a:t> for stable learning.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b="1">
                <a:solidFill>
                  <a:schemeClr val="dk1"/>
                </a:solidFill>
              </a:rPr>
              <a:t>Trained for 15 epochs with a batch size of 16</a:t>
            </a:r>
            <a:r>
              <a:rPr lang="en">
                <a:solidFill>
                  <a:schemeClr val="dk1"/>
                </a:solidFill>
              </a:rPr>
              <a:t> for efficiency.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3cbd37bcf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3cbd37bcf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3c26fa0497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3c26fa0497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model helps tackle this issue in five key ways.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First, it enables </a:t>
            </a:r>
            <a:r>
              <a:rPr lang="en" b="1">
                <a:solidFill>
                  <a:schemeClr val="dk1"/>
                </a:solidFill>
              </a:rPr>
              <a:t>fair moderation</a:t>
            </a:r>
            <a:r>
              <a:rPr lang="en">
                <a:solidFill>
                  <a:schemeClr val="dk1"/>
                </a:solidFill>
              </a:rPr>
              <a:t>, reducing bias and preventing marginalized communities from being unfairly flagged. Second, it helps policy teams </a:t>
            </a:r>
            <a:r>
              <a:rPr lang="en" b="1">
                <a:solidFill>
                  <a:schemeClr val="dk1"/>
                </a:solidFill>
              </a:rPr>
              <a:t>identify patterns of toxicity</a:t>
            </a:r>
            <a:r>
              <a:rPr lang="en">
                <a:solidFill>
                  <a:schemeClr val="dk1"/>
                </a:solidFill>
              </a:rPr>
              <a:t>, refining guidelines across industries. Third, it allows for </a:t>
            </a:r>
            <a:r>
              <a:rPr lang="en" b="1">
                <a:solidFill>
                  <a:schemeClr val="dk1"/>
                </a:solidFill>
              </a:rPr>
              <a:t>proactive intervention</a:t>
            </a:r>
            <a:r>
              <a:rPr lang="en">
                <a:solidFill>
                  <a:schemeClr val="dk1"/>
                </a:solidFill>
              </a:rPr>
              <a:t>, flagging rising toxicity before it escalates into serious issues.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Beyond moderation, our model has a direct business impact. By </a:t>
            </a:r>
            <a:r>
              <a:rPr lang="en" b="1">
                <a:solidFill>
                  <a:schemeClr val="dk1"/>
                </a:solidFill>
              </a:rPr>
              <a:t>reducing toxicity</a:t>
            </a:r>
            <a:r>
              <a:rPr lang="en">
                <a:solidFill>
                  <a:schemeClr val="dk1"/>
                </a:solidFill>
              </a:rPr>
              <a:t>, platforms see </a:t>
            </a:r>
            <a:r>
              <a:rPr lang="en" b="1">
                <a:solidFill>
                  <a:schemeClr val="dk1"/>
                </a:solidFill>
              </a:rPr>
              <a:t>higher user engagement, stronger brand trust, and increased revenue</a:t>
            </a:r>
            <a:r>
              <a:rPr lang="en">
                <a:solidFill>
                  <a:schemeClr val="dk1"/>
                </a:solidFill>
              </a:rPr>
              <a:t>. And finally, it extends to the workplace—filtering harmful content in internal communications, reducing legal risks, and fostering a safer work environment.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short, our model isn’t just about filtering content—it’s about making online spaces safer, more engaging, and ultimately more profitable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3c77712555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33c77712555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Despite our progress, several significant challenges remain: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First, we face class imbalance issues, as most online comments are non-toxic, making it difficult for models to detect subtle toxic patterns.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Second, hardware limitations constrain our ability to train large models like BERT, which require substantial computing resources and time.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Third, bias in identity terms persists, as models continue to associate certain identity words with toxicity based on patterns in training data.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Looking ahead, our future work will focus on: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Implementing ensemble modeling techniques to combine multiple approaches and balance their respective strengths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Experimenting with debiasing methods such as swapping identity terms during training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Incorporating more diverse data sources to minimize hidden biases</a:t>
            </a:r>
            <a:endParaRPr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Developing custom loss functions that incorporate fairness metrics directly into the pre-training process, following examples like FairBERT and ToxicBERT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These advancements will move us closer to truly equitable online moderation systems that protect all users while ensuring marginalized voices aren't silenced."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387e4aa072_0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387e4aa072_0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3c77712555_2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3c77712555_2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3c77712555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3c77712555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Introduction (20 seconds)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"Today I'm discussing a critical issue affecting online spaces: bias in AI moderation systems. These systems, designed to detect toxic content, often unfairly flag identity terms like 'gay,' 'Muslim,' or 'Black' as inappropriate. For instance, even a simple statement like 'I am a gay woman' can be incorrectly flagged as toxic."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Root Cause (20 seconds)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"This happens because training data overrepresents abuse targeting marginalized groups. As a result, AI models mistakenly learn to associate these identity terms with toxicity, rather than recognizing the context in which they appear."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Project Goals (15 seconds)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"Our project aims to build more accurate moderation systems that can detect genuine toxicity while preventing bias against identity terms, creating fairer online spaces for everyone."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3c77712555_2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3c77712555_2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1"/>
                </a:solidFill>
              </a:rPr>
              <a:t>Business Applications (30 seconds)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"This technology has wide-ranging applications across industries: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gaming and online communities, it can detect toxic behavior without silencing marginalized voices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On social media platforms, it enables fair filtering of genuinely harmful content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For e-commerce marketplaces, it protects all users from abuse and manipulation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In workplace communication, it reduces toxicity while mitigating legal risks"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3c77712555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3c77712555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dd0dcc35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dd0dcc35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Toxicity Distribution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"Most comments have low toxicity scores, indicating class imbalance."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Top Words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"High frequency of common stopwords may dilute signal for tree-based models."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Word Cloud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"Frequent toxic terms give insight into targeted identities and sentiments."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3c26fa049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3c26fa049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Toxicity Distribution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"Most comments have low toxicity scores, indicating class imbalance."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Top Words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"High frequency of common stopwords may dilute signal for tree-based models."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</a:rPr>
              <a:t>Word Cloud</a:t>
            </a:r>
            <a:r>
              <a:rPr lang="en">
                <a:solidFill>
                  <a:schemeClr val="dk1"/>
                </a:solidFill>
              </a:rPr>
              <a:t>: </a:t>
            </a:r>
            <a:r>
              <a:rPr lang="en" i="1">
                <a:solidFill>
                  <a:schemeClr val="dk1"/>
                </a:solidFill>
              </a:rPr>
              <a:t>"Frequent toxic terms give insight into targeted identities and sentiments."</a:t>
            </a:r>
            <a:endParaRPr i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48fa07cf1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48fa07cf1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900300" y="0"/>
            <a:ext cx="5244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3F3F3"/>
              </a:solidFill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526275" y="1332150"/>
            <a:ext cx="39006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Playfair Display"/>
              <a:buNone/>
              <a:defRPr sz="50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526275" y="2914050"/>
            <a:ext cx="3904500" cy="6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2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1046245" y="1583450"/>
            <a:ext cx="70533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subTitle" idx="1"/>
          </p:nvPr>
        </p:nvSpPr>
        <p:spPr>
          <a:xfrm>
            <a:off x="2360925" y="3148450"/>
            <a:ext cx="44571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_1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5226600" y="3165693"/>
            <a:ext cx="2990100" cy="40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title" idx="2"/>
          </p:nvPr>
        </p:nvSpPr>
        <p:spPr>
          <a:xfrm>
            <a:off x="5226600" y="1570701"/>
            <a:ext cx="2990100" cy="156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800" i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BLANK_1_1_1_1">
    <p:bg>
      <p:bgPr>
        <a:solidFill>
          <a:schemeClr val="dk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3007950" y="3159563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solidFill>
                  <a:schemeClr val="lt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2"/>
          </p:nvPr>
        </p:nvSpPr>
        <p:spPr>
          <a:xfrm>
            <a:off x="2026025" y="1491888"/>
            <a:ext cx="5091900" cy="16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BLANK_1_1_1_1_1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>
            <a:spLocks noGrp="1"/>
          </p:cNvSpPr>
          <p:nvPr>
            <p:ph type="title"/>
          </p:nvPr>
        </p:nvSpPr>
        <p:spPr>
          <a:xfrm>
            <a:off x="713225" y="2589338"/>
            <a:ext cx="3128100" cy="48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000">
                <a:latin typeface="Playfair Display SemiBold"/>
                <a:ea typeface="Playfair Display SemiBold"/>
                <a:cs typeface="Playfair Display SemiBold"/>
                <a:sym typeface="Playfair Display SemiBold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5" name="Google Shape;55;p15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3858900" cy="201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/>
          <p:nvPr/>
        </p:nvSpPr>
        <p:spPr>
          <a:xfrm>
            <a:off x="75" y="1514850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6"/>
          <p:cNvSpPr/>
          <p:nvPr/>
        </p:nvSpPr>
        <p:spPr>
          <a:xfrm>
            <a:off x="75" y="3168875"/>
            <a:ext cx="9144000" cy="55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title" hasCustomPrompt="1"/>
          </p:nvPr>
        </p:nvSpPr>
        <p:spPr>
          <a:xfrm rot="1973">
            <a:off x="13656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6"/>
          <p:cNvSpPr txBox="1">
            <a:spLocks noGrp="1"/>
          </p:cNvSpPr>
          <p:nvPr>
            <p:ph type="subTitle" idx="1"/>
          </p:nvPr>
        </p:nvSpPr>
        <p:spPr>
          <a:xfrm>
            <a:off x="7200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3656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6"/>
          <p:cNvSpPr txBox="1">
            <a:spLocks noGrp="1"/>
          </p:cNvSpPr>
          <p:nvPr>
            <p:ph type="subTitle" idx="3"/>
          </p:nvPr>
        </p:nvSpPr>
        <p:spPr>
          <a:xfrm>
            <a:off x="7200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40494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6"/>
          <p:cNvSpPr txBox="1">
            <a:spLocks noGrp="1"/>
          </p:cNvSpPr>
          <p:nvPr>
            <p:ph type="subTitle" idx="5"/>
          </p:nvPr>
        </p:nvSpPr>
        <p:spPr>
          <a:xfrm>
            <a:off x="34038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40494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6"/>
          <p:cNvSpPr txBox="1">
            <a:spLocks noGrp="1"/>
          </p:cNvSpPr>
          <p:nvPr>
            <p:ph type="subTitle" idx="7"/>
          </p:nvPr>
        </p:nvSpPr>
        <p:spPr>
          <a:xfrm>
            <a:off x="34038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title" idx="8" hasCustomPrompt="1"/>
          </p:nvPr>
        </p:nvSpPr>
        <p:spPr>
          <a:xfrm rot="1973">
            <a:off x="6733200" y="14644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6"/>
          <p:cNvSpPr txBox="1">
            <a:spLocks noGrp="1"/>
          </p:cNvSpPr>
          <p:nvPr>
            <p:ph type="subTitle" idx="9"/>
          </p:nvPr>
        </p:nvSpPr>
        <p:spPr>
          <a:xfrm>
            <a:off x="6087600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title" idx="13" hasCustomPrompt="1"/>
          </p:nvPr>
        </p:nvSpPr>
        <p:spPr>
          <a:xfrm rot="1973">
            <a:off x="6733200" y="31027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6"/>
          <p:cNvSpPr txBox="1">
            <a:spLocks noGrp="1"/>
          </p:cNvSpPr>
          <p:nvPr>
            <p:ph type="subTitle" idx="14"/>
          </p:nvPr>
        </p:nvSpPr>
        <p:spPr>
          <a:xfrm>
            <a:off x="6087600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ubTitle" idx="15"/>
          </p:nvPr>
        </p:nvSpPr>
        <p:spPr>
          <a:xfrm>
            <a:off x="7200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subTitle" idx="16"/>
          </p:nvPr>
        </p:nvSpPr>
        <p:spPr>
          <a:xfrm>
            <a:off x="7200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ubTitle" idx="17"/>
          </p:nvPr>
        </p:nvSpPr>
        <p:spPr>
          <a:xfrm>
            <a:off x="34038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subTitle" idx="18"/>
          </p:nvPr>
        </p:nvSpPr>
        <p:spPr>
          <a:xfrm>
            <a:off x="34038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ubTitle" idx="19"/>
          </p:nvPr>
        </p:nvSpPr>
        <p:spPr>
          <a:xfrm>
            <a:off x="6087600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ubTitle" idx="20"/>
          </p:nvPr>
        </p:nvSpPr>
        <p:spPr>
          <a:xfrm>
            <a:off x="6087600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title" idx="21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-48450" y="-58150"/>
            <a:ext cx="9240900" cy="82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BLANK_1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 hasCustomPrompt="1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7"/>
          <p:cNvSpPr txBox="1">
            <a:spLocks noGrp="1"/>
          </p:cNvSpPr>
          <p:nvPr>
            <p:ph type="subTitle" idx="1"/>
          </p:nvPr>
        </p:nvSpPr>
        <p:spPr>
          <a:xfrm>
            <a:off x="987013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 idx="2" hasCustomPrompt="1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7"/>
          <p:cNvSpPr txBox="1">
            <a:spLocks noGrp="1"/>
          </p:cNvSpPr>
          <p:nvPr>
            <p:ph type="subTitle" idx="3"/>
          </p:nvPr>
        </p:nvSpPr>
        <p:spPr>
          <a:xfrm>
            <a:off x="987013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title" idx="4" hasCustomPrompt="1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7"/>
          <p:cNvSpPr txBox="1">
            <a:spLocks noGrp="1"/>
          </p:cNvSpPr>
          <p:nvPr>
            <p:ph type="subTitle" idx="5"/>
          </p:nvPr>
        </p:nvSpPr>
        <p:spPr>
          <a:xfrm>
            <a:off x="5820588" y="236245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title" idx="6" hasCustomPrompt="1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7"/>
          <p:cNvSpPr txBox="1">
            <a:spLocks noGrp="1"/>
          </p:cNvSpPr>
          <p:nvPr>
            <p:ph type="subTitle" idx="7"/>
          </p:nvPr>
        </p:nvSpPr>
        <p:spPr>
          <a:xfrm>
            <a:off x="5820588" y="40008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subTitle" idx="8"/>
          </p:nvPr>
        </p:nvSpPr>
        <p:spPr>
          <a:xfrm>
            <a:off x="987013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subTitle" idx="9"/>
          </p:nvPr>
        </p:nvSpPr>
        <p:spPr>
          <a:xfrm>
            <a:off x="987013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ubTitle" idx="13"/>
          </p:nvPr>
        </p:nvSpPr>
        <p:spPr>
          <a:xfrm>
            <a:off x="5820588" y="205725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subTitle" idx="14"/>
          </p:nvPr>
        </p:nvSpPr>
        <p:spPr>
          <a:xfrm>
            <a:off x="5820588" y="3695700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 idx="15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8430900" y="-18000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/>
          <p:nvPr/>
        </p:nvSpPr>
        <p:spPr>
          <a:xfrm rot="-5400000">
            <a:off x="4284300" y="-4320387"/>
            <a:ext cx="580500" cy="9149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1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/>
          <p:nvPr/>
        </p:nvSpPr>
        <p:spPr>
          <a:xfrm>
            <a:off x="-18068" y="-35875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9"/>
          <p:cNvSpPr/>
          <p:nvPr/>
        </p:nvSpPr>
        <p:spPr>
          <a:xfrm>
            <a:off x="8421368" y="-18000"/>
            <a:ext cx="7407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APTION_ONLY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713225" y="3918500"/>
            <a:ext cx="7717500" cy="511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500" b="1">
                <a:solidFill>
                  <a:srgbClr val="000000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  <p:sp>
        <p:nvSpPr>
          <p:cNvPr id="104" name="Google Shape;104;p20"/>
          <p:cNvSpPr/>
          <p:nvPr/>
        </p:nvSpPr>
        <p:spPr>
          <a:xfrm rot="10800000">
            <a:off x="100" y="4596068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57020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226600" y="246467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5226600" y="315151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5226600" y="1564175"/>
            <a:ext cx="8193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MAIN_POINT_1_1"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>
            <a:spLocks noGrp="1"/>
          </p:cNvSpPr>
          <p:nvPr>
            <p:ph type="title"/>
          </p:nvPr>
        </p:nvSpPr>
        <p:spPr>
          <a:xfrm>
            <a:off x="713225" y="1461950"/>
            <a:ext cx="4340100" cy="22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7000"/>
              <a:buFont typeface="Playfair Display"/>
              <a:buNone/>
              <a:defRPr sz="7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09" name="Google Shape;109;p22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2"/>
          <p:cNvSpPr/>
          <p:nvPr/>
        </p:nvSpPr>
        <p:spPr>
          <a:xfrm>
            <a:off x="0" y="457200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713225" y="246467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subTitle" idx="1"/>
          </p:nvPr>
        </p:nvSpPr>
        <p:spPr>
          <a:xfrm>
            <a:off x="713225" y="315151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title" idx="2" hasCustomPrompt="1"/>
          </p:nvPr>
        </p:nvSpPr>
        <p:spPr>
          <a:xfrm>
            <a:off x="3156425" y="1564175"/>
            <a:ext cx="819300" cy="8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_1">
    <p:bg>
      <p:bgPr>
        <a:solidFill>
          <a:schemeClr val="dk2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>
            <a:spLocks noGrp="1"/>
          </p:cNvSpPr>
          <p:nvPr>
            <p:ph type="title"/>
          </p:nvPr>
        </p:nvSpPr>
        <p:spPr>
          <a:xfrm>
            <a:off x="4869188" y="2014426"/>
            <a:ext cx="3262500" cy="72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4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18" name="Google Shape;118;p24"/>
          <p:cNvSpPr txBox="1">
            <a:spLocks noGrp="1"/>
          </p:cNvSpPr>
          <p:nvPr>
            <p:ph type="subTitle" idx="1"/>
          </p:nvPr>
        </p:nvSpPr>
        <p:spPr>
          <a:xfrm>
            <a:off x="4869188" y="2701269"/>
            <a:ext cx="3262500" cy="4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4"/>
          <p:cNvSpPr txBox="1">
            <a:spLocks noGrp="1"/>
          </p:cNvSpPr>
          <p:nvPr>
            <p:ph type="title" idx="2" hasCustomPrompt="1"/>
          </p:nvPr>
        </p:nvSpPr>
        <p:spPr>
          <a:xfrm>
            <a:off x="1012313" y="1138050"/>
            <a:ext cx="3483300" cy="286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Playfair Display"/>
              <a:buNone/>
              <a:defRPr sz="200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Playfair Display"/>
              <a:buNone/>
              <a:defRPr sz="21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9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5"/>
          <p:cNvSpPr/>
          <p:nvPr/>
        </p:nvSpPr>
        <p:spPr>
          <a:xfrm>
            <a:off x="457205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5440675" y="1569948"/>
            <a:ext cx="2990100" cy="85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500" b="1">
                <a:solidFill>
                  <a:schemeClr val="lt1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25"/>
          <p:cNvSpPr txBox="1">
            <a:spLocks noGrp="1"/>
          </p:cNvSpPr>
          <p:nvPr>
            <p:ph type="subTitle" idx="1"/>
          </p:nvPr>
        </p:nvSpPr>
        <p:spPr>
          <a:xfrm>
            <a:off x="5440525" y="2439495"/>
            <a:ext cx="2990100" cy="11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/>
          <p:nvPr/>
        </p:nvSpPr>
        <p:spPr>
          <a:xfrm>
            <a:off x="0" y="-5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xfrm>
            <a:off x="713375" y="1735300"/>
            <a:ext cx="29901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Playfair Display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ubTitle" idx="1"/>
          </p:nvPr>
        </p:nvSpPr>
        <p:spPr>
          <a:xfrm>
            <a:off x="713225" y="2312000"/>
            <a:ext cx="2990100" cy="10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 flipH="1">
            <a:off x="893700" y="1502750"/>
            <a:ext cx="2859000" cy="129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subTitle" idx="1"/>
          </p:nvPr>
        </p:nvSpPr>
        <p:spPr>
          <a:xfrm flipH="1">
            <a:off x="893700" y="2797725"/>
            <a:ext cx="28590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9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title"/>
          </p:nvPr>
        </p:nvSpPr>
        <p:spPr>
          <a:xfrm>
            <a:off x="715403" y="1499800"/>
            <a:ext cx="3546900" cy="164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33" name="Google Shape;133;p28"/>
          <p:cNvSpPr txBox="1">
            <a:spLocks noGrp="1"/>
          </p:cNvSpPr>
          <p:nvPr>
            <p:ph type="subTitle" idx="1"/>
          </p:nvPr>
        </p:nvSpPr>
        <p:spPr>
          <a:xfrm>
            <a:off x="713225" y="3070700"/>
            <a:ext cx="3546900" cy="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4" name="Google Shape;134;p28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bg>
      <p:bgPr>
        <a:solidFill>
          <a:schemeClr val="dk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>
          <a:xfrm>
            <a:off x="713250" y="53940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7" name="Google Shape;137;p29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19_1_1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0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30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30"/>
          <p:cNvSpPr txBox="1">
            <a:spLocks noGrp="1"/>
          </p:cNvSpPr>
          <p:nvPr>
            <p:ph type="title"/>
          </p:nvPr>
        </p:nvSpPr>
        <p:spPr>
          <a:xfrm>
            <a:off x="1851825" y="1267875"/>
            <a:ext cx="5447100" cy="214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13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Font typeface="Playfair Display"/>
              <a:buNone/>
              <a:defRPr sz="5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3" name="Google Shape;143;p30"/>
          <p:cNvSpPr txBox="1">
            <a:spLocks noGrp="1"/>
          </p:cNvSpPr>
          <p:nvPr>
            <p:ph type="subTitle" idx="1"/>
          </p:nvPr>
        </p:nvSpPr>
        <p:spPr>
          <a:xfrm>
            <a:off x="1848450" y="3187125"/>
            <a:ext cx="5447100" cy="6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body" idx="1"/>
          </p:nvPr>
        </p:nvSpPr>
        <p:spPr>
          <a:xfrm>
            <a:off x="211440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67500" y="539400"/>
            <a:ext cx="7809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77175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AutoNum type="arabicPeriod"/>
              <a:defRPr sz="1200">
                <a:solidFill>
                  <a:schemeClr val="lt1"/>
                </a:solidFill>
              </a:defRPr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rabicPeriod"/>
              <a:defRPr sz="12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alphaLcPeriod"/>
              <a:defRPr sz="12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AutoNum type="romanLcPeriod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BLANK_1_2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/>
        </p:nvSpPr>
        <p:spPr>
          <a:xfrm flipH="1">
            <a:off x="0" y="0"/>
            <a:ext cx="2615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32"/>
          <p:cNvSpPr txBox="1">
            <a:spLocks noGrp="1"/>
          </p:cNvSpPr>
          <p:nvPr>
            <p:ph type="subTitle" idx="1"/>
          </p:nvPr>
        </p:nvSpPr>
        <p:spPr>
          <a:xfrm flipH="1">
            <a:off x="4571571" y="2537850"/>
            <a:ext cx="3547800" cy="10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title"/>
          </p:nvPr>
        </p:nvSpPr>
        <p:spPr>
          <a:xfrm flipH="1">
            <a:off x="4571571" y="1595850"/>
            <a:ext cx="3545400" cy="94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>
            <a:endParaRPr/>
          </a:p>
        </p:txBody>
      </p:sp>
      <p:sp>
        <p:nvSpPr>
          <p:cNvPr id="152" name="Google Shape;152;p32"/>
          <p:cNvSpPr>
            <a:spLocks noGrp="1"/>
          </p:cNvSpPr>
          <p:nvPr>
            <p:ph type="pic" idx="2"/>
          </p:nvPr>
        </p:nvSpPr>
        <p:spPr>
          <a:xfrm>
            <a:off x="1031350" y="539500"/>
            <a:ext cx="3185400" cy="40644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/>
          <p:nvPr/>
        </p:nvSpPr>
        <p:spPr>
          <a:xfrm flipH="1">
            <a:off x="8430850" y="-35875"/>
            <a:ext cx="7131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8">
  <p:cSld name="BLANK_1_2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75" y="-64600"/>
            <a:ext cx="9144000" cy="603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33"/>
          <p:cNvSpPr/>
          <p:nvPr/>
        </p:nvSpPr>
        <p:spPr>
          <a:xfrm rot="10800000">
            <a:off x="100" y="4590046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3"/>
          <p:cNvSpPr txBox="1">
            <a:spLocks noGrp="1"/>
          </p:cNvSpPr>
          <p:nvPr>
            <p:ph type="subTitle" idx="1"/>
          </p:nvPr>
        </p:nvSpPr>
        <p:spPr>
          <a:xfrm flipH="1">
            <a:off x="4837463" y="3437225"/>
            <a:ext cx="3150300" cy="100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3"/>
          <p:cNvSpPr txBox="1">
            <a:spLocks noGrp="1"/>
          </p:cNvSpPr>
          <p:nvPr>
            <p:ph type="title"/>
          </p:nvPr>
        </p:nvSpPr>
        <p:spPr>
          <a:xfrm flipH="1">
            <a:off x="1156188" y="3471125"/>
            <a:ext cx="35454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9pPr>
          </a:lstStyle>
          <a:p>
            <a:endParaRPr/>
          </a:p>
        </p:txBody>
      </p:sp>
      <p:sp>
        <p:nvSpPr>
          <p:cNvPr id="159" name="Google Shape;159;p33"/>
          <p:cNvSpPr>
            <a:spLocks noGrp="1"/>
          </p:cNvSpPr>
          <p:nvPr>
            <p:ph type="pic" idx="2"/>
          </p:nvPr>
        </p:nvSpPr>
        <p:spPr>
          <a:xfrm>
            <a:off x="713225" y="910400"/>
            <a:ext cx="7717500" cy="2455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9">
  <p:cSld name="SECTION_TITLE_AND_DESCRIPTION_1_1">
    <p:bg>
      <p:bgPr>
        <a:solidFill>
          <a:schemeClr val="dk2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34"/>
          <p:cNvSpPr txBox="1">
            <a:spLocks noGrp="1"/>
          </p:cNvSpPr>
          <p:nvPr>
            <p:ph type="subTitle" idx="1"/>
          </p:nvPr>
        </p:nvSpPr>
        <p:spPr>
          <a:xfrm>
            <a:off x="1622550" y="3934425"/>
            <a:ext cx="5898900" cy="62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3" name="Google Shape;163;p34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2_1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6" name="Google Shape;166;p3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7" name="Google Shape;167;p3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8" name="Google Shape;168;p3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9" name="Google Shape;169;p35"/>
          <p:cNvSpPr/>
          <p:nvPr/>
        </p:nvSpPr>
        <p:spPr>
          <a:xfrm>
            <a:off x="-32400" y="-28700"/>
            <a:ext cx="92088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5"/>
          <p:cNvSpPr/>
          <p:nvPr/>
        </p:nvSpPr>
        <p:spPr>
          <a:xfrm rot="10800000">
            <a:off x="-79050" y="4606700"/>
            <a:ext cx="93021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5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BODY_1_1">
    <p:bg>
      <p:bgPr>
        <a:solidFill>
          <a:schemeClr val="dk2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body" idx="1"/>
          </p:nvPr>
        </p:nvSpPr>
        <p:spPr>
          <a:xfrm>
            <a:off x="713225" y="1203425"/>
            <a:ext cx="3792000" cy="33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36"/>
          <p:cNvSpPr txBox="1">
            <a:spLocks noGrp="1"/>
          </p:cNvSpPr>
          <p:nvPr>
            <p:ph type="body" idx="2"/>
          </p:nvPr>
        </p:nvSpPr>
        <p:spPr>
          <a:xfrm>
            <a:off x="4638775" y="1203425"/>
            <a:ext cx="3792000" cy="26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36"/>
          <p:cNvSpPr txBox="1">
            <a:spLocks noGrp="1"/>
          </p:cNvSpPr>
          <p:nvPr>
            <p:ph type="title"/>
          </p:nvPr>
        </p:nvSpPr>
        <p:spPr>
          <a:xfrm>
            <a:off x="713250" y="53940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7"/>
          <p:cNvSpPr txBox="1">
            <a:spLocks noGrp="1"/>
          </p:cNvSpPr>
          <p:nvPr>
            <p:ph type="subTitle" idx="1"/>
          </p:nvPr>
        </p:nvSpPr>
        <p:spPr>
          <a:xfrm>
            <a:off x="710438" y="1819723"/>
            <a:ext cx="23145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8" name="Google Shape;178;p37"/>
          <p:cNvSpPr txBox="1">
            <a:spLocks noGrp="1"/>
          </p:cNvSpPr>
          <p:nvPr>
            <p:ph type="subTitle" idx="2"/>
          </p:nvPr>
        </p:nvSpPr>
        <p:spPr>
          <a:xfrm>
            <a:off x="710438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79" name="Google Shape;179;p37"/>
          <p:cNvSpPr txBox="1">
            <a:spLocks noGrp="1"/>
          </p:cNvSpPr>
          <p:nvPr>
            <p:ph type="subTitle" idx="3"/>
          </p:nvPr>
        </p:nvSpPr>
        <p:spPr>
          <a:xfrm>
            <a:off x="3414747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0" name="Google Shape;180;p37"/>
          <p:cNvSpPr txBox="1">
            <a:spLocks noGrp="1"/>
          </p:cNvSpPr>
          <p:nvPr>
            <p:ph type="subTitle" idx="4"/>
          </p:nvPr>
        </p:nvSpPr>
        <p:spPr>
          <a:xfrm>
            <a:off x="3414744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1" name="Google Shape;181;p37"/>
          <p:cNvSpPr txBox="1">
            <a:spLocks noGrp="1"/>
          </p:cNvSpPr>
          <p:nvPr>
            <p:ph type="subTitle" idx="5"/>
          </p:nvPr>
        </p:nvSpPr>
        <p:spPr>
          <a:xfrm>
            <a:off x="6117622" y="1819723"/>
            <a:ext cx="2311800" cy="51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2" name="Google Shape;182;p37"/>
          <p:cNvSpPr txBox="1">
            <a:spLocks noGrp="1"/>
          </p:cNvSpPr>
          <p:nvPr>
            <p:ph type="subTitle" idx="6"/>
          </p:nvPr>
        </p:nvSpPr>
        <p:spPr>
          <a:xfrm>
            <a:off x="6116272" y="2594048"/>
            <a:ext cx="2314500" cy="13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83" name="Google Shape;183;p37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7"/>
          <p:cNvSpPr/>
          <p:nvPr/>
        </p:nvSpPr>
        <p:spPr>
          <a:xfrm rot="10800000">
            <a:off x="100" y="4578000"/>
            <a:ext cx="9144000" cy="565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37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6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/>
          <p:nvPr/>
        </p:nvSpPr>
        <p:spPr>
          <a:xfrm>
            <a:off x="598067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8"/>
          <p:cNvSpPr/>
          <p:nvPr/>
        </p:nvSpPr>
        <p:spPr>
          <a:xfrm>
            <a:off x="3345600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89" name="Google Shape;189;p38"/>
          <p:cNvSpPr/>
          <p:nvPr/>
        </p:nvSpPr>
        <p:spPr>
          <a:xfrm>
            <a:off x="710525" y="2016425"/>
            <a:ext cx="2450100" cy="258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38"/>
          <p:cNvSpPr txBox="1">
            <a:spLocks noGrp="1"/>
          </p:cNvSpPr>
          <p:nvPr>
            <p:ph type="subTitle" idx="1"/>
          </p:nvPr>
        </p:nvSpPr>
        <p:spPr>
          <a:xfrm>
            <a:off x="778250" y="2587750"/>
            <a:ext cx="23145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ubTitle" idx="2"/>
          </p:nvPr>
        </p:nvSpPr>
        <p:spPr>
          <a:xfrm>
            <a:off x="77842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subTitle" idx="3"/>
          </p:nvPr>
        </p:nvSpPr>
        <p:spPr>
          <a:xfrm>
            <a:off x="3414748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4"/>
          </p:nvPr>
        </p:nvSpPr>
        <p:spPr>
          <a:xfrm>
            <a:off x="341474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5"/>
          </p:nvPr>
        </p:nvSpPr>
        <p:spPr>
          <a:xfrm>
            <a:off x="6051100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5" name="Google Shape;195;p38"/>
          <p:cNvSpPr txBox="1">
            <a:spLocks noGrp="1"/>
          </p:cNvSpPr>
          <p:nvPr>
            <p:ph type="subTitle" idx="6"/>
          </p:nvPr>
        </p:nvSpPr>
        <p:spPr>
          <a:xfrm>
            <a:off x="6051099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8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>
            <a:spLocks noGrp="1"/>
          </p:cNvSpPr>
          <p:nvPr>
            <p:ph type="subTitle" idx="1"/>
          </p:nvPr>
        </p:nvSpPr>
        <p:spPr>
          <a:xfrm>
            <a:off x="2780375" y="1687175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99" name="Google Shape;199;p39"/>
          <p:cNvSpPr txBox="1">
            <a:spLocks noGrp="1"/>
          </p:cNvSpPr>
          <p:nvPr>
            <p:ph type="subTitle" idx="2"/>
          </p:nvPr>
        </p:nvSpPr>
        <p:spPr>
          <a:xfrm>
            <a:off x="4739163" y="1615628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0" name="Google Shape;200;p39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39"/>
          <p:cNvSpPr/>
          <p:nvPr/>
        </p:nvSpPr>
        <p:spPr>
          <a:xfrm>
            <a:off x="0" y="4572000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9"/>
          <p:cNvSpPr txBox="1">
            <a:spLocks noGrp="1"/>
          </p:cNvSpPr>
          <p:nvPr>
            <p:ph type="subTitle" idx="3"/>
          </p:nvPr>
        </p:nvSpPr>
        <p:spPr>
          <a:xfrm>
            <a:off x="2780375" y="3759850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3" name="Google Shape;203;p39"/>
          <p:cNvSpPr txBox="1">
            <a:spLocks noGrp="1"/>
          </p:cNvSpPr>
          <p:nvPr>
            <p:ph type="subTitle" idx="4"/>
          </p:nvPr>
        </p:nvSpPr>
        <p:spPr>
          <a:xfrm>
            <a:off x="4739163" y="3688303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4" name="Google Shape;204;p39"/>
          <p:cNvSpPr txBox="1">
            <a:spLocks noGrp="1"/>
          </p:cNvSpPr>
          <p:nvPr>
            <p:ph type="subTitle" idx="5"/>
          </p:nvPr>
        </p:nvSpPr>
        <p:spPr>
          <a:xfrm>
            <a:off x="2780375" y="2723513"/>
            <a:ext cx="1858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5" name="Google Shape;205;p39"/>
          <p:cNvSpPr txBox="1">
            <a:spLocks noGrp="1"/>
          </p:cNvSpPr>
          <p:nvPr>
            <p:ph type="subTitle" idx="6"/>
          </p:nvPr>
        </p:nvSpPr>
        <p:spPr>
          <a:xfrm>
            <a:off x="4739163" y="2651966"/>
            <a:ext cx="2314500" cy="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06" name="Google Shape;206;p39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/>
          <p:nvPr/>
        </p:nvSpPr>
        <p:spPr>
          <a:xfrm>
            <a:off x="-100" y="3145988"/>
            <a:ext cx="9144000" cy="9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40"/>
          <p:cNvSpPr/>
          <p:nvPr/>
        </p:nvSpPr>
        <p:spPr>
          <a:xfrm>
            <a:off x="-100" y="1751338"/>
            <a:ext cx="9144000" cy="942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0"/>
          <p:cNvSpPr txBox="1">
            <a:spLocks noGrp="1"/>
          </p:cNvSpPr>
          <p:nvPr>
            <p:ph type="subTitle" idx="1"/>
          </p:nvPr>
        </p:nvSpPr>
        <p:spPr>
          <a:xfrm>
            <a:off x="1119675" y="207593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40"/>
          <p:cNvSpPr txBox="1">
            <a:spLocks noGrp="1"/>
          </p:cNvSpPr>
          <p:nvPr>
            <p:ph type="subTitle" idx="2"/>
          </p:nvPr>
        </p:nvSpPr>
        <p:spPr>
          <a:xfrm>
            <a:off x="5157251" y="207593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40"/>
          <p:cNvSpPr txBox="1">
            <a:spLocks noGrp="1"/>
          </p:cNvSpPr>
          <p:nvPr>
            <p:ph type="subTitle" idx="3"/>
          </p:nvPr>
        </p:nvSpPr>
        <p:spPr>
          <a:xfrm>
            <a:off x="1119675" y="34705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40"/>
          <p:cNvSpPr txBox="1">
            <a:spLocks noGrp="1"/>
          </p:cNvSpPr>
          <p:nvPr>
            <p:ph type="subTitle" idx="4"/>
          </p:nvPr>
        </p:nvSpPr>
        <p:spPr>
          <a:xfrm>
            <a:off x="5157251" y="3470575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0"/>
          <p:cNvSpPr txBox="1">
            <a:spLocks noGrp="1"/>
          </p:cNvSpPr>
          <p:nvPr>
            <p:ph type="subTitle" idx="5"/>
          </p:nvPr>
        </p:nvSpPr>
        <p:spPr>
          <a:xfrm>
            <a:off x="1119650" y="1745638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40"/>
          <p:cNvSpPr txBox="1">
            <a:spLocks noGrp="1"/>
          </p:cNvSpPr>
          <p:nvPr>
            <p:ph type="subTitle" idx="6"/>
          </p:nvPr>
        </p:nvSpPr>
        <p:spPr>
          <a:xfrm>
            <a:off x="1119650" y="314032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40"/>
          <p:cNvSpPr txBox="1">
            <a:spLocks noGrp="1"/>
          </p:cNvSpPr>
          <p:nvPr>
            <p:ph type="subTitle" idx="7"/>
          </p:nvPr>
        </p:nvSpPr>
        <p:spPr>
          <a:xfrm>
            <a:off x="5157250" y="1745638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40"/>
          <p:cNvSpPr txBox="1">
            <a:spLocks noGrp="1"/>
          </p:cNvSpPr>
          <p:nvPr>
            <p:ph type="subTitle" idx="8"/>
          </p:nvPr>
        </p:nvSpPr>
        <p:spPr>
          <a:xfrm>
            <a:off x="5157250" y="3140325"/>
            <a:ext cx="28671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40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bg>
      <p:bgPr>
        <a:solidFill>
          <a:schemeClr val="dk2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1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1"/>
          <p:cNvSpPr txBox="1">
            <a:spLocks noGrp="1"/>
          </p:cNvSpPr>
          <p:nvPr>
            <p:ph type="subTitle" idx="1"/>
          </p:nvPr>
        </p:nvSpPr>
        <p:spPr>
          <a:xfrm>
            <a:off x="872400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41"/>
          <p:cNvSpPr txBox="1">
            <a:spLocks noGrp="1"/>
          </p:cNvSpPr>
          <p:nvPr>
            <p:ph type="subTitle" idx="2"/>
          </p:nvPr>
        </p:nvSpPr>
        <p:spPr>
          <a:xfrm>
            <a:off x="3419271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41"/>
          <p:cNvSpPr txBox="1">
            <a:spLocks noGrp="1"/>
          </p:cNvSpPr>
          <p:nvPr>
            <p:ph type="subTitle" idx="3"/>
          </p:nvPr>
        </p:nvSpPr>
        <p:spPr>
          <a:xfrm>
            <a:off x="2145838" y="35118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41"/>
          <p:cNvSpPr txBox="1">
            <a:spLocks noGrp="1"/>
          </p:cNvSpPr>
          <p:nvPr>
            <p:ph type="subTitle" idx="4"/>
          </p:nvPr>
        </p:nvSpPr>
        <p:spPr>
          <a:xfrm>
            <a:off x="4692709" y="35118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41"/>
          <p:cNvSpPr txBox="1">
            <a:spLocks noGrp="1"/>
          </p:cNvSpPr>
          <p:nvPr>
            <p:ph type="subTitle" idx="5"/>
          </p:nvPr>
        </p:nvSpPr>
        <p:spPr>
          <a:xfrm>
            <a:off x="5966150" y="21782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41"/>
          <p:cNvSpPr txBox="1">
            <a:spLocks noGrp="1"/>
          </p:cNvSpPr>
          <p:nvPr>
            <p:ph type="subTitle" idx="6"/>
          </p:nvPr>
        </p:nvSpPr>
        <p:spPr>
          <a:xfrm>
            <a:off x="872400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7" name="Google Shape;227;p41"/>
          <p:cNvSpPr txBox="1">
            <a:spLocks noGrp="1"/>
          </p:cNvSpPr>
          <p:nvPr>
            <p:ph type="subTitle" idx="7"/>
          </p:nvPr>
        </p:nvSpPr>
        <p:spPr>
          <a:xfrm>
            <a:off x="3419275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8" name="Google Shape;228;p41"/>
          <p:cNvSpPr txBox="1">
            <a:spLocks noGrp="1"/>
          </p:cNvSpPr>
          <p:nvPr>
            <p:ph type="subTitle" idx="8"/>
          </p:nvPr>
        </p:nvSpPr>
        <p:spPr>
          <a:xfrm>
            <a:off x="5966150" y="1878725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9" name="Google Shape;229;p41"/>
          <p:cNvSpPr txBox="1">
            <a:spLocks noGrp="1"/>
          </p:cNvSpPr>
          <p:nvPr>
            <p:ph type="subTitle" idx="9"/>
          </p:nvPr>
        </p:nvSpPr>
        <p:spPr>
          <a:xfrm>
            <a:off x="2145850" y="321210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41"/>
          <p:cNvSpPr txBox="1">
            <a:spLocks noGrp="1"/>
          </p:cNvSpPr>
          <p:nvPr>
            <p:ph type="subTitle" idx="13"/>
          </p:nvPr>
        </p:nvSpPr>
        <p:spPr>
          <a:xfrm>
            <a:off x="4692700" y="3212100"/>
            <a:ext cx="23055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1244988" y="1897175"/>
            <a:ext cx="30087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1238525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4893617" y="1897175"/>
            <a:ext cx="3005400" cy="44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911" y="2595325"/>
            <a:ext cx="3008700" cy="12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2"/>
          <p:cNvSpPr/>
          <p:nvPr/>
        </p:nvSpPr>
        <p:spPr>
          <a:xfrm>
            <a:off x="3328950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42"/>
          <p:cNvSpPr/>
          <p:nvPr/>
        </p:nvSpPr>
        <p:spPr>
          <a:xfrm>
            <a:off x="5944675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2"/>
          <p:cNvSpPr/>
          <p:nvPr/>
        </p:nvSpPr>
        <p:spPr>
          <a:xfrm>
            <a:off x="713225" y="3221536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2"/>
          <p:cNvSpPr/>
          <p:nvPr/>
        </p:nvSpPr>
        <p:spPr>
          <a:xfrm>
            <a:off x="3328950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42"/>
          <p:cNvSpPr/>
          <p:nvPr/>
        </p:nvSpPr>
        <p:spPr>
          <a:xfrm>
            <a:off x="5944675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713225" y="1658400"/>
            <a:ext cx="2486100" cy="1377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2"/>
          <p:cNvSpPr txBox="1">
            <a:spLocks noGrp="1"/>
          </p:cNvSpPr>
          <p:nvPr>
            <p:ph type="subTitle" idx="1"/>
          </p:nvPr>
        </p:nvSpPr>
        <p:spPr>
          <a:xfrm>
            <a:off x="713225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subTitle" idx="2"/>
          </p:nvPr>
        </p:nvSpPr>
        <p:spPr>
          <a:xfrm>
            <a:off x="713225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1" name="Google Shape;241;p42"/>
          <p:cNvSpPr txBox="1">
            <a:spLocks noGrp="1"/>
          </p:cNvSpPr>
          <p:nvPr>
            <p:ph type="subTitle" idx="3"/>
          </p:nvPr>
        </p:nvSpPr>
        <p:spPr>
          <a:xfrm>
            <a:off x="3328950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2"/>
          <p:cNvSpPr txBox="1">
            <a:spLocks noGrp="1"/>
          </p:cNvSpPr>
          <p:nvPr>
            <p:ph type="subTitle" idx="4"/>
          </p:nvPr>
        </p:nvSpPr>
        <p:spPr>
          <a:xfrm>
            <a:off x="3328950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3" name="Google Shape;243;p42"/>
          <p:cNvSpPr txBox="1">
            <a:spLocks noGrp="1"/>
          </p:cNvSpPr>
          <p:nvPr>
            <p:ph type="subTitle" idx="5"/>
          </p:nvPr>
        </p:nvSpPr>
        <p:spPr>
          <a:xfrm>
            <a:off x="5944675" y="1852939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42"/>
          <p:cNvSpPr txBox="1">
            <a:spLocks noGrp="1"/>
          </p:cNvSpPr>
          <p:nvPr>
            <p:ph type="subTitle" idx="6"/>
          </p:nvPr>
        </p:nvSpPr>
        <p:spPr>
          <a:xfrm>
            <a:off x="5944675" y="2258539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5" name="Google Shape;245;p42"/>
          <p:cNvSpPr txBox="1">
            <a:spLocks noGrp="1"/>
          </p:cNvSpPr>
          <p:nvPr>
            <p:ph type="subTitle" idx="7"/>
          </p:nvPr>
        </p:nvSpPr>
        <p:spPr>
          <a:xfrm>
            <a:off x="713225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42"/>
          <p:cNvSpPr txBox="1">
            <a:spLocks noGrp="1"/>
          </p:cNvSpPr>
          <p:nvPr>
            <p:ph type="subTitle" idx="8"/>
          </p:nvPr>
        </p:nvSpPr>
        <p:spPr>
          <a:xfrm>
            <a:off x="713225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7" name="Google Shape;247;p42"/>
          <p:cNvSpPr txBox="1">
            <a:spLocks noGrp="1"/>
          </p:cNvSpPr>
          <p:nvPr>
            <p:ph type="subTitle" idx="9"/>
          </p:nvPr>
        </p:nvSpPr>
        <p:spPr>
          <a:xfrm>
            <a:off x="3328950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42"/>
          <p:cNvSpPr txBox="1">
            <a:spLocks noGrp="1"/>
          </p:cNvSpPr>
          <p:nvPr>
            <p:ph type="subTitle" idx="13"/>
          </p:nvPr>
        </p:nvSpPr>
        <p:spPr>
          <a:xfrm>
            <a:off x="3328950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49" name="Google Shape;249;p42"/>
          <p:cNvSpPr txBox="1">
            <a:spLocks noGrp="1"/>
          </p:cNvSpPr>
          <p:nvPr>
            <p:ph type="subTitle" idx="14"/>
          </p:nvPr>
        </p:nvSpPr>
        <p:spPr>
          <a:xfrm>
            <a:off x="5944675" y="3416075"/>
            <a:ext cx="2486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42"/>
          <p:cNvSpPr txBox="1">
            <a:spLocks noGrp="1"/>
          </p:cNvSpPr>
          <p:nvPr>
            <p:ph type="subTitle" idx="15"/>
          </p:nvPr>
        </p:nvSpPr>
        <p:spPr>
          <a:xfrm>
            <a:off x="5944675" y="3821675"/>
            <a:ext cx="24861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1" name="Google Shape;251;p42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2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3"/>
          <p:cNvSpPr txBox="1">
            <a:spLocks noGrp="1"/>
          </p:cNvSpPr>
          <p:nvPr>
            <p:ph type="subTitle" idx="1"/>
          </p:nvPr>
        </p:nvSpPr>
        <p:spPr>
          <a:xfrm>
            <a:off x="3581207" y="16784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43"/>
          <p:cNvSpPr txBox="1">
            <a:spLocks noGrp="1"/>
          </p:cNvSpPr>
          <p:nvPr>
            <p:ph type="subTitle" idx="2"/>
          </p:nvPr>
        </p:nvSpPr>
        <p:spPr>
          <a:xfrm>
            <a:off x="6060025" y="15896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5" name="Google Shape;255;p43"/>
          <p:cNvSpPr txBox="1">
            <a:spLocks noGrp="1"/>
          </p:cNvSpPr>
          <p:nvPr>
            <p:ph type="subTitle" idx="3"/>
          </p:nvPr>
        </p:nvSpPr>
        <p:spPr>
          <a:xfrm>
            <a:off x="3581207" y="21637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6" name="Google Shape;256;p43"/>
          <p:cNvSpPr txBox="1">
            <a:spLocks noGrp="1"/>
          </p:cNvSpPr>
          <p:nvPr>
            <p:ph type="subTitle" idx="4"/>
          </p:nvPr>
        </p:nvSpPr>
        <p:spPr>
          <a:xfrm>
            <a:off x="713375" y="20749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7" name="Google Shape;257;p43"/>
          <p:cNvSpPr txBox="1">
            <a:spLocks noGrp="1"/>
          </p:cNvSpPr>
          <p:nvPr>
            <p:ph type="subTitle" idx="5"/>
          </p:nvPr>
        </p:nvSpPr>
        <p:spPr>
          <a:xfrm>
            <a:off x="3581207" y="264905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43"/>
          <p:cNvSpPr txBox="1">
            <a:spLocks noGrp="1"/>
          </p:cNvSpPr>
          <p:nvPr>
            <p:ph type="subTitle" idx="6"/>
          </p:nvPr>
        </p:nvSpPr>
        <p:spPr>
          <a:xfrm>
            <a:off x="6060025" y="256025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59" name="Google Shape;259;p43"/>
          <p:cNvSpPr txBox="1">
            <a:spLocks noGrp="1"/>
          </p:cNvSpPr>
          <p:nvPr>
            <p:ph type="subTitle" idx="7"/>
          </p:nvPr>
        </p:nvSpPr>
        <p:spPr>
          <a:xfrm>
            <a:off x="3581207" y="313437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0" name="Google Shape;260;p43"/>
          <p:cNvSpPr txBox="1">
            <a:spLocks noGrp="1"/>
          </p:cNvSpPr>
          <p:nvPr>
            <p:ph type="subTitle" idx="8"/>
          </p:nvPr>
        </p:nvSpPr>
        <p:spPr>
          <a:xfrm>
            <a:off x="713375" y="304557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1" name="Google Shape;261;p43"/>
          <p:cNvSpPr txBox="1">
            <a:spLocks noGrp="1"/>
          </p:cNvSpPr>
          <p:nvPr>
            <p:ph type="subTitle" idx="9"/>
          </p:nvPr>
        </p:nvSpPr>
        <p:spPr>
          <a:xfrm>
            <a:off x="3581207" y="3619700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2" name="Google Shape;262;p43"/>
          <p:cNvSpPr txBox="1">
            <a:spLocks noGrp="1"/>
          </p:cNvSpPr>
          <p:nvPr>
            <p:ph type="subTitle" idx="13"/>
          </p:nvPr>
        </p:nvSpPr>
        <p:spPr>
          <a:xfrm>
            <a:off x="6060025" y="3530900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3" name="Google Shape;263;p43"/>
          <p:cNvSpPr txBox="1">
            <a:spLocks noGrp="1"/>
          </p:cNvSpPr>
          <p:nvPr>
            <p:ph type="subTitle" idx="14"/>
          </p:nvPr>
        </p:nvSpPr>
        <p:spPr>
          <a:xfrm>
            <a:off x="3581188" y="4105025"/>
            <a:ext cx="19815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None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subTitle" idx="15"/>
          </p:nvPr>
        </p:nvSpPr>
        <p:spPr>
          <a:xfrm>
            <a:off x="713375" y="4016225"/>
            <a:ext cx="23706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5" name="Google Shape;265;p43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66" name="Google Shape;266;p43"/>
          <p:cNvSpPr/>
          <p:nvPr/>
        </p:nvSpPr>
        <p:spPr>
          <a:xfrm>
            <a:off x="75" y="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23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4"/>
          <p:cNvSpPr/>
          <p:nvPr/>
        </p:nvSpPr>
        <p:spPr>
          <a:xfrm>
            <a:off x="2275" y="-6400"/>
            <a:ext cx="3230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44"/>
          <p:cNvSpPr/>
          <p:nvPr/>
        </p:nvSpPr>
        <p:spPr>
          <a:xfrm>
            <a:off x="5896500" y="-6400"/>
            <a:ext cx="32475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44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44"/>
          <p:cNvSpPr txBox="1">
            <a:spLocks noGrp="1"/>
          </p:cNvSpPr>
          <p:nvPr>
            <p:ph type="title" hasCustomPrompt="1"/>
          </p:nvPr>
        </p:nvSpPr>
        <p:spPr>
          <a:xfrm>
            <a:off x="1493150" y="2113225"/>
            <a:ext cx="29640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10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44"/>
          <p:cNvSpPr txBox="1">
            <a:spLocks noGrp="1"/>
          </p:cNvSpPr>
          <p:nvPr>
            <p:ph type="subTitle" idx="1"/>
          </p:nvPr>
        </p:nvSpPr>
        <p:spPr>
          <a:xfrm>
            <a:off x="1493300" y="3521975"/>
            <a:ext cx="2964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44"/>
          <p:cNvSpPr txBox="1">
            <a:spLocks noGrp="1"/>
          </p:cNvSpPr>
          <p:nvPr>
            <p:ph type="title" idx="2" hasCustomPrompt="1"/>
          </p:nvPr>
        </p:nvSpPr>
        <p:spPr>
          <a:xfrm>
            <a:off x="4686675" y="2113225"/>
            <a:ext cx="29640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100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3"/>
          </p:nvPr>
        </p:nvSpPr>
        <p:spPr>
          <a:xfrm>
            <a:off x="4686825" y="3521975"/>
            <a:ext cx="2964000" cy="5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44"/>
          <p:cNvSpPr txBox="1">
            <a:spLocks noGrp="1"/>
          </p:cNvSpPr>
          <p:nvPr>
            <p:ph type="title" idx="4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7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subTitle" idx="1"/>
          </p:nvPr>
        </p:nvSpPr>
        <p:spPr>
          <a:xfrm>
            <a:off x="2088025" y="1318738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8" name="Google Shape;278;p45"/>
          <p:cNvSpPr txBox="1">
            <a:spLocks noGrp="1"/>
          </p:cNvSpPr>
          <p:nvPr>
            <p:ph type="subTitle" idx="2"/>
          </p:nvPr>
        </p:nvSpPr>
        <p:spPr>
          <a:xfrm>
            <a:off x="3002425" y="2753213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79" name="Google Shape;279;p45"/>
          <p:cNvSpPr txBox="1">
            <a:spLocks noGrp="1"/>
          </p:cNvSpPr>
          <p:nvPr>
            <p:ph type="subTitle" idx="3"/>
          </p:nvPr>
        </p:nvSpPr>
        <p:spPr>
          <a:xfrm>
            <a:off x="3916825" y="4187675"/>
            <a:ext cx="3904500" cy="35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80" name="Google Shape;280;p45"/>
          <p:cNvSpPr/>
          <p:nvPr/>
        </p:nvSpPr>
        <p:spPr>
          <a:xfrm>
            <a:off x="0" y="0"/>
            <a:ext cx="1593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5"/>
          <p:cNvSpPr txBox="1">
            <a:spLocks noGrp="1"/>
          </p:cNvSpPr>
          <p:nvPr>
            <p:ph type="title" hasCustomPrompt="1"/>
          </p:nvPr>
        </p:nvSpPr>
        <p:spPr>
          <a:xfrm>
            <a:off x="2088025" y="60152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45"/>
          <p:cNvSpPr txBox="1">
            <a:spLocks noGrp="1"/>
          </p:cNvSpPr>
          <p:nvPr>
            <p:ph type="title" idx="4" hasCustomPrompt="1"/>
          </p:nvPr>
        </p:nvSpPr>
        <p:spPr>
          <a:xfrm>
            <a:off x="3002425" y="2035913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45"/>
          <p:cNvSpPr txBox="1">
            <a:spLocks noGrp="1"/>
          </p:cNvSpPr>
          <p:nvPr>
            <p:ph type="title" idx="5" hasCustomPrompt="1"/>
          </p:nvPr>
        </p:nvSpPr>
        <p:spPr>
          <a:xfrm>
            <a:off x="3916825" y="3470375"/>
            <a:ext cx="3904500" cy="71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Playfair Display"/>
              <a:buNone/>
              <a:defRPr sz="4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7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/>
          <p:nvPr/>
        </p:nvSpPr>
        <p:spPr>
          <a:xfrm>
            <a:off x="3233275" y="0"/>
            <a:ext cx="59106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6"/>
          <p:cNvSpPr/>
          <p:nvPr/>
        </p:nvSpPr>
        <p:spPr>
          <a:xfrm>
            <a:off x="0" y="571500"/>
            <a:ext cx="6522300" cy="400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6"/>
          <p:cNvSpPr txBox="1">
            <a:spLocks noGrp="1"/>
          </p:cNvSpPr>
          <p:nvPr>
            <p:ph type="title" hasCustomPrompt="1"/>
          </p:nvPr>
        </p:nvSpPr>
        <p:spPr>
          <a:xfrm>
            <a:off x="713225" y="1739563"/>
            <a:ext cx="5465400" cy="125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88" name="Google Shape;288;p46"/>
          <p:cNvSpPr txBox="1">
            <a:spLocks noGrp="1"/>
          </p:cNvSpPr>
          <p:nvPr>
            <p:ph type="subTitle" idx="1"/>
          </p:nvPr>
        </p:nvSpPr>
        <p:spPr>
          <a:xfrm>
            <a:off x="1366225" y="2997688"/>
            <a:ext cx="41595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3">
  <p:cSld name="CUSTOM_20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>
            <a:spLocks noGrp="1"/>
          </p:cNvSpPr>
          <p:nvPr>
            <p:ph type="subTitle" idx="1"/>
          </p:nvPr>
        </p:nvSpPr>
        <p:spPr>
          <a:xfrm>
            <a:off x="5872226" y="1130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1" name="Google Shape;291;p47"/>
          <p:cNvSpPr txBox="1">
            <a:spLocks noGrp="1"/>
          </p:cNvSpPr>
          <p:nvPr>
            <p:ph type="subTitle" idx="2"/>
          </p:nvPr>
        </p:nvSpPr>
        <p:spPr>
          <a:xfrm>
            <a:off x="5872226" y="37019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2" name="Google Shape;292;p47"/>
          <p:cNvSpPr txBox="1">
            <a:spLocks noGrp="1"/>
          </p:cNvSpPr>
          <p:nvPr>
            <p:ph type="subTitle" idx="3"/>
          </p:nvPr>
        </p:nvSpPr>
        <p:spPr>
          <a:xfrm>
            <a:off x="5872226" y="2416450"/>
            <a:ext cx="2558700" cy="64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93" name="Google Shape;293;p47"/>
          <p:cNvSpPr txBox="1">
            <a:spLocks noGrp="1"/>
          </p:cNvSpPr>
          <p:nvPr>
            <p:ph type="title" hasCustomPrompt="1"/>
          </p:nvPr>
        </p:nvSpPr>
        <p:spPr>
          <a:xfrm>
            <a:off x="3421825" y="571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4" name="Google Shape;294;p47"/>
          <p:cNvSpPr txBox="1">
            <a:spLocks noGrp="1"/>
          </p:cNvSpPr>
          <p:nvPr>
            <p:ph type="title" idx="4" hasCustomPrompt="1"/>
          </p:nvPr>
        </p:nvSpPr>
        <p:spPr>
          <a:xfrm>
            <a:off x="3421825" y="18570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47"/>
          <p:cNvSpPr txBox="1">
            <a:spLocks noGrp="1"/>
          </p:cNvSpPr>
          <p:nvPr>
            <p:ph type="title" idx="5" hasCustomPrompt="1"/>
          </p:nvPr>
        </p:nvSpPr>
        <p:spPr>
          <a:xfrm>
            <a:off x="3421825" y="3142500"/>
            <a:ext cx="2316000" cy="14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0"/>
              <a:buFont typeface="Playfair Display"/>
              <a:buNone/>
              <a:defRPr sz="75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47"/>
          <p:cNvSpPr/>
          <p:nvPr/>
        </p:nvSpPr>
        <p:spPr>
          <a:xfrm>
            <a:off x="-9100" y="0"/>
            <a:ext cx="32424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4">
  <p:cSld name="TITLE_AND_TWO_COLUMNS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8"/>
          <p:cNvSpPr/>
          <p:nvPr/>
        </p:nvSpPr>
        <p:spPr>
          <a:xfrm>
            <a:off x="0" y="-22125"/>
            <a:ext cx="9162000" cy="590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8"/>
          <p:cNvSpPr/>
          <p:nvPr/>
        </p:nvSpPr>
        <p:spPr>
          <a:xfrm>
            <a:off x="0" y="-35875"/>
            <a:ext cx="7152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8"/>
          <p:cNvSpPr/>
          <p:nvPr/>
        </p:nvSpPr>
        <p:spPr>
          <a:xfrm>
            <a:off x="8428800" y="-18000"/>
            <a:ext cx="715200" cy="51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8"/>
          <p:cNvSpPr txBox="1">
            <a:spLocks noGrp="1"/>
          </p:cNvSpPr>
          <p:nvPr>
            <p:ph type="subTitle" idx="1"/>
          </p:nvPr>
        </p:nvSpPr>
        <p:spPr>
          <a:xfrm>
            <a:off x="715125" y="4002275"/>
            <a:ext cx="22656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48"/>
          <p:cNvSpPr txBox="1">
            <a:spLocks noGrp="1"/>
          </p:cNvSpPr>
          <p:nvPr>
            <p:ph type="subTitle" idx="2"/>
          </p:nvPr>
        </p:nvSpPr>
        <p:spPr>
          <a:xfrm>
            <a:off x="3152788" y="4002275"/>
            <a:ext cx="2265600" cy="6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3" name="Google Shape;303;p48"/>
          <p:cNvSpPr txBox="1">
            <a:spLocks noGrp="1"/>
          </p:cNvSpPr>
          <p:nvPr>
            <p:ph type="title" hasCustomPrompt="1"/>
          </p:nvPr>
        </p:nvSpPr>
        <p:spPr>
          <a:xfrm>
            <a:off x="977775" y="1923282"/>
            <a:ext cx="1740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04" name="Google Shape;304;p48"/>
          <p:cNvSpPr txBox="1">
            <a:spLocks noGrp="1"/>
          </p:cNvSpPr>
          <p:nvPr>
            <p:ph type="title" idx="3" hasCustomPrompt="1"/>
          </p:nvPr>
        </p:nvSpPr>
        <p:spPr>
          <a:xfrm>
            <a:off x="3415413" y="1923282"/>
            <a:ext cx="1740300" cy="7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000"/>
              <a:buFont typeface="Playfair Display"/>
              <a:buNone/>
              <a:defRPr sz="40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05" name="Google Shape;305;p48"/>
          <p:cNvSpPr txBox="1">
            <a:spLocks noGrp="1"/>
          </p:cNvSpPr>
          <p:nvPr>
            <p:ph type="subTitle" idx="4"/>
          </p:nvPr>
        </p:nvSpPr>
        <p:spPr>
          <a:xfrm>
            <a:off x="715125" y="1393500"/>
            <a:ext cx="2265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6" name="Google Shape;306;p48"/>
          <p:cNvSpPr txBox="1">
            <a:spLocks noGrp="1"/>
          </p:cNvSpPr>
          <p:nvPr>
            <p:ph type="subTitle" idx="5"/>
          </p:nvPr>
        </p:nvSpPr>
        <p:spPr>
          <a:xfrm>
            <a:off x="3152788" y="1393500"/>
            <a:ext cx="2265600" cy="4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7" name="Google Shape;307;p48"/>
          <p:cNvSpPr txBox="1">
            <a:spLocks noGrp="1"/>
          </p:cNvSpPr>
          <p:nvPr>
            <p:ph type="title" idx="6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5">
  <p:cSld name="BIG_NUMBER_1">
    <p:bg>
      <p:bgPr>
        <a:solidFill>
          <a:schemeClr val="dk2"/>
        </a:soli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9"/>
          <p:cNvSpPr/>
          <p:nvPr/>
        </p:nvSpPr>
        <p:spPr>
          <a:xfrm>
            <a:off x="713225" y="539500"/>
            <a:ext cx="77175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9"/>
          <p:cNvSpPr txBox="1">
            <a:spLocks noGrp="1"/>
          </p:cNvSpPr>
          <p:nvPr>
            <p:ph type="title" hasCustomPrompt="1"/>
          </p:nvPr>
        </p:nvSpPr>
        <p:spPr>
          <a:xfrm>
            <a:off x="4905202" y="1543250"/>
            <a:ext cx="3194700" cy="146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t>xx%</a:t>
            </a:r>
          </a:p>
        </p:txBody>
      </p:sp>
      <p:sp>
        <p:nvSpPr>
          <p:cNvPr id="311" name="Google Shape;311;p49"/>
          <p:cNvSpPr txBox="1">
            <a:spLocks noGrp="1"/>
          </p:cNvSpPr>
          <p:nvPr>
            <p:ph type="subTitle" idx="1"/>
          </p:nvPr>
        </p:nvSpPr>
        <p:spPr>
          <a:xfrm>
            <a:off x="4905200" y="3032050"/>
            <a:ext cx="3194700" cy="5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sz="14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2_1">
    <p:bg>
      <p:bgPr>
        <a:solidFill>
          <a:schemeClr val="dk2"/>
        </a:solidFill>
        <a:effectLst/>
      </p:bgPr>
    </p:bg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0"/>
          <p:cNvSpPr txBox="1">
            <a:spLocks noGrp="1"/>
          </p:cNvSpPr>
          <p:nvPr>
            <p:ph type="subTitle" idx="1"/>
          </p:nvPr>
        </p:nvSpPr>
        <p:spPr>
          <a:xfrm>
            <a:off x="713225" y="25767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None/>
              <a:def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5060875" y="3721805"/>
            <a:ext cx="3369900" cy="6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, 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</a:t>
            </a:r>
            <a:r>
              <a:rPr lang="en" sz="10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k</a:t>
            </a:r>
            <a:endParaRPr sz="10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5" name="Google Shape;315;p50"/>
          <p:cNvSpPr txBox="1">
            <a:spLocks noGrp="1"/>
          </p:cNvSpPr>
          <p:nvPr>
            <p:ph type="title"/>
          </p:nvPr>
        </p:nvSpPr>
        <p:spPr>
          <a:xfrm>
            <a:off x="713225" y="1357500"/>
            <a:ext cx="3904500" cy="104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Playfair Display"/>
              <a:buNone/>
              <a:defRPr sz="75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500"/>
              <a:buFont typeface="Playfair Display"/>
              <a:buNone/>
              <a:defRPr sz="75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2"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/>
          <p:nvPr/>
        </p:nvSpPr>
        <p:spPr>
          <a:xfrm>
            <a:off x="0" y="0"/>
            <a:ext cx="2461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51"/>
          <p:cNvSpPr/>
          <p:nvPr/>
        </p:nvSpPr>
        <p:spPr>
          <a:xfrm flipH="1">
            <a:off x="2326200" y="1459050"/>
            <a:ext cx="6817800" cy="2225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0" y="-28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0" y="4600710"/>
            <a:ext cx="9144000" cy="571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5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2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/>
          <p:nvPr/>
        </p:nvSpPr>
        <p:spPr>
          <a:xfrm flipH="1">
            <a:off x="177" y="0"/>
            <a:ext cx="4846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52"/>
          <p:cNvSpPr/>
          <p:nvPr/>
        </p:nvSpPr>
        <p:spPr>
          <a:xfrm flipH="1">
            <a:off x="8406475" y="0"/>
            <a:ext cx="737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226600" y="1697150"/>
            <a:ext cx="2607600" cy="73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4000" b="1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5226600" y="2393950"/>
            <a:ext cx="2607600" cy="10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0" y="0"/>
            <a:ext cx="45738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713225" y="539500"/>
            <a:ext cx="7709700" cy="4059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717150" y="1513950"/>
            <a:ext cx="7709700" cy="211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6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Playfair Display"/>
              <a:buNone/>
              <a:defRPr sz="5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713225" y="868676"/>
            <a:ext cx="49152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Font typeface="Montserrat"/>
              <a:buNone/>
              <a:defRPr sz="2100"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714050" y="1928551"/>
            <a:ext cx="4915200" cy="21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29210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5278075" y="1257300"/>
            <a:ext cx="31527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"/>
              <a:buNone/>
              <a:defRPr sz="25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Playfair Display"/>
              <a:buNone/>
              <a:defRPr sz="25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302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3"/>
          <p:cNvSpPr txBox="1">
            <a:spLocks noGrp="1"/>
          </p:cNvSpPr>
          <p:nvPr>
            <p:ph type="ctrTitle"/>
          </p:nvPr>
        </p:nvSpPr>
        <p:spPr>
          <a:xfrm>
            <a:off x="4347954" y="2095475"/>
            <a:ext cx="4580700" cy="158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/>
              <a:t>Toxicity Detection in Business:</a:t>
            </a:r>
            <a:r>
              <a:rPr lang="en" sz="3600" dirty="0"/>
              <a:t> Leveraging NLP for Safer Online Spaces</a:t>
            </a:r>
            <a:endParaRPr sz="3600" dirty="0"/>
          </a:p>
        </p:txBody>
      </p:sp>
      <p:pic>
        <p:nvPicPr>
          <p:cNvPr id="328" name="Google Shape;328;p53"/>
          <p:cNvPicPr preferRelativeResize="0"/>
          <p:nvPr/>
        </p:nvPicPr>
        <p:blipFill rotWithShape="1">
          <a:blip r:embed="rId3">
            <a:alphaModFix/>
          </a:blip>
          <a:srcRect l="62598" t="6256" b="6247"/>
          <a:stretch/>
        </p:blipFill>
        <p:spPr>
          <a:xfrm>
            <a:off x="667500" y="571500"/>
            <a:ext cx="256110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2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Preprocessing Steps</a:t>
            </a:r>
            <a:endParaRPr/>
          </a:p>
        </p:txBody>
      </p:sp>
      <p:sp>
        <p:nvSpPr>
          <p:cNvPr id="418" name="Google Shape;418;p62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62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62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62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62"/>
          <p:cNvSpPr txBox="1">
            <a:spLocks noGrp="1"/>
          </p:cNvSpPr>
          <p:nvPr>
            <p:ph type="body" idx="4294967295"/>
          </p:nvPr>
        </p:nvSpPr>
        <p:spPr>
          <a:xfrm>
            <a:off x="613050" y="1550450"/>
            <a:ext cx="79179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Missing Value Handling: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Drop missing comments, fill identity columns with zeros.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Text Normalization: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Lowercasing, URL and @mention removal, unusual symbol cleanup, punctuation preserved.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/>
              <a:t>Stopword Removal: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Removed common English stopwords to reduce noise.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Model-Specific Processing:</a:t>
            </a: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XGBoost/LSTM: Word2Vec embeddings, feature extraction.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BERT/RoBERTa: WordPiece tokenization, tensor conversion.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3"/>
          <p:cNvSpPr txBox="1">
            <a:spLocks noGrp="1"/>
          </p:cNvSpPr>
          <p:nvPr>
            <p:ph type="subTitle" idx="4"/>
          </p:nvPr>
        </p:nvSpPr>
        <p:spPr>
          <a:xfrm>
            <a:off x="341474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Subgroup AUC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 Positive Subgroup Negative AUC (BPSN AUC)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Background Negative Subgroup Positive AUC (BNSP AUC)</a:t>
            </a:r>
            <a:endParaRPr sz="1200"/>
          </a:p>
        </p:txBody>
      </p:sp>
      <p:sp>
        <p:nvSpPr>
          <p:cNvPr id="428" name="Google Shape;428;p63"/>
          <p:cNvSpPr txBox="1">
            <a:spLocks noGrp="1"/>
          </p:cNvSpPr>
          <p:nvPr>
            <p:ph type="subTitle" idx="5"/>
          </p:nvPr>
        </p:nvSpPr>
        <p:spPr>
          <a:xfrm>
            <a:off x="6051100" y="24353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Final Score</a:t>
            </a:r>
            <a:endParaRPr b="1"/>
          </a:p>
        </p:txBody>
      </p:sp>
      <p:sp>
        <p:nvSpPr>
          <p:cNvPr id="429" name="Google Shape;429;p63"/>
          <p:cNvSpPr txBox="1">
            <a:spLocks noGrp="1"/>
          </p:cNvSpPr>
          <p:nvPr>
            <p:ph type="subTitle" idx="1"/>
          </p:nvPr>
        </p:nvSpPr>
        <p:spPr>
          <a:xfrm>
            <a:off x="778250" y="2435350"/>
            <a:ext cx="23145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Overall AUC</a:t>
            </a:r>
            <a:endParaRPr b="1"/>
          </a:p>
        </p:txBody>
      </p:sp>
      <p:sp>
        <p:nvSpPr>
          <p:cNvPr id="430" name="Google Shape;430;p63"/>
          <p:cNvSpPr txBox="1">
            <a:spLocks noGrp="1"/>
          </p:cNvSpPr>
          <p:nvPr>
            <p:ph type="subTitle" idx="2"/>
          </p:nvPr>
        </p:nvSpPr>
        <p:spPr>
          <a:xfrm>
            <a:off x="778425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the model’s general ability to classify toxic vs. non-toxic comments.</a:t>
            </a:r>
            <a:endParaRPr/>
          </a:p>
        </p:txBody>
      </p:sp>
      <p:sp>
        <p:nvSpPr>
          <p:cNvPr id="431" name="Google Shape;431;p63"/>
          <p:cNvSpPr txBox="1">
            <a:spLocks noGrp="1"/>
          </p:cNvSpPr>
          <p:nvPr>
            <p:ph type="subTitle" idx="3"/>
          </p:nvPr>
        </p:nvSpPr>
        <p:spPr>
          <a:xfrm>
            <a:off x="3414748" y="2587750"/>
            <a:ext cx="2311800" cy="47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Custom Bias subgroup AUCs</a:t>
            </a:r>
            <a:endParaRPr b="1"/>
          </a:p>
        </p:txBody>
      </p:sp>
      <p:sp>
        <p:nvSpPr>
          <p:cNvPr id="432" name="Google Shape;432;p63"/>
          <p:cNvSpPr txBox="1">
            <a:spLocks noGrp="1"/>
          </p:cNvSpPr>
          <p:nvPr>
            <p:ph type="subTitle" idx="6"/>
          </p:nvPr>
        </p:nvSpPr>
        <p:spPr>
          <a:xfrm>
            <a:off x="6051099" y="2999699"/>
            <a:ext cx="23145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Combine Overall AUC with a generalized mean of Bias AUCs</a:t>
            </a:r>
            <a:endParaRPr/>
          </a:p>
        </p:txBody>
      </p:sp>
      <p:sp>
        <p:nvSpPr>
          <p:cNvPr id="433" name="Google Shape;433;p63"/>
          <p:cNvSpPr txBox="1">
            <a:spLocks noGrp="1"/>
          </p:cNvSpPr>
          <p:nvPr>
            <p:ph type="title"/>
          </p:nvPr>
        </p:nvSpPr>
        <p:spPr>
          <a:xfrm>
            <a:off x="667500" y="868680"/>
            <a:ext cx="78090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Evaluation Metrics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4"/>
          <p:cNvSpPr txBox="1">
            <a:spLocks noGrp="1"/>
          </p:cNvSpPr>
          <p:nvPr>
            <p:ph type="title"/>
          </p:nvPr>
        </p:nvSpPr>
        <p:spPr>
          <a:xfrm>
            <a:off x="1045350" y="1786075"/>
            <a:ext cx="70533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5"/>
          <p:cNvSpPr txBox="1">
            <a:spLocks noGrp="1"/>
          </p:cNvSpPr>
          <p:nvPr>
            <p:ph type="title"/>
          </p:nvPr>
        </p:nvSpPr>
        <p:spPr>
          <a:xfrm>
            <a:off x="835350" y="1282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XGBoost</a:t>
            </a:r>
            <a:endParaRPr/>
          </a:p>
        </p:txBody>
      </p:sp>
      <p:sp>
        <p:nvSpPr>
          <p:cNvPr id="444" name="Google Shape;444;p65"/>
          <p:cNvSpPr txBox="1">
            <a:spLocks noGrp="1"/>
          </p:cNvSpPr>
          <p:nvPr>
            <p:ph type="body" idx="4294967295"/>
          </p:nvPr>
        </p:nvSpPr>
        <p:spPr>
          <a:xfrm>
            <a:off x="835350" y="788625"/>
            <a:ext cx="31899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Why XGBoost?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Great for structured data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Handles imbalanced data well</a:t>
            </a:r>
            <a:endParaRPr sz="11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Fast and efficient</a:t>
            </a:r>
            <a:endParaRPr sz="1100"/>
          </a:p>
        </p:txBody>
      </p:sp>
      <p:sp>
        <p:nvSpPr>
          <p:cNvPr id="445" name="Google Shape;445;p65"/>
          <p:cNvSpPr txBox="1"/>
          <p:nvPr/>
        </p:nvSpPr>
        <p:spPr>
          <a:xfrm>
            <a:off x="5189075" y="788625"/>
            <a:ext cx="2094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6" name="Google Shape;446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3125" y="2013763"/>
            <a:ext cx="4369299" cy="22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65"/>
          <p:cNvSpPr txBox="1">
            <a:spLocks noGrp="1"/>
          </p:cNvSpPr>
          <p:nvPr>
            <p:ph type="body" idx="4294967295"/>
          </p:nvPr>
        </p:nvSpPr>
        <p:spPr>
          <a:xfrm>
            <a:off x="5105375" y="1151013"/>
            <a:ext cx="2262300" cy="7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Overall AUC: </a:t>
            </a:r>
            <a:r>
              <a:rPr lang="en" sz="1200"/>
              <a:t>0.85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Final score</a:t>
            </a:r>
            <a:r>
              <a:rPr lang="en" sz="1200"/>
              <a:t>: 0.81</a:t>
            </a:r>
            <a:endParaRPr sz="1200"/>
          </a:p>
        </p:txBody>
      </p:sp>
      <p:sp>
        <p:nvSpPr>
          <p:cNvPr id="448" name="Google Shape;448;p65"/>
          <p:cNvSpPr txBox="1">
            <a:spLocks noGrp="1"/>
          </p:cNvSpPr>
          <p:nvPr>
            <p:ph type="body" idx="4294967295"/>
          </p:nvPr>
        </p:nvSpPr>
        <p:spPr>
          <a:xfrm>
            <a:off x="763500" y="1983325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Challenges</a:t>
            </a:r>
            <a:endParaRPr sz="1300" b="1"/>
          </a:p>
        </p:txBody>
      </p:sp>
      <p:sp>
        <p:nvSpPr>
          <p:cNvPr id="449" name="Google Shape;449;p65"/>
          <p:cNvSpPr txBox="1"/>
          <p:nvPr/>
        </p:nvSpPr>
        <p:spPr>
          <a:xfrm>
            <a:off x="813650" y="2339763"/>
            <a:ext cx="31437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Not designed for sequential data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Failure to detect sarcasm or implicit toxicity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Feature extraction dependency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0" name="Google Shape;450;p65"/>
          <p:cNvSpPr txBox="1"/>
          <p:nvPr/>
        </p:nvSpPr>
        <p:spPr>
          <a:xfrm>
            <a:off x="763500" y="3172475"/>
            <a:ext cx="1100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1" name="Google Shape;451;p65"/>
          <p:cNvSpPr txBox="1"/>
          <p:nvPr/>
        </p:nvSpPr>
        <p:spPr>
          <a:xfrm>
            <a:off x="810825" y="3556825"/>
            <a:ext cx="2965200" cy="12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XGBoost shows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strong predictive performance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BPSN_AUC of “white” is 0.637: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struggles to differentiate neutral identity mentions from actual toxic comments.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2" name="Google Shape;452;p65"/>
          <p:cNvSpPr/>
          <p:nvPr/>
        </p:nvSpPr>
        <p:spPr>
          <a:xfrm>
            <a:off x="5062150" y="2734950"/>
            <a:ext cx="429900" cy="17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3" name="Google Shape;453;p65"/>
          <p:cNvSpPr/>
          <p:nvPr/>
        </p:nvSpPr>
        <p:spPr>
          <a:xfrm>
            <a:off x="7037650" y="2734950"/>
            <a:ext cx="519900" cy="1734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6"/>
          <p:cNvSpPr txBox="1">
            <a:spLocks noGrp="1"/>
          </p:cNvSpPr>
          <p:nvPr>
            <p:ph type="title"/>
          </p:nvPr>
        </p:nvSpPr>
        <p:spPr>
          <a:xfrm>
            <a:off x="890300" y="23210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BERT</a:t>
            </a:r>
            <a:endParaRPr/>
          </a:p>
        </p:txBody>
      </p:sp>
      <p:sp>
        <p:nvSpPr>
          <p:cNvPr id="459" name="Google Shape;459;p66"/>
          <p:cNvSpPr/>
          <p:nvPr/>
        </p:nvSpPr>
        <p:spPr>
          <a:xfrm>
            <a:off x="0" y="0"/>
            <a:ext cx="65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66"/>
          <p:cNvSpPr/>
          <p:nvPr/>
        </p:nvSpPr>
        <p:spPr>
          <a:xfrm>
            <a:off x="8476500" y="0"/>
            <a:ext cx="658200" cy="51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6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6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66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p66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66"/>
          <p:cNvSpPr txBox="1"/>
          <p:nvPr/>
        </p:nvSpPr>
        <p:spPr>
          <a:xfrm>
            <a:off x="5240824" y="989350"/>
            <a:ext cx="2057700" cy="9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Overall AUC: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0.82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4290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Final Score: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0.71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6" name="Google Shape;46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9775" y="1914275"/>
            <a:ext cx="3899799" cy="19499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67" name="Google Shape;467;p66"/>
          <p:cNvSpPr txBox="1">
            <a:spLocks noGrp="1"/>
          </p:cNvSpPr>
          <p:nvPr>
            <p:ph type="body" idx="4294967295"/>
          </p:nvPr>
        </p:nvSpPr>
        <p:spPr>
          <a:xfrm>
            <a:off x="909975" y="9893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Why BERT?</a:t>
            </a:r>
            <a:endParaRPr sz="1300" b="1"/>
          </a:p>
        </p:txBody>
      </p:sp>
      <p:sp>
        <p:nvSpPr>
          <p:cNvPr id="468" name="Google Shape;468;p66"/>
          <p:cNvSpPr txBox="1"/>
          <p:nvPr/>
        </p:nvSpPr>
        <p:spPr>
          <a:xfrm>
            <a:off x="912800" y="1347750"/>
            <a:ext cx="3694200" cy="9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Pretrained on Large Datasets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Bidirectional Contextual Understanding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Robustness to Textual Variations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Scalability and Flexibility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9" name="Google Shape;469;p66"/>
          <p:cNvSpPr txBox="1">
            <a:spLocks noGrp="1"/>
          </p:cNvSpPr>
          <p:nvPr>
            <p:ph type="body" idx="4294967295"/>
          </p:nvPr>
        </p:nvSpPr>
        <p:spPr>
          <a:xfrm>
            <a:off x="909975" y="24409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Challenges</a:t>
            </a:r>
            <a:endParaRPr sz="1300" b="1"/>
          </a:p>
        </p:txBody>
      </p:sp>
      <p:sp>
        <p:nvSpPr>
          <p:cNvPr id="470" name="Google Shape;470;p66"/>
          <p:cNvSpPr txBox="1"/>
          <p:nvPr/>
        </p:nvSpPr>
        <p:spPr>
          <a:xfrm>
            <a:off x="909975" y="2783538"/>
            <a:ext cx="314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Sensitivity to Class Imbalance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Computational Cost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Interpretability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6"/>
          <p:cNvSpPr txBox="1"/>
          <p:nvPr/>
        </p:nvSpPr>
        <p:spPr>
          <a:xfrm>
            <a:off x="1370925" y="4230575"/>
            <a:ext cx="5553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2" name="Google Shape;472;p66"/>
          <p:cNvSpPr txBox="1"/>
          <p:nvPr/>
        </p:nvSpPr>
        <p:spPr>
          <a:xfrm>
            <a:off x="912800" y="3699425"/>
            <a:ext cx="1100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3" name="Google Shape;473;p66"/>
          <p:cNvSpPr txBox="1"/>
          <p:nvPr/>
        </p:nvSpPr>
        <p:spPr>
          <a:xfrm>
            <a:off x="989000" y="3958350"/>
            <a:ext cx="7381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BERT results in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moderate performance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with room for further optimization.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Subgroup disparities indicate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potential bias amplification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pre-trained language models.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imbalance 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may have hindered BERT's performance, favoring XGBoost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7"/>
          <p:cNvSpPr txBox="1">
            <a:spLocks noGrp="1"/>
          </p:cNvSpPr>
          <p:nvPr>
            <p:ph type="title"/>
          </p:nvPr>
        </p:nvSpPr>
        <p:spPr>
          <a:xfrm>
            <a:off x="949625" y="26715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RoBERTa</a:t>
            </a:r>
            <a:endParaRPr/>
          </a:p>
        </p:txBody>
      </p:sp>
      <p:sp>
        <p:nvSpPr>
          <p:cNvPr id="479" name="Google Shape;479;p67"/>
          <p:cNvSpPr/>
          <p:nvPr/>
        </p:nvSpPr>
        <p:spPr>
          <a:xfrm>
            <a:off x="0" y="0"/>
            <a:ext cx="65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67"/>
          <p:cNvSpPr/>
          <p:nvPr/>
        </p:nvSpPr>
        <p:spPr>
          <a:xfrm>
            <a:off x="8476500" y="0"/>
            <a:ext cx="658200" cy="51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67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67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67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67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67"/>
          <p:cNvSpPr txBox="1">
            <a:spLocks noGrp="1"/>
          </p:cNvSpPr>
          <p:nvPr>
            <p:ph type="body" idx="4294967295"/>
          </p:nvPr>
        </p:nvSpPr>
        <p:spPr>
          <a:xfrm>
            <a:off x="909975" y="9893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Why RoBERTa?</a:t>
            </a:r>
            <a:endParaRPr sz="1300" b="1"/>
          </a:p>
        </p:txBody>
      </p:sp>
      <p:sp>
        <p:nvSpPr>
          <p:cNvPr id="486" name="Google Shape;486;p67"/>
          <p:cNvSpPr txBox="1"/>
          <p:nvPr/>
        </p:nvSpPr>
        <p:spPr>
          <a:xfrm>
            <a:off x="912800" y="1347750"/>
            <a:ext cx="3694200" cy="7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Increased Robustness Over BERT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Larger Training Corpus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Optimized Training Strategy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7" name="Google Shape;487;p67"/>
          <p:cNvSpPr txBox="1">
            <a:spLocks noGrp="1"/>
          </p:cNvSpPr>
          <p:nvPr>
            <p:ph type="body" idx="4294967295"/>
          </p:nvPr>
        </p:nvSpPr>
        <p:spPr>
          <a:xfrm>
            <a:off x="909975" y="24409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Challenges</a:t>
            </a:r>
            <a:endParaRPr sz="1300" b="1"/>
          </a:p>
        </p:txBody>
      </p:sp>
      <p:sp>
        <p:nvSpPr>
          <p:cNvPr id="488" name="Google Shape;488;p67"/>
          <p:cNvSpPr txBox="1"/>
          <p:nvPr/>
        </p:nvSpPr>
        <p:spPr>
          <a:xfrm>
            <a:off x="909975" y="2783538"/>
            <a:ext cx="31437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Sensitivity to Class Imbalance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 and bias amplification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resource requirements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9" name="Google Shape;489;p67"/>
          <p:cNvSpPr txBox="1"/>
          <p:nvPr/>
        </p:nvSpPr>
        <p:spPr>
          <a:xfrm>
            <a:off x="5274038" y="989350"/>
            <a:ext cx="2172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0" name="Google Shape;490;p67"/>
          <p:cNvSpPr txBox="1">
            <a:spLocks noGrp="1"/>
          </p:cNvSpPr>
          <p:nvPr>
            <p:ph type="body" idx="4294967295"/>
          </p:nvPr>
        </p:nvSpPr>
        <p:spPr>
          <a:xfrm>
            <a:off x="5108888" y="1026246"/>
            <a:ext cx="2502300" cy="7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b="1"/>
          </a:p>
          <a:p>
            <a:pPr marL="571500" lvl="0" indent="-2476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Overall AUC: </a:t>
            </a:r>
            <a:r>
              <a:rPr lang="en" sz="1200"/>
              <a:t>0.75</a:t>
            </a:r>
            <a:endParaRPr sz="1200"/>
          </a:p>
          <a:p>
            <a:pPr marL="571500" lvl="0" indent="-24765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Final Score: </a:t>
            </a:r>
            <a:r>
              <a:rPr lang="en" sz="1200"/>
              <a:t>0.69</a:t>
            </a:r>
            <a:endParaRPr sz="1200"/>
          </a:p>
        </p:txBody>
      </p:sp>
      <p:sp>
        <p:nvSpPr>
          <p:cNvPr id="491" name="Google Shape;491;p67"/>
          <p:cNvSpPr txBox="1"/>
          <p:nvPr/>
        </p:nvSpPr>
        <p:spPr>
          <a:xfrm>
            <a:off x="912800" y="3699425"/>
            <a:ext cx="1100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2" name="Google Shape;492;p67"/>
          <p:cNvSpPr txBox="1"/>
          <p:nvPr/>
        </p:nvSpPr>
        <p:spPr>
          <a:xfrm>
            <a:off x="989000" y="3958350"/>
            <a:ext cx="73962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RoBERTa is outperformed by BERT, showing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weaker discriminative ability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Subgroup disparities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and class imbalance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issues are more pronounced with RoBERTa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RoBERTa's higher complexity may have led to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93" name="Google Shape;493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125" y="1947350"/>
            <a:ext cx="3727326" cy="18725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8"/>
          <p:cNvSpPr txBox="1">
            <a:spLocks noGrp="1"/>
          </p:cNvSpPr>
          <p:nvPr>
            <p:ph type="title"/>
          </p:nvPr>
        </p:nvSpPr>
        <p:spPr>
          <a:xfrm>
            <a:off x="1102025" y="343350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499" name="Google Shape;499;p68"/>
          <p:cNvSpPr/>
          <p:nvPr/>
        </p:nvSpPr>
        <p:spPr>
          <a:xfrm>
            <a:off x="0" y="0"/>
            <a:ext cx="65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68"/>
          <p:cNvSpPr/>
          <p:nvPr/>
        </p:nvSpPr>
        <p:spPr>
          <a:xfrm>
            <a:off x="8476500" y="0"/>
            <a:ext cx="658200" cy="51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8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68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68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68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68"/>
          <p:cNvSpPr txBox="1">
            <a:spLocks noGrp="1"/>
          </p:cNvSpPr>
          <p:nvPr>
            <p:ph type="body" idx="4294967295"/>
          </p:nvPr>
        </p:nvSpPr>
        <p:spPr>
          <a:xfrm>
            <a:off x="909975" y="10655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Why LSTM?</a:t>
            </a:r>
            <a:endParaRPr sz="1300" b="1"/>
          </a:p>
        </p:txBody>
      </p:sp>
      <p:sp>
        <p:nvSpPr>
          <p:cNvPr id="506" name="Google Shape;506;p68"/>
          <p:cNvSpPr txBox="1"/>
          <p:nvPr/>
        </p:nvSpPr>
        <p:spPr>
          <a:xfrm>
            <a:off x="912800" y="1423950"/>
            <a:ext cx="36942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Improves over traditional RNNs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Capturing Sequential, Long term Dependencies 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Contextual Understanding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Handles Variable-Length Input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7" name="Google Shape;507;p68"/>
          <p:cNvSpPr txBox="1">
            <a:spLocks noGrp="1"/>
          </p:cNvSpPr>
          <p:nvPr>
            <p:ph type="body" idx="4294967295"/>
          </p:nvPr>
        </p:nvSpPr>
        <p:spPr>
          <a:xfrm>
            <a:off x="909975" y="2593350"/>
            <a:ext cx="3333600" cy="43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/>
              <a:t>Challenges</a:t>
            </a:r>
            <a:endParaRPr sz="1300" b="1"/>
          </a:p>
        </p:txBody>
      </p:sp>
      <p:sp>
        <p:nvSpPr>
          <p:cNvPr id="508" name="Google Shape;508;p68"/>
          <p:cNvSpPr txBox="1"/>
          <p:nvPr/>
        </p:nvSpPr>
        <p:spPr>
          <a:xfrm>
            <a:off x="909975" y="2935938"/>
            <a:ext cx="3143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Overfitting Risk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Limited Vocabulary Handling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 Computational Cost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Context shifts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09" name="Google Shape;509;p68"/>
          <p:cNvSpPr txBox="1"/>
          <p:nvPr/>
        </p:nvSpPr>
        <p:spPr>
          <a:xfrm>
            <a:off x="5274038" y="1065550"/>
            <a:ext cx="21720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Model Performance</a:t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0" name="Google Shape;510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625" y="1855300"/>
            <a:ext cx="3884450" cy="197912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1" name="Google Shape;511;p68"/>
          <p:cNvSpPr txBox="1">
            <a:spLocks noGrp="1"/>
          </p:cNvSpPr>
          <p:nvPr>
            <p:ph type="body" idx="4294967295"/>
          </p:nvPr>
        </p:nvSpPr>
        <p:spPr>
          <a:xfrm>
            <a:off x="5290600" y="1147296"/>
            <a:ext cx="2502300" cy="70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Overall AUC: </a:t>
            </a:r>
            <a:r>
              <a:rPr lang="en" sz="1200"/>
              <a:t>0.7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b="1"/>
              <a:t>Final Score: </a:t>
            </a:r>
            <a:r>
              <a:rPr lang="en" sz="1200"/>
              <a:t>0.67</a:t>
            </a:r>
            <a:endParaRPr sz="1200"/>
          </a:p>
        </p:txBody>
      </p:sp>
      <p:sp>
        <p:nvSpPr>
          <p:cNvPr id="512" name="Google Shape;512;p68"/>
          <p:cNvSpPr txBox="1"/>
          <p:nvPr/>
        </p:nvSpPr>
        <p:spPr>
          <a:xfrm>
            <a:off x="1370925" y="4382975"/>
            <a:ext cx="5553900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3" name="Google Shape;513;p68"/>
          <p:cNvSpPr txBox="1"/>
          <p:nvPr/>
        </p:nvSpPr>
        <p:spPr>
          <a:xfrm>
            <a:off x="912800" y="3851825"/>
            <a:ext cx="1100700" cy="4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Inference</a:t>
            </a:r>
            <a:endParaRPr sz="13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4" name="Google Shape;514;p68"/>
          <p:cNvSpPr txBox="1"/>
          <p:nvPr/>
        </p:nvSpPr>
        <p:spPr>
          <a:xfrm>
            <a:off x="989000" y="4110750"/>
            <a:ext cx="6559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LSTM shows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moderate predictive performance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Bias AUC is lower than ideal,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suggesting fairness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issues for certain sub-groups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Due to </a:t>
            </a:r>
            <a:r>
              <a:rPr lang="en" sz="1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class imbalance</a:t>
            </a:r>
            <a:r>
              <a:rPr lang="en" sz="11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tree-based models would outperform LSTM</a:t>
            </a:r>
            <a:endParaRPr sz="11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9"/>
          <p:cNvSpPr txBox="1">
            <a:spLocks noGrp="1"/>
          </p:cNvSpPr>
          <p:nvPr>
            <p:ph type="title"/>
          </p:nvPr>
        </p:nvSpPr>
        <p:spPr>
          <a:xfrm>
            <a:off x="301700" y="1786075"/>
            <a:ext cx="85023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Impact, Challenges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0"/>
          <p:cNvSpPr txBox="1">
            <a:spLocks noGrp="1"/>
          </p:cNvSpPr>
          <p:nvPr>
            <p:ph type="title"/>
          </p:nvPr>
        </p:nvSpPr>
        <p:spPr>
          <a:xfrm>
            <a:off x="937200" y="29492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</a:t>
            </a:r>
            <a:endParaRPr/>
          </a:p>
        </p:txBody>
      </p:sp>
      <p:sp>
        <p:nvSpPr>
          <p:cNvPr id="525" name="Google Shape;525;p70"/>
          <p:cNvSpPr/>
          <p:nvPr/>
        </p:nvSpPr>
        <p:spPr>
          <a:xfrm>
            <a:off x="0" y="0"/>
            <a:ext cx="65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70"/>
          <p:cNvSpPr/>
          <p:nvPr/>
        </p:nvSpPr>
        <p:spPr>
          <a:xfrm>
            <a:off x="8476500" y="0"/>
            <a:ext cx="658200" cy="51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70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70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70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70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70"/>
          <p:cNvSpPr txBox="1"/>
          <p:nvPr/>
        </p:nvSpPr>
        <p:spPr>
          <a:xfrm>
            <a:off x="937200" y="987125"/>
            <a:ext cx="6858000" cy="15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Our toxicity classification model can: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Enable Fair Moderation Decisions,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reducing disproportionate flagging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of marginalized communities across platforms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Can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identify patterns of toxicity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across different groups, helping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policy teams refine moderation guidelines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across industries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Enable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proactive intervention 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toward rising toxicity among certain groups</a:t>
            </a: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Reduced toxicity can improve social media and gaming experience resulting in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higher engagement and increased brand trust  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●"/>
            </a:pP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HR &amp; Workplace Communication can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filter harmful content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in workplace interactions and forums,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reducing toxicity</a:t>
            </a:r>
            <a:r>
              <a:rPr lang="en" sz="12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12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legal risks</a:t>
            </a: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1"/>
          <p:cNvSpPr txBox="1">
            <a:spLocks noGrp="1"/>
          </p:cNvSpPr>
          <p:nvPr>
            <p:ph type="title"/>
          </p:nvPr>
        </p:nvSpPr>
        <p:spPr>
          <a:xfrm>
            <a:off x="708600" y="29492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Challenges and Future Scope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71"/>
          <p:cNvSpPr/>
          <p:nvPr/>
        </p:nvSpPr>
        <p:spPr>
          <a:xfrm>
            <a:off x="0" y="0"/>
            <a:ext cx="658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71"/>
          <p:cNvSpPr/>
          <p:nvPr/>
        </p:nvSpPr>
        <p:spPr>
          <a:xfrm>
            <a:off x="8476500" y="0"/>
            <a:ext cx="658200" cy="516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7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7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71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71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71"/>
          <p:cNvSpPr txBox="1">
            <a:spLocks noGrp="1"/>
          </p:cNvSpPr>
          <p:nvPr>
            <p:ph type="body" idx="4294967295"/>
          </p:nvPr>
        </p:nvSpPr>
        <p:spPr>
          <a:xfrm>
            <a:off x="1164175" y="1109875"/>
            <a:ext cx="3303000" cy="356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</a:rPr>
              <a:t>Challenges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⚠ Class Imbalance :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Most comments are non-toxic, making it harder for models to learn subtle toxic patterns.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⚠ Hardware Limits: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Training big models like BERT takes a lot of time and computing power.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</a:rPr>
              <a:t>⚠ Bias in Identity Terms: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</a:rPr>
              <a:t>Models may still associate certain identity words with toxicity due to patterns in the data.</a:t>
            </a: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</p:txBody>
      </p:sp>
      <p:sp>
        <p:nvSpPr>
          <p:cNvPr id="544" name="Google Shape;544;p71"/>
          <p:cNvSpPr txBox="1">
            <a:spLocks noGrp="1"/>
          </p:cNvSpPr>
          <p:nvPr>
            <p:ph type="body" idx="4294967295"/>
          </p:nvPr>
        </p:nvSpPr>
        <p:spPr>
          <a:xfrm>
            <a:off x="4667450" y="1109875"/>
            <a:ext cx="3303000" cy="356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chemeClr val="lt1"/>
                </a:solidFill>
              </a:rPr>
              <a:t>Future Scope</a:t>
            </a:r>
            <a:endParaRPr sz="1200"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b="1">
              <a:solidFill>
                <a:schemeClr val="lt1"/>
              </a:solidFill>
            </a:endParaRPr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Ensemble modeling to balance strengths</a:t>
            </a:r>
            <a:endParaRPr sz="1200">
              <a:solidFill>
                <a:schemeClr val="lt1"/>
              </a:solidFill>
            </a:endParaRPr>
          </a:p>
          <a:p>
            <a:pPr marL="3429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Experiment with simple debiasing tricks like swapping identity terms.</a:t>
            </a:r>
            <a:endParaRPr sz="1200">
              <a:solidFill>
                <a:schemeClr val="lt1"/>
              </a:solidFill>
            </a:endParaRPr>
          </a:p>
          <a:p>
            <a:pPr marL="34290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lt1"/>
              </a:solidFill>
            </a:endParaRPr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Explore adding more diverse data to reduce hidden biases</a:t>
            </a:r>
            <a:endParaRPr sz="1200">
              <a:solidFill>
                <a:schemeClr val="lt1"/>
              </a:solidFill>
            </a:endParaRPr>
          </a:p>
          <a:p>
            <a:pPr marL="342900" lvl="0" indent="-17145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</a:endParaRPr>
          </a:p>
          <a:p>
            <a:pPr marL="342900" lvl="0" indent="-2476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n" sz="1200">
                <a:solidFill>
                  <a:schemeClr val="lt1"/>
                </a:solidFill>
              </a:rPr>
              <a:t>Create custom loss functions with fairness metrics in the pre-training process (FairBERT, ToxicBERT, etc.)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"/>
          <p:cNvSpPr txBox="1">
            <a:spLocks noGrp="1"/>
          </p:cNvSpPr>
          <p:nvPr>
            <p:ph type="title"/>
          </p:nvPr>
        </p:nvSpPr>
        <p:spPr>
          <a:xfrm rot="1973">
            <a:off x="1632612" y="162746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34" name="Google Shape;334;p54"/>
          <p:cNvSpPr txBox="1">
            <a:spLocks noGrp="1"/>
          </p:cNvSpPr>
          <p:nvPr>
            <p:ph type="title" idx="2"/>
          </p:nvPr>
        </p:nvSpPr>
        <p:spPr>
          <a:xfrm rot="1973">
            <a:off x="1632612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35" name="Google Shape;335;p54"/>
          <p:cNvSpPr txBox="1">
            <a:spLocks noGrp="1"/>
          </p:cNvSpPr>
          <p:nvPr>
            <p:ph type="title" idx="4"/>
          </p:nvPr>
        </p:nvSpPr>
        <p:spPr>
          <a:xfrm rot="1973">
            <a:off x="6466187" y="162746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36" name="Google Shape;336;p54"/>
          <p:cNvSpPr txBox="1">
            <a:spLocks noGrp="1"/>
          </p:cNvSpPr>
          <p:nvPr>
            <p:ph type="title" idx="6"/>
          </p:nvPr>
        </p:nvSpPr>
        <p:spPr>
          <a:xfrm rot="1973">
            <a:off x="6466187" y="3265717"/>
            <a:ext cx="1045200" cy="60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37" name="Google Shape;337;p54"/>
          <p:cNvSpPr txBox="1">
            <a:spLocks noGrp="1"/>
          </p:cNvSpPr>
          <p:nvPr>
            <p:ph type="subTitle" idx="8"/>
          </p:nvPr>
        </p:nvSpPr>
        <p:spPr>
          <a:xfrm>
            <a:off x="987000" y="222987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338" name="Google Shape;338;p54"/>
          <p:cNvSpPr txBox="1">
            <a:spLocks noGrp="1"/>
          </p:cNvSpPr>
          <p:nvPr>
            <p:ph type="subTitle" idx="9"/>
          </p:nvPr>
        </p:nvSpPr>
        <p:spPr>
          <a:xfrm>
            <a:off x="987000" y="409692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</a:t>
            </a:r>
            <a:endParaRPr/>
          </a:p>
        </p:txBody>
      </p:sp>
      <p:sp>
        <p:nvSpPr>
          <p:cNvPr id="339" name="Google Shape;339;p54"/>
          <p:cNvSpPr txBox="1">
            <a:spLocks noGrp="1"/>
          </p:cNvSpPr>
          <p:nvPr>
            <p:ph type="subTitle" idx="13"/>
          </p:nvPr>
        </p:nvSpPr>
        <p:spPr>
          <a:xfrm>
            <a:off x="5820575" y="222987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Methodology</a:t>
            </a:r>
            <a:endParaRPr/>
          </a:p>
        </p:txBody>
      </p:sp>
      <p:sp>
        <p:nvSpPr>
          <p:cNvPr id="340" name="Google Shape;340;p54"/>
          <p:cNvSpPr txBox="1">
            <a:spLocks noGrp="1"/>
          </p:cNvSpPr>
          <p:nvPr>
            <p:ph type="subTitle" idx="14"/>
          </p:nvPr>
        </p:nvSpPr>
        <p:spPr>
          <a:xfrm>
            <a:off x="5820575" y="3930675"/>
            <a:ext cx="2336400" cy="46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Impact, Challenges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Scope</a:t>
            </a:r>
            <a:endParaRPr/>
          </a:p>
        </p:txBody>
      </p:sp>
      <p:sp>
        <p:nvSpPr>
          <p:cNvPr id="341" name="Google Shape;341;p54"/>
          <p:cNvSpPr txBox="1">
            <a:spLocks noGrp="1"/>
          </p:cNvSpPr>
          <p:nvPr>
            <p:ph type="title" idx="15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42" name="Google Shape;342;p54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4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54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54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6" name="Google Shape;3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247" y="1717800"/>
            <a:ext cx="2565525" cy="23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5"/>
          <p:cNvSpPr txBox="1">
            <a:spLocks noGrp="1"/>
          </p:cNvSpPr>
          <p:nvPr>
            <p:ph type="title"/>
          </p:nvPr>
        </p:nvSpPr>
        <p:spPr>
          <a:xfrm>
            <a:off x="1045350" y="1786075"/>
            <a:ext cx="70533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6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The Bias in Online Moderation</a:t>
            </a:r>
            <a:endParaRPr/>
          </a:p>
        </p:txBody>
      </p:sp>
      <p:sp>
        <p:nvSpPr>
          <p:cNvPr id="357" name="Google Shape;357;p56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6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6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56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6"/>
          <p:cNvSpPr txBox="1">
            <a:spLocks noGrp="1"/>
          </p:cNvSpPr>
          <p:nvPr>
            <p:ph type="body" idx="4294967295"/>
          </p:nvPr>
        </p:nvSpPr>
        <p:spPr>
          <a:xfrm>
            <a:off x="356900" y="1473850"/>
            <a:ext cx="2676600" cy="322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Current Issue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AI moderation systems exhibit bias.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Identity terms (e.g., "gay," "Muslim," "Black") are unfairly flagged as toxic.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Example: “I am a gay woman" incorrectly flagged as toxic.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2" name="Google Shape;362;p56"/>
          <p:cNvSpPr txBox="1">
            <a:spLocks noGrp="1"/>
          </p:cNvSpPr>
          <p:nvPr>
            <p:ph type="body" idx="4294967295"/>
          </p:nvPr>
        </p:nvSpPr>
        <p:spPr>
          <a:xfrm>
            <a:off x="3233700" y="1473850"/>
            <a:ext cx="2676600" cy="322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Root Cause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Training data over represents abuse targeting marginalized groups.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Models learn to wrongly link identity terms with toxicity.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363" name="Google Shape;363;p56"/>
          <p:cNvSpPr txBox="1">
            <a:spLocks noGrp="1"/>
          </p:cNvSpPr>
          <p:nvPr>
            <p:ph type="body" idx="4294967295"/>
          </p:nvPr>
        </p:nvSpPr>
        <p:spPr>
          <a:xfrm>
            <a:off x="6110488" y="1473850"/>
            <a:ext cx="2676600" cy="32262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</a:rPr>
              <a:t>Project Goals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Build models that accurately detect genuine toxicity.</a:t>
            </a:r>
            <a:endParaRPr>
              <a:solidFill>
                <a:schemeClr val="lt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n">
                <a:solidFill>
                  <a:schemeClr val="lt1"/>
                </a:solidFill>
              </a:rPr>
              <a:t>Prevent bias against identity terms in moderation.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Use Cases for Toxicity Detection</a:t>
            </a:r>
            <a:endParaRPr/>
          </a:p>
        </p:txBody>
      </p:sp>
      <p:sp>
        <p:nvSpPr>
          <p:cNvPr id="369" name="Google Shape;369;p57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57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7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57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57"/>
          <p:cNvSpPr txBox="1">
            <a:spLocks noGrp="1"/>
          </p:cNvSpPr>
          <p:nvPr>
            <p:ph type="subTitle" idx="4"/>
          </p:nvPr>
        </p:nvSpPr>
        <p:spPr>
          <a:xfrm>
            <a:off x="396875" y="2199850"/>
            <a:ext cx="2526900" cy="173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Gaming &amp; Online Communities: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Detect and mitigate toxic behavior in multiplayer games and forums.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4" name="Google Shape;374;p57"/>
          <p:cNvSpPr txBox="1">
            <a:spLocks noGrp="1"/>
          </p:cNvSpPr>
          <p:nvPr>
            <p:ph type="subTitle" idx="4"/>
          </p:nvPr>
        </p:nvSpPr>
        <p:spPr>
          <a:xfrm>
            <a:off x="3315088" y="2199850"/>
            <a:ext cx="2526900" cy="173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Social Media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Platforms: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Automatically filter or flag toxic comments to reduce hate speech and online harassment.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75" name="Google Shape;375;p57"/>
          <p:cNvSpPr txBox="1">
            <a:spLocks noGrp="1"/>
          </p:cNvSpPr>
          <p:nvPr>
            <p:ph type="subTitle" idx="4"/>
          </p:nvPr>
        </p:nvSpPr>
        <p:spPr>
          <a:xfrm>
            <a:off x="6233300" y="2199850"/>
            <a:ext cx="2526900" cy="1735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E-commerce &amp;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Marketplaces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Protect sellers and buyers by filtering out abusive &amp; manipulative messages. 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8"/>
          <p:cNvSpPr txBox="1">
            <a:spLocks noGrp="1"/>
          </p:cNvSpPr>
          <p:nvPr>
            <p:ph type="title"/>
          </p:nvPr>
        </p:nvSpPr>
        <p:spPr>
          <a:xfrm>
            <a:off x="1045350" y="1786075"/>
            <a:ext cx="7053300" cy="146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Methodology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713225" y="7162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 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" name="Google Shape;386;p59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59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59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59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59"/>
          <p:cNvSpPr txBox="1">
            <a:spLocks noGrp="1"/>
          </p:cNvSpPr>
          <p:nvPr>
            <p:ph type="body" idx="4294967295"/>
          </p:nvPr>
        </p:nvSpPr>
        <p:spPr>
          <a:xfrm>
            <a:off x="233825" y="1503425"/>
            <a:ext cx="4366800" cy="22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~2 million </a:t>
            </a:r>
            <a:r>
              <a:rPr lang="en"/>
              <a:t>public online comments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24 identity groups</a:t>
            </a:r>
            <a:r>
              <a:rPr lang="en"/>
              <a:t> (gender, sexual orientation, religion, etc.)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Target:</a:t>
            </a:r>
            <a:r>
              <a:rPr lang="en"/>
              <a:t> Toxicity label for each comment, fractional value between 0 to 1</a:t>
            </a:r>
            <a:endParaRPr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obtain the toxicity labels, each comment was shown to up to 10 annotators</a:t>
            </a:r>
            <a:endParaRPr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Evaluation: </a:t>
            </a:r>
            <a:r>
              <a:rPr lang="en"/>
              <a:t>Focused on identity groups with </a:t>
            </a:r>
            <a:r>
              <a:rPr lang="en" b="1"/>
              <a:t>500+ examples</a:t>
            </a:r>
            <a:r>
              <a:rPr lang="en"/>
              <a:t> in the test set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0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60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0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0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99" name="Google Shape;39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675" y="1168800"/>
            <a:ext cx="3235401" cy="177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9725" y="1448901"/>
            <a:ext cx="4036774" cy="3284851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60"/>
          <p:cNvSpPr txBox="1">
            <a:spLocks noGrp="1"/>
          </p:cNvSpPr>
          <p:nvPr>
            <p:ph type="title"/>
          </p:nvPr>
        </p:nvSpPr>
        <p:spPr>
          <a:xfrm>
            <a:off x="713225" y="6400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02" name="Google Shape;402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7434" y="2904625"/>
            <a:ext cx="3747516" cy="2200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1"/>
          <p:cNvSpPr txBox="1">
            <a:spLocks noGrp="1"/>
          </p:cNvSpPr>
          <p:nvPr>
            <p:ph type="title"/>
          </p:nvPr>
        </p:nvSpPr>
        <p:spPr>
          <a:xfrm>
            <a:off x="713225" y="868675"/>
            <a:ext cx="77175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Utilized </a:t>
            </a:r>
            <a:endParaRPr/>
          </a:p>
        </p:txBody>
      </p:sp>
      <p:sp>
        <p:nvSpPr>
          <p:cNvPr id="408" name="Google Shape;408;p61">
            <a:hlinkClick r:id="" action="ppaction://hlinkshowjump?jump=previousslide"/>
          </p:cNvPr>
          <p:cNvSpPr/>
          <p:nvPr/>
        </p:nvSpPr>
        <p:spPr>
          <a:xfrm>
            <a:off x="8557408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61">
            <a:hlinkClick r:id="" action="ppaction://hlinkshowjump?jump=nextslide"/>
          </p:cNvPr>
          <p:cNvSpPr/>
          <p:nvPr/>
        </p:nvSpPr>
        <p:spPr>
          <a:xfrm rot="10800000">
            <a:off x="8819533" y="4700050"/>
            <a:ext cx="202800" cy="2076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1">
            <a:hlinkClick r:id="" action="ppaction://noaction"/>
          </p:cNvPr>
          <p:cNvSpPr/>
          <p:nvPr/>
        </p:nvSpPr>
        <p:spPr>
          <a:xfrm>
            <a:off x="180899" y="4625800"/>
            <a:ext cx="356100" cy="356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61">
            <a:hlinkClick r:id="" action="ppaction://noaction"/>
          </p:cNvPr>
          <p:cNvSpPr/>
          <p:nvPr/>
        </p:nvSpPr>
        <p:spPr>
          <a:xfrm>
            <a:off x="233824" y="4688491"/>
            <a:ext cx="250251" cy="230730"/>
          </a:xfrm>
          <a:custGeom>
            <a:avLst/>
            <a:gdLst/>
            <a:ahLst/>
            <a:cxnLst/>
            <a:rect l="l" t="t" r="r" b="b"/>
            <a:pathLst>
              <a:path w="11217" h="10342" extrusionOk="0">
                <a:moveTo>
                  <a:pt x="3394" y="1186"/>
                </a:moveTo>
                <a:lnTo>
                  <a:pt x="3394" y="1507"/>
                </a:lnTo>
                <a:lnTo>
                  <a:pt x="1668" y="1507"/>
                </a:lnTo>
                <a:lnTo>
                  <a:pt x="1668" y="1186"/>
                </a:lnTo>
                <a:close/>
                <a:moveTo>
                  <a:pt x="3096" y="1829"/>
                </a:moveTo>
                <a:lnTo>
                  <a:pt x="3096" y="2090"/>
                </a:lnTo>
                <a:lnTo>
                  <a:pt x="2013" y="3043"/>
                </a:lnTo>
                <a:lnTo>
                  <a:pt x="2013" y="1829"/>
                </a:lnTo>
                <a:close/>
                <a:moveTo>
                  <a:pt x="6740" y="5948"/>
                </a:moveTo>
                <a:cubicBezTo>
                  <a:pt x="6775" y="5948"/>
                  <a:pt x="6799" y="5972"/>
                  <a:pt x="6799" y="6008"/>
                </a:cubicBezTo>
                <a:lnTo>
                  <a:pt x="6799" y="10020"/>
                </a:lnTo>
                <a:lnTo>
                  <a:pt x="4644" y="10020"/>
                </a:lnTo>
                <a:lnTo>
                  <a:pt x="4644" y="6008"/>
                </a:lnTo>
                <a:cubicBezTo>
                  <a:pt x="4644" y="5972"/>
                  <a:pt x="4668" y="5948"/>
                  <a:pt x="4704" y="5948"/>
                </a:cubicBezTo>
                <a:close/>
                <a:moveTo>
                  <a:pt x="5601" y="1"/>
                </a:moveTo>
                <a:cubicBezTo>
                  <a:pt x="5543" y="1"/>
                  <a:pt x="5484" y="19"/>
                  <a:pt x="5430" y="55"/>
                </a:cubicBezTo>
                <a:lnTo>
                  <a:pt x="3692" y="1567"/>
                </a:lnTo>
                <a:lnTo>
                  <a:pt x="3692" y="1126"/>
                </a:lnTo>
                <a:cubicBezTo>
                  <a:pt x="3692" y="995"/>
                  <a:pt x="3573" y="876"/>
                  <a:pt x="3442" y="876"/>
                </a:cubicBezTo>
                <a:lnTo>
                  <a:pt x="1596" y="876"/>
                </a:lnTo>
                <a:cubicBezTo>
                  <a:pt x="1453" y="876"/>
                  <a:pt x="1334" y="995"/>
                  <a:pt x="1334" y="1126"/>
                </a:cubicBezTo>
                <a:lnTo>
                  <a:pt x="1334" y="1590"/>
                </a:lnTo>
                <a:cubicBezTo>
                  <a:pt x="1334" y="1721"/>
                  <a:pt x="1453" y="1840"/>
                  <a:pt x="1596" y="1840"/>
                </a:cubicBezTo>
                <a:lnTo>
                  <a:pt x="1691" y="1840"/>
                </a:lnTo>
                <a:lnTo>
                  <a:pt x="1691" y="3329"/>
                </a:lnTo>
                <a:lnTo>
                  <a:pt x="108" y="4710"/>
                </a:lnTo>
                <a:cubicBezTo>
                  <a:pt x="25" y="4781"/>
                  <a:pt x="1" y="4888"/>
                  <a:pt x="25" y="4984"/>
                </a:cubicBezTo>
                <a:cubicBezTo>
                  <a:pt x="60" y="5079"/>
                  <a:pt x="167" y="5138"/>
                  <a:pt x="251" y="5138"/>
                </a:cubicBezTo>
                <a:lnTo>
                  <a:pt x="1322" y="5138"/>
                </a:lnTo>
                <a:lnTo>
                  <a:pt x="1322" y="7972"/>
                </a:lnTo>
                <a:cubicBezTo>
                  <a:pt x="1322" y="8056"/>
                  <a:pt x="1394" y="8139"/>
                  <a:pt x="1489" y="8139"/>
                </a:cubicBezTo>
                <a:cubicBezTo>
                  <a:pt x="1572" y="8139"/>
                  <a:pt x="1656" y="8056"/>
                  <a:pt x="1656" y="7972"/>
                </a:cubicBezTo>
                <a:lnTo>
                  <a:pt x="1656" y="5055"/>
                </a:lnTo>
                <a:lnTo>
                  <a:pt x="5609" y="1614"/>
                </a:lnTo>
                <a:lnTo>
                  <a:pt x="9561" y="5055"/>
                </a:lnTo>
                <a:lnTo>
                  <a:pt x="9561" y="9937"/>
                </a:lnTo>
                <a:cubicBezTo>
                  <a:pt x="9561" y="9984"/>
                  <a:pt x="9526" y="10020"/>
                  <a:pt x="9478" y="10020"/>
                </a:cubicBezTo>
                <a:lnTo>
                  <a:pt x="7109" y="10020"/>
                </a:lnTo>
                <a:lnTo>
                  <a:pt x="7109" y="6008"/>
                </a:lnTo>
                <a:cubicBezTo>
                  <a:pt x="7109" y="5793"/>
                  <a:pt x="6930" y="5615"/>
                  <a:pt x="6728" y="5615"/>
                </a:cubicBezTo>
                <a:lnTo>
                  <a:pt x="4680" y="5615"/>
                </a:lnTo>
                <a:cubicBezTo>
                  <a:pt x="4478" y="5615"/>
                  <a:pt x="4299" y="5793"/>
                  <a:pt x="4299" y="6008"/>
                </a:cubicBezTo>
                <a:lnTo>
                  <a:pt x="4299" y="10020"/>
                </a:lnTo>
                <a:lnTo>
                  <a:pt x="1739" y="10020"/>
                </a:lnTo>
                <a:cubicBezTo>
                  <a:pt x="1691" y="10020"/>
                  <a:pt x="1656" y="9984"/>
                  <a:pt x="1656" y="9937"/>
                </a:cubicBezTo>
                <a:lnTo>
                  <a:pt x="1656" y="8734"/>
                </a:lnTo>
                <a:cubicBezTo>
                  <a:pt x="1656" y="8639"/>
                  <a:pt x="1572" y="8567"/>
                  <a:pt x="1489" y="8567"/>
                </a:cubicBezTo>
                <a:cubicBezTo>
                  <a:pt x="1394" y="8567"/>
                  <a:pt x="1322" y="8639"/>
                  <a:pt x="1322" y="8734"/>
                </a:cubicBezTo>
                <a:lnTo>
                  <a:pt x="1322" y="9937"/>
                </a:lnTo>
                <a:cubicBezTo>
                  <a:pt x="1322" y="10163"/>
                  <a:pt x="1501" y="10342"/>
                  <a:pt x="1727" y="10342"/>
                </a:cubicBezTo>
                <a:lnTo>
                  <a:pt x="9466" y="10342"/>
                </a:lnTo>
                <a:cubicBezTo>
                  <a:pt x="9692" y="10342"/>
                  <a:pt x="9871" y="10163"/>
                  <a:pt x="9871" y="9937"/>
                </a:cubicBezTo>
                <a:lnTo>
                  <a:pt x="9871" y="5127"/>
                </a:lnTo>
                <a:lnTo>
                  <a:pt x="10943" y="5127"/>
                </a:lnTo>
                <a:cubicBezTo>
                  <a:pt x="11038" y="5127"/>
                  <a:pt x="11133" y="5067"/>
                  <a:pt x="11157" y="4960"/>
                </a:cubicBezTo>
                <a:cubicBezTo>
                  <a:pt x="11216" y="4877"/>
                  <a:pt x="11205" y="4769"/>
                  <a:pt x="11121" y="4698"/>
                </a:cubicBezTo>
                <a:lnTo>
                  <a:pt x="8811" y="2686"/>
                </a:lnTo>
                <a:cubicBezTo>
                  <a:pt x="8785" y="2659"/>
                  <a:pt x="8748" y="2647"/>
                  <a:pt x="8711" y="2647"/>
                </a:cubicBezTo>
                <a:cubicBezTo>
                  <a:pt x="8665" y="2647"/>
                  <a:pt x="8618" y="2665"/>
                  <a:pt x="8585" y="2698"/>
                </a:cubicBezTo>
                <a:cubicBezTo>
                  <a:pt x="8526" y="2757"/>
                  <a:pt x="8538" y="2864"/>
                  <a:pt x="8597" y="2924"/>
                </a:cubicBezTo>
                <a:lnTo>
                  <a:pt x="10764" y="4805"/>
                </a:lnTo>
                <a:lnTo>
                  <a:pt x="9776" y="4805"/>
                </a:lnTo>
                <a:lnTo>
                  <a:pt x="5763" y="1305"/>
                </a:lnTo>
                <a:cubicBezTo>
                  <a:pt x="5716" y="1269"/>
                  <a:pt x="5659" y="1251"/>
                  <a:pt x="5601" y="1251"/>
                </a:cubicBezTo>
                <a:cubicBezTo>
                  <a:pt x="5543" y="1251"/>
                  <a:pt x="5484" y="1269"/>
                  <a:pt x="5430" y="1305"/>
                </a:cubicBezTo>
                <a:lnTo>
                  <a:pt x="1418" y="4805"/>
                </a:lnTo>
                <a:lnTo>
                  <a:pt x="429" y="4805"/>
                </a:lnTo>
                <a:lnTo>
                  <a:pt x="1918" y="3507"/>
                </a:lnTo>
                <a:lnTo>
                  <a:pt x="3335" y="2281"/>
                </a:lnTo>
                <a:lnTo>
                  <a:pt x="5609" y="340"/>
                </a:lnTo>
                <a:lnTo>
                  <a:pt x="8026" y="2436"/>
                </a:lnTo>
                <a:cubicBezTo>
                  <a:pt x="8052" y="2463"/>
                  <a:pt x="8086" y="2475"/>
                  <a:pt x="8121" y="2475"/>
                </a:cubicBezTo>
                <a:cubicBezTo>
                  <a:pt x="8164" y="2475"/>
                  <a:pt x="8207" y="2457"/>
                  <a:pt x="8240" y="2424"/>
                </a:cubicBezTo>
                <a:cubicBezTo>
                  <a:pt x="8299" y="2364"/>
                  <a:pt x="8288" y="2257"/>
                  <a:pt x="8228" y="2198"/>
                </a:cubicBezTo>
                <a:lnTo>
                  <a:pt x="5763" y="55"/>
                </a:lnTo>
                <a:cubicBezTo>
                  <a:pt x="5716" y="19"/>
                  <a:pt x="5659" y="1"/>
                  <a:pt x="5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61"/>
          <p:cNvSpPr txBox="1">
            <a:spLocks noGrp="1"/>
          </p:cNvSpPr>
          <p:nvPr>
            <p:ph type="body" idx="4294967295"/>
          </p:nvPr>
        </p:nvSpPr>
        <p:spPr>
          <a:xfrm>
            <a:off x="1124525" y="1768150"/>
            <a:ext cx="6894900" cy="25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XGBoost:  </a:t>
            </a:r>
            <a:r>
              <a:rPr lang="en"/>
              <a:t>Handles engineered text features (like comment length, punctuation use) to capture structural patterns of toxicity.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BERT: </a:t>
            </a:r>
            <a:r>
              <a:rPr lang="en"/>
              <a:t>Understands the context of words in comments, helping detect subtle toxic language.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RoBERTa:</a:t>
            </a:r>
            <a:r>
              <a:rPr lang="en"/>
              <a:t> Builds on BERT with better training for nuanced language, improving bias handling.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/>
              <a:t>LSTM: </a:t>
            </a:r>
            <a:r>
              <a:rPr lang="en"/>
              <a:t>Captures word sequences to identify toxicity patterns over the flow of text.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Green Slides Red Variant by Slidesgo">
  <a:themeElements>
    <a:clrScheme name="Simple Light">
      <a:dk1>
        <a:srgbClr val="000000"/>
      </a:dk1>
      <a:lt1>
        <a:srgbClr val="FFFFFF"/>
      </a:lt1>
      <a:dk2>
        <a:srgbClr val="643838"/>
      </a:dk2>
      <a:lt2>
        <a:srgbClr val="855050"/>
      </a:lt2>
      <a:accent1>
        <a:srgbClr val="161922"/>
      </a:accent1>
      <a:accent2>
        <a:srgbClr val="FFFFFF"/>
      </a:accent2>
      <a:accent3>
        <a:srgbClr val="643838"/>
      </a:accent3>
      <a:accent4>
        <a:srgbClr val="855050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1654</Words>
  <Application>Microsoft Macintosh PowerPoint</Application>
  <PresentationFormat>On-screen Show (16:9)</PresentationFormat>
  <Paragraphs>238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Playfair Display</vt:lpstr>
      <vt:lpstr>Arial</vt:lpstr>
      <vt:lpstr>Montserrat</vt:lpstr>
      <vt:lpstr>Playfair Display SemiBold</vt:lpstr>
      <vt:lpstr>Roboto Condensed Light</vt:lpstr>
      <vt:lpstr>Minimalist Green Slides Red Variant by Slidesgo</vt:lpstr>
      <vt:lpstr>Toxicity Detection in Business: Leveraging NLP for Safer Online Spaces</vt:lpstr>
      <vt:lpstr>01</vt:lpstr>
      <vt:lpstr>Project Overview</vt:lpstr>
      <vt:lpstr>Overview - The Bias in Online Moderation</vt:lpstr>
      <vt:lpstr>Business Use Cases for Toxicity Detection</vt:lpstr>
      <vt:lpstr>Dataset &amp; Methodology</vt:lpstr>
      <vt:lpstr>Data Overview    </vt:lpstr>
      <vt:lpstr>Data Overview   </vt:lpstr>
      <vt:lpstr>Models Utilized </vt:lpstr>
      <vt:lpstr>Preprocessing Steps</vt:lpstr>
      <vt:lpstr>Evaluation Metrics</vt:lpstr>
      <vt:lpstr>Models</vt:lpstr>
      <vt:lpstr>XGBoost</vt:lpstr>
      <vt:lpstr>BERT</vt:lpstr>
      <vt:lpstr>RoBERTa</vt:lpstr>
      <vt:lpstr>LSTM</vt:lpstr>
      <vt:lpstr>Business Impact, Challenges &amp; Future Scope</vt:lpstr>
      <vt:lpstr>Business Impact</vt:lpstr>
      <vt:lpstr>Challenges and Future Scope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#MADISETTY VAISHNAVI#</cp:lastModifiedBy>
  <cp:revision>1</cp:revision>
  <dcterms:modified xsi:type="dcterms:W3CDTF">2025-06-29T23:50:47Z</dcterms:modified>
</cp:coreProperties>
</file>