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6"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E6ECAB-B3D8-4DA7-858E-0BBD5AB3DF89}" type="datetimeFigureOut">
              <a:rPr lang="en-US" smtClean="0"/>
              <a:t>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ED4208-3FAE-47FF-BBB5-05D76C846BC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ED4208-3FAE-47FF-BBB5-05D76C846BCF}"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5EF12AF-AEF2-4755-85C8-64B2183611A8}"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1780F-6A1F-47B9-A6AE-F825F752F2D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EF12AF-AEF2-4755-85C8-64B2183611A8}"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1780F-6A1F-47B9-A6AE-F825F752F2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EF12AF-AEF2-4755-85C8-64B2183611A8}" type="datetimeFigureOut">
              <a:rPr lang="en-US" smtClean="0"/>
              <a:pPr/>
              <a:t>1/4/2024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3351780F-6A1F-47B9-A6AE-F825F752F2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EF12AF-AEF2-4755-85C8-64B2183611A8}"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1780F-6A1F-47B9-A6AE-F825F752F2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5EF12AF-AEF2-4755-85C8-64B2183611A8}"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1780F-6A1F-47B9-A6AE-F825F752F2D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EF12AF-AEF2-4755-85C8-64B2183611A8}" type="datetimeFigureOut">
              <a:rPr lang="en-US" smtClean="0"/>
              <a:pPr/>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1780F-6A1F-47B9-A6AE-F825F752F2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5EF12AF-AEF2-4755-85C8-64B2183611A8}" type="datetimeFigureOut">
              <a:rPr lang="en-US" smtClean="0"/>
              <a:pPr/>
              <a:t>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1780F-6A1F-47B9-A6AE-F825F752F2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5EF12AF-AEF2-4755-85C8-64B2183611A8}" type="datetimeFigureOut">
              <a:rPr lang="en-US" smtClean="0"/>
              <a:pPr/>
              <a:t>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1780F-6A1F-47B9-A6AE-F825F752F2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F12AF-AEF2-4755-85C8-64B2183611A8}" type="datetimeFigureOut">
              <a:rPr lang="en-US" smtClean="0"/>
              <a:pPr/>
              <a:t>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1780F-6A1F-47B9-A6AE-F825F752F2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5EF12AF-AEF2-4755-85C8-64B2183611A8}" type="datetimeFigureOut">
              <a:rPr lang="en-US" smtClean="0"/>
              <a:pPr/>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1780F-6A1F-47B9-A6AE-F825F752F2D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5EF12AF-AEF2-4755-85C8-64B2183611A8}" type="datetimeFigureOut">
              <a:rPr lang="en-US" smtClean="0"/>
              <a:pPr/>
              <a:t>1/4/2024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3351780F-6A1F-47B9-A6AE-F825F752F2D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95EF12AF-AEF2-4755-85C8-64B2183611A8}" type="datetimeFigureOut">
              <a:rPr lang="en-US" smtClean="0"/>
              <a:pPr/>
              <a:t>1/4/2024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351780F-6A1F-47B9-A6AE-F825F752F2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857496"/>
            <a:ext cx="8077200" cy="857256"/>
          </a:xfrm>
          <a:ln>
            <a:solidFill>
              <a:schemeClr val="tx1"/>
            </a:solidFill>
          </a:ln>
        </p:spPr>
        <p:txBody>
          <a:bodyPr>
            <a:normAutofit fontScale="90000"/>
          </a:bodyPr>
          <a:lstStyle/>
          <a:p>
            <a:pPr algn="ctr"/>
            <a:r>
              <a:rPr lang="en-IN" dirty="0" smtClean="0">
                <a:ln>
                  <a:solidFill>
                    <a:schemeClr val="bg1"/>
                  </a:solidFill>
                </a:ln>
                <a:solidFill>
                  <a:schemeClr val="tx1"/>
                </a:solidFill>
              </a:rPr>
              <a:t>TASK 1:  HR DATA ANALYSIS</a:t>
            </a:r>
            <a:br>
              <a:rPr lang="en-IN" dirty="0" smtClean="0">
                <a:ln>
                  <a:solidFill>
                    <a:schemeClr val="bg1"/>
                  </a:solidFill>
                </a:ln>
                <a:solidFill>
                  <a:schemeClr val="tx1"/>
                </a:solidFill>
              </a:rPr>
            </a:br>
            <a:endParaRPr lang="en-US" dirty="0">
              <a:ln>
                <a:solidFill>
                  <a:schemeClr val="bg1"/>
                </a:solidFill>
              </a:ln>
              <a:solidFill>
                <a:schemeClr val="tx1"/>
              </a:solidFill>
              <a:latin typeface="Arial" pitchFamily="34" charset="0"/>
              <a:cs typeface="Arial" pitchFamily="34" charset="0"/>
            </a:endParaRPr>
          </a:p>
        </p:txBody>
      </p:sp>
      <p:sp>
        <p:nvSpPr>
          <p:cNvPr id="3" name="Subtitle 2"/>
          <p:cNvSpPr>
            <a:spLocks noGrp="1"/>
          </p:cNvSpPr>
          <p:nvPr>
            <p:ph type="subTitle" idx="1"/>
          </p:nvPr>
        </p:nvSpPr>
        <p:spPr>
          <a:xfrm>
            <a:off x="1000100" y="1828800"/>
            <a:ext cx="7762900" cy="1028696"/>
          </a:xfrm>
        </p:spPr>
        <p:txBody>
          <a:bodyPr>
            <a:normAutofit/>
          </a:bodyPr>
          <a:lstStyle/>
          <a:p>
            <a:r>
              <a:rPr lang="en-IN" dirty="0" smtClean="0"/>
              <a:t>                                         </a:t>
            </a:r>
          </a:p>
          <a:p>
            <a:r>
              <a:rPr lang="en-IN" dirty="0" smtClean="0"/>
              <a:t> </a:t>
            </a:r>
            <a:r>
              <a:rPr lang="en-IN" dirty="0" smtClean="0"/>
              <a:t>                   </a:t>
            </a:r>
            <a:r>
              <a:rPr lang="en-IN" dirty="0" smtClean="0"/>
              <a:t>             </a:t>
            </a:r>
          </a:p>
          <a:p>
            <a:r>
              <a:rPr lang="en-IN" dirty="0" smtClean="0"/>
              <a:t>                               </a:t>
            </a:r>
            <a:r>
              <a:rPr lang="en-IN" sz="2400" dirty="0" smtClean="0"/>
              <a:t>DATA  ANALYST  INTERNSHIP</a:t>
            </a:r>
            <a:endParaRPr lang="en-IN" dirty="0" smtClean="0"/>
          </a:p>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7000892" y="1142984"/>
            <a:ext cx="1643074" cy="570833"/>
          </a:xfrm>
          <a:prstGeom prst="rect">
            <a:avLst/>
          </a:prstGeom>
          <a:noFill/>
          <a:ln w="9525">
            <a:noFill/>
            <a:miter lim="800000"/>
            <a:headEnd/>
            <a:tailEnd/>
          </a:ln>
          <a:effectLst/>
        </p:spPr>
      </p:pic>
      <p:sp>
        <p:nvSpPr>
          <p:cNvPr id="5" name="TextBox 4"/>
          <p:cNvSpPr txBox="1"/>
          <p:nvPr/>
        </p:nvSpPr>
        <p:spPr>
          <a:xfrm>
            <a:off x="6500826" y="4071942"/>
            <a:ext cx="2445926" cy="646331"/>
          </a:xfrm>
          <a:prstGeom prst="rect">
            <a:avLst/>
          </a:prstGeom>
          <a:noFill/>
        </p:spPr>
        <p:txBody>
          <a:bodyPr wrap="none" rtlCol="0">
            <a:spAutoFit/>
          </a:bodyPr>
          <a:lstStyle/>
          <a:p>
            <a:r>
              <a:rPr lang="en-IN" dirty="0" smtClean="0">
                <a:ln>
                  <a:solidFill>
                    <a:schemeClr val="bg1"/>
                  </a:solidFill>
                </a:ln>
                <a:latin typeface="Arial" pitchFamily="34" charset="0"/>
                <a:cs typeface="Arial" pitchFamily="34" charset="0"/>
              </a:rPr>
              <a:t>BY</a:t>
            </a:r>
            <a:br>
              <a:rPr lang="en-IN" dirty="0" smtClean="0">
                <a:ln>
                  <a:solidFill>
                    <a:schemeClr val="bg1"/>
                  </a:solidFill>
                </a:ln>
                <a:latin typeface="Arial" pitchFamily="34" charset="0"/>
                <a:cs typeface="Arial" pitchFamily="34" charset="0"/>
              </a:rPr>
            </a:br>
            <a:r>
              <a:rPr lang="en-IN" dirty="0" smtClean="0">
                <a:ln>
                  <a:solidFill>
                    <a:schemeClr val="bg1"/>
                  </a:solidFill>
                </a:ln>
                <a:latin typeface="Arial" pitchFamily="34" charset="0"/>
                <a:cs typeface="Arial" pitchFamily="34" charset="0"/>
              </a:rPr>
              <a:t>VAISHNAVI KOMKAR</a:t>
            </a:r>
            <a:endParaRPr lang="en-US" dirty="0"/>
          </a:p>
        </p:txBody>
      </p:sp>
      <p:pic>
        <p:nvPicPr>
          <p:cNvPr id="2051" name="Picture 3"/>
          <p:cNvPicPr>
            <a:picLocks noChangeAspect="1" noChangeArrowheads="1"/>
          </p:cNvPicPr>
          <p:nvPr/>
        </p:nvPicPr>
        <p:blipFill>
          <a:blip r:embed="rId4" cstate="print"/>
          <a:srcRect/>
          <a:stretch>
            <a:fillRect/>
          </a:stretch>
        </p:blipFill>
        <p:spPr bwMode="auto">
          <a:xfrm>
            <a:off x="6357950" y="1142984"/>
            <a:ext cx="714380" cy="571504"/>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t>8. Using Excel, create a pivot table that displays the count of employees in each Marital Status category, segmented by Department.</a:t>
            </a:r>
            <a:endParaRPr lang="en-US" sz="2000" dirty="0"/>
          </a:p>
        </p:txBody>
      </p:sp>
      <p:pic>
        <p:nvPicPr>
          <p:cNvPr id="4" name="Content Placeholder 3" descr="Q.8.JPG"/>
          <p:cNvPicPr>
            <a:picLocks noGrp="1" noChangeAspect="1"/>
          </p:cNvPicPr>
          <p:nvPr>
            <p:ph idx="1"/>
          </p:nvPr>
        </p:nvPicPr>
        <p:blipFill>
          <a:blip r:embed="rId2"/>
          <a:stretch>
            <a:fillRect/>
          </a:stretch>
        </p:blipFill>
        <p:spPr>
          <a:xfrm>
            <a:off x="498433" y="1774825"/>
            <a:ext cx="8147133" cy="462597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t>9. Apply conditional formatting to highlight employees with both above-average Monthly Income and above-average Job Satisfaction</a:t>
            </a:r>
            <a:endParaRPr lang="en-US" sz="2000" dirty="0"/>
          </a:p>
        </p:txBody>
      </p:sp>
      <p:pic>
        <p:nvPicPr>
          <p:cNvPr id="4" name="Content Placeholder 3" descr="q.9.JPG"/>
          <p:cNvPicPr>
            <a:picLocks noGrp="1" noChangeAspect="1"/>
          </p:cNvPicPr>
          <p:nvPr>
            <p:ph idx="1"/>
          </p:nvPr>
        </p:nvPicPr>
        <p:blipFill>
          <a:blip r:embed="rId2"/>
          <a:stretch>
            <a:fillRect/>
          </a:stretch>
        </p:blipFill>
        <p:spPr>
          <a:xfrm>
            <a:off x="1142976" y="1774825"/>
            <a:ext cx="6929486" cy="4625975"/>
          </a:xfrm>
          <a:ln>
            <a:solidFill>
              <a:schemeClr val="tx1"/>
            </a:solidFill>
          </a:ln>
          <a:effectLst>
            <a:outerShdw blurRad="50800" dist="38100" dir="2700000" algn="tl" rotWithShape="0">
              <a:prstClr val="black">
                <a:alpha val="40000"/>
              </a:prst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t>10.In Power BI, create a line chart that visualizes the trend of Employee Attrition over the years. </a:t>
            </a:r>
            <a:endParaRPr lang="en-US" sz="2000" dirty="0"/>
          </a:p>
        </p:txBody>
      </p:sp>
      <p:pic>
        <p:nvPicPr>
          <p:cNvPr id="4" name="Content Placeholder 3" descr="q.10.JPG"/>
          <p:cNvPicPr>
            <a:picLocks noGrp="1" noChangeAspect="1"/>
          </p:cNvPicPr>
          <p:nvPr>
            <p:ph idx="1"/>
          </p:nvPr>
        </p:nvPicPr>
        <p:blipFill>
          <a:blip r:embed="rId2"/>
          <a:stretch>
            <a:fillRect/>
          </a:stretch>
        </p:blipFill>
        <p:spPr>
          <a:xfrm>
            <a:off x="457200" y="1908017"/>
            <a:ext cx="8229600" cy="435959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t>11. Describe how you would create a star schema for this dataset, explaining the benefits of doing so.</a:t>
            </a:r>
            <a:endParaRPr lang="en-US" sz="2000" dirty="0"/>
          </a:p>
        </p:txBody>
      </p:sp>
      <p:sp>
        <p:nvSpPr>
          <p:cNvPr id="3" name="Content Placeholder 2"/>
          <p:cNvSpPr>
            <a:spLocks noGrp="1"/>
          </p:cNvSpPr>
          <p:nvPr>
            <p:ph idx="1"/>
          </p:nvPr>
        </p:nvSpPr>
        <p:spPr/>
        <p:txBody>
          <a:bodyPr>
            <a:normAutofit/>
          </a:bodyPr>
          <a:lstStyle/>
          <a:p>
            <a:pPr>
              <a:buNone/>
            </a:pPr>
            <a:r>
              <a:rPr lang="en-US" sz="1400" dirty="0" smtClean="0"/>
              <a:t>           </a:t>
            </a:r>
            <a:r>
              <a:rPr lang="en-US" sz="2000" b="1" dirty="0" err="1" smtClean="0"/>
              <a:t>Ans</a:t>
            </a:r>
            <a:r>
              <a:rPr lang="en-US" sz="2000" b="1" dirty="0" smtClean="0"/>
              <a:t> </a:t>
            </a:r>
            <a:r>
              <a:rPr lang="en-US" sz="1400" dirty="0" smtClean="0"/>
              <a:t>:</a:t>
            </a:r>
          </a:p>
          <a:p>
            <a:pPr>
              <a:buNone/>
            </a:pPr>
            <a:r>
              <a:rPr lang="en-US" sz="1400" b="1" dirty="0" smtClean="0"/>
              <a:t>               </a:t>
            </a:r>
            <a:r>
              <a:rPr lang="en-US" sz="1600" b="1" i="1" dirty="0" smtClean="0"/>
              <a:t>To </a:t>
            </a:r>
            <a:r>
              <a:rPr lang="en-US" sz="1600" b="1" i="1" dirty="0" smtClean="0"/>
              <a:t>create a star schema in Power BI</a:t>
            </a:r>
            <a:r>
              <a:rPr lang="en-US" sz="1600" b="1" i="1" dirty="0" smtClean="0"/>
              <a:t>:</a:t>
            </a:r>
            <a:endParaRPr lang="en-US" sz="1400" i="1" dirty="0" smtClean="0"/>
          </a:p>
          <a:p>
            <a:r>
              <a:rPr lang="en-US" sz="1400" b="1" dirty="0" smtClean="0"/>
              <a:t>Load Data</a:t>
            </a:r>
            <a:r>
              <a:rPr lang="en-US" sz="1400" dirty="0" smtClean="0"/>
              <a:t>: Import your HR data into Power BI.</a:t>
            </a:r>
          </a:p>
          <a:p>
            <a:r>
              <a:rPr lang="en-US" sz="1400" b="1" dirty="0" smtClean="0"/>
              <a:t>Create Tables</a:t>
            </a:r>
            <a:r>
              <a:rPr lang="en-US" sz="1400" dirty="0" smtClean="0"/>
              <a:t>: In the ‘Data’ view, create tables for your fact and dimension tables. The fact table could be something like Employee_Salary with fields such as Employee_ID, Date_ID, Salary, Bonus, etc. Dimension tables might include Employee, Date, Department, Job_Role, etc.</a:t>
            </a:r>
          </a:p>
          <a:p>
            <a:r>
              <a:rPr lang="en-US" sz="1400" b="1" dirty="0" smtClean="0"/>
              <a:t>Establish Relationships</a:t>
            </a:r>
            <a:r>
              <a:rPr lang="en-US" sz="1400" dirty="0" smtClean="0"/>
              <a:t>: In the ‘Model’ view, create relationships between your tables. Connect the primary key of each dimension table to the corresponding foreign key in the fact table.</a:t>
            </a:r>
          </a:p>
          <a:p>
            <a:endParaRPr lang="en-US" sz="1400" dirty="0" smtClean="0"/>
          </a:p>
          <a:p>
            <a:pPr>
              <a:buNone/>
            </a:pPr>
            <a:r>
              <a:rPr lang="en-US" sz="1600" b="1" i="1" dirty="0" smtClean="0"/>
              <a:t>          Benefits </a:t>
            </a:r>
            <a:r>
              <a:rPr lang="en-US" sz="1600" b="1" i="1" dirty="0" smtClean="0"/>
              <a:t>of using a star schema in Power BI</a:t>
            </a:r>
            <a:r>
              <a:rPr lang="en-US" sz="1400" b="1" dirty="0" smtClean="0"/>
              <a:t>:</a:t>
            </a:r>
          </a:p>
          <a:p>
            <a:endParaRPr lang="en-US" sz="1400" b="1" dirty="0" smtClean="0"/>
          </a:p>
          <a:p>
            <a:r>
              <a:rPr lang="en-US" sz="1400" b="1" dirty="0" smtClean="0"/>
              <a:t>Improved Performance</a:t>
            </a:r>
            <a:r>
              <a:rPr lang="en-US" sz="1400" dirty="0" smtClean="0"/>
              <a:t>: The star schema can improve the performance of your Power BI reports by reducing the complexity of the relationships between tables.</a:t>
            </a:r>
          </a:p>
          <a:p>
            <a:r>
              <a:rPr lang="en-US" sz="1400" b="1" dirty="0" smtClean="0"/>
              <a:t>Simplified Model</a:t>
            </a:r>
            <a:r>
              <a:rPr lang="en-US" sz="1400" dirty="0" smtClean="0"/>
              <a:t>: The star schema simplifies the data model, making it easier for end users to understand and use.</a:t>
            </a:r>
          </a:p>
          <a:p>
            <a:r>
              <a:rPr lang="en-US" sz="1400" b="1" dirty="0" smtClean="0"/>
              <a:t>Enhanced Aggregation Capabilities</a:t>
            </a:r>
            <a:r>
              <a:rPr lang="en-US" sz="1400" dirty="0" smtClean="0"/>
              <a:t>: The star schema enhances the aggregation capabilities of Power BI, making it easier to perform calculations across multiple dimensions.</a:t>
            </a:r>
          </a:p>
          <a:p>
            <a:r>
              <a:rPr lang="en-US" sz="1400" dirty="0" smtClean="0"/>
              <a:t>Remember, the design of your star schema can greatly affect the performance and usability of your Power BI reports, so it’s worth investing the time to get it right. For more detailed information, you can refer to Microsoft’s resources or other online tutorials on this topic.</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t>13. Create a hierarchy in Power BI that allows users to drill down from Department to Job Role to further narrow their analysis</a:t>
            </a:r>
            <a:endParaRPr lang="en-US" sz="2000" dirty="0"/>
          </a:p>
        </p:txBody>
      </p:sp>
      <p:pic>
        <p:nvPicPr>
          <p:cNvPr id="4" name="Content Placeholder 3" descr="q.13.JPG"/>
          <p:cNvPicPr>
            <a:picLocks noGrp="1" noChangeAspect="1"/>
          </p:cNvPicPr>
          <p:nvPr>
            <p:ph idx="1"/>
          </p:nvPr>
        </p:nvPicPr>
        <p:blipFill>
          <a:blip r:embed="rId2"/>
          <a:stretch>
            <a:fillRect/>
          </a:stretch>
        </p:blipFill>
        <p:spPr>
          <a:xfrm>
            <a:off x="601980" y="2500306"/>
            <a:ext cx="7940040" cy="3214710"/>
          </a:xfrm>
        </p:spPr>
      </p:pic>
      <p:sp>
        <p:nvSpPr>
          <p:cNvPr id="5" name="TextBox 4"/>
          <p:cNvSpPr txBox="1"/>
          <p:nvPr/>
        </p:nvSpPr>
        <p:spPr>
          <a:xfrm>
            <a:off x="714348" y="1714488"/>
            <a:ext cx="1143008" cy="369332"/>
          </a:xfrm>
          <a:prstGeom prst="rect">
            <a:avLst/>
          </a:prstGeom>
          <a:noFill/>
        </p:spPr>
        <p:txBody>
          <a:bodyPr wrap="square" rtlCol="0">
            <a:spAutoFit/>
          </a:bodyPr>
          <a:lstStyle/>
          <a:p>
            <a:r>
              <a:rPr lang="en-IN" b="1" dirty="0" err="1" smtClean="0"/>
              <a:t>Ans</a:t>
            </a:r>
            <a:r>
              <a:rPr lang="en-IN" b="1" dirty="0" smtClean="0"/>
              <a:t>:</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t>12. Using DAX, calculate the rolling 3-month average of Monthly Income for each employee. </a:t>
            </a:r>
            <a:endParaRPr lang="en-US" sz="2000" dirty="0"/>
          </a:p>
        </p:txBody>
      </p:sp>
      <p:sp>
        <p:nvSpPr>
          <p:cNvPr id="3" name="Content Placeholder 2"/>
          <p:cNvSpPr>
            <a:spLocks noGrp="1"/>
          </p:cNvSpPr>
          <p:nvPr>
            <p:ph idx="1"/>
          </p:nvPr>
        </p:nvSpPr>
        <p:spPr/>
        <p:txBody>
          <a:bodyPr>
            <a:normAutofit/>
          </a:bodyPr>
          <a:lstStyle/>
          <a:p>
            <a:pPr>
              <a:buNone/>
            </a:pPr>
            <a:r>
              <a:rPr lang="en-US" sz="1600" b="1" dirty="0" smtClean="0"/>
              <a:t>ANS</a:t>
            </a:r>
            <a:r>
              <a:rPr lang="en-US" sz="1400" dirty="0" smtClean="0"/>
              <a:t>: </a:t>
            </a:r>
            <a:r>
              <a:rPr lang="en-US" sz="1400" dirty="0" smtClean="0">
                <a:latin typeface="Arial" pitchFamily="34" charset="0"/>
                <a:cs typeface="Arial" pitchFamily="34" charset="0"/>
              </a:rPr>
              <a:t>To calculate the rolling 3-month average of Monthly Income for each employee in Power BI using DAX, you can use a formula like this:</a:t>
            </a:r>
          </a:p>
          <a:p>
            <a:pPr>
              <a:buNone/>
            </a:pPr>
            <a:endParaRPr lang="en-US" sz="1400" dirty="0" smtClean="0">
              <a:latin typeface="Arial" pitchFamily="34" charset="0"/>
              <a:cs typeface="Arial" pitchFamily="34" charset="0"/>
            </a:endParaRPr>
          </a:p>
          <a:p>
            <a:pPr>
              <a:buNone/>
            </a:pPr>
            <a:r>
              <a:rPr lang="en-US" sz="1400" dirty="0" smtClean="0">
                <a:latin typeface="Arial" pitchFamily="34" charset="0"/>
                <a:cs typeface="Arial" pitchFamily="34" charset="0"/>
              </a:rPr>
              <a:t> Rolling_3_Month_Average = </a:t>
            </a:r>
          </a:p>
          <a:p>
            <a:pPr>
              <a:buNone/>
            </a:pPr>
            <a:r>
              <a:rPr lang="en-US" sz="1400" dirty="0" smtClean="0">
                <a:latin typeface="Arial" pitchFamily="34" charset="0"/>
                <a:cs typeface="Arial" pitchFamily="34" charset="0"/>
              </a:rPr>
              <a:t>VAR </a:t>
            </a:r>
            <a:r>
              <a:rPr lang="en-US" sz="1400" dirty="0" err="1" smtClean="0">
                <a:latin typeface="Arial" pitchFamily="34" charset="0"/>
                <a:cs typeface="Arial" pitchFamily="34" charset="0"/>
              </a:rPr>
              <a:t>CurrentDate</a:t>
            </a:r>
            <a:r>
              <a:rPr lang="en-US" sz="1400" dirty="0" smtClean="0">
                <a:latin typeface="Arial" pitchFamily="34" charset="0"/>
                <a:cs typeface="Arial" pitchFamily="34" charset="0"/>
              </a:rPr>
              <a:t> = MAX('Table'[Date])</a:t>
            </a:r>
          </a:p>
          <a:p>
            <a:pPr>
              <a:buNone/>
            </a:pPr>
            <a:r>
              <a:rPr lang="en-US" sz="1400" dirty="0" smtClean="0">
                <a:latin typeface="Arial" pitchFamily="34" charset="0"/>
                <a:cs typeface="Arial" pitchFamily="34" charset="0"/>
              </a:rPr>
              <a:t>RETURN CALCULATE(</a:t>
            </a:r>
          </a:p>
          <a:p>
            <a:pPr>
              <a:buNone/>
            </a:pPr>
            <a:r>
              <a:rPr lang="en-US" sz="1400" dirty="0" smtClean="0">
                <a:latin typeface="Arial" pitchFamily="34" charset="0"/>
                <a:cs typeface="Arial" pitchFamily="34" charset="0"/>
              </a:rPr>
              <a:t>    AVERAGE('Table'[Monthly Income]),</a:t>
            </a:r>
          </a:p>
          <a:p>
            <a:pPr>
              <a:buNone/>
            </a:pPr>
            <a:r>
              <a:rPr lang="en-US" sz="1400" dirty="0" smtClean="0">
                <a:latin typeface="Arial" pitchFamily="34" charset="0"/>
                <a:cs typeface="Arial" pitchFamily="34" charset="0"/>
              </a:rPr>
              <a:t>    FILTER(</a:t>
            </a:r>
          </a:p>
          <a:p>
            <a:pPr>
              <a:buNone/>
            </a:pPr>
            <a:r>
              <a:rPr lang="en-US" sz="1400" dirty="0" smtClean="0">
                <a:latin typeface="Arial" pitchFamily="34" charset="0"/>
                <a:cs typeface="Arial" pitchFamily="34" charset="0"/>
              </a:rPr>
              <a:t>        ALL('Table'),</a:t>
            </a:r>
          </a:p>
          <a:p>
            <a:pPr>
              <a:buNone/>
            </a:pPr>
            <a:r>
              <a:rPr lang="en-US" sz="1400" dirty="0" smtClean="0">
                <a:latin typeface="Arial" pitchFamily="34" charset="0"/>
                <a:cs typeface="Arial" pitchFamily="34" charset="0"/>
              </a:rPr>
              <a:t>        'Table'[Date] &gt;= DATEADD(</a:t>
            </a:r>
            <a:r>
              <a:rPr lang="en-US" sz="1400" dirty="0" err="1" smtClean="0">
                <a:latin typeface="Arial" pitchFamily="34" charset="0"/>
                <a:cs typeface="Arial" pitchFamily="34" charset="0"/>
              </a:rPr>
              <a:t>CurrentDate</a:t>
            </a:r>
            <a:r>
              <a:rPr lang="en-US" sz="1400" dirty="0" smtClean="0">
                <a:latin typeface="Arial" pitchFamily="34" charset="0"/>
                <a:cs typeface="Arial" pitchFamily="34" charset="0"/>
              </a:rPr>
              <a:t>, -3, MONTH) &amp;&amp;</a:t>
            </a:r>
          </a:p>
          <a:p>
            <a:pPr>
              <a:buNone/>
            </a:pPr>
            <a:r>
              <a:rPr lang="en-US" sz="1400" dirty="0" smtClean="0">
                <a:latin typeface="Arial" pitchFamily="34" charset="0"/>
                <a:cs typeface="Arial" pitchFamily="34" charset="0"/>
              </a:rPr>
              <a:t>        'Table'[Date] &lt;= </a:t>
            </a:r>
            <a:r>
              <a:rPr lang="en-US" sz="1400" dirty="0" err="1" smtClean="0">
                <a:latin typeface="Arial" pitchFamily="34" charset="0"/>
                <a:cs typeface="Arial" pitchFamily="34" charset="0"/>
              </a:rPr>
              <a:t>CurrentDate</a:t>
            </a:r>
            <a:r>
              <a:rPr lang="en-US" sz="1400" dirty="0" smtClean="0">
                <a:latin typeface="Arial" pitchFamily="34" charset="0"/>
                <a:cs typeface="Arial" pitchFamily="34" charset="0"/>
              </a:rPr>
              <a:t> &amp;&amp;</a:t>
            </a:r>
          </a:p>
          <a:p>
            <a:pPr>
              <a:buNone/>
            </a:pPr>
            <a:r>
              <a:rPr lang="en-US" sz="1400" dirty="0" smtClean="0">
                <a:latin typeface="Arial" pitchFamily="34" charset="0"/>
                <a:cs typeface="Arial" pitchFamily="34" charset="0"/>
              </a:rPr>
              <a:t>        'Table'[Employee_ID] = EARLIER('Table'[Employee_ID])</a:t>
            </a:r>
          </a:p>
          <a:p>
            <a:pPr>
              <a:buNone/>
            </a:pPr>
            <a:r>
              <a:rPr lang="en-US" sz="1400" dirty="0" smtClean="0">
                <a:latin typeface="Arial" pitchFamily="34" charset="0"/>
                <a:cs typeface="Arial" pitchFamily="34" charset="0"/>
              </a:rPr>
              <a:t>    )</a:t>
            </a:r>
          </a:p>
          <a:p>
            <a:pPr>
              <a:buNone/>
            </a:pPr>
            <a:r>
              <a:rPr lang="en-US" sz="1400" dirty="0" smtClean="0">
                <a:latin typeface="Arial" pitchFamily="34" charset="0"/>
                <a:cs typeface="Arial" pitchFamily="34" charset="0"/>
              </a:rPr>
              <a:t>)</a:t>
            </a:r>
          </a:p>
          <a:p>
            <a:pPr>
              <a:buNone/>
            </a:pPr>
            <a:r>
              <a:rPr lang="en-US" sz="1400" dirty="0" smtClean="0">
                <a:latin typeface="Arial" pitchFamily="34" charset="0"/>
                <a:cs typeface="Arial" pitchFamily="34" charset="0"/>
              </a:rPr>
              <a:t>In this formula :</a:t>
            </a:r>
          </a:p>
          <a:p>
            <a:r>
              <a:rPr lang="en-US" sz="1400" dirty="0" smtClean="0">
                <a:latin typeface="Arial" pitchFamily="34" charset="0"/>
                <a:cs typeface="Arial" pitchFamily="34" charset="0"/>
              </a:rPr>
              <a:t>  </a:t>
            </a:r>
            <a:r>
              <a:rPr lang="en-US" sz="1400" dirty="0" err="1" smtClean="0">
                <a:latin typeface="Arial" pitchFamily="34" charset="0"/>
                <a:cs typeface="Arial" pitchFamily="34" charset="0"/>
              </a:rPr>
              <a:t>CurrentDate</a:t>
            </a:r>
            <a:r>
              <a:rPr lang="en-US" sz="1400" dirty="0" smtClean="0">
                <a:latin typeface="Arial" pitchFamily="34" charset="0"/>
                <a:cs typeface="Arial" pitchFamily="34" charset="0"/>
              </a:rPr>
              <a:t> is the latest date in your data.</a:t>
            </a:r>
          </a:p>
          <a:p>
            <a:r>
              <a:rPr lang="en-US" sz="1400" dirty="0" smtClean="0">
                <a:latin typeface="Arial" pitchFamily="34" charset="0"/>
                <a:cs typeface="Arial" pitchFamily="34" charset="0"/>
              </a:rPr>
              <a:t>AVERAGE('Table'[Monthly Income]) calculates the average monthly income.</a:t>
            </a:r>
          </a:p>
          <a:p>
            <a:r>
              <a:rPr lang="en-IN" sz="1400" dirty="0" smtClean="0">
                <a:latin typeface="Arial" pitchFamily="34" charset="0"/>
                <a:cs typeface="Arial" pitchFamily="34" charset="0"/>
              </a:rPr>
              <a:t>Filter function create a new table that include only a row where the date is within the last 3 months and </a:t>
            </a:r>
            <a:r>
              <a:rPr lang="en-IN" sz="1400" dirty="0" err="1" smtClean="0">
                <a:latin typeface="Arial" pitchFamily="34" charset="0"/>
                <a:cs typeface="Arial" pitchFamily="34" charset="0"/>
              </a:rPr>
              <a:t>EmployeeID</a:t>
            </a:r>
            <a:r>
              <a:rPr lang="en-IN" sz="1400" dirty="0" smtClean="0">
                <a:latin typeface="Arial" pitchFamily="34" charset="0"/>
                <a:cs typeface="Arial" pitchFamily="34" charset="0"/>
              </a:rPr>
              <a:t> matches the current row’s </a:t>
            </a:r>
            <a:r>
              <a:rPr lang="en-IN" sz="1400" dirty="0" err="1" smtClean="0">
                <a:latin typeface="Arial" pitchFamily="34" charset="0"/>
                <a:cs typeface="Arial" pitchFamily="34" charset="0"/>
              </a:rPr>
              <a:t>EmployeeID</a:t>
            </a:r>
            <a:r>
              <a:rPr lang="en-IN" sz="1400" dirty="0" smtClean="0"/>
              <a:t>.</a:t>
            </a:r>
            <a:endParaRPr lang="en-US" sz="1400" dirty="0" smtClean="0"/>
          </a:p>
          <a:p>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t>14. How can you set up parameterized queries in Power BI to allow users to filter data based 2 of 2 on the Distance from Home column?</a:t>
            </a:r>
            <a:endParaRPr lang="en-US" sz="2000" dirty="0"/>
          </a:p>
        </p:txBody>
      </p:sp>
      <p:sp>
        <p:nvSpPr>
          <p:cNvPr id="3" name="Content Placeholder 2"/>
          <p:cNvSpPr>
            <a:spLocks noGrp="1"/>
          </p:cNvSpPr>
          <p:nvPr>
            <p:ph idx="1"/>
          </p:nvPr>
        </p:nvSpPr>
        <p:spPr/>
        <p:txBody>
          <a:bodyPr>
            <a:normAutofit/>
          </a:bodyPr>
          <a:lstStyle/>
          <a:p>
            <a:pPr>
              <a:buNone/>
            </a:pPr>
            <a:r>
              <a:rPr lang="en-IN" sz="1800" b="1" dirty="0" err="1" smtClean="0"/>
              <a:t>Ans</a:t>
            </a:r>
            <a:r>
              <a:rPr lang="en-IN" sz="1800" b="1" dirty="0" smtClean="0"/>
              <a:t> :</a:t>
            </a:r>
            <a:endParaRPr lang="en-US" sz="1800" b="1" dirty="0" smtClean="0"/>
          </a:p>
          <a:p>
            <a:pPr>
              <a:buNone/>
            </a:pPr>
            <a:r>
              <a:rPr lang="en-US" sz="1400" dirty="0" smtClean="0"/>
              <a:t>          </a:t>
            </a:r>
            <a:r>
              <a:rPr lang="en-US" sz="1600" dirty="0" smtClean="0"/>
              <a:t>To </a:t>
            </a:r>
            <a:r>
              <a:rPr lang="en-US" sz="1600" dirty="0" smtClean="0"/>
              <a:t>set up parameterized queries in Power BI to allow users to filter data based on the ‘Distance from Home’ column, you can follow these steps</a:t>
            </a:r>
            <a:r>
              <a:rPr lang="en-US" sz="1600" dirty="0" smtClean="0"/>
              <a:t>:</a:t>
            </a:r>
          </a:p>
          <a:p>
            <a:pPr>
              <a:buNone/>
            </a:pPr>
            <a:endParaRPr lang="en-US" sz="1400" dirty="0" smtClean="0"/>
          </a:p>
          <a:p>
            <a:r>
              <a:rPr lang="en-US" sz="1600" b="1" dirty="0" smtClean="0"/>
              <a:t>Create </a:t>
            </a:r>
            <a:r>
              <a:rPr lang="en-US" sz="1600" b="1" dirty="0" smtClean="0"/>
              <a:t>a Parameter: </a:t>
            </a:r>
            <a:r>
              <a:rPr lang="en-US" sz="1600" dirty="0" smtClean="0"/>
              <a:t>In Power BI Desktop, go to ‘Home’ &gt; ‘Transform data’ &gt; ‘Transform data’ to open the Power Query Editor. Select ‘New Parameters’ under ‘Manage Parameters’ in the ribbon. Fill out the information about the parameter and select </a:t>
            </a:r>
            <a:r>
              <a:rPr lang="en-US" sz="1600" dirty="0" smtClean="0"/>
              <a:t>'OK’</a:t>
            </a:r>
          </a:p>
          <a:p>
            <a:r>
              <a:rPr lang="en-US" sz="1600" b="1" dirty="0" smtClean="0"/>
              <a:t>Reference </a:t>
            </a:r>
            <a:r>
              <a:rPr lang="en-US" sz="1600" b="1" dirty="0" smtClean="0"/>
              <a:t>the Parameter in the Query</a:t>
            </a:r>
            <a:r>
              <a:rPr lang="en-US" sz="1600" dirty="0" smtClean="0"/>
              <a:t>: Once you create the parameter, you can reference it in the M query. To modify the M query, open the ‘Advanced editor’ while you have the query </a:t>
            </a:r>
            <a:r>
              <a:rPr lang="en-US" sz="1600" dirty="0" smtClean="0"/>
              <a:t>selected.</a:t>
            </a:r>
          </a:p>
          <a:p>
            <a:r>
              <a:rPr lang="en-US" sz="1600" dirty="0" smtClean="0"/>
              <a:t> </a:t>
            </a:r>
            <a:r>
              <a:rPr lang="en-US" sz="1600" b="1" dirty="0" smtClean="0"/>
              <a:t>Create a Table of Values</a:t>
            </a:r>
            <a:r>
              <a:rPr lang="en-US" sz="1600" dirty="0" smtClean="0"/>
              <a:t>: Create a table for the parameter with a column that provides the possible values available to be dynamically set based on filter </a:t>
            </a:r>
            <a:r>
              <a:rPr lang="en-US" sz="1600" dirty="0" smtClean="0"/>
              <a:t>selection.</a:t>
            </a:r>
          </a:p>
          <a:p>
            <a:r>
              <a:rPr lang="en-US" sz="1600" b="1" dirty="0" smtClean="0"/>
              <a:t>Apply </a:t>
            </a:r>
            <a:r>
              <a:rPr lang="en-US" sz="1600" b="1" dirty="0" smtClean="0"/>
              <a:t>Parameterized Filter</a:t>
            </a:r>
            <a:r>
              <a:rPr lang="en-US" sz="1600" dirty="0" smtClean="0"/>
              <a:t>: Apply the parameterized filter to your table, so data loads only for selected distances from </a:t>
            </a:r>
            <a:r>
              <a:rPr lang="en-US" sz="1600" dirty="0" smtClean="0"/>
              <a:t>home</a:t>
            </a:r>
            <a:endParaRPr lang="en-US" sz="1600" dirty="0" smtClean="0"/>
          </a:p>
          <a:p>
            <a:endParaRPr lang="en-US" sz="1600" dirty="0" smtClean="0"/>
          </a:p>
          <a:p>
            <a:pPr>
              <a:buNone/>
            </a:pPr>
            <a:r>
              <a:rPr lang="en-US" sz="1600" dirty="0" smtClean="0"/>
              <a:t/>
            </a:r>
            <a:br>
              <a:rPr lang="en-US" sz="1600" dirty="0" smtClean="0"/>
            </a:br>
            <a:endParaRPr lang="en-US" sz="14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t>15. In Excel, calculate the total Monthly Income for each Department, considering only the employees with a Job Level greater than or equal to 3</a:t>
            </a:r>
            <a:endParaRPr lang="en-US" sz="2000" dirty="0"/>
          </a:p>
        </p:txBody>
      </p:sp>
      <p:pic>
        <p:nvPicPr>
          <p:cNvPr id="4" name="Content Placeholder 3" descr="q.15.JPG"/>
          <p:cNvPicPr>
            <a:picLocks noGrp="1" noChangeAspect="1"/>
          </p:cNvPicPr>
          <p:nvPr>
            <p:ph idx="1"/>
          </p:nvPr>
        </p:nvPicPr>
        <p:blipFill>
          <a:blip r:embed="rId2"/>
          <a:stretch>
            <a:fillRect/>
          </a:stretch>
        </p:blipFill>
        <p:spPr>
          <a:xfrm>
            <a:off x="457200" y="1920936"/>
            <a:ext cx="8229600" cy="4333753"/>
          </a:xfrm>
          <a:ln>
            <a:solidFill>
              <a:schemeClr val="tx1"/>
            </a:solidFill>
          </a:ln>
          <a:effectLst>
            <a:glow rad="63500">
              <a:schemeClr val="accent2">
                <a:satMod val="175000"/>
                <a:alpha val="40000"/>
              </a:schemeClr>
            </a:glow>
            <a:outerShdw blurRad="50800" dist="38100" dir="2700000" algn="tl" rotWithShape="0">
              <a:prstClr val="black">
                <a:alpha val="40000"/>
              </a:prst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t>16. Explain how to perform a What-If analysis in Excel to understand the impact of a 10% increase in Percent Salary Hike on Monthly Income. </a:t>
            </a:r>
            <a:endParaRPr lang="en-US" sz="2000" dirty="0"/>
          </a:p>
        </p:txBody>
      </p:sp>
      <p:pic>
        <p:nvPicPr>
          <p:cNvPr id="4" name="Content Placeholder 3" descr="q.16.JPG"/>
          <p:cNvPicPr>
            <a:picLocks noGrp="1" noChangeAspect="1"/>
          </p:cNvPicPr>
          <p:nvPr>
            <p:ph idx="1"/>
          </p:nvPr>
        </p:nvPicPr>
        <p:blipFill>
          <a:blip r:embed="rId2"/>
          <a:stretch>
            <a:fillRect/>
          </a:stretch>
        </p:blipFill>
        <p:spPr>
          <a:xfrm>
            <a:off x="2860389" y="1774825"/>
            <a:ext cx="3423222" cy="4625975"/>
          </a:xfrm>
          <a:ln>
            <a:solidFill>
              <a:schemeClr val="tx1"/>
            </a:solidFill>
          </a:ln>
          <a:effectLst>
            <a:outerShdw blurRad="50800" dist="38100" dir="2700000" algn="tl" rotWithShape="0">
              <a:prstClr val="black">
                <a:alpha val="40000"/>
              </a:prst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t>17. Verify if the data adheres to a predefined schema. What actions would you take if you find inconsistencies?</a:t>
            </a:r>
            <a:endParaRPr lang="en-US" sz="2000" dirty="0"/>
          </a:p>
        </p:txBody>
      </p:sp>
      <p:sp>
        <p:nvSpPr>
          <p:cNvPr id="3" name="Content Placeholder 2"/>
          <p:cNvSpPr>
            <a:spLocks noGrp="1"/>
          </p:cNvSpPr>
          <p:nvPr>
            <p:ph idx="1"/>
          </p:nvPr>
        </p:nvSpPr>
        <p:spPr/>
        <p:txBody>
          <a:bodyPr>
            <a:normAutofit/>
          </a:bodyPr>
          <a:lstStyle/>
          <a:p>
            <a:pPr>
              <a:buNone/>
            </a:pPr>
            <a:r>
              <a:rPr lang="en-US" sz="1600" b="1" dirty="0" err="1" smtClean="0"/>
              <a:t>Ans</a:t>
            </a:r>
            <a:r>
              <a:rPr lang="en-US" sz="1400" dirty="0" smtClean="0"/>
              <a:t>:  If </a:t>
            </a:r>
            <a:r>
              <a:rPr lang="en-US" sz="1400" dirty="0" smtClean="0"/>
              <a:t>the data adheres to a predefined schema in Power BI and the actions you took upon finding inconsistencies:</a:t>
            </a:r>
          </a:p>
          <a:p>
            <a:r>
              <a:rPr lang="en-US" sz="1400" b="1" dirty="0" smtClean="0"/>
              <a:t>Loaded Data</a:t>
            </a:r>
            <a:r>
              <a:rPr lang="en-US" sz="1400" dirty="0" smtClean="0"/>
              <a:t>: You imported your HR data into Power BI.</a:t>
            </a:r>
          </a:p>
          <a:p>
            <a:r>
              <a:rPr lang="en-US" sz="1400" b="1" dirty="0" smtClean="0"/>
              <a:t>Inspected Data</a:t>
            </a:r>
            <a:r>
              <a:rPr lang="en-US" sz="1400" dirty="0" smtClean="0"/>
              <a:t>: You switched to the ‘Data’ view and inspected each column in your dataset. You checked for inconsistencies in data types, formats, or values that didn’t align with your predefined schema.</a:t>
            </a:r>
          </a:p>
          <a:p>
            <a:r>
              <a:rPr lang="en-US" sz="1400" b="1" dirty="0" smtClean="0"/>
              <a:t>Checked Relationships</a:t>
            </a:r>
            <a:r>
              <a:rPr lang="en-US" sz="1400" dirty="0" smtClean="0"/>
              <a:t>: You went to the ‘Model’ view and verified the relationships between your tables. You ensured that the relationships aligned with your predefined schema.</a:t>
            </a:r>
          </a:p>
          <a:p>
            <a:r>
              <a:rPr lang="en-US" sz="1400" b="1" dirty="0" smtClean="0"/>
              <a:t>Assumed Referential Integrity</a:t>
            </a:r>
            <a:r>
              <a:rPr lang="en-US" sz="1400" dirty="0" smtClean="0"/>
              <a:t>: You used the ‘Assume Referential Integrity’ setting in Power BI to validate that there were no Null or mismatched </a:t>
            </a:r>
            <a:r>
              <a:rPr lang="en-US" sz="1400" dirty="0" smtClean="0"/>
              <a:t>rows.</a:t>
            </a:r>
          </a:p>
          <a:p>
            <a:endParaRPr lang="en-US" sz="1400" dirty="0" smtClean="0"/>
          </a:p>
          <a:p>
            <a:pPr>
              <a:buNone/>
            </a:pPr>
            <a:r>
              <a:rPr lang="en-US" sz="1400" b="1" dirty="0" smtClean="0"/>
              <a:t>                                                      </a:t>
            </a:r>
            <a:r>
              <a:rPr lang="en-US" sz="1600" b="1" i="1" dirty="0" smtClean="0"/>
              <a:t>Upon </a:t>
            </a:r>
            <a:r>
              <a:rPr lang="en-US" sz="1600" b="1" i="1" dirty="0" smtClean="0"/>
              <a:t>finding inconsistencies:</a:t>
            </a:r>
          </a:p>
          <a:p>
            <a:r>
              <a:rPr lang="en-US" sz="1400" b="1" dirty="0" smtClean="0"/>
              <a:t>Cleaned Data</a:t>
            </a:r>
            <a:r>
              <a:rPr lang="en-US" sz="1400" dirty="0" smtClean="0"/>
              <a:t>: You cleaned the data to fix inconsistencies. This involved removing duplicates, filling in missing values, correcting inconsistent formats, etc.</a:t>
            </a:r>
          </a:p>
          <a:p>
            <a:r>
              <a:rPr lang="en-US" sz="1400" b="1" dirty="0" smtClean="0"/>
              <a:t>Updated Power Query</a:t>
            </a:r>
            <a:r>
              <a:rPr lang="en-US" sz="1400" dirty="0" smtClean="0"/>
              <a:t>: You revised the Power Query to fix the inconsistencies.</a:t>
            </a:r>
          </a:p>
          <a:p>
            <a:r>
              <a:rPr lang="en-US" sz="1400" b="1" dirty="0" smtClean="0"/>
              <a:t>Communicated with Data Owners</a:t>
            </a:r>
            <a:r>
              <a:rPr lang="en-US" sz="1400" dirty="0" smtClean="0"/>
              <a:t>: You communicated the issues to the data owners or providers.</a:t>
            </a:r>
          </a:p>
          <a:p>
            <a:r>
              <a:rPr lang="en-US" sz="1400" b="1" dirty="0" smtClean="0"/>
              <a:t>Revised Schema</a:t>
            </a:r>
            <a:r>
              <a:rPr lang="en-US" sz="1400" dirty="0" smtClean="0"/>
              <a:t>: You updated the schema to better reflect the data.</a:t>
            </a:r>
          </a:p>
          <a:p>
            <a:r>
              <a:rPr lang="en-US" sz="1400" dirty="0" smtClean="0"/>
              <a:t>By following these steps, you ensured that your data adhered to its predefined schema, thereby maintaining a high level of data quality for reliable analytics and decision-making.</a:t>
            </a:r>
          </a:p>
          <a:p>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HR Dashboard</a:t>
            </a:r>
            <a:endParaRPr lang="en-US" dirty="0"/>
          </a:p>
        </p:txBody>
      </p:sp>
      <p:pic>
        <p:nvPicPr>
          <p:cNvPr id="6" name="Content Placeholder 5" descr="hr dash.JPG"/>
          <p:cNvPicPr>
            <a:picLocks noGrp="1" noChangeAspect="1"/>
          </p:cNvPicPr>
          <p:nvPr>
            <p:ph idx="1"/>
          </p:nvPr>
        </p:nvPicPr>
        <p:blipFill>
          <a:blip r:embed="rId2"/>
          <a:stretch>
            <a:fillRect/>
          </a:stretch>
        </p:blipFill>
        <p:spPr>
          <a:xfrm>
            <a:off x="457200" y="1817474"/>
            <a:ext cx="8229600" cy="4540676"/>
          </a:xfrm>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500" dirty="0" smtClean="0"/>
              <a:t>                                Overall conclusions</a:t>
            </a:r>
            <a:endParaRPr lang="en-US" sz="2500"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IN" sz="5400" b="1" dirty="0" smtClean="0"/>
          </a:p>
          <a:p>
            <a:pPr algn="ctr">
              <a:buNone/>
            </a:pPr>
            <a:endParaRPr lang="en-IN" sz="5400" b="1" dirty="0" smtClean="0"/>
          </a:p>
          <a:p>
            <a:pPr algn="ctr">
              <a:buNone/>
            </a:pPr>
            <a:r>
              <a:rPr lang="en-IN" sz="5400" b="1" dirty="0" smtClean="0"/>
              <a:t>  THANK YOU</a:t>
            </a:r>
            <a:endParaRPr lang="en-US" sz="5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000" dirty="0" smtClean="0"/>
              <a:t>1.Using Excel, how would you filter the dataset to only show employees aged 30 and above?</a:t>
            </a:r>
            <a:endParaRPr lang="en-US" sz="2000" dirty="0"/>
          </a:p>
        </p:txBody>
      </p:sp>
      <p:pic>
        <p:nvPicPr>
          <p:cNvPr id="4" name="Content Placeholder 3" descr="q.1"/>
          <p:cNvPicPr>
            <a:picLocks noGrp="1" noChangeAspect="1"/>
          </p:cNvPicPr>
          <p:nvPr>
            <p:ph idx="1"/>
          </p:nvPr>
        </p:nvPicPr>
        <p:blipFill>
          <a:blip r:embed="rId2"/>
          <a:stretch>
            <a:fillRect/>
          </a:stretch>
        </p:blipFill>
        <p:spPr>
          <a:xfrm>
            <a:off x="1000100" y="1857364"/>
            <a:ext cx="6929486" cy="4572032"/>
          </a:xfrm>
          <a:ln>
            <a:solidFill>
              <a:schemeClr val="tx1"/>
            </a:solidFill>
          </a:ln>
          <a:effectLst>
            <a:outerShdw blurRad="50800" dist="38100" dir="2700000" algn="tl"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t>2. Create a pivot table to summarize the average Monthly Income by Job Role</a:t>
            </a:r>
            <a:br>
              <a:rPr lang="en-US" sz="2000" dirty="0" smtClean="0"/>
            </a:br>
            <a:endParaRPr lang="en-US" sz="2000" dirty="0"/>
          </a:p>
        </p:txBody>
      </p:sp>
      <p:pic>
        <p:nvPicPr>
          <p:cNvPr id="4" name="Content Placeholder 3" descr="q.2"/>
          <p:cNvPicPr>
            <a:picLocks noGrp="1" noChangeAspect="1"/>
          </p:cNvPicPr>
          <p:nvPr>
            <p:ph idx="1"/>
          </p:nvPr>
        </p:nvPicPr>
        <p:blipFill>
          <a:blip r:embed="rId2"/>
          <a:stretch>
            <a:fillRect/>
          </a:stretch>
        </p:blipFill>
        <p:spPr>
          <a:xfrm>
            <a:off x="1428728" y="1928802"/>
            <a:ext cx="5929354" cy="3571900"/>
          </a:xfrm>
          <a:ln>
            <a:solidFill>
              <a:schemeClr val="tx1"/>
            </a:solidFill>
          </a:ln>
          <a:effectLst>
            <a:outerShdw blurRad="50800" dist="38100" dir="2700000" algn="tl" rotWithShape="0">
              <a:prstClr val="black">
                <a:alpha val="40000"/>
              </a:prst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143000"/>
          </a:xfrm>
        </p:spPr>
        <p:txBody>
          <a:bodyPr>
            <a:normAutofit/>
          </a:bodyPr>
          <a:lstStyle/>
          <a:p>
            <a:pPr algn="ctr"/>
            <a:r>
              <a:rPr lang="en-US" sz="2000" dirty="0" smtClean="0"/>
              <a:t>3. Apply conditional formatting to highlight employees with Monthly Income above the company's average income</a:t>
            </a:r>
            <a:r>
              <a:rPr lang="en-US" sz="2000" dirty="0" smtClean="0"/>
              <a:t>. </a:t>
            </a:r>
            <a:endParaRPr lang="en-US" sz="2000" dirty="0"/>
          </a:p>
        </p:txBody>
      </p:sp>
      <p:pic>
        <p:nvPicPr>
          <p:cNvPr id="4" name="Content Placeholder 3" descr="q.3"/>
          <p:cNvPicPr>
            <a:picLocks noGrp="1" noChangeAspect="1"/>
          </p:cNvPicPr>
          <p:nvPr>
            <p:ph idx="1"/>
          </p:nvPr>
        </p:nvPicPr>
        <p:blipFill>
          <a:blip r:embed="rId2"/>
          <a:stretch>
            <a:fillRect/>
          </a:stretch>
        </p:blipFill>
        <p:spPr>
          <a:xfrm>
            <a:off x="3428992" y="2143116"/>
            <a:ext cx="1928825" cy="4357718"/>
          </a:xfrm>
          <a:effectLst>
            <a:glow rad="63500">
              <a:schemeClr val="accent1">
                <a:satMod val="175000"/>
                <a:alpha val="40000"/>
              </a:schemeClr>
            </a:glow>
          </a:effectLst>
        </p:spPr>
      </p:pic>
      <p:sp>
        <p:nvSpPr>
          <p:cNvPr id="6" name="TextBox 5"/>
          <p:cNvSpPr txBox="1"/>
          <p:nvPr/>
        </p:nvSpPr>
        <p:spPr>
          <a:xfrm>
            <a:off x="357158" y="1643050"/>
            <a:ext cx="5429288" cy="369332"/>
          </a:xfrm>
          <a:prstGeom prst="rect">
            <a:avLst/>
          </a:prstGeom>
          <a:noFill/>
        </p:spPr>
        <p:txBody>
          <a:bodyPr wrap="square" rtlCol="0">
            <a:spAutoFit/>
          </a:bodyPr>
          <a:lstStyle/>
          <a:p>
            <a:r>
              <a:rPr lang="en-IN" dirty="0" err="1" smtClean="0"/>
              <a:t>Ans</a:t>
            </a:r>
            <a:r>
              <a:rPr lang="en-IN" dirty="0" smtClean="0"/>
              <a:t>:  The  Average of monthly income is </a:t>
            </a:r>
            <a:r>
              <a:rPr lang="en-IN" sz="1600" dirty="0" smtClean="0">
                <a:solidFill>
                  <a:srgbClr val="FF0000"/>
                </a:solidFill>
                <a:latin typeface="Calibri" pitchFamily="34" charset="0"/>
                <a:cs typeface="Calibri" pitchFamily="34" charset="0"/>
              </a:rPr>
              <a:t>65026.58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smtClean="0"/>
              <a:t>4. Create a bar chart in Excel to visualize the distribution of employee ages.</a:t>
            </a:r>
            <a:endParaRPr lang="en-US" sz="2400" dirty="0"/>
          </a:p>
        </p:txBody>
      </p:sp>
      <p:pic>
        <p:nvPicPr>
          <p:cNvPr id="4" name="Content Placeholder 3" descr="q.4.JPG"/>
          <p:cNvPicPr>
            <a:picLocks noGrp="1" noChangeAspect="1"/>
          </p:cNvPicPr>
          <p:nvPr>
            <p:ph idx="1"/>
          </p:nvPr>
        </p:nvPicPr>
        <p:blipFill>
          <a:blip r:embed="rId2"/>
          <a:stretch>
            <a:fillRect/>
          </a:stretch>
        </p:blipFill>
        <p:spPr>
          <a:xfrm>
            <a:off x="1071538" y="2071678"/>
            <a:ext cx="7372344" cy="4083069"/>
          </a:xfrm>
        </p:spPr>
      </p:pic>
      <p:sp>
        <p:nvSpPr>
          <p:cNvPr id="5" name="TextBox 4"/>
          <p:cNvSpPr txBox="1"/>
          <p:nvPr/>
        </p:nvSpPr>
        <p:spPr>
          <a:xfrm>
            <a:off x="3643306" y="6072206"/>
            <a:ext cx="2071702" cy="307777"/>
          </a:xfrm>
          <a:prstGeom prst="rect">
            <a:avLst/>
          </a:prstGeom>
          <a:noFill/>
        </p:spPr>
        <p:txBody>
          <a:bodyPr wrap="square" rtlCol="0">
            <a:spAutoFit/>
          </a:bodyPr>
          <a:lstStyle/>
          <a:p>
            <a:pPr algn="ctr"/>
            <a:r>
              <a:rPr lang="en-IN" sz="1400" dirty="0" smtClean="0"/>
              <a:t>      </a:t>
            </a:r>
            <a:r>
              <a:rPr lang="en-IN" sz="1100" dirty="0" smtClean="0"/>
              <a:t>Employee ages</a:t>
            </a:r>
            <a:endParaRPr lang="en-US" sz="1100" dirty="0"/>
          </a:p>
        </p:txBody>
      </p:sp>
      <p:sp>
        <p:nvSpPr>
          <p:cNvPr id="6" name="TextBox 5"/>
          <p:cNvSpPr txBox="1"/>
          <p:nvPr/>
        </p:nvSpPr>
        <p:spPr>
          <a:xfrm rot="16200000">
            <a:off x="-50856" y="3622702"/>
            <a:ext cx="2077773" cy="261610"/>
          </a:xfrm>
          <a:prstGeom prst="rect">
            <a:avLst/>
          </a:prstGeom>
          <a:noFill/>
        </p:spPr>
        <p:txBody>
          <a:bodyPr wrap="square" rtlCol="0">
            <a:spAutoFit/>
          </a:bodyPr>
          <a:lstStyle/>
          <a:p>
            <a:r>
              <a:rPr lang="en-IN" sz="1050" dirty="0" smtClean="0"/>
              <a:t>Monthly income</a:t>
            </a:r>
            <a:endParaRPr lang="en-US" sz="1050" dirty="0"/>
          </a:p>
        </p:txBody>
      </p:sp>
      <p:sp>
        <p:nvSpPr>
          <p:cNvPr id="7" name="TextBox 6"/>
          <p:cNvSpPr txBox="1"/>
          <p:nvPr/>
        </p:nvSpPr>
        <p:spPr>
          <a:xfrm rot="16200000">
            <a:off x="7938414" y="4063114"/>
            <a:ext cx="1101210" cy="261610"/>
          </a:xfrm>
          <a:prstGeom prst="rect">
            <a:avLst/>
          </a:prstGeom>
          <a:noFill/>
        </p:spPr>
        <p:txBody>
          <a:bodyPr wrap="square" rtlCol="0">
            <a:spAutoFit/>
          </a:bodyPr>
          <a:lstStyle/>
          <a:p>
            <a:r>
              <a:rPr lang="en-IN" sz="1100" dirty="0" smtClean="0"/>
              <a:t>Attrition count</a:t>
            </a:r>
            <a:endParaRPr lang="en-US"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5. Identify and clean any missing or inconsistent data in the "Department" column.</a:t>
            </a:r>
            <a:endParaRPr lang="en-US" sz="2800" dirty="0"/>
          </a:p>
        </p:txBody>
      </p:sp>
      <p:sp>
        <p:nvSpPr>
          <p:cNvPr id="3" name="Content Placeholder 2"/>
          <p:cNvSpPr>
            <a:spLocks noGrp="1"/>
          </p:cNvSpPr>
          <p:nvPr>
            <p:ph idx="1"/>
          </p:nvPr>
        </p:nvSpPr>
        <p:spPr/>
        <p:txBody>
          <a:bodyPr/>
          <a:lstStyle/>
          <a:p>
            <a:endParaRPr lang="en-IN" dirty="0" smtClean="0"/>
          </a:p>
          <a:p>
            <a:r>
              <a:rPr lang="en-IN" sz="2400" dirty="0" err="1" smtClean="0"/>
              <a:t>Ans</a:t>
            </a:r>
            <a:r>
              <a:rPr lang="en-IN" sz="2400" dirty="0" smtClean="0"/>
              <a:t>: There is no missing or inconsistent data in Department column.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t>6. In Power BI, establish a relationship between the "</a:t>
            </a:r>
            <a:r>
              <a:rPr lang="en-US" sz="2000" dirty="0" err="1" smtClean="0"/>
              <a:t>EmployeeID</a:t>
            </a:r>
            <a:r>
              <a:rPr lang="en-US" sz="2000" dirty="0" smtClean="0"/>
              <a:t>" in the employee data and the "</a:t>
            </a:r>
            <a:r>
              <a:rPr lang="en-US" sz="2000" dirty="0" err="1" smtClean="0"/>
              <a:t>EmployeeID</a:t>
            </a:r>
            <a:r>
              <a:rPr lang="en-US" sz="2000" dirty="0" smtClean="0"/>
              <a:t>" in the time tracking data.</a:t>
            </a:r>
            <a:endParaRPr lang="en-US" sz="2000" dirty="0"/>
          </a:p>
        </p:txBody>
      </p:sp>
      <p:pic>
        <p:nvPicPr>
          <p:cNvPr id="6" name="Content Placeholder 5" descr="q.6.1"/>
          <p:cNvPicPr>
            <a:picLocks noGrp="1" noChangeAspect="1"/>
          </p:cNvPicPr>
          <p:nvPr>
            <p:ph idx="1"/>
          </p:nvPr>
        </p:nvPicPr>
        <p:blipFill>
          <a:blip r:embed="rId2"/>
          <a:stretch>
            <a:fillRect/>
          </a:stretch>
        </p:blipFill>
        <p:spPr>
          <a:xfrm>
            <a:off x="428596" y="2285992"/>
            <a:ext cx="3786214" cy="3291840"/>
          </a:xfrm>
          <a:ln>
            <a:solidFill>
              <a:schemeClr val="tx1"/>
            </a:solidFill>
          </a:ln>
          <a:effectLst>
            <a:outerShdw blurRad="50800" dist="38100" dir="2700000" algn="tl" rotWithShape="0">
              <a:prstClr val="black">
                <a:alpha val="40000"/>
              </a:prstClr>
            </a:outerShdw>
          </a:effectLst>
        </p:spPr>
      </p:pic>
      <p:pic>
        <p:nvPicPr>
          <p:cNvPr id="7" name="Picture 6" descr="q.6.2"/>
          <p:cNvPicPr>
            <a:picLocks noChangeAspect="1"/>
          </p:cNvPicPr>
          <p:nvPr/>
        </p:nvPicPr>
        <p:blipFill>
          <a:blip r:embed="rId3"/>
          <a:stretch>
            <a:fillRect/>
          </a:stretch>
        </p:blipFill>
        <p:spPr>
          <a:xfrm>
            <a:off x="4714876" y="2285992"/>
            <a:ext cx="3857652" cy="3208020"/>
          </a:xfrm>
          <a:prstGeom prst="rect">
            <a:avLst/>
          </a:prstGeom>
          <a:ln>
            <a:solidFill>
              <a:schemeClr val="tx1"/>
            </a:solidFill>
          </a:ln>
          <a:effectLst>
            <a:outerShdw blurRad="50800" dist="38100" dir="2700000" algn="tl" rotWithShape="0">
              <a:prstClr val="black">
                <a:alpha val="40000"/>
              </a:prstClr>
            </a:outerShdw>
          </a:effectLst>
        </p:spPr>
      </p:pic>
      <p:sp>
        <p:nvSpPr>
          <p:cNvPr id="8" name="TextBox 7"/>
          <p:cNvSpPr txBox="1"/>
          <p:nvPr/>
        </p:nvSpPr>
        <p:spPr>
          <a:xfrm>
            <a:off x="357158" y="1785926"/>
            <a:ext cx="6715172" cy="369332"/>
          </a:xfrm>
          <a:prstGeom prst="rect">
            <a:avLst/>
          </a:prstGeom>
          <a:noFill/>
        </p:spPr>
        <p:txBody>
          <a:bodyPr wrap="square" rtlCol="0">
            <a:spAutoFit/>
          </a:bodyPr>
          <a:lstStyle/>
          <a:p>
            <a:r>
              <a:rPr lang="en-IN" dirty="0" err="1" smtClean="0"/>
              <a:t>Ans</a:t>
            </a:r>
            <a:r>
              <a:rPr lang="en-IN" dirty="0" smtClean="0"/>
              <a:t>: There is one to one relation between them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t>7. Using DAX, create a calculated column that calculates the average years an employee has spent with their current manager</a:t>
            </a:r>
            <a:endParaRPr lang="en-US" sz="2000" dirty="0"/>
          </a:p>
        </p:txBody>
      </p:sp>
      <p:pic>
        <p:nvPicPr>
          <p:cNvPr id="4" name="Content Placeholder 3" descr="q.7.JPG"/>
          <p:cNvPicPr>
            <a:picLocks noGrp="1" noChangeAspect="1"/>
          </p:cNvPicPr>
          <p:nvPr>
            <p:ph idx="1"/>
          </p:nvPr>
        </p:nvPicPr>
        <p:blipFill>
          <a:blip r:embed="rId2"/>
          <a:stretch>
            <a:fillRect/>
          </a:stretch>
        </p:blipFill>
        <p:spPr>
          <a:xfrm>
            <a:off x="1357290" y="2214554"/>
            <a:ext cx="6500383" cy="3481398"/>
          </a:xfrm>
        </p:spPr>
      </p:pic>
      <p:sp>
        <p:nvSpPr>
          <p:cNvPr id="5" name="TextBox 4"/>
          <p:cNvSpPr txBox="1"/>
          <p:nvPr/>
        </p:nvSpPr>
        <p:spPr>
          <a:xfrm>
            <a:off x="214282" y="1571612"/>
            <a:ext cx="7929618" cy="338554"/>
          </a:xfrm>
          <a:prstGeom prst="rect">
            <a:avLst/>
          </a:prstGeom>
          <a:noFill/>
        </p:spPr>
        <p:txBody>
          <a:bodyPr wrap="square" rtlCol="0">
            <a:spAutoFit/>
          </a:bodyPr>
          <a:lstStyle/>
          <a:p>
            <a:r>
              <a:rPr lang="en-IN" sz="1600" dirty="0" err="1" smtClean="0"/>
              <a:t>Ans</a:t>
            </a:r>
            <a:r>
              <a:rPr lang="en-IN" sz="1600" dirty="0" smtClean="0"/>
              <a:t>: The average years an employee has spent with their current manager is : </a:t>
            </a:r>
            <a:r>
              <a:rPr lang="en-IN" sz="1600" dirty="0" smtClean="0">
                <a:solidFill>
                  <a:srgbClr val="FF0000"/>
                </a:solidFill>
              </a:rPr>
              <a:t>4.13 years</a:t>
            </a:r>
            <a:endParaRPr lang="en-US" sz="1600"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466</TotalTime>
  <Words>1210</Words>
  <Application>Microsoft Office PowerPoint</Application>
  <PresentationFormat>On-screen Show (4:3)</PresentationFormat>
  <Paragraphs>87</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Module</vt:lpstr>
      <vt:lpstr>TASK 1:  HR DATA ANALYSIS </vt:lpstr>
      <vt:lpstr>HR Dashboard</vt:lpstr>
      <vt:lpstr>1.Using Excel, how would you filter the dataset to only show employees aged 30 and above?</vt:lpstr>
      <vt:lpstr>2. Create a pivot table to summarize the average Monthly Income by Job Role </vt:lpstr>
      <vt:lpstr>3. Apply conditional formatting to highlight employees with Monthly Income above the company's average income. </vt:lpstr>
      <vt:lpstr>4. Create a bar chart in Excel to visualize the distribution of employee ages.</vt:lpstr>
      <vt:lpstr>5. Identify and clean any missing or inconsistent data in the "Department" column.</vt:lpstr>
      <vt:lpstr>6. In Power BI, establish a relationship between the "EmployeeID" in the employee data and the "EmployeeID" in the time tracking data.</vt:lpstr>
      <vt:lpstr>7. Using DAX, create a calculated column that calculates the average years an employee has spent with their current manager</vt:lpstr>
      <vt:lpstr>8. Using Excel, create a pivot table that displays the count of employees in each Marital Status category, segmented by Department.</vt:lpstr>
      <vt:lpstr>9. Apply conditional formatting to highlight employees with both above-average Monthly Income and above-average Job Satisfaction</vt:lpstr>
      <vt:lpstr>10.In Power BI, create a line chart that visualizes the trend of Employee Attrition over the years. </vt:lpstr>
      <vt:lpstr>11. Describe how you would create a star schema for this dataset, explaining the benefits of doing so.</vt:lpstr>
      <vt:lpstr>13. Create a hierarchy in Power BI that allows users to drill down from Department to Job Role to further narrow their analysis</vt:lpstr>
      <vt:lpstr>12. Using DAX, calculate the rolling 3-month average of Monthly Income for each employee. </vt:lpstr>
      <vt:lpstr>14. How can you set up parameterized queries in Power BI to allow users to filter data based 2 of 2 on the Distance from Home column?</vt:lpstr>
      <vt:lpstr>15. In Excel, calculate the total Monthly Income for each Department, considering only the employees with a Job Level greater than or equal to 3</vt:lpstr>
      <vt:lpstr>16. Explain how to perform a What-If analysis in Excel to understand the impact of a 10% increase in Percent Salary Hike on Monthly Income. </vt:lpstr>
      <vt:lpstr>17. Verify if the data adheres to a predefined schema. What actions would you take if you find inconsistencies?</vt:lpstr>
      <vt:lpstr>                                Overall conclusions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data analytics</dc:title>
  <dc:creator>admin</dc:creator>
  <cp:lastModifiedBy>admin</cp:lastModifiedBy>
  <cp:revision>48</cp:revision>
  <dcterms:created xsi:type="dcterms:W3CDTF">2024-01-03T04:06:05Z</dcterms:created>
  <dcterms:modified xsi:type="dcterms:W3CDTF">2024-01-04T10:23:41Z</dcterms:modified>
</cp:coreProperties>
</file>