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12A-8B82-3217-12C6-D1CDBC9A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D067B-6F34-56C7-04EA-3A94E1B81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4616-3DAF-03F8-31CE-D529ED5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919C-E0E1-9548-5B90-6DD660EB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D7CA-AEA9-9CC1-1765-1D28B22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6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E61-AE94-ECB5-2773-E82BEDAE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73C83-705F-EC55-85DF-C9EF8808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74C4-3EBE-4D88-0D41-8FC080BE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3460-169D-D31C-1B94-3FAAC534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61B5-A90A-39E8-5A3C-7F5EB4D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9E736-ABC4-5B74-F128-910C68A68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7B189-27BE-DD87-F8F1-C5691BA5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7D80-7259-979B-0798-F274DB04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C696-039A-E569-8E86-18CA524F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FD3D-0B4C-1CD7-A850-72D3ACE4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4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EECC-3008-7802-9563-AA7D53F1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BDD4-26C2-258C-591C-268C06C8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483A-C9D9-24C5-113E-F5FD0F8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8056-134B-305A-F872-904AD2F5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65A6-88BA-8D38-9F70-CE4FB09C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88EE-B407-1BF2-AC0D-2CF85890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AAE7-0F0B-EF03-70E5-F1876AB8A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F298-B5F7-9940-201E-6AB5EFB7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3089-42B3-C171-4070-DED1EC21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71E4-032F-6551-4335-768538DD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F97A-4F1C-3095-E60C-E08C987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AE5-D571-B5B7-B1C8-ECE7D055F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F7DC4-6BCF-CD68-0882-CB8A1870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A757-0913-2951-9876-FF32619F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C2BE-1261-334E-EE24-ABA02AB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B2F9-FAE9-12E2-B28B-742BC76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9B58-DA74-D7DB-D950-0A08962E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1BB-C2CA-1DCA-F878-E99460A0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2E369-5E2E-106E-4BCA-90DE5231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26560-FAA7-F4B9-F43E-BD0CD5C28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DE289-EB48-0333-0DCC-625580EB8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DC7BE-1786-4EDD-2E20-350B581D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149D4-B4C9-9680-1F9E-8F94677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71D04-EB53-231E-164B-185DE86A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8E6-163A-2EED-132B-094B657E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C8EA7-23C2-4C45-4872-31EB066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FAF8-5E96-7CDA-C1A9-0C1EC4A4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B55D-2DBA-7194-71A1-A9C21159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C095C-91C7-E80E-90FE-B4012802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35A5A-FC05-E57C-493C-0E23BDCF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B7CE2-C000-C739-2B58-80D8AD8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14C6-4BE7-11A5-CF45-07833A17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3FA6-D605-C681-3FFB-A0469B8B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6D247-D076-9195-3B27-26467EB41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7BD9-6720-A3DB-153B-284374F8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FAA5B-35B9-302D-6C2D-6CC8582A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3B23-66D2-9CB8-B887-6A557DA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0D86-E4DC-B019-52A7-6424C009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714D5-ED3D-2E49-64E4-C4B83CD6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B1DD7-01FE-BB5C-93B5-11A9B110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DF98-6DEF-E2BB-3557-82747225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A94E-F3DD-83AD-DEC4-AF166CB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DBB0-DE60-4B53-1A0E-F3101918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88934-65BC-CF75-B2FA-56B3D24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705B-985F-4A11-2C70-BFCF933A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9527-D4D7-2740-7576-A201FD7F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0F482-B402-460E-9FF2-DAB7BD8BAE8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67907-3917-62C3-5B5E-9CF31ED6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3D91-852A-B756-A3A9-33BB2063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1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lockchain">
            <a:extLst>
              <a:ext uri="{FF2B5EF4-FFF2-40B4-BE49-F238E27FC236}">
                <a16:creationId xmlns:a16="http://schemas.microsoft.com/office/drawing/2014/main" id="{9E003F2D-4638-FE5D-A75C-609AED69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tack of silver coins">
            <a:extLst>
              <a:ext uri="{FF2B5EF4-FFF2-40B4-BE49-F238E27FC236}">
                <a16:creationId xmlns:a16="http://schemas.microsoft.com/office/drawing/2014/main" id="{4CD04D96-249B-1230-FC87-0EB62FD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0E4E7-F260-3EF8-ACB3-7DBF57A7653E}"/>
              </a:ext>
            </a:extLst>
          </p:cNvPr>
          <p:cNvSpPr txBox="1"/>
          <p:nvPr/>
        </p:nvSpPr>
        <p:spPr>
          <a:xfrm>
            <a:off x="321547" y="1647930"/>
            <a:ext cx="11304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first practical implementation of blockchain emerged in 2009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with the launch of Bitcoin by an anonymous entity known as Satoshi Nakamoto.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Bitcoin utilized a blockchain to serve as a public ledger for all transactions within its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network,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effectively solving the double-spending problem without the need for a trusted central authority.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This innovation laid the groundwork for subsequent applications and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adaptations of blockchain technology across various sectors.</a:t>
            </a:r>
            <a:endParaRPr lang="en-IN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8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136EA-2AEC-D586-35FF-05DECA30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6C1AA-240B-87BD-4207-60905E91A831}"/>
              </a:ext>
            </a:extLst>
          </p:cNvPr>
          <p:cNvSpPr txBox="1"/>
          <p:nvPr/>
        </p:nvSpPr>
        <p:spPr>
          <a:xfrm>
            <a:off x="2418735" y="2792361"/>
            <a:ext cx="93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Features of Blockchain</a:t>
            </a:r>
            <a:endParaRPr lang="en-IN" sz="5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013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blockchain technology&#10;&#10;AI-generated content may be incorrect.">
            <a:extLst>
              <a:ext uri="{FF2B5EF4-FFF2-40B4-BE49-F238E27FC236}">
                <a16:creationId xmlns:a16="http://schemas.microsoft.com/office/drawing/2014/main" id="{48F911CA-6406-D080-38D2-DCE36BA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8FDD4-23EC-A111-DD66-7073EA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D430F-9ECA-5F2B-2C59-43FEFB3511AF}"/>
              </a:ext>
            </a:extLst>
          </p:cNvPr>
          <p:cNvSpPr txBox="1"/>
          <p:nvPr/>
        </p:nvSpPr>
        <p:spPr>
          <a:xfrm>
            <a:off x="530943" y="1305340"/>
            <a:ext cx="53290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Decentralization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Unlike traditional centralized systems, blockchain operates on a decentralized network of nodes, 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eliminating the need for a central authority. This structure enhances system reliability and 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risk of single points of failure.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9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8FDD4-23EC-A111-DD66-7073EA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D430F-9ECA-5F2B-2C59-43FEFB3511AF}"/>
              </a:ext>
            </a:extLst>
          </p:cNvPr>
          <p:cNvSpPr txBox="1"/>
          <p:nvPr/>
        </p:nvSpPr>
        <p:spPr>
          <a:xfrm>
            <a:off x="530943" y="1305340"/>
            <a:ext cx="5329084" cy="359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Immutability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Once data is recorded on the blockchain, it cannot be altered or deleted. This immutability ensures the integrity and trustworthiness of the information stored.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268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8FDD4-23EC-A111-DD66-7073EA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D430F-9ECA-5F2B-2C59-43FEFB3511AF}"/>
              </a:ext>
            </a:extLst>
          </p:cNvPr>
          <p:cNvSpPr txBox="1"/>
          <p:nvPr/>
        </p:nvSpPr>
        <p:spPr>
          <a:xfrm>
            <a:off x="462117" y="1836282"/>
            <a:ext cx="5329084" cy="253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 transactions on a public blockchain are visible to all participants, promoting accountability and trust within the network.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5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8FDD4-23EC-A111-DD66-7073EA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D430F-9ECA-5F2B-2C59-43FEFB3511AF}"/>
              </a:ext>
            </a:extLst>
          </p:cNvPr>
          <p:cNvSpPr txBox="1"/>
          <p:nvPr/>
        </p:nvSpPr>
        <p:spPr>
          <a:xfrm>
            <a:off x="462117" y="1836282"/>
            <a:ext cx="5329084" cy="253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Blockchain employs advanced cryptographic techniques to secure data, making it highly resistant to fraud and cyberattacks.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5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8FDD4-23EC-A111-DD66-7073EA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D430F-9ECA-5F2B-2C59-43FEFB3511AF}"/>
              </a:ext>
            </a:extLst>
          </p:cNvPr>
          <p:cNvSpPr txBox="1"/>
          <p:nvPr/>
        </p:nvSpPr>
        <p:spPr>
          <a:xfrm>
            <a:off x="383459" y="1315172"/>
            <a:ext cx="5329084" cy="402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Consensus Mechanisms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Blockchain networks utilize consensus algorithms, such as Proof of Work (PoW) or Proof of Stake (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to validate transactions and maintain the integrity of the ledger.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97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F4FE7-C1C9-67F7-6292-69DE9B9F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EB46E-F3D9-BDA7-6BA6-B7777B6F7C13}"/>
              </a:ext>
            </a:extLst>
          </p:cNvPr>
          <p:cNvSpPr txBox="1"/>
          <p:nvPr/>
        </p:nvSpPr>
        <p:spPr>
          <a:xfrm>
            <a:off x="1799303" y="4503174"/>
            <a:ext cx="8860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FUNDAMENTALS</a:t>
            </a:r>
            <a:endParaRPr lang="en-IN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8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DFFD8-AD58-9650-69BD-30D3C8F6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783A1-6385-4D80-62C6-62AA184FCA27}"/>
              </a:ext>
            </a:extLst>
          </p:cNvPr>
          <p:cNvSpPr txBox="1"/>
          <p:nvPr/>
        </p:nvSpPr>
        <p:spPr>
          <a:xfrm>
            <a:off x="2566220" y="1976284"/>
            <a:ext cx="7486130" cy="349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and Hashing in Blockchain</a:t>
            </a:r>
            <a:endParaRPr lang="en-IN" sz="28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technology relies heavily on cryptography to ensure the security, integrity, and immutability of its data. A fundamental aspect of this cryptographic foundation is the use of hash functions.</a:t>
            </a:r>
            <a:endParaRPr lang="en-IN" sz="28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95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ockchain">
            <a:extLst>
              <a:ext uri="{FF2B5EF4-FFF2-40B4-BE49-F238E27FC236}">
                <a16:creationId xmlns:a16="http://schemas.microsoft.com/office/drawing/2014/main" id="{F84ACCCB-6494-0602-C65B-15183F9B86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22218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21C75-3753-DD7A-9841-B80795360AF4}"/>
              </a:ext>
            </a:extLst>
          </p:cNvPr>
          <p:cNvSpPr txBox="1"/>
          <p:nvPr/>
        </p:nvSpPr>
        <p:spPr>
          <a:xfrm>
            <a:off x="3628103" y="2890391"/>
            <a:ext cx="4935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74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7B18B-94A2-1386-66F9-CF5AA4F6E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55" y="-1"/>
            <a:ext cx="12300155" cy="8032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8186F-CEB2-AD0A-CD20-2B6E045AA235}"/>
              </a:ext>
            </a:extLst>
          </p:cNvPr>
          <p:cNvSpPr txBox="1"/>
          <p:nvPr/>
        </p:nvSpPr>
        <p:spPr>
          <a:xfrm>
            <a:off x="2841954" y="1750142"/>
            <a:ext cx="6508091" cy="391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Cryptographic Hash Functions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 cryptographic hash function is an algorithm that transforms input data of any size into a fixed-size string of </a:t>
            </a:r>
            <a:r>
              <a:rPr lang="en-IN" sz="2400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characters</a:t>
            </a:r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, typically a hexadecimal number. This output, known as a hash, is unique to each unique input; even a minor change in the input data results in a significantly different hash. This property is crucial for verifying data integrity, as any alteration in the original data will produce a different hash, </a:t>
            </a:r>
            <a:r>
              <a:rPr lang="en-IN" sz="2400" dirty="0" err="1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signaling</a:t>
            </a:r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tampering.</a:t>
            </a:r>
            <a:endParaRPr lang="en-IN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987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3CFBE2-BA72-886C-1A88-52D4DAE5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D07A3-EA9F-CA79-C4DF-826524B4C7C5}"/>
              </a:ext>
            </a:extLst>
          </p:cNvPr>
          <p:cNvSpPr txBox="1"/>
          <p:nvPr/>
        </p:nvSpPr>
        <p:spPr>
          <a:xfrm>
            <a:off x="314633" y="1002891"/>
            <a:ext cx="7387915" cy="548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50545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 Hash Functions in Blockchain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50545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cryptographic hash functions are utilized in blockchain technology: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SHA-256</a:t>
            </a:r>
            <a:r>
              <a:rPr lang="en-IN" sz="24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Used extensively in Bitcoin and other cryptocurrencies, SHA-256 produces a 256-bit hash value and is known for its security and reliability. 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SHA-3</a:t>
            </a:r>
            <a:r>
              <a:rPr lang="en-IN" sz="24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latest member of the Secure Hash Algorithm family, offering enhanced security features.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50545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Blake3</a:t>
            </a:r>
            <a:r>
              <a:rPr lang="en-IN" sz="24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Known for its speed and security, Blake3 is gaining attention for its efficient performance.</a:t>
            </a:r>
            <a:endParaRPr lang="en-IN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5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ockchain diagram with text&#10;&#10;AI-generated content may be incorrect.">
            <a:extLst>
              <a:ext uri="{FF2B5EF4-FFF2-40B4-BE49-F238E27FC236}">
                <a16:creationId xmlns:a16="http://schemas.microsoft.com/office/drawing/2014/main" id="{BDA4953F-BF0F-0A15-8822-46F253F8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different types of coins">
            <a:extLst>
              <a:ext uri="{FF2B5EF4-FFF2-40B4-BE49-F238E27FC236}">
                <a16:creationId xmlns:a16="http://schemas.microsoft.com/office/drawing/2014/main" id="{A3F380FA-ACF7-BFFD-E6C7-679374F4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D3E9-3D0A-70AE-A0DB-7CC350A0152D}"/>
              </a:ext>
            </a:extLst>
          </p:cNvPr>
          <p:cNvSpPr txBox="1"/>
          <p:nvPr/>
        </p:nvSpPr>
        <p:spPr>
          <a:xfrm>
            <a:off x="255639" y="1081549"/>
            <a:ext cx="65646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is a distributed ledger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technology that enables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secure and transparent recording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transactions across a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of computers.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this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system,data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stored in blocks,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containing a collection of transactions.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03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different types of coins">
            <a:extLst>
              <a:ext uri="{FF2B5EF4-FFF2-40B4-BE49-F238E27FC236}">
                <a16:creationId xmlns:a16="http://schemas.microsoft.com/office/drawing/2014/main" id="{A3F380FA-ACF7-BFFD-E6C7-679374F4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D3E9-3D0A-70AE-A0DB-7CC350A0152D}"/>
              </a:ext>
            </a:extLst>
          </p:cNvPr>
          <p:cNvSpPr txBox="1"/>
          <p:nvPr/>
        </p:nvSpPr>
        <p:spPr>
          <a:xfrm>
            <a:off x="255639" y="1081549"/>
            <a:ext cx="85667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blocks are linked chronologically in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chain through cryptographic hashes,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ensuring the integrity and immutability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the recorded information.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decentralized structure eliminates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need for a central authority, allowing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participants to verify and audit transactions independently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67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421FF464-825C-EC55-CD51-E6765ED3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network with a blockchain&#10;&#10;AI-generated content may be incorrect.">
            <a:extLst>
              <a:ext uri="{FF2B5EF4-FFF2-40B4-BE49-F238E27FC236}">
                <a16:creationId xmlns:a16="http://schemas.microsoft.com/office/drawing/2014/main" id="{5BE30701-34F2-56DA-7645-AABB227512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F1AE1-D425-B0FA-3E8D-23B527EE5017}"/>
              </a:ext>
            </a:extLst>
          </p:cNvPr>
          <p:cNvSpPr txBox="1"/>
          <p:nvPr/>
        </p:nvSpPr>
        <p:spPr>
          <a:xfrm>
            <a:off x="-277410" y="2365119"/>
            <a:ext cx="12803707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conceptual foundation of blockchain dates back to 1991</a:t>
            </a: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researchers Stuart Haber and W. Scott </a:t>
            </a:r>
            <a:r>
              <a:rPr lang="en-IN" sz="2000" b="1" kern="100" dirty="0" err="1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Stornetta</a:t>
            </a: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introduced a computational solution </a:t>
            </a: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time-stamping digital documents to prevent backdating or tampering. In 1992, they incorporated </a:t>
            </a: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Merkle trees into their design, enhancing efficiency by allowing multiple documents to be grouped within a single block.</a:t>
            </a: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76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hoodie&#10;&#10;AI-generated content may be incorrect.">
            <a:extLst>
              <a:ext uri="{FF2B5EF4-FFF2-40B4-BE49-F238E27FC236}">
                <a16:creationId xmlns:a16="http://schemas.microsoft.com/office/drawing/2014/main" id="{E7F6A522-918D-8698-999A-CED25914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ube with black circle and black letters&#10;&#10;AI-generated content may be incorrect.">
            <a:extLst>
              <a:ext uri="{FF2B5EF4-FFF2-40B4-BE49-F238E27FC236}">
                <a16:creationId xmlns:a16="http://schemas.microsoft.com/office/drawing/2014/main" id="{6BA4955C-492D-EAB2-3911-37E84489B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1219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568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vaishak rajesh</dc:creator>
  <cp:lastModifiedBy>vaishak rajesh</cp:lastModifiedBy>
  <cp:revision>7</cp:revision>
  <dcterms:created xsi:type="dcterms:W3CDTF">2025-03-05T11:42:32Z</dcterms:created>
  <dcterms:modified xsi:type="dcterms:W3CDTF">2025-03-06T14:21:48Z</dcterms:modified>
</cp:coreProperties>
</file>