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8" r:id="rId4"/>
    <p:sldId id="262" r:id="rId5"/>
    <p:sldId id="263" r:id="rId6"/>
    <p:sldId id="264" r:id="rId7"/>
    <p:sldId id="265" r:id="rId8"/>
    <p:sldId id="266" r:id="rId9"/>
    <p:sldId id="273" r:id="rId10"/>
    <p:sldId id="272" r:id="rId11"/>
    <p:sldId id="268" r:id="rId12"/>
    <p:sldId id="257" r:id="rId13"/>
    <p:sldId id="267" r:id="rId14"/>
    <p:sldId id="274" r:id="rId15"/>
    <p:sldId id="276" r:id="rId16"/>
    <p:sldId id="275" r:id="rId17"/>
    <p:sldId id="261" r:id="rId18"/>
    <p:sldId id="277" r:id="rId19"/>
    <p:sldId id="279"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473539-D306-5F4B-B338-A877CB216D49}" type="doc">
      <dgm:prSet loTypeId="urn:microsoft.com/office/officeart/2005/8/layout/vList3" loCatId="process" qsTypeId="urn:microsoft.com/office/officeart/2005/8/quickstyle/simple1" qsCatId="simple" csTypeId="urn:microsoft.com/office/officeart/2005/8/colors/accent1_2" csCatId="accent1" phldr="1"/>
      <dgm:spPr/>
      <dgm:t>
        <a:bodyPr/>
        <a:lstStyle/>
        <a:p>
          <a:endParaRPr lang="en-GB"/>
        </a:p>
      </dgm:t>
    </dgm:pt>
    <dgm:pt modelId="{5523B674-1207-7549-9E92-7FA7684BDC14}">
      <dgm:prSet/>
      <dgm:spPr/>
      <dgm:t>
        <a:bodyPr/>
        <a:lstStyle/>
        <a:p>
          <a:r>
            <a:rPr lang="en-US" dirty="0"/>
            <a:t>BL.EN.U4CSE20196 – V S S R L </a:t>
          </a:r>
          <a:r>
            <a:rPr lang="en-US" dirty="0" err="1"/>
            <a:t>Asritha</a:t>
          </a:r>
          <a:endParaRPr lang="en-IN" dirty="0"/>
        </a:p>
      </dgm:t>
    </dgm:pt>
    <dgm:pt modelId="{0643CF8F-486E-8D48-8B84-FA0E81B53AC7}" type="parTrans" cxnId="{9CAE5795-FC6F-F245-AC3C-AA4FA27E2183}">
      <dgm:prSet/>
      <dgm:spPr/>
      <dgm:t>
        <a:bodyPr/>
        <a:lstStyle/>
        <a:p>
          <a:endParaRPr lang="en-GB"/>
        </a:p>
      </dgm:t>
    </dgm:pt>
    <dgm:pt modelId="{B09660A1-6C27-0B43-B90D-B37F2E80DD74}" type="sibTrans" cxnId="{9CAE5795-FC6F-F245-AC3C-AA4FA27E2183}">
      <dgm:prSet/>
      <dgm:spPr/>
      <dgm:t>
        <a:bodyPr/>
        <a:lstStyle/>
        <a:p>
          <a:endParaRPr lang="en-GB"/>
        </a:p>
      </dgm:t>
    </dgm:pt>
    <dgm:pt modelId="{B9B589DC-48E9-904E-8474-70E426D295F4}">
      <dgm:prSet/>
      <dgm:spPr/>
      <dgm:t>
        <a:bodyPr/>
        <a:lstStyle/>
        <a:p>
          <a:r>
            <a:rPr lang="en-US" dirty="0"/>
            <a:t>   BL.EN.U4CSE20192 – </a:t>
          </a:r>
          <a:r>
            <a:rPr lang="en-US" dirty="0" err="1"/>
            <a:t>Vaishakh</a:t>
          </a:r>
          <a:r>
            <a:rPr lang="en-US" dirty="0"/>
            <a:t> Nambiar</a:t>
          </a:r>
          <a:endParaRPr lang="en-IN" dirty="0"/>
        </a:p>
      </dgm:t>
    </dgm:pt>
    <dgm:pt modelId="{0DEA3FCE-D695-EA48-9FEB-ED3B895FD221}" type="parTrans" cxnId="{0F5E88AD-B39E-1B44-946D-969414330947}">
      <dgm:prSet/>
      <dgm:spPr/>
      <dgm:t>
        <a:bodyPr/>
        <a:lstStyle/>
        <a:p>
          <a:endParaRPr lang="en-GB"/>
        </a:p>
      </dgm:t>
    </dgm:pt>
    <dgm:pt modelId="{6C795AA4-DAA8-1F47-992E-0EFEEF19FD80}" type="sibTrans" cxnId="{0F5E88AD-B39E-1B44-946D-969414330947}">
      <dgm:prSet/>
      <dgm:spPr/>
      <dgm:t>
        <a:bodyPr/>
        <a:lstStyle/>
        <a:p>
          <a:endParaRPr lang="en-GB"/>
        </a:p>
      </dgm:t>
    </dgm:pt>
    <dgm:pt modelId="{E524258E-24F3-2F49-80FA-193421BA00BE}">
      <dgm:prSet/>
      <dgm:spPr/>
      <dgm:t>
        <a:bodyPr/>
        <a:lstStyle/>
        <a:p>
          <a:r>
            <a:rPr lang="en-US" dirty="0"/>
            <a:t>BL.EN.U4CSE20123 – P </a:t>
          </a:r>
          <a:r>
            <a:rPr lang="en-US" dirty="0" err="1"/>
            <a:t>Rithika</a:t>
          </a:r>
          <a:r>
            <a:rPr lang="en-US" dirty="0"/>
            <a:t> Reddy</a:t>
          </a:r>
          <a:endParaRPr lang="en-IN" dirty="0"/>
        </a:p>
      </dgm:t>
    </dgm:pt>
    <dgm:pt modelId="{90342FB4-7203-5B4B-88C5-508F190C73C7}" type="parTrans" cxnId="{505B2889-5825-E244-8422-42475D8806E1}">
      <dgm:prSet/>
      <dgm:spPr/>
      <dgm:t>
        <a:bodyPr/>
        <a:lstStyle/>
        <a:p>
          <a:endParaRPr lang="en-GB"/>
        </a:p>
      </dgm:t>
    </dgm:pt>
    <dgm:pt modelId="{244DC2C9-5400-5E44-9AA4-15DAC9592C26}" type="sibTrans" cxnId="{505B2889-5825-E244-8422-42475D8806E1}">
      <dgm:prSet/>
      <dgm:spPr/>
      <dgm:t>
        <a:bodyPr/>
        <a:lstStyle/>
        <a:p>
          <a:endParaRPr lang="en-GB"/>
        </a:p>
      </dgm:t>
    </dgm:pt>
    <dgm:pt modelId="{B68B2240-944A-644D-B009-571C4410E7AB}">
      <dgm:prSet/>
      <dgm:spPr/>
      <dgm:t>
        <a:bodyPr/>
        <a:lstStyle/>
        <a:p>
          <a:r>
            <a:rPr lang="en-US" dirty="0"/>
            <a:t>BL.EN.U4CSE20200 – Vignesh G S</a:t>
          </a:r>
          <a:endParaRPr lang="en-IN" dirty="0"/>
        </a:p>
      </dgm:t>
    </dgm:pt>
    <dgm:pt modelId="{3CCB0370-A5DD-2547-BED7-84CD59BD0692}" type="parTrans" cxnId="{2C02D272-7795-8543-9007-3EB126779FEF}">
      <dgm:prSet/>
      <dgm:spPr/>
      <dgm:t>
        <a:bodyPr/>
        <a:lstStyle/>
        <a:p>
          <a:endParaRPr lang="en-GB"/>
        </a:p>
      </dgm:t>
    </dgm:pt>
    <dgm:pt modelId="{695E93D9-D838-074D-82AC-0B93D93FB340}" type="sibTrans" cxnId="{2C02D272-7795-8543-9007-3EB126779FEF}">
      <dgm:prSet/>
      <dgm:spPr/>
      <dgm:t>
        <a:bodyPr/>
        <a:lstStyle/>
        <a:p>
          <a:endParaRPr lang="en-GB"/>
        </a:p>
      </dgm:t>
    </dgm:pt>
    <dgm:pt modelId="{47E0BBD5-122C-2445-8C08-D9F597C1654A}" type="pres">
      <dgm:prSet presAssocID="{00473539-D306-5F4B-B338-A877CB216D49}" presName="linearFlow" presStyleCnt="0">
        <dgm:presLayoutVars>
          <dgm:dir/>
          <dgm:resizeHandles val="exact"/>
        </dgm:presLayoutVars>
      </dgm:prSet>
      <dgm:spPr/>
    </dgm:pt>
    <dgm:pt modelId="{19BFEBCD-5F53-1348-A3AB-E75F3656797F}" type="pres">
      <dgm:prSet presAssocID="{5523B674-1207-7549-9E92-7FA7684BDC14}" presName="composite" presStyleCnt="0"/>
      <dgm:spPr/>
    </dgm:pt>
    <dgm:pt modelId="{6C53D846-B5D4-914F-A922-DD9094889C20}" type="pres">
      <dgm:prSet presAssocID="{5523B674-1207-7549-9E92-7FA7684BDC14}"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6A943F83-9BE6-8A47-ADDC-DE06174A5737}" type="pres">
      <dgm:prSet presAssocID="{5523B674-1207-7549-9E92-7FA7684BDC14}" presName="txShp" presStyleLbl="node1" presStyleIdx="0" presStyleCnt="4">
        <dgm:presLayoutVars>
          <dgm:bulletEnabled val="1"/>
        </dgm:presLayoutVars>
      </dgm:prSet>
      <dgm:spPr/>
    </dgm:pt>
    <dgm:pt modelId="{2A0A567F-29D5-984A-8EDD-5BC233923971}" type="pres">
      <dgm:prSet presAssocID="{B09660A1-6C27-0B43-B90D-B37F2E80DD74}" presName="spacing" presStyleCnt="0"/>
      <dgm:spPr/>
    </dgm:pt>
    <dgm:pt modelId="{02E8A25D-52F0-D344-9FF6-372F7F5AB5A7}" type="pres">
      <dgm:prSet presAssocID="{B9B589DC-48E9-904E-8474-70E426D295F4}" presName="composite" presStyleCnt="0"/>
      <dgm:spPr/>
    </dgm:pt>
    <dgm:pt modelId="{C0AE9ECD-B205-B249-AC18-DC17835DE2E8}" type="pres">
      <dgm:prSet presAssocID="{B9B589DC-48E9-904E-8474-70E426D295F4}"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B63A4AB5-8E01-2447-AE1B-A79952CF2DA6}" type="pres">
      <dgm:prSet presAssocID="{B9B589DC-48E9-904E-8474-70E426D295F4}" presName="txShp" presStyleLbl="node1" presStyleIdx="1" presStyleCnt="4">
        <dgm:presLayoutVars>
          <dgm:bulletEnabled val="1"/>
        </dgm:presLayoutVars>
      </dgm:prSet>
      <dgm:spPr/>
    </dgm:pt>
    <dgm:pt modelId="{A535A441-6443-9848-9F98-50E50D275227}" type="pres">
      <dgm:prSet presAssocID="{6C795AA4-DAA8-1F47-992E-0EFEEF19FD80}" presName="spacing" presStyleCnt="0"/>
      <dgm:spPr/>
    </dgm:pt>
    <dgm:pt modelId="{F59B3C4B-47CE-3244-B379-810CC8CE3233}" type="pres">
      <dgm:prSet presAssocID="{E524258E-24F3-2F49-80FA-193421BA00BE}" presName="composite" presStyleCnt="0"/>
      <dgm:spPr/>
    </dgm:pt>
    <dgm:pt modelId="{6AB7FB6E-C026-6B49-86AD-A16024220853}" type="pres">
      <dgm:prSet presAssocID="{E524258E-24F3-2F49-80FA-193421BA00BE}"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0DA31D43-7ED3-9C42-8BC6-324187F0F97C}" type="pres">
      <dgm:prSet presAssocID="{E524258E-24F3-2F49-80FA-193421BA00BE}" presName="txShp" presStyleLbl="node1" presStyleIdx="2" presStyleCnt="4">
        <dgm:presLayoutVars>
          <dgm:bulletEnabled val="1"/>
        </dgm:presLayoutVars>
      </dgm:prSet>
      <dgm:spPr/>
    </dgm:pt>
    <dgm:pt modelId="{FF4B491E-5F92-8846-A025-47E980A313E2}" type="pres">
      <dgm:prSet presAssocID="{244DC2C9-5400-5E44-9AA4-15DAC9592C26}" presName="spacing" presStyleCnt="0"/>
      <dgm:spPr/>
    </dgm:pt>
    <dgm:pt modelId="{FECFF3EE-20ED-A14A-BB09-5D91F7C1E1A4}" type="pres">
      <dgm:prSet presAssocID="{B68B2240-944A-644D-B009-571C4410E7AB}" presName="composite" presStyleCnt="0"/>
      <dgm:spPr/>
    </dgm:pt>
    <dgm:pt modelId="{2C68DD35-8659-7A46-8395-2000404A9CF9}" type="pres">
      <dgm:prSet presAssocID="{B68B2240-944A-644D-B009-571C4410E7AB}" presName="imgShp" presStyleLbl="fgImgPlace1" presStyleIdx="3"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4BEA16EA-776D-7E48-8879-953AEFE5C9A8}" type="pres">
      <dgm:prSet presAssocID="{B68B2240-944A-644D-B009-571C4410E7AB}" presName="txShp" presStyleLbl="node1" presStyleIdx="3" presStyleCnt="4">
        <dgm:presLayoutVars>
          <dgm:bulletEnabled val="1"/>
        </dgm:presLayoutVars>
      </dgm:prSet>
      <dgm:spPr/>
    </dgm:pt>
  </dgm:ptLst>
  <dgm:cxnLst>
    <dgm:cxn modelId="{50017D25-0EF7-FD48-BBD3-99E1F4270EF9}" type="presOf" srcId="{E524258E-24F3-2F49-80FA-193421BA00BE}" destId="{0DA31D43-7ED3-9C42-8BC6-324187F0F97C}" srcOrd="0" destOrd="0" presId="urn:microsoft.com/office/officeart/2005/8/layout/vList3"/>
    <dgm:cxn modelId="{0386A23E-C0B6-F547-A99C-3F4AE7CC932A}" type="presOf" srcId="{00473539-D306-5F4B-B338-A877CB216D49}" destId="{47E0BBD5-122C-2445-8C08-D9F597C1654A}" srcOrd="0" destOrd="0" presId="urn:microsoft.com/office/officeart/2005/8/layout/vList3"/>
    <dgm:cxn modelId="{2C02D272-7795-8543-9007-3EB126779FEF}" srcId="{00473539-D306-5F4B-B338-A877CB216D49}" destId="{B68B2240-944A-644D-B009-571C4410E7AB}" srcOrd="3" destOrd="0" parTransId="{3CCB0370-A5DD-2547-BED7-84CD59BD0692}" sibTransId="{695E93D9-D838-074D-82AC-0B93D93FB340}"/>
    <dgm:cxn modelId="{65932482-E818-8542-A984-DA2A0F630726}" type="presOf" srcId="{B9B589DC-48E9-904E-8474-70E426D295F4}" destId="{B63A4AB5-8E01-2447-AE1B-A79952CF2DA6}" srcOrd="0" destOrd="0" presId="urn:microsoft.com/office/officeart/2005/8/layout/vList3"/>
    <dgm:cxn modelId="{505B2889-5825-E244-8422-42475D8806E1}" srcId="{00473539-D306-5F4B-B338-A877CB216D49}" destId="{E524258E-24F3-2F49-80FA-193421BA00BE}" srcOrd="2" destOrd="0" parTransId="{90342FB4-7203-5B4B-88C5-508F190C73C7}" sibTransId="{244DC2C9-5400-5E44-9AA4-15DAC9592C26}"/>
    <dgm:cxn modelId="{9CAE5795-FC6F-F245-AC3C-AA4FA27E2183}" srcId="{00473539-D306-5F4B-B338-A877CB216D49}" destId="{5523B674-1207-7549-9E92-7FA7684BDC14}" srcOrd="0" destOrd="0" parTransId="{0643CF8F-486E-8D48-8B84-FA0E81B53AC7}" sibTransId="{B09660A1-6C27-0B43-B90D-B37F2E80DD74}"/>
    <dgm:cxn modelId="{0F5E88AD-B39E-1B44-946D-969414330947}" srcId="{00473539-D306-5F4B-B338-A877CB216D49}" destId="{B9B589DC-48E9-904E-8474-70E426D295F4}" srcOrd="1" destOrd="0" parTransId="{0DEA3FCE-D695-EA48-9FEB-ED3B895FD221}" sibTransId="{6C795AA4-DAA8-1F47-992E-0EFEEF19FD80}"/>
    <dgm:cxn modelId="{D81A58E9-CE62-C64A-95A0-75E91353EBA0}" type="presOf" srcId="{5523B674-1207-7549-9E92-7FA7684BDC14}" destId="{6A943F83-9BE6-8A47-ADDC-DE06174A5737}" srcOrd="0" destOrd="0" presId="urn:microsoft.com/office/officeart/2005/8/layout/vList3"/>
    <dgm:cxn modelId="{593E2FF8-B038-2244-9D34-537BBEAB60B5}" type="presOf" srcId="{B68B2240-944A-644D-B009-571C4410E7AB}" destId="{4BEA16EA-776D-7E48-8879-953AEFE5C9A8}" srcOrd="0" destOrd="0" presId="urn:microsoft.com/office/officeart/2005/8/layout/vList3"/>
    <dgm:cxn modelId="{92DCB188-00C1-2047-8621-95172CE47C5F}" type="presParOf" srcId="{47E0BBD5-122C-2445-8C08-D9F597C1654A}" destId="{19BFEBCD-5F53-1348-A3AB-E75F3656797F}" srcOrd="0" destOrd="0" presId="urn:microsoft.com/office/officeart/2005/8/layout/vList3"/>
    <dgm:cxn modelId="{9F145FB8-03BD-3E4F-BFAF-35694E4C2A95}" type="presParOf" srcId="{19BFEBCD-5F53-1348-A3AB-E75F3656797F}" destId="{6C53D846-B5D4-914F-A922-DD9094889C20}" srcOrd="0" destOrd="0" presId="urn:microsoft.com/office/officeart/2005/8/layout/vList3"/>
    <dgm:cxn modelId="{72E1E50B-DBE4-6A48-A1B0-C88EA058DAF3}" type="presParOf" srcId="{19BFEBCD-5F53-1348-A3AB-E75F3656797F}" destId="{6A943F83-9BE6-8A47-ADDC-DE06174A5737}" srcOrd="1" destOrd="0" presId="urn:microsoft.com/office/officeart/2005/8/layout/vList3"/>
    <dgm:cxn modelId="{6DBA3993-DEF9-8943-8998-C59ABA990A3E}" type="presParOf" srcId="{47E0BBD5-122C-2445-8C08-D9F597C1654A}" destId="{2A0A567F-29D5-984A-8EDD-5BC233923971}" srcOrd="1" destOrd="0" presId="urn:microsoft.com/office/officeart/2005/8/layout/vList3"/>
    <dgm:cxn modelId="{5DCBBA7B-2B17-2E40-89A7-E733CFC0CEA0}" type="presParOf" srcId="{47E0BBD5-122C-2445-8C08-D9F597C1654A}" destId="{02E8A25D-52F0-D344-9FF6-372F7F5AB5A7}" srcOrd="2" destOrd="0" presId="urn:microsoft.com/office/officeart/2005/8/layout/vList3"/>
    <dgm:cxn modelId="{7C46A774-FED8-E649-B1E4-0B9AC314F083}" type="presParOf" srcId="{02E8A25D-52F0-D344-9FF6-372F7F5AB5A7}" destId="{C0AE9ECD-B205-B249-AC18-DC17835DE2E8}" srcOrd="0" destOrd="0" presId="urn:microsoft.com/office/officeart/2005/8/layout/vList3"/>
    <dgm:cxn modelId="{54721275-C55E-7447-8652-D8477BD676B5}" type="presParOf" srcId="{02E8A25D-52F0-D344-9FF6-372F7F5AB5A7}" destId="{B63A4AB5-8E01-2447-AE1B-A79952CF2DA6}" srcOrd="1" destOrd="0" presId="urn:microsoft.com/office/officeart/2005/8/layout/vList3"/>
    <dgm:cxn modelId="{7718B130-6C02-6945-A875-5D42E190B8E5}" type="presParOf" srcId="{47E0BBD5-122C-2445-8C08-D9F597C1654A}" destId="{A535A441-6443-9848-9F98-50E50D275227}" srcOrd="3" destOrd="0" presId="urn:microsoft.com/office/officeart/2005/8/layout/vList3"/>
    <dgm:cxn modelId="{E286A620-25E0-1C4B-9110-01488329EC22}" type="presParOf" srcId="{47E0BBD5-122C-2445-8C08-D9F597C1654A}" destId="{F59B3C4B-47CE-3244-B379-810CC8CE3233}" srcOrd="4" destOrd="0" presId="urn:microsoft.com/office/officeart/2005/8/layout/vList3"/>
    <dgm:cxn modelId="{FADFB8B9-A63D-2946-AF8B-F887BD71CE87}" type="presParOf" srcId="{F59B3C4B-47CE-3244-B379-810CC8CE3233}" destId="{6AB7FB6E-C026-6B49-86AD-A16024220853}" srcOrd="0" destOrd="0" presId="urn:microsoft.com/office/officeart/2005/8/layout/vList3"/>
    <dgm:cxn modelId="{918E9215-A9BE-AB46-B1F5-DFF22EE29847}" type="presParOf" srcId="{F59B3C4B-47CE-3244-B379-810CC8CE3233}" destId="{0DA31D43-7ED3-9C42-8BC6-324187F0F97C}" srcOrd="1" destOrd="0" presId="urn:microsoft.com/office/officeart/2005/8/layout/vList3"/>
    <dgm:cxn modelId="{8E3061D3-F46E-6047-A1D8-DE34737A5DB8}" type="presParOf" srcId="{47E0BBD5-122C-2445-8C08-D9F597C1654A}" destId="{FF4B491E-5F92-8846-A025-47E980A313E2}" srcOrd="5" destOrd="0" presId="urn:microsoft.com/office/officeart/2005/8/layout/vList3"/>
    <dgm:cxn modelId="{3F6CE676-F34C-A043-843F-BDA55481FD5C}" type="presParOf" srcId="{47E0BBD5-122C-2445-8C08-D9F597C1654A}" destId="{FECFF3EE-20ED-A14A-BB09-5D91F7C1E1A4}" srcOrd="6" destOrd="0" presId="urn:microsoft.com/office/officeart/2005/8/layout/vList3"/>
    <dgm:cxn modelId="{3BB53122-02DB-9A4E-B064-327D392A51DE}" type="presParOf" srcId="{FECFF3EE-20ED-A14A-BB09-5D91F7C1E1A4}" destId="{2C68DD35-8659-7A46-8395-2000404A9CF9}" srcOrd="0" destOrd="0" presId="urn:microsoft.com/office/officeart/2005/8/layout/vList3"/>
    <dgm:cxn modelId="{0CD0904A-15F5-F04E-8F05-53B17E08D89C}" type="presParOf" srcId="{FECFF3EE-20ED-A14A-BB09-5D91F7C1E1A4}" destId="{4BEA16EA-776D-7E48-8879-953AEFE5C9A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43F83-9BE6-8A47-ADDC-DE06174A5737}">
      <dsp:nvSpPr>
        <dsp:cNvPr id="0" name=""/>
        <dsp:cNvSpPr/>
      </dsp:nvSpPr>
      <dsp:spPr>
        <a:xfrm rot="10800000">
          <a:off x="1615991" y="498"/>
          <a:ext cx="5727105" cy="69380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94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BL.EN.U4CSE20196 – V S S R L </a:t>
          </a:r>
          <a:r>
            <a:rPr lang="en-US" sz="2000" kern="1200" dirty="0" err="1"/>
            <a:t>Asritha</a:t>
          </a:r>
          <a:endParaRPr lang="en-IN" sz="2000" kern="1200" dirty="0"/>
        </a:p>
      </dsp:txBody>
      <dsp:txXfrm rot="10800000">
        <a:off x="1789441" y="498"/>
        <a:ext cx="5553655" cy="693800"/>
      </dsp:txXfrm>
    </dsp:sp>
    <dsp:sp modelId="{6C53D846-B5D4-914F-A922-DD9094889C20}">
      <dsp:nvSpPr>
        <dsp:cNvPr id="0" name=""/>
        <dsp:cNvSpPr/>
      </dsp:nvSpPr>
      <dsp:spPr>
        <a:xfrm>
          <a:off x="1269091" y="498"/>
          <a:ext cx="693800" cy="6938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A4AB5-8E01-2447-AE1B-A79952CF2DA6}">
      <dsp:nvSpPr>
        <dsp:cNvPr id="0" name=""/>
        <dsp:cNvSpPr/>
      </dsp:nvSpPr>
      <dsp:spPr>
        <a:xfrm rot="10800000">
          <a:off x="1615991" y="897929"/>
          <a:ext cx="5727105" cy="69380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94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BL.EN.U4CSE20192 – </a:t>
          </a:r>
          <a:r>
            <a:rPr lang="en-US" sz="2000" kern="1200" dirty="0" err="1"/>
            <a:t>Vaishakh</a:t>
          </a:r>
          <a:r>
            <a:rPr lang="en-US" sz="2000" kern="1200" dirty="0"/>
            <a:t> Nambiar</a:t>
          </a:r>
          <a:endParaRPr lang="en-IN" sz="2000" kern="1200" dirty="0"/>
        </a:p>
      </dsp:txBody>
      <dsp:txXfrm rot="10800000">
        <a:off x="1789441" y="897929"/>
        <a:ext cx="5553655" cy="693800"/>
      </dsp:txXfrm>
    </dsp:sp>
    <dsp:sp modelId="{C0AE9ECD-B205-B249-AC18-DC17835DE2E8}">
      <dsp:nvSpPr>
        <dsp:cNvPr id="0" name=""/>
        <dsp:cNvSpPr/>
      </dsp:nvSpPr>
      <dsp:spPr>
        <a:xfrm>
          <a:off x="1269091" y="897929"/>
          <a:ext cx="693800" cy="6938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31D43-7ED3-9C42-8BC6-324187F0F97C}">
      <dsp:nvSpPr>
        <dsp:cNvPr id="0" name=""/>
        <dsp:cNvSpPr/>
      </dsp:nvSpPr>
      <dsp:spPr>
        <a:xfrm rot="10800000">
          <a:off x="1615991" y="1795360"/>
          <a:ext cx="5727105" cy="69380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94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BL.EN.U4CSE20123 – P </a:t>
          </a:r>
          <a:r>
            <a:rPr lang="en-US" sz="2000" kern="1200" dirty="0" err="1"/>
            <a:t>Rithika</a:t>
          </a:r>
          <a:r>
            <a:rPr lang="en-US" sz="2000" kern="1200" dirty="0"/>
            <a:t> Reddy</a:t>
          </a:r>
          <a:endParaRPr lang="en-IN" sz="2000" kern="1200" dirty="0"/>
        </a:p>
      </dsp:txBody>
      <dsp:txXfrm rot="10800000">
        <a:off x="1789441" y="1795360"/>
        <a:ext cx="5553655" cy="693800"/>
      </dsp:txXfrm>
    </dsp:sp>
    <dsp:sp modelId="{6AB7FB6E-C026-6B49-86AD-A16024220853}">
      <dsp:nvSpPr>
        <dsp:cNvPr id="0" name=""/>
        <dsp:cNvSpPr/>
      </dsp:nvSpPr>
      <dsp:spPr>
        <a:xfrm>
          <a:off x="1269091" y="1795360"/>
          <a:ext cx="693800" cy="6938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EA16EA-776D-7E48-8879-953AEFE5C9A8}">
      <dsp:nvSpPr>
        <dsp:cNvPr id="0" name=""/>
        <dsp:cNvSpPr/>
      </dsp:nvSpPr>
      <dsp:spPr>
        <a:xfrm rot="10800000">
          <a:off x="1615991" y="2692791"/>
          <a:ext cx="5727105" cy="69380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94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BL.EN.U4CSE20200 – Vignesh G S</a:t>
          </a:r>
          <a:endParaRPr lang="en-IN" sz="2000" kern="1200" dirty="0"/>
        </a:p>
      </dsp:txBody>
      <dsp:txXfrm rot="10800000">
        <a:off x="1789441" y="2692791"/>
        <a:ext cx="5553655" cy="693800"/>
      </dsp:txXfrm>
    </dsp:sp>
    <dsp:sp modelId="{2C68DD35-8659-7A46-8395-2000404A9CF9}">
      <dsp:nvSpPr>
        <dsp:cNvPr id="0" name=""/>
        <dsp:cNvSpPr/>
      </dsp:nvSpPr>
      <dsp:spPr>
        <a:xfrm>
          <a:off x="1269091" y="2692791"/>
          <a:ext cx="693800" cy="6938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7" name="Rectangle 61">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0EC47D2-B8B2-1B45-96AE-DB88921D3D48}"/>
              </a:ext>
            </a:extLst>
          </p:cNvPr>
          <p:cNvPicPr>
            <a:picLocks noChangeAspect="1"/>
          </p:cNvPicPr>
          <p:nvPr/>
        </p:nvPicPr>
        <p:blipFill rotWithShape="1">
          <a:blip r:embed="rId2">
            <a:duotone>
              <a:schemeClr val="bg2">
                <a:shade val="45000"/>
                <a:satMod val="135000"/>
              </a:schemeClr>
              <a:prstClr val="white"/>
            </a:duotone>
            <a:alphaModFix amt="40000"/>
          </a:blip>
          <a:srcRect t="3815" b="19131"/>
          <a:stretch/>
        </p:blipFill>
        <p:spPr>
          <a:xfrm>
            <a:off x="20" y="10"/>
            <a:ext cx="12191980" cy="6857990"/>
          </a:xfrm>
          <a:prstGeom prst="rect">
            <a:avLst/>
          </a:prstGeom>
        </p:spPr>
      </p:pic>
      <p:sp>
        <p:nvSpPr>
          <p:cNvPr id="2" name="Title 1">
            <a:extLst>
              <a:ext uri="{FF2B5EF4-FFF2-40B4-BE49-F238E27FC236}">
                <a16:creationId xmlns:a16="http://schemas.microsoft.com/office/drawing/2014/main" id="{F1A53C79-C5FF-DD40-BFDB-C8C2DFAD8920}"/>
              </a:ext>
            </a:extLst>
          </p:cNvPr>
          <p:cNvSpPr>
            <a:spLocks noGrp="1"/>
          </p:cNvSpPr>
          <p:nvPr>
            <p:ph type="ctrTitle"/>
          </p:nvPr>
        </p:nvSpPr>
        <p:spPr>
          <a:xfrm>
            <a:off x="2383899" y="1671444"/>
            <a:ext cx="8915399" cy="2262781"/>
          </a:xfrm>
        </p:spPr>
        <p:txBody>
          <a:bodyPr>
            <a:normAutofit/>
          </a:bodyPr>
          <a:lstStyle/>
          <a:p>
            <a:r>
              <a:rPr lang="en-US" dirty="0"/>
              <a:t>Data Base Management System Project</a:t>
            </a:r>
          </a:p>
        </p:txBody>
      </p:sp>
      <p:sp>
        <p:nvSpPr>
          <p:cNvPr id="3" name="Subtitle 2">
            <a:extLst>
              <a:ext uri="{FF2B5EF4-FFF2-40B4-BE49-F238E27FC236}">
                <a16:creationId xmlns:a16="http://schemas.microsoft.com/office/drawing/2014/main" id="{7568EF9A-C109-6248-B133-8AACFF2B9B52}"/>
              </a:ext>
            </a:extLst>
          </p:cNvPr>
          <p:cNvSpPr>
            <a:spLocks noGrp="1"/>
          </p:cNvSpPr>
          <p:nvPr>
            <p:ph type="subTitle" idx="1"/>
          </p:nvPr>
        </p:nvSpPr>
        <p:spPr>
          <a:xfrm>
            <a:off x="2383899" y="4407986"/>
            <a:ext cx="8915399" cy="1126283"/>
          </a:xfrm>
        </p:spPr>
        <p:txBody>
          <a:bodyPr>
            <a:normAutofit/>
          </a:bodyPr>
          <a:lstStyle/>
          <a:p>
            <a:r>
              <a:rPr lang="en-US" sz="3200" dirty="0">
                <a:solidFill>
                  <a:schemeClr val="tx1"/>
                </a:solidFill>
              </a:rPr>
              <a:t>Mini chat application – Team 16</a:t>
            </a:r>
          </a:p>
        </p:txBody>
      </p:sp>
      <p:grpSp>
        <p:nvGrpSpPr>
          <p:cNvPr id="79" name="Group 63">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1"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TextBox 5">
            <a:extLst>
              <a:ext uri="{FF2B5EF4-FFF2-40B4-BE49-F238E27FC236}">
                <a16:creationId xmlns:a16="http://schemas.microsoft.com/office/drawing/2014/main" id="{D8C77C9D-17B5-EE42-922F-5486CA6CAAF5}"/>
              </a:ext>
            </a:extLst>
          </p:cNvPr>
          <p:cNvSpPr txBox="1"/>
          <p:nvPr/>
        </p:nvSpPr>
        <p:spPr>
          <a:xfrm>
            <a:off x="613394" y="4504241"/>
            <a:ext cx="312906" cy="369332"/>
          </a:xfrm>
          <a:prstGeom prst="rect">
            <a:avLst/>
          </a:prstGeom>
          <a:noFill/>
        </p:spPr>
        <p:txBody>
          <a:bodyPr wrap="none" rtlCol="0">
            <a:spAutoFit/>
          </a:bodyPr>
          <a:lstStyle/>
          <a:p>
            <a:r>
              <a:rPr lang="en-US" dirty="0">
                <a:solidFill>
                  <a:schemeClr val="bg1"/>
                </a:solidFill>
              </a:rPr>
              <a:t>1</a:t>
            </a:r>
          </a:p>
        </p:txBody>
      </p:sp>
    </p:spTree>
    <p:extLst>
      <p:ext uri="{BB962C8B-B14F-4D97-AF65-F5344CB8AC3E}">
        <p14:creationId xmlns:p14="http://schemas.microsoft.com/office/powerpoint/2010/main" val="353966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18A4-659E-084B-9BC6-B749749DD5C6}"/>
              </a:ext>
            </a:extLst>
          </p:cNvPr>
          <p:cNvSpPr>
            <a:spLocks noGrp="1"/>
          </p:cNvSpPr>
          <p:nvPr>
            <p:ph type="title"/>
          </p:nvPr>
        </p:nvSpPr>
        <p:spPr>
          <a:xfrm>
            <a:off x="2465604" y="658834"/>
            <a:ext cx="8911687" cy="1280890"/>
          </a:xfrm>
        </p:spPr>
        <p:txBody>
          <a:bodyPr/>
          <a:lstStyle/>
          <a:p>
            <a:r>
              <a:rPr lang="en-US" dirty="0"/>
              <a:t>Implementation Methodology :</a:t>
            </a:r>
          </a:p>
        </p:txBody>
      </p:sp>
      <p:sp>
        <p:nvSpPr>
          <p:cNvPr id="3" name="Content Placeholder 2">
            <a:extLst>
              <a:ext uri="{FF2B5EF4-FFF2-40B4-BE49-F238E27FC236}">
                <a16:creationId xmlns:a16="http://schemas.microsoft.com/office/drawing/2014/main" id="{2F8B6DB6-B249-004C-B709-9EA7B43FF0A7}"/>
              </a:ext>
            </a:extLst>
          </p:cNvPr>
          <p:cNvSpPr>
            <a:spLocks noGrp="1"/>
          </p:cNvSpPr>
          <p:nvPr>
            <p:ph idx="1"/>
          </p:nvPr>
        </p:nvSpPr>
        <p:spPr>
          <a:xfrm>
            <a:off x="2461891" y="1693763"/>
            <a:ext cx="8915400" cy="3777622"/>
          </a:xfrm>
        </p:spPr>
        <p:txBody>
          <a:bodyPr/>
          <a:lstStyle/>
          <a:p>
            <a:r>
              <a:rPr lang="en-US" sz="2000" dirty="0"/>
              <a:t>Model , View , Controller , as it is popularly called is a software design pattern for developing web applications</a:t>
            </a:r>
          </a:p>
          <a:p>
            <a:endParaRPr lang="en-US" sz="2000" dirty="0"/>
          </a:p>
          <a:p>
            <a:r>
              <a:rPr lang="en-US" sz="2000" dirty="0"/>
              <a:t>MVC pattern is made up of following three parts :</a:t>
            </a:r>
          </a:p>
          <a:p>
            <a:pPr marL="0" indent="0">
              <a:buNone/>
            </a:pPr>
            <a:r>
              <a:rPr lang="en-US" sz="2000" dirty="0"/>
              <a:t>       Model , View , Controller</a:t>
            </a:r>
          </a:p>
          <a:p>
            <a:endParaRPr lang="en-US" dirty="0"/>
          </a:p>
          <a:p>
            <a:pPr marL="0" indent="0">
              <a:buNone/>
            </a:pPr>
            <a:endParaRPr lang="en-US" dirty="0"/>
          </a:p>
        </p:txBody>
      </p:sp>
      <p:sp>
        <p:nvSpPr>
          <p:cNvPr id="4" name="TextBox 3">
            <a:extLst>
              <a:ext uri="{FF2B5EF4-FFF2-40B4-BE49-F238E27FC236}">
                <a16:creationId xmlns:a16="http://schemas.microsoft.com/office/drawing/2014/main" id="{EAA93380-93D6-894F-9F88-1E9F60E5D838}"/>
              </a:ext>
            </a:extLst>
          </p:cNvPr>
          <p:cNvSpPr txBox="1"/>
          <p:nvPr/>
        </p:nvSpPr>
        <p:spPr>
          <a:xfrm>
            <a:off x="960698" y="798652"/>
            <a:ext cx="441146" cy="369332"/>
          </a:xfrm>
          <a:prstGeom prst="rect">
            <a:avLst/>
          </a:prstGeom>
          <a:noFill/>
        </p:spPr>
        <p:txBody>
          <a:bodyPr wrap="none" rtlCol="0">
            <a:spAutoFit/>
          </a:bodyPr>
          <a:lstStyle/>
          <a:p>
            <a:r>
              <a:rPr lang="en-US" dirty="0">
                <a:solidFill>
                  <a:schemeClr val="bg1"/>
                </a:solidFill>
              </a:rPr>
              <a:t>10</a:t>
            </a:r>
          </a:p>
        </p:txBody>
      </p:sp>
      <p:pic>
        <p:nvPicPr>
          <p:cNvPr id="6" name="Picture 5">
            <a:extLst>
              <a:ext uri="{FF2B5EF4-FFF2-40B4-BE49-F238E27FC236}">
                <a16:creationId xmlns:a16="http://schemas.microsoft.com/office/drawing/2014/main" id="{CCF6A7AE-2714-3F40-B693-A8386D6F2EBC}"/>
              </a:ext>
            </a:extLst>
          </p:cNvPr>
          <p:cNvPicPr>
            <a:picLocks noChangeAspect="1"/>
          </p:cNvPicPr>
          <p:nvPr/>
        </p:nvPicPr>
        <p:blipFill>
          <a:blip r:embed="rId2"/>
          <a:stretch>
            <a:fillRect/>
          </a:stretch>
        </p:blipFill>
        <p:spPr>
          <a:xfrm>
            <a:off x="4128304" y="3848036"/>
            <a:ext cx="3935392" cy="1967696"/>
          </a:xfrm>
          <a:prstGeom prst="rect">
            <a:avLst/>
          </a:prstGeom>
        </p:spPr>
      </p:pic>
    </p:spTree>
    <p:extLst>
      <p:ext uri="{BB962C8B-B14F-4D97-AF65-F5344CB8AC3E}">
        <p14:creationId xmlns:p14="http://schemas.microsoft.com/office/powerpoint/2010/main" val="255657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0B2E-004E-AD4D-917D-E876877C377E}"/>
              </a:ext>
            </a:extLst>
          </p:cNvPr>
          <p:cNvSpPr>
            <a:spLocks noGrp="1"/>
          </p:cNvSpPr>
          <p:nvPr>
            <p:ph type="title"/>
          </p:nvPr>
        </p:nvSpPr>
        <p:spPr>
          <a:xfrm>
            <a:off x="2589212" y="624110"/>
            <a:ext cx="8911687" cy="1280890"/>
          </a:xfrm>
        </p:spPr>
        <p:txBody>
          <a:bodyPr/>
          <a:lstStyle/>
          <a:p>
            <a:r>
              <a:rPr lang="en-US" dirty="0"/>
              <a:t>Features and Functionalities :</a:t>
            </a:r>
          </a:p>
        </p:txBody>
      </p:sp>
      <p:sp>
        <p:nvSpPr>
          <p:cNvPr id="3" name="Content Placeholder 2">
            <a:extLst>
              <a:ext uri="{FF2B5EF4-FFF2-40B4-BE49-F238E27FC236}">
                <a16:creationId xmlns:a16="http://schemas.microsoft.com/office/drawing/2014/main" id="{BC3B3BC4-294D-8547-8CCA-33C35627463E}"/>
              </a:ext>
            </a:extLst>
          </p:cNvPr>
          <p:cNvSpPr>
            <a:spLocks noGrp="1"/>
          </p:cNvSpPr>
          <p:nvPr>
            <p:ph idx="1"/>
          </p:nvPr>
        </p:nvSpPr>
        <p:spPr>
          <a:xfrm>
            <a:off x="2589212" y="1905000"/>
            <a:ext cx="8915400" cy="3777622"/>
          </a:xfrm>
        </p:spPr>
        <p:txBody>
          <a:bodyPr>
            <a:normAutofit lnSpcReduction="10000"/>
          </a:bodyPr>
          <a:lstStyle/>
          <a:p>
            <a:r>
              <a:rPr lang="en-IN" sz="2000" dirty="0"/>
              <a:t>User Registration and Authentication</a:t>
            </a:r>
          </a:p>
          <a:p>
            <a:endParaRPr lang="en-IN" sz="2000" dirty="0"/>
          </a:p>
          <a:p>
            <a:r>
              <a:rPr lang="en-IN" sz="2000" dirty="0"/>
              <a:t>Individual and group messaging</a:t>
            </a:r>
          </a:p>
          <a:p>
            <a:endParaRPr lang="en-IN" sz="2000" dirty="0"/>
          </a:p>
          <a:p>
            <a:r>
              <a:rPr lang="en-IN" sz="2000" dirty="0"/>
              <a:t>Push notifications</a:t>
            </a:r>
          </a:p>
          <a:p>
            <a:endParaRPr lang="en-IN" sz="2000" dirty="0"/>
          </a:p>
          <a:p>
            <a:r>
              <a:rPr lang="en-IN" sz="2000" dirty="0"/>
              <a:t>Sharing of media files</a:t>
            </a:r>
          </a:p>
          <a:p>
            <a:endParaRPr lang="en-IN" sz="2000" dirty="0"/>
          </a:p>
          <a:p>
            <a:r>
              <a:rPr lang="en-IN" sz="2000" dirty="0"/>
              <a:t>User settings &amp; profile customization</a:t>
            </a:r>
            <a:endParaRPr lang="en-US" sz="2000" dirty="0"/>
          </a:p>
        </p:txBody>
      </p:sp>
      <p:sp>
        <p:nvSpPr>
          <p:cNvPr id="4" name="TextBox 3">
            <a:extLst>
              <a:ext uri="{FF2B5EF4-FFF2-40B4-BE49-F238E27FC236}">
                <a16:creationId xmlns:a16="http://schemas.microsoft.com/office/drawing/2014/main" id="{AE3EF7C0-B749-5845-A99B-8FC8BCBF3292}"/>
              </a:ext>
            </a:extLst>
          </p:cNvPr>
          <p:cNvSpPr txBox="1"/>
          <p:nvPr/>
        </p:nvSpPr>
        <p:spPr>
          <a:xfrm>
            <a:off x="879676" y="775504"/>
            <a:ext cx="441146" cy="369332"/>
          </a:xfrm>
          <a:prstGeom prst="rect">
            <a:avLst/>
          </a:prstGeom>
          <a:noFill/>
        </p:spPr>
        <p:txBody>
          <a:bodyPr wrap="none" rtlCol="0">
            <a:spAutoFit/>
          </a:bodyPr>
          <a:lstStyle/>
          <a:p>
            <a:r>
              <a:rPr lang="en-US" dirty="0">
                <a:solidFill>
                  <a:schemeClr val="bg1"/>
                </a:solidFill>
              </a:rPr>
              <a:t>11</a:t>
            </a:r>
          </a:p>
        </p:txBody>
      </p:sp>
    </p:spTree>
    <p:extLst>
      <p:ext uri="{BB962C8B-B14F-4D97-AF65-F5344CB8AC3E}">
        <p14:creationId xmlns:p14="http://schemas.microsoft.com/office/powerpoint/2010/main" val="1607029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3B9B-C359-A446-A03C-F283C2EA984E}"/>
              </a:ext>
            </a:extLst>
          </p:cNvPr>
          <p:cNvSpPr>
            <a:spLocks noGrp="1"/>
          </p:cNvSpPr>
          <p:nvPr>
            <p:ph type="title"/>
          </p:nvPr>
        </p:nvSpPr>
        <p:spPr>
          <a:xfrm>
            <a:off x="2317195" y="720063"/>
            <a:ext cx="5110896" cy="1280890"/>
          </a:xfrm>
        </p:spPr>
        <p:txBody>
          <a:bodyPr/>
          <a:lstStyle/>
          <a:p>
            <a:r>
              <a:rPr lang="en-US" dirty="0"/>
              <a:t>Login page :</a:t>
            </a:r>
          </a:p>
        </p:txBody>
      </p:sp>
      <p:sp>
        <p:nvSpPr>
          <p:cNvPr id="24" name="Oval 23">
            <a:extLst>
              <a:ext uri="{FF2B5EF4-FFF2-40B4-BE49-F238E27FC236}">
                <a16:creationId xmlns:a16="http://schemas.microsoft.com/office/drawing/2014/main" id="{D29F0964-ED75-FA45-8610-1BEC7919232B}"/>
              </a:ext>
            </a:extLst>
          </p:cNvPr>
          <p:cNvSpPr/>
          <p:nvPr/>
        </p:nvSpPr>
        <p:spPr>
          <a:xfrm>
            <a:off x="2456041" y="2503170"/>
            <a:ext cx="251460" cy="262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C66E7C7-8F90-4644-9E2F-37AEC6AB143D}"/>
              </a:ext>
            </a:extLst>
          </p:cNvPr>
          <p:cNvSpPr/>
          <p:nvPr/>
        </p:nvSpPr>
        <p:spPr>
          <a:xfrm>
            <a:off x="2456041" y="3684270"/>
            <a:ext cx="251460" cy="262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3A7A9833-E53F-4946-85AE-5518521C0A58}"/>
              </a:ext>
            </a:extLst>
          </p:cNvPr>
          <p:cNvCxnSpPr>
            <a:cxnSpLocks/>
            <a:stCxn id="42" idx="4"/>
          </p:cNvCxnSpPr>
          <p:nvPr/>
        </p:nvCxnSpPr>
        <p:spPr>
          <a:xfrm>
            <a:off x="2581771" y="3947160"/>
            <a:ext cx="0" cy="26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B0FB1EA-3F9B-B840-A018-DB50543501B8}"/>
              </a:ext>
            </a:extLst>
          </p:cNvPr>
          <p:cNvCxnSpPr>
            <a:cxnSpLocks/>
          </p:cNvCxnSpPr>
          <p:nvPr/>
        </p:nvCxnSpPr>
        <p:spPr>
          <a:xfrm>
            <a:off x="2581771" y="4210050"/>
            <a:ext cx="22860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2901189-0287-B640-B973-84ABA7B03EDE}"/>
              </a:ext>
            </a:extLst>
          </p:cNvPr>
          <p:cNvCxnSpPr>
            <a:cxnSpLocks/>
          </p:cNvCxnSpPr>
          <p:nvPr/>
        </p:nvCxnSpPr>
        <p:spPr>
          <a:xfrm flipH="1">
            <a:off x="2317195" y="4210050"/>
            <a:ext cx="264576"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7ADA8A7-843A-FA4B-821D-C74B6D55C1AC}"/>
              </a:ext>
            </a:extLst>
          </p:cNvPr>
          <p:cNvCxnSpPr>
            <a:cxnSpLocks/>
          </p:cNvCxnSpPr>
          <p:nvPr/>
        </p:nvCxnSpPr>
        <p:spPr>
          <a:xfrm>
            <a:off x="2317195" y="3947160"/>
            <a:ext cx="493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CE8DF6A-BBE2-BD49-8E91-869BD076DF87}"/>
              </a:ext>
            </a:extLst>
          </p:cNvPr>
          <p:cNvCxnSpPr>
            <a:stCxn id="24" idx="4"/>
          </p:cNvCxnSpPr>
          <p:nvPr/>
        </p:nvCxnSpPr>
        <p:spPr>
          <a:xfrm>
            <a:off x="2581771" y="2766060"/>
            <a:ext cx="13116"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947763C-380B-C041-898B-ECB8A4EDEA03}"/>
              </a:ext>
            </a:extLst>
          </p:cNvPr>
          <p:cNvCxnSpPr>
            <a:cxnSpLocks/>
          </p:cNvCxnSpPr>
          <p:nvPr/>
        </p:nvCxnSpPr>
        <p:spPr>
          <a:xfrm>
            <a:off x="2594887" y="3086100"/>
            <a:ext cx="228600" cy="137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9E2DE3-A65A-A548-A839-700E2594B290}"/>
              </a:ext>
            </a:extLst>
          </p:cNvPr>
          <p:cNvCxnSpPr>
            <a:cxnSpLocks/>
          </p:cNvCxnSpPr>
          <p:nvPr/>
        </p:nvCxnSpPr>
        <p:spPr>
          <a:xfrm flipH="1">
            <a:off x="2456041" y="3086100"/>
            <a:ext cx="138846" cy="131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2496E06-19AC-7745-878C-22D26EDC73F5}"/>
              </a:ext>
            </a:extLst>
          </p:cNvPr>
          <p:cNvCxnSpPr>
            <a:cxnSpLocks/>
          </p:cNvCxnSpPr>
          <p:nvPr/>
        </p:nvCxnSpPr>
        <p:spPr>
          <a:xfrm>
            <a:off x="2330311" y="2766060"/>
            <a:ext cx="493176"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6CE38D2-97B6-1345-BCF1-1ED31A7572D0}"/>
              </a:ext>
            </a:extLst>
          </p:cNvPr>
          <p:cNvSpPr txBox="1"/>
          <p:nvPr/>
        </p:nvSpPr>
        <p:spPr>
          <a:xfrm>
            <a:off x="2117541" y="3297972"/>
            <a:ext cx="928459" cy="307777"/>
          </a:xfrm>
          <a:prstGeom prst="rect">
            <a:avLst/>
          </a:prstGeom>
          <a:noFill/>
        </p:spPr>
        <p:txBody>
          <a:bodyPr wrap="none" rtlCol="0">
            <a:spAutoFit/>
          </a:bodyPr>
          <a:lstStyle/>
          <a:p>
            <a:r>
              <a:rPr lang="en-US" sz="1400" dirty="0"/>
              <a:t>Member</a:t>
            </a:r>
          </a:p>
        </p:txBody>
      </p:sp>
      <p:sp>
        <p:nvSpPr>
          <p:cNvPr id="73" name="TextBox 72">
            <a:extLst>
              <a:ext uri="{FF2B5EF4-FFF2-40B4-BE49-F238E27FC236}">
                <a16:creationId xmlns:a16="http://schemas.microsoft.com/office/drawing/2014/main" id="{C7F1DFCC-5235-5445-9A2F-EDD40C7A1AE1}"/>
              </a:ext>
            </a:extLst>
          </p:cNvPr>
          <p:cNvSpPr txBox="1"/>
          <p:nvPr/>
        </p:nvSpPr>
        <p:spPr>
          <a:xfrm>
            <a:off x="2186917" y="4456628"/>
            <a:ext cx="753732" cy="307777"/>
          </a:xfrm>
          <a:prstGeom prst="rect">
            <a:avLst/>
          </a:prstGeom>
          <a:noFill/>
        </p:spPr>
        <p:txBody>
          <a:bodyPr wrap="none" rtlCol="0">
            <a:spAutoFit/>
          </a:bodyPr>
          <a:lstStyle/>
          <a:p>
            <a:r>
              <a:rPr lang="en-US" sz="1400" dirty="0"/>
              <a:t>Admin</a:t>
            </a:r>
          </a:p>
        </p:txBody>
      </p:sp>
      <p:sp>
        <p:nvSpPr>
          <p:cNvPr id="76" name="TextBox 75">
            <a:extLst>
              <a:ext uri="{FF2B5EF4-FFF2-40B4-BE49-F238E27FC236}">
                <a16:creationId xmlns:a16="http://schemas.microsoft.com/office/drawing/2014/main" id="{F9D5CA8B-D09D-364B-B924-E9F6FCF8DCB9}"/>
              </a:ext>
            </a:extLst>
          </p:cNvPr>
          <p:cNvSpPr txBox="1"/>
          <p:nvPr/>
        </p:nvSpPr>
        <p:spPr>
          <a:xfrm rot="1257992">
            <a:off x="3063553" y="2991802"/>
            <a:ext cx="1839738" cy="320040"/>
          </a:xfrm>
          <a:prstGeom prst="rect">
            <a:avLst/>
          </a:prstGeom>
          <a:noFill/>
        </p:spPr>
        <p:txBody>
          <a:bodyPr wrap="square" rtlCol="0">
            <a:spAutoFit/>
          </a:bodyPr>
          <a:lstStyle/>
          <a:p>
            <a:r>
              <a:rPr lang="en-US" sz="1400" dirty="0"/>
              <a:t>Member Connect</a:t>
            </a:r>
          </a:p>
        </p:txBody>
      </p:sp>
      <p:cxnSp>
        <p:nvCxnSpPr>
          <p:cNvPr id="87" name="Straight Arrow Connector 86">
            <a:extLst>
              <a:ext uri="{FF2B5EF4-FFF2-40B4-BE49-F238E27FC236}">
                <a16:creationId xmlns:a16="http://schemas.microsoft.com/office/drawing/2014/main" id="{4C46B427-2B78-DC42-881A-6424E5808B61}"/>
              </a:ext>
            </a:extLst>
          </p:cNvPr>
          <p:cNvCxnSpPr>
            <a:cxnSpLocks/>
          </p:cNvCxnSpPr>
          <p:nvPr/>
        </p:nvCxnSpPr>
        <p:spPr>
          <a:xfrm>
            <a:off x="3059116" y="3006090"/>
            <a:ext cx="1608139" cy="58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697A03-7BA3-BB4B-A9D2-7E5F659A13E9}"/>
              </a:ext>
            </a:extLst>
          </p:cNvPr>
          <p:cNvCxnSpPr>
            <a:cxnSpLocks/>
          </p:cNvCxnSpPr>
          <p:nvPr/>
        </p:nvCxnSpPr>
        <p:spPr>
          <a:xfrm flipV="1">
            <a:off x="3094012" y="3684270"/>
            <a:ext cx="1573243" cy="44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24D24B0E-8C8B-C043-B53E-79BCF6B2C215}"/>
              </a:ext>
            </a:extLst>
          </p:cNvPr>
          <p:cNvSpPr txBox="1"/>
          <p:nvPr/>
        </p:nvSpPr>
        <p:spPr>
          <a:xfrm rot="20554275">
            <a:off x="3120259" y="3933921"/>
            <a:ext cx="1547218" cy="307777"/>
          </a:xfrm>
          <a:prstGeom prst="rect">
            <a:avLst/>
          </a:prstGeom>
          <a:noFill/>
        </p:spPr>
        <p:txBody>
          <a:bodyPr wrap="none" rtlCol="0">
            <a:spAutoFit/>
          </a:bodyPr>
          <a:lstStyle/>
          <a:p>
            <a:r>
              <a:rPr lang="en-US" sz="1400" dirty="0"/>
              <a:t>Admin connect</a:t>
            </a:r>
          </a:p>
        </p:txBody>
      </p:sp>
      <p:sp>
        <p:nvSpPr>
          <p:cNvPr id="95" name="Oval 94">
            <a:extLst>
              <a:ext uri="{FF2B5EF4-FFF2-40B4-BE49-F238E27FC236}">
                <a16:creationId xmlns:a16="http://schemas.microsoft.com/office/drawing/2014/main" id="{904DC44E-FDD4-E84F-9463-7225088880E4}"/>
              </a:ext>
            </a:extLst>
          </p:cNvPr>
          <p:cNvSpPr/>
          <p:nvPr/>
        </p:nvSpPr>
        <p:spPr>
          <a:xfrm>
            <a:off x="4662522" y="3325430"/>
            <a:ext cx="1657350" cy="627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 page</a:t>
            </a:r>
          </a:p>
        </p:txBody>
      </p:sp>
      <p:cxnSp>
        <p:nvCxnSpPr>
          <p:cNvPr id="97" name="Straight Connector 96">
            <a:extLst>
              <a:ext uri="{FF2B5EF4-FFF2-40B4-BE49-F238E27FC236}">
                <a16:creationId xmlns:a16="http://schemas.microsoft.com/office/drawing/2014/main" id="{BEB98D68-00CA-9B42-ACC5-6FD6FEABBC68}"/>
              </a:ext>
            </a:extLst>
          </p:cNvPr>
          <p:cNvCxnSpPr>
            <a:cxnSpLocks/>
            <a:stCxn id="95" idx="6"/>
          </p:cNvCxnSpPr>
          <p:nvPr/>
        </p:nvCxnSpPr>
        <p:spPr>
          <a:xfrm flipV="1">
            <a:off x="6319872" y="3611924"/>
            <a:ext cx="1130715" cy="27459"/>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D7848396-008E-D24B-ACDD-C074B0D4C144}"/>
              </a:ext>
            </a:extLst>
          </p:cNvPr>
          <p:cNvSpPr txBox="1"/>
          <p:nvPr/>
        </p:nvSpPr>
        <p:spPr>
          <a:xfrm>
            <a:off x="6319872" y="3334693"/>
            <a:ext cx="1059906" cy="307777"/>
          </a:xfrm>
          <a:prstGeom prst="rect">
            <a:avLst/>
          </a:prstGeom>
          <a:noFill/>
        </p:spPr>
        <p:txBody>
          <a:bodyPr wrap="none" rtlCol="0">
            <a:spAutoFit/>
          </a:bodyPr>
          <a:lstStyle/>
          <a:p>
            <a:r>
              <a:rPr lang="en-US" sz="1400" dirty="0"/>
              <a:t>Username</a:t>
            </a:r>
          </a:p>
        </p:txBody>
      </p:sp>
      <p:sp>
        <p:nvSpPr>
          <p:cNvPr id="99" name="TextBox 98">
            <a:extLst>
              <a:ext uri="{FF2B5EF4-FFF2-40B4-BE49-F238E27FC236}">
                <a16:creationId xmlns:a16="http://schemas.microsoft.com/office/drawing/2014/main" id="{B4443EA7-96BD-F343-AE7C-8D3822B45488}"/>
              </a:ext>
            </a:extLst>
          </p:cNvPr>
          <p:cNvSpPr txBox="1"/>
          <p:nvPr/>
        </p:nvSpPr>
        <p:spPr>
          <a:xfrm>
            <a:off x="6337691" y="3715262"/>
            <a:ext cx="995785" cy="307777"/>
          </a:xfrm>
          <a:prstGeom prst="rect">
            <a:avLst/>
          </a:prstGeom>
          <a:noFill/>
        </p:spPr>
        <p:txBody>
          <a:bodyPr wrap="none" rtlCol="0">
            <a:spAutoFit/>
          </a:bodyPr>
          <a:lstStyle/>
          <a:p>
            <a:r>
              <a:rPr lang="en-US" sz="1400" dirty="0"/>
              <a:t>Password</a:t>
            </a:r>
          </a:p>
        </p:txBody>
      </p:sp>
      <p:sp>
        <p:nvSpPr>
          <p:cNvPr id="103" name="Oval 102">
            <a:extLst>
              <a:ext uri="{FF2B5EF4-FFF2-40B4-BE49-F238E27FC236}">
                <a16:creationId xmlns:a16="http://schemas.microsoft.com/office/drawing/2014/main" id="{61D21043-2DB2-2C4A-8189-928BCCE31963}"/>
              </a:ext>
            </a:extLst>
          </p:cNvPr>
          <p:cNvSpPr/>
          <p:nvPr/>
        </p:nvSpPr>
        <p:spPr>
          <a:xfrm>
            <a:off x="7446218" y="3297971"/>
            <a:ext cx="1657350" cy="627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 server</a:t>
            </a:r>
          </a:p>
        </p:txBody>
      </p:sp>
      <p:sp>
        <p:nvSpPr>
          <p:cNvPr id="106" name="TextBox 105">
            <a:extLst>
              <a:ext uri="{FF2B5EF4-FFF2-40B4-BE49-F238E27FC236}">
                <a16:creationId xmlns:a16="http://schemas.microsoft.com/office/drawing/2014/main" id="{24D39548-4CF9-0A47-AA5F-27F93C1CE77B}"/>
              </a:ext>
            </a:extLst>
          </p:cNvPr>
          <p:cNvSpPr txBox="1"/>
          <p:nvPr/>
        </p:nvSpPr>
        <p:spPr>
          <a:xfrm>
            <a:off x="9386301" y="3278855"/>
            <a:ext cx="1056700" cy="307777"/>
          </a:xfrm>
          <a:prstGeom prst="rect">
            <a:avLst/>
          </a:prstGeom>
          <a:noFill/>
        </p:spPr>
        <p:txBody>
          <a:bodyPr wrap="none" rtlCol="0">
            <a:spAutoFit/>
          </a:bodyPr>
          <a:lstStyle/>
          <a:p>
            <a:r>
              <a:rPr lang="en-US" sz="1400" dirty="0"/>
              <a:t>Database</a:t>
            </a:r>
          </a:p>
        </p:txBody>
      </p:sp>
      <p:sp>
        <p:nvSpPr>
          <p:cNvPr id="107" name="TextBox 106">
            <a:extLst>
              <a:ext uri="{FF2B5EF4-FFF2-40B4-BE49-F238E27FC236}">
                <a16:creationId xmlns:a16="http://schemas.microsoft.com/office/drawing/2014/main" id="{100C1638-F629-814D-BD84-23E63041F7A0}"/>
              </a:ext>
            </a:extLst>
          </p:cNvPr>
          <p:cNvSpPr txBox="1"/>
          <p:nvPr/>
        </p:nvSpPr>
        <p:spPr>
          <a:xfrm>
            <a:off x="9168485" y="3625653"/>
            <a:ext cx="1657350" cy="307777"/>
          </a:xfrm>
          <a:prstGeom prst="rect">
            <a:avLst/>
          </a:prstGeom>
          <a:noFill/>
        </p:spPr>
        <p:txBody>
          <a:bodyPr wrap="square" rtlCol="0">
            <a:spAutoFit/>
          </a:bodyPr>
          <a:lstStyle/>
          <a:p>
            <a:r>
              <a:rPr lang="en-US" sz="1400" dirty="0"/>
              <a:t>&lt; Connections &gt;</a:t>
            </a:r>
          </a:p>
        </p:txBody>
      </p:sp>
      <p:sp>
        <p:nvSpPr>
          <p:cNvPr id="123" name="Oval 122">
            <a:extLst>
              <a:ext uri="{FF2B5EF4-FFF2-40B4-BE49-F238E27FC236}">
                <a16:creationId xmlns:a16="http://schemas.microsoft.com/office/drawing/2014/main" id="{E05B60DC-B4B9-4C40-93D4-0A68E3515B6F}"/>
              </a:ext>
            </a:extLst>
          </p:cNvPr>
          <p:cNvSpPr/>
          <p:nvPr/>
        </p:nvSpPr>
        <p:spPr>
          <a:xfrm>
            <a:off x="10868519" y="3166110"/>
            <a:ext cx="251460" cy="262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9D78E206-8F8A-414E-9CC2-B22B1DF54EE1}"/>
              </a:ext>
            </a:extLst>
          </p:cNvPr>
          <p:cNvCxnSpPr>
            <a:cxnSpLocks/>
            <a:stCxn id="123" idx="4"/>
          </p:cNvCxnSpPr>
          <p:nvPr/>
        </p:nvCxnSpPr>
        <p:spPr>
          <a:xfrm>
            <a:off x="10994249" y="3429000"/>
            <a:ext cx="0" cy="26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D81735C-6E0E-EC48-BFFB-AD556DE6A77B}"/>
              </a:ext>
            </a:extLst>
          </p:cNvPr>
          <p:cNvCxnSpPr>
            <a:cxnSpLocks/>
          </p:cNvCxnSpPr>
          <p:nvPr/>
        </p:nvCxnSpPr>
        <p:spPr>
          <a:xfrm>
            <a:off x="10994249" y="3691890"/>
            <a:ext cx="22860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6553399-31B7-5D47-BDF6-8C5B8DCB87AF}"/>
              </a:ext>
            </a:extLst>
          </p:cNvPr>
          <p:cNvCxnSpPr>
            <a:cxnSpLocks/>
          </p:cNvCxnSpPr>
          <p:nvPr/>
        </p:nvCxnSpPr>
        <p:spPr>
          <a:xfrm flipH="1">
            <a:off x="10729673" y="3691890"/>
            <a:ext cx="264576"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926CED9-1838-BB4C-B7FB-E89572EAAE6A}"/>
              </a:ext>
            </a:extLst>
          </p:cNvPr>
          <p:cNvCxnSpPr>
            <a:cxnSpLocks/>
          </p:cNvCxnSpPr>
          <p:nvPr/>
        </p:nvCxnSpPr>
        <p:spPr>
          <a:xfrm>
            <a:off x="10729673" y="3429000"/>
            <a:ext cx="493176" cy="0"/>
          </a:xfrm>
          <a:prstGeom prst="line">
            <a:avLst/>
          </a:prstGeom>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B0A0F297-4206-FD44-8A65-3FF424EEF43B}"/>
              </a:ext>
            </a:extLst>
          </p:cNvPr>
          <p:cNvSpPr txBox="1"/>
          <p:nvPr/>
        </p:nvSpPr>
        <p:spPr>
          <a:xfrm>
            <a:off x="10447911" y="2772191"/>
            <a:ext cx="1056700" cy="307777"/>
          </a:xfrm>
          <a:prstGeom prst="rect">
            <a:avLst/>
          </a:prstGeom>
          <a:noFill/>
        </p:spPr>
        <p:txBody>
          <a:bodyPr wrap="none" rtlCol="0">
            <a:spAutoFit/>
          </a:bodyPr>
          <a:lstStyle/>
          <a:p>
            <a:r>
              <a:rPr lang="en-US" sz="1400" dirty="0"/>
              <a:t>Database</a:t>
            </a:r>
          </a:p>
        </p:txBody>
      </p:sp>
      <p:cxnSp>
        <p:nvCxnSpPr>
          <p:cNvPr id="134" name="Straight Arrow Connector 133">
            <a:extLst>
              <a:ext uri="{FF2B5EF4-FFF2-40B4-BE49-F238E27FC236}">
                <a16:creationId xmlns:a16="http://schemas.microsoft.com/office/drawing/2014/main" id="{B57E2C7F-534A-9C4F-A37C-C904279E4180}"/>
              </a:ext>
            </a:extLst>
          </p:cNvPr>
          <p:cNvCxnSpPr>
            <a:stCxn id="103" idx="6"/>
          </p:cNvCxnSpPr>
          <p:nvPr/>
        </p:nvCxnSpPr>
        <p:spPr>
          <a:xfrm flipV="1">
            <a:off x="9103568" y="3605749"/>
            <a:ext cx="1872693" cy="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61E9FC2-391D-EE41-B969-535E6350323E}"/>
              </a:ext>
            </a:extLst>
          </p:cNvPr>
          <p:cNvSpPr txBox="1"/>
          <p:nvPr/>
        </p:nvSpPr>
        <p:spPr>
          <a:xfrm>
            <a:off x="902826" y="810228"/>
            <a:ext cx="441146" cy="369332"/>
          </a:xfrm>
          <a:prstGeom prst="rect">
            <a:avLst/>
          </a:prstGeom>
          <a:noFill/>
        </p:spPr>
        <p:txBody>
          <a:bodyPr wrap="none" rtlCol="0">
            <a:spAutoFit/>
          </a:bodyPr>
          <a:lstStyle/>
          <a:p>
            <a:r>
              <a:rPr lang="en-US" dirty="0">
                <a:solidFill>
                  <a:schemeClr val="bg1"/>
                </a:solidFill>
              </a:rPr>
              <a:t>12</a:t>
            </a:r>
          </a:p>
        </p:txBody>
      </p:sp>
    </p:spTree>
    <p:extLst>
      <p:ext uri="{BB962C8B-B14F-4D97-AF65-F5344CB8AC3E}">
        <p14:creationId xmlns:p14="http://schemas.microsoft.com/office/powerpoint/2010/main" val="330079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6EEF-EC6D-EC46-A35D-BDF8D1B0CBB5}"/>
              </a:ext>
            </a:extLst>
          </p:cNvPr>
          <p:cNvSpPr>
            <a:spLocks noGrp="1"/>
          </p:cNvSpPr>
          <p:nvPr>
            <p:ph type="title"/>
          </p:nvPr>
        </p:nvSpPr>
        <p:spPr>
          <a:xfrm>
            <a:off x="2185954" y="654619"/>
            <a:ext cx="8911687" cy="1280890"/>
          </a:xfrm>
        </p:spPr>
        <p:txBody>
          <a:bodyPr/>
          <a:lstStyle/>
          <a:p>
            <a:r>
              <a:rPr lang="en-US" dirty="0"/>
              <a:t>UI design :</a:t>
            </a:r>
          </a:p>
        </p:txBody>
      </p:sp>
      <p:sp>
        <p:nvSpPr>
          <p:cNvPr id="3" name="Content Placeholder 2">
            <a:extLst>
              <a:ext uri="{FF2B5EF4-FFF2-40B4-BE49-F238E27FC236}">
                <a16:creationId xmlns:a16="http://schemas.microsoft.com/office/drawing/2014/main" id="{78DC8BF7-4E45-8A48-B385-769F3E914483}"/>
              </a:ext>
            </a:extLst>
          </p:cNvPr>
          <p:cNvSpPr>
            <a:spLocks noGrp="1"/>
          </p:cNvSpPr>
          <p:nvPr>
            <p:ph idx="1"/>
          </p:nvPr>
        </p:nvSpPr>
        <p:spPr>
          <a:xfrm>
            <a:off x="2185954" y="1540189"/>
            <a:ext cx="8915400" cy="3777622"/>
          </a:xfrm>
        </p:spPr>
        <p:txBody>
          <a:bodyPr/>
          <a:lstStyle/>
          <a:p>
            <a:r>
              <a:rPr lang="en-US" sz="2000" dirty="0"/>
              <a:t>Login and Register page </a:t>
            </a:r>
          </a:p>
          <a:p>
            <a:endParaRPr lang="en-US" sz="2000" dirty="0"/>
          </a:p>
          <a:p>
            <a:endParaRPr lang="en-US" sz="2000" dirty="0"/>
          </a:p>
          <a:p>
            <a:endParaRPr lang="en-US" dirty="0"/>
          </a:p>
        </p:txBody>
      </p:sp>
      <p:sp>
        <p:nvSpPr>
          <p:cNvPr id="4" name="TextBox 3">
            <a:extLst>
              <a:ext uri="{FF2B5EF4-FFF2-40B4-BE49-F238E27FC236}">
                <a16:creationId xmlns:a16="http://schemas.microsoft.com/office/drawing/2014/main" id="{F292B537-C210-A841-9ADF-3348B497A270}"/>
              </a:ext>
            </a:extLst>
          </p:cNvPr>
          <p:cNvSpPr txBox="1"/>
          <p:nvPr/>
        </p:nvSpPr>
        <p:spPr>
          <a:xfrm>
            <a:off x="833377" y="798653"/>
            <a:ext cx="441146" cy="369332"/>
          </a:xfrm>
          <a:prstGeom prst="rect">
            <a:avLst/>
          </a:prstGeom>
          <a:noFill/>
        </p:spPr>
        <p:txBody>
          <a:bodyPr wrap="none" rtlCol="0">
            <a:spAutoFit/>
          </a:bodyPr>
          <a:lstStyle/>
          <a:p>
            <a:r>
              <a:rPr lang="en-US" dirty="0">
                <a:solidFill>
                  <a:schemeClr val="bg1"/>
                </a:solidFill>
              </a:rPr>
              <a:t>13</a:t>
            </a:r>
          </a:p>
        </p:txBody>
      </p:sp>
      <p:pic>
        <p:nvPicPr>
          <p:cNvPr id="6" name="Picture 5" descr="Graphical user interface&#10;&#10;Description automatically generated">
            <a:extLst>
              <a:ext uri="{FF2B5EF4-FFF2-40B4-BE49-F238E27FC236}">
                <a16:creationId xmlns:a16="http://schemas.microsoft.com/office/drawing/2014/main" id="{7C726545-584C-D64A-9973-B364E0A7DF64}"/>
              </a:ext>
            </a:extLst>
          </p:cNvPr>
          <p:cNvPicPr>
            <a:picLocks noChangeAspect="1"/>
          </p:cNvPicPr>
          <p:nvPr/>
        </p:nvPicPr>
        <p:blipFill>
          <a:blip r:embed="rId2"/>
          <a:stretch>
            <a:fillRect/>
          </a:stretch>
        </p:blipFill>
        <p:spPr>
          <a:xfrm>
            <a:off x="2185954" y="2330829"/>
            <a:ext cx="4574599" cy="3455966"/>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D3022C4A-B76D-FC4A-8FA0-BD9DBCEE8434}"/>
              </a:ext>
            </a:extLst>
          </p:cNvPr>
          <p:cNvPicPr>
            <a:picLocks noChangeAspect="1"/>
          </p:cNvPicPr>
          <p:nvPr/>
        </p:nvPicPr>
        <p:blipFill>
          <a:blip r:embed="rId3"/>
          <a:stretch>
            <a:fillRect/>
          </a:stretch>
        </p:blipFill>
        <p:spPr>
          <a:xfrm>
            <a:off x="6928570" y="2330829"/>
            <a:ext cx="4834573" cy="3455965"/>
          </a:xfrm>
          <a:prstGeom prst="rect">
            <a:avLst/>
          </a:prstGeom>
        </p:spPr>
      </p:pic>
    </p:spTree>
    <p:extLst>
      <p:ext uri="{BB962C8B-B14F-4D97-AF65-F5344CB8AC3E}">
        <p14:creationId xmlns:p14="http://schemas.microsoft.com/office/powerpoint/2010/main" val="356862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546C6-BEE1-A043-90CA-5ED56BEBB4BA}"/>
              </a:ext>
            </a:extLst>
          </p:cNvPr>
          <p:cNvSpPr>
            <a:spLocks noGrp="1"/>
          </p:cNvSpPr>
          <p:nvPr>
            <p:ph idx="1"/>
          </p:nvPr>
        </p:nvSpPr>
        <p:spPr>
          <a:xfrm>
            <a:off x="1941030" y="1156410"/>
            <a:ext cx="8915400" cy="3777622"/>
          </a:xfrm>
        </p:spPr>
        <p:txBody>
          <a:bodyPr/>
          <a:lstStyle/>
          <a:p>
            <a:r>
              <a:rPr lang="en-US" sz="2000" dirty="0"/>
              <a:t>User’s Home page </a:t>
            </a:r>
          </a:p>
          <a:p>
            <a:endParaRPr lang="en-US" dirty="0"/>
          </a:p>
        </p:txBody>
      </p:sp>
      <p:sp>
        <p:nvSpPr>
          <p:cNvPr id="4" name="TextBox 3">
            <a:extLst>
              <a:ext uri="{FF2B5EF4-FFF2-40B4-BE49-F238E27FC236}">
                <a16:creationId xmlns:a16="http://schemas.microsoft.com/office/drawing/2014/main" id="{1B3B80A1-51C2-D141-98A7-38CC0B9CF1FE}"/>
              </a:ext>
            </a:extLst>
          </p:cNvPr>
          <p:cNvSpPr txBox="1"/>
          <p:nvPr/>
        </p:nvSpPr>
        <p:spPr>
          <a:xfrm>
            <a:off x="844952" y="787078"/>
            <a:ext cx="441146" cy="369332"/>
          </a:xfrm>
          <a:prstGeom prst="rect">
            <a:avLst/>
          </a:prstGeom>
          <a:noFill/>
        </p:spPr>
        <p:txBody>
          <a:bodyPr wrap="none" rtlCol="0">
            <a:spAutoFit/>
          </a:bodyPr>
          <a:lstStyle/>
          <a:p>
            <a:r>
              <a:rPr lang="en-US" dirty="0">
                <a:solidFill>
                  <a:schemeClr val="bg1"/>
                </a:solidFill>
              </a:rPr>
              <a:t>14</a:t>
            </a:r>
          </a:p>
        </p:txBody>
      </p:sp>
      <p:cxnSp>
        <p:nvCxnSpPr>
          <p:cNvPr id="10" name="Straight Arrow Connector 9">
            <a:extLst>
              <a:ext uri="{FF2B5EF4-FFF2-40B4-BE49-F238E27FC236}">
                <a16:creationId xmlns:a16="http://schemas.microsoft.com/office/drawing/2014/main" id="{16151459-C600-D643-8E4A-438C94E699F9}"/>
              </a:ext>
            </a:extLst>
          </p:cNvPr>
          <p:cNvCxnSpPr>
            <a:cxnSpLocks/>
          </p:cNvCxnSpPr>
          <p:nvPr/>
        </p:nvCxnSpPr>
        <p:spPr>
          <a:xfrm>
            <a:off x="5731802" y="3495176"/>
            <a:ext cx="685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44AA35-3C7B-40E8-805F-0C293298CCDB}"/>
              </a:ext>
            </a:extLst>
          </p:cNvPr>
          <p:cNvPicPr>
            <a:picLocks noChangeAspect="1"/>
          </p:cNvPicPr>
          <p:nvPr/>
        </p:nvPicPr>
        <p:blipFill>
          <a:blip r:embed="rId2"/>
          <a:stretch>
            <a:fillRect/>
          </a:stretch>
        </p:blipFill>
        <p:spPr>
          <a:xfrm>
            <a:off x="795893" y="2104548"/>
            <a:ext cx="5300107" cy="2829484"/>
          </a:xfrm>
          <a:prstGeom prst="rect">
            <a:avLst/>
          </a:prstGeom>
        </p:spPr>
      </p:pic>
      <p:pic>
        <p:nvPicPr>
          <p:cNvPr id="9" name="Picture 8">
            <a:extLst>
              <a:ext uri="{FF2B5EF4-FFF2-40B4-BE49-F238E27FC236}">
                <a16:creationId xmlns:a16="http://schemas.microsoft.com/office/drawing/2014/main" id="{6EA33B57-FBA8-4412-BE13-B0CDF92CD55B}"/>
              </a:ext>
            </a:extLst>
          </p:cNvPr>
          <p:cNvPicPr>
            <a:picLocks noChangeAspect="1"/>
          </p:cNvPicPr>
          <p:nvPr/>
        </p:nvPicPr>
        <p:blipFill>
          <a:blip r:embed="rId3"/>
          <a:stretch>
            <a:fillRect/>
          </a:stretch>
        </p:blipFill>
        <p:spPr>
          <a:xfrm>
            <a:off x="6417564" y="2104548"/>
            <a:ext cx="5300107" cy="2837766"/>
          </a:xfrm>
          <a:prstGeom prst="rect">
            <a:avLst/>
          </a:prstGeom>
        </p:spPr>
      </p:pic>
    </p:spTree>
    <p:extLst>
      <p:ext uri="{BB962C8B-B14F-4D97-AF65-F5344CB8AC3E}">
        <p14:creationId xmlns:p14="http://schemas.microsoft.com/office/powerpoint/2010/main" val="282297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CD94-839F-8547-B5A2-3FE5FC77CE16}"/>
              </a:ext>
            </a:extLst>
          </p:cNvPr>
          <p:cNvSpPr>
            <a:spLocks noGrp="1"/>
          </p:cNvSpPr>
          <p:nvPr>
            <p:ph type="title"/>
          </p:nvPr>
        </p:nvSpPr>
        <p:spPr/>
        <p:txBody>
          <a:bodyPr/>
          <a:lstStyle/>
          <a:p>
            <a:r>
              <a:rPr lang="en-US" dirty="0"/>
              <a:t>Tables :</a:t>
            </a:r>
          </a:p>
        </p:txBody>
      </p:sp>
      <p:sp>
        <p:nvSpPr>
          <p:cNvPr id="3" name="Content Placeholder 2">
            <a:extLst>
              <a:ext uri="{FF2B5EF4-FFF2-40B4-BE49-F238E27FC236}">
                <a16:creationId xmlns:a16="http://schemas.microsoft.com/office/drawing/2014/main" id="{08ED48AC-79EB-674D-8D91-EC387796D481}"/>
              </a:ext>
            </a:extLst>
          </p:cNvPr>
          <p:cNvSpPr>
            <a:spLocks noGrp="1"/>
          </p:cNvSpPr>
          <p:nvPr>
            <p:ph idx="1"/>
          </p:nvPr>
        </p:nvSpPr>
        <p:spPr>
          <a:xfrm>
            <a:off x="2485040" y="1905000"/>
            <a:ext cx="8915400" cy="3777622"/>
          </a:xfrm>
        </p:spPr>
        <p:txBody>
          <a:bodyPr>
            <a:normAutofit lnSpcReduction="10000"/>
          </a:bodyPr>
          <a:lstStyle/>
          <a:p>
            <a:r>
              <a:rPr lang="en-IN" sz="2000" dirty="0"/>
              <a:t>Tables are database objects that contain all the data in a database. In tables, data is logically organized in a row-and-column format similar to a spreadsheet.</a:t>
            </a:r>
            <a:br>
              <a:rPr lang="en-IN" sz="2000" dirty="0"/>
            </a:br>
            <a:endParaRPr lang="en-IN" sz="2000" dirty="0"/>
          </a:p>
          <a:p>
            <a:r>
              <a:rPr lang="en-IN" sz="2000" dirty="0"/>
              <a:t>A well-designed database has a specific table for each type of data to be managed, and then displays the appropriate content from those tables in clusters relating to a single process that the user needs to manage. </a:t>
            </a:r>
          </a:p>
          <a:p>
            <a:endParaRPr lang="en-IN" sz="2000" dirty="0"/>
          </a:p>
          <a:p>
            <a:r>
              <a:rPr lang="en-IN" sz="2000" dirty="0"/>
              <a:t>That clustering of associated records of information, would never be possible without tables.</a:t>
            </a:r>
          </a:p>
          <a:p>
            <a:pPr marL="0" indent="0">
              <a:buNone/>
            </a:pPr>
            <a:endParaRPr lang="en-IN" dirty="0"/>
          </a:p>
          <a:p>
            <a:pPr marL="0" indent="0">
              <a:buNone/>
            </a:pPr>
            <a:endParaRPr lang="en-US" dirty="0"/>
          </a:p>
        </p:txBody>
      </p:sp>
      <p:sp>
        <p:nvSpPr>
          <p:cNvPr id="4" name="TextBox 3">
            <a:extLst>
              <a:ext uri="{FF2B5EF4-FFF2-40B4-BE49-F238E27FC236}">
                <a16:creationId xmlns:a16="http://schemas.microsoft.com/office/drawing/2014/main" id="{53A48EAB-9323-C24F-A10F-BB631DAC53ED}"/>
              </a:ext>
            </a:extLst>
          </p:cNvPr>
          <p:cNvSpPr txBox="1"/>
          <p:nvPr/>
        </p:nvSpPr>
        <p:spPr>
          <a:xfrm>
            <a:off x="891251" y="810228"/>
            <a:ext cx="441146" cy="369332"/>
          </a:xfrm>
          <a:prstGeom prst="rect">
            <a:avLst/>
          </a:prstGeom>
          <a:noFill/>
        </p:spPr>
        <p:txBody>
          <a:bodyPr wrap="none" rtlCol="0">
            <a:spAutoFit/>
          </a:bodyPr>
          <a:lstStyle/>
          <a:p>
            <a:r>
              <a:rPr lang="en-US" dirty="0">
                <a:solidFill>
                  <a:schemeClr val="bg1"/>
                </a:solidFill>
              </a:rPr>
              <a:t>15</a:t>
            </a:r>
          </a:p>
        </p:txBody>
      </p:sp>
    </p:spTree>
    <p:extLst>
      <p:ext uri="{BB962C8B-B14F-4D97-AF65-F5344CB8AC3E}">
        <p14:creationId xmlns:p14="http://schemas.microsoft.com/office/powerpoint/2010/main" val="168940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C9EB-01D2-0C45-8907-E3E7ABDDEA87}"/>
              </a:ext>
            </a:extLst>
          </p:cNvPr>
          <p:cNvSpPr>
            <a:spLocks noGrp="1"/>
          </p:cNvSpPr>
          <p:nvPr>
            <p:ph type="title"/>
          </p:nvPr>
        </p:nvSpPr>
        <p:spPr/>
        <p:txBody>
          <a:bodyPr/>
          <a:lstStyle/>
          <a:p>
            <a:r>
              <a:rPr lang="en-US" dirty="0"/>
              <a:t>SQL tables :</a:t>
            </a:r>
          </a:p>
        </p:txBody>
      </p:sp>
      <p:pic>
        <p:nvPicPr>
          <p:cNvPr id="4" name="Picture 3" descr="Graphical user interface, application&#10;&#10;Description automatically generated">
            <a:extLst>
              <a:ext uri="{FF2B5EF4-FFF2-40B4-BE49-F238E27FC236}">
                <a16:creationId xmlns:a16="http://schemas.microsoft.com/office/drawing/2014/main" id="{FDF36893-D6C3-9D49-AF7D-421F3442F6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1683" y="1378855"/>
            <a:ext cx="9348633" cy="3958542"/>
          </a:xfrm>
          <a:prstGeom prst="rect">
            <a:avLst/>
          </a:prstGeom>
          <a:noFill/>
          <a:ln>
            <a:noFill/>
          </a:ln>
        </p:spPr>
      </p:pic>
      <p:sp>
        <p:nvSpPr>
          <p:cNvPr id="5" name="TextBox 4">
            <a:extLst>
              <a:ext uri="{FF2B5EF4-FFF2-40B4-BE49-F238E27FC236}">
                <a16:creationId xmlns:a16="http://schemas.microsoft.com/office/drawing/2014/main" id="{A52A195A-13BF-5F45-AF85-6D4FBA622774}"/>
              </a:ext>
            </a:extLst>
          </p:cNvPr>
          <p:cNvSpPr txBox="1"/>
          <p:nvPr/>
        </p:nvSpPr>
        <p:spPr>
          <a:xfrm>
            <a:off x="844952" y="787079"/>
            <a:ext cx="441146" cy="369332"/>
          </a:xfrm>
          <a:prstGeom prst="rect">
            <a:avLst/>
          </a:prstGeom>
          <a:noFill/>
        </p:spPr>
        <p:txBody>
          <a:bodyPr wrap="none" rtlCol="0">
            <a:spAutoFit/>
          </a:bodyPr>
          <a:lstStyle/>
          <a:p>
            <a:r>
              <a:rPr lang="en-US" dirty="0">
                <a:solidFill>
                  <a:schemeClr val="bg1"/>
                </a:solidFill>
              </a:rPr>
              <a:t>16</a:t>
            </a:r>
          </a:p>
        </p:txBody>
      </p:sp>
    </p:spTree>
    <p:extLst>
      <p:ext uri="{BB962C8B-B14F-4D97-AF65-F5344CB8AC3E}">
        <p14:creationId xmlns:p14="http://schemas.microsoft.com/office/powerpoint/2010/main" val="192073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E333-B310-AD44-B136-9F367B9E038E}"/>
              </a:ext>
            </a:extLst>
          </p:cNvPr>
          <p:cNvSpPr>
            <a:spLocks noGrp="1"/>
          </p:cNvSpPr>
          <p:nvPr>
            <p:ph type="title"/>
          </p:nvPr>
        </p:nvSpPr>
        <p:spPr/>
        <p:txBody>
          <a:bodyPr/>
          <a:lstStyle/>
          <a:p>
            <a:r>
              <a:rPr lang="en-US" dirty="0"/>
              <a:t>ER diagram :</a:t>
            </a:r>
          </a:p>
        </p:txBody>
      </p:sp>
      <p:sp>
        <p:nvSpPr>
          <p:cNvPr id="3" name="TextBox 2">
            <a:extLst>
              <a:ext uri="{FF2B5EF4-FFF2-40B4-BE49-F238E27FC236}">
                <a16:creationId xmlns:a16="http://schemas.microsoft.com/office/drawing/2014/main" id="{B3D0E14C-91A7-DD4A-80D3-3C66BAE2E17D}"/>
              </a:ext>
            </a:extLst>
          </p:cNvPr>
          <p:cNvSpPr txBox="1"/>
          <p:nvPr/>
        </p:nvSpPr>
        <p:spPr>
          <a:xfrm>
            <a:off x="856527" y="787078"/>
            <a:ext cx="568468" cy="381964"/>
          </a:xfrm>
          <a:prstGeom prst="rect">
            <a:avLst/>
          </a:prstGeom>
          <a:noFill/>
        </p:spPr>
        <p:txBody>
          <a:bodyPr wrap="square" rtlCol="0">
            <a:spAutoFit/>
          </a:bodyPr>
          <a:lstStyle/>
          <a:p>
            <a:r>
              <a:rPr lang="en-US" dirty="0">
                <a:solidFill>
                  <a:schemeClr val="bg1"/>
                </a:solidFill>
              </a:rPr>
              <a:t>17</a:t>
            </a:r>
          </a:p>
        </p:txBody>
      </p:sp>
      <p:sp>
        <p:nvSpPr>
          <p:cNvPr id="6" name="Content Placeholder 5">
            <a:extLst>
              <a:ext uri="{FF2B5EF4-FFF2-40B4-BE49-F238E27FC236}">
                <a16:creationId xmlns:a16="http://schemas.microsoft.com/office/drawing/2014/main" id="{66FF8A81-8B23-2D43-8137-D4729AEA598F}"/>
              </a:ext>
            </a:extLst>
          </p:cNvPr>
          <p:cNvSpPr>
            <a:spLocks noGrp="1"/>
          </p:cNvSpPr>
          <p:nvPr>
            <p:ph idx="1"/>
          </p:nvPr>
        </p:nvSpPr>
        <p:spPr>
          <a:xfrm>
            <a:off x="2589212" y="1540189"/>
            <a:ext cx="8915400" cy="3777622"/>
          </a:xfrm>
        </p:spPr>
        <p:txBody>
          <a:bodyPr>
            <a:normAutofit/>
          </a:bodyPr>
          <a:lstStyle/>
          <a:p>
            <a:r>
              <a:rPr lang="en-US" sz="2000" dirty="0"/>
              <a:t>It shows all the instrument of Database Tables and the relations between tables.</a:t>
            </a:r>
          </a:p>
        </p:txBody>
      </p:sp>
      <p:pic>
        <p:nvPicPr>
          <p:cNvPr id="7" name="Picture 6">
            <a:extLst>
              <a:ext uri="{FF2B5EF4-FFF2-40B4-BE49-F238E27FC236}">
                <a16:creationId xmlns:a16="http://schemas.microsoft.com/office/drawing/2014/main" id="{11158DDA-C9B2-0D45-84E1-7AC11353A8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6859" y="2456268"/>
            <a:ext cx="6747677" cy="3777622"/>
          </a:xfrm>
          <a:prstGeom prst="rect">
            <a:avLst/>
          </a:prstGeom>
          <a:noFill/>
          <a:ln>
            <a:noFill/>
          </a:ln>
        </p:spPr>
      </p:pic>
    </p:spTree>
    <p:extLst>
      <p:ext uri="{BB962C8B-B14F-4D97-AF65-F5344CB8AC3E}">
        <p14:creationId xmlns:p14="http://schemas.microsoft.com/office/powerpoint/2010/main" val="278533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E26A-E3C9-994C-8B35-E7D68637C7D9}"/>
              </a:ext>
            </a:extLst>
          </p:cNvPr>
          <p:cNvSpPr>
            <a:spLocks noGrp="1"/>
          </p:cNvSpPr>
          <p:nvPr>
            <p:ph type="title"/>
          </p:nvPr>
        </p:nvSpPr>
        <p:spPr>
          <a:xfrm>
            <a:off x="2389062" y="658833"/>
            <a:ext cx="8911687" cy="1280890"/>
          </a:xfrm>
        </p:spPr>
        <p:txBody>
          <a:bodyPr/>
          <a:lstStyle/>
          <a:p>
            <a:r>
              <a:rPr lang="en-US" dirty="0"/>
              <a:t>Conclusion and Scope :</a:t>
            </a:r>
          </a:p>
        </p:txBody>
      </p:sp>
      <p:sp>
        <p:nvSpPr>
          <p:cNvPr id="3" name="Content Placeholder 2">
            <a:extLst>
              <a:ext uri="{FF2B5EF4-FFF2-40B4-BE49-F238E27FC236}">
                <a16:creationId xmlns:a16="http://schemas.microsoft.com/office/drawing/2014/main" id="{867C480E-BD08-7344-8CED-1F339B186CFF}"/>
              </a:ext>
            </a:extLst>
          </p:cNvPr>
          <p:cNvSpPr>
            <a:spLocks noGrp="1"/>
          </p:cNvSpPr>
          <p:nvPr>
            <p:ph idx="1"/>
          </p:nvPr>
        </p:nvSpPr>
        <p:spPr>
          <a:xfrm>
            <a:off x="2385349" y="1682186"/>
            <a:ext cx="8915400" cy="4359797"/>
          </a:xfrm>
        </p:spPr>
        <p:txBody>
          <a:bodyPr>
            <a:noAutofit/>
          </a:bodyPr>
          <a:lstStyle/>
          <a:p>
            <a:r>
              <a:rPr lang="en-US" sz="2000" dirty="0"/>
              <a:t>There is always a room for improvements in any software package however good and efficient it may be done. But the most important thing should be flexible to accept further modification right now we are just dealing with text communication. In future this software may be extended to include features such as :</a:t>
            </a:r>
          </a:p>
          <a:p>
            <a:endParaRPr lang="en-US" sz="2000" dirty="0"/>
          </a:p>
          <a:p>
            <a:r>
              <a:rPr lang="en-US" sz="2000" dirty="0"/>
              <a:t>File transfer : This will enable the user to send files of different formats to others via the chat application.</a:t>
            </a:r>
          </a:p>
          <a:p>
            <a:endParaRPr lang="en-US" sz="2000" dirty="0"/>
          </a:p>
          <a:p>
            <a:r>
              <a:rPr lang="en-US" sz="2000" dirty="0"/>
              <a:t>Voice chat : This will enhance the application to a higher level where communication will be possible via voice calling as in telephone.</a:t>
            </a:r>
          </a:p>
        </p:txBody>
      </p:sp>
      <p:sp>
        <p:nvSpPr>
          <p:cNvPr id="4" name="TextBox 3">
            <a:extLst>
              <a:ext uri="{FF2B5EF4-FFF2-40B4-BE49-F238E27FC236}">
                <a16:creationId xmlns:a16="http://schemas.microsoft.com/office/drawing/2014/main" id="{D80469B9-5A83-484E-8FB6-B9E365A89845}"/>
              </a:ext>
            </a:extLst>
          </p:cNvPr>
          <p:cNvSpPr txBox="1"/>
          <p:nvPr/>
        </p:nvSpPr>
        <p:spPr>
          <a:xfrm>
            <a:off x="891251" y="775504"/>
            <a:ext cx="441146" cy="369332"/>
          </a:xfrm>
          <a:prstGeom prst="rect">
            <a:avLst/>
          </a:prstGeom>
          <a:noFill/>
        </p:spPr>
        <p:txBody>
          <a:bodyPr wrap="none" rtlCol="0">
            <a:spAutoFit/>
          </a:bodyPr>
          <a:lstStyle/>
          <a:p>
            <a:r>
              <a:rPr lang="en-US" dirty="0">
                <a:solidFill>
                  <a:schemeClr val="bg1"/>
                </a:solidFill>
              </a:rPr>
              <a:t>18</a:t>
            </a:r>
          </a:p>
        </p:txBody>
      </p:sp>
    </p:spTree>
    <p:extLst>
      <p:ext uri="{BB962C8B-B14F-4D97-AF65-F5344CB8AC3E}">
        <p14:creationId xmlns:p14="http://schemas.microsoft.com/office/powerpoint/2010/main" val="391331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8FCB-00BC-CA43-B3FB-A58A98312AE0}"/>
              </a:ext>
            </a:extLst>
          </p:cNvPr>
          <p:cNvSpPr>
            <a:spLocks noGrp="1"/>
          </p:cNvSpPr>
          <p:nvPr>
            <p:ph type="title"/>
          </p:nvPr>
        </p:nvSpPr>
        <p:spPr>
          <a:xfrm>
            <a:off x="3842991" y="2476059"/>
            <a:ext cx="5833444" cy="1280890"/>
          </a:xfrm>
        </p:spPr>
        <p:txBody>
          <a:bodyPr>
            <a:normAutofit/>
          </a:bodyPr>
          <a:lstStyle/>
          <a:p>
            <a:r>
              <a:rPr lang="en-US" dirty="0"/>
              <a:t>Demo of our project</a:t>
            </a:r>
            <a:br>
              <a:rPr lang="en-US" dirty="0"/>
            </a:br>
            <a:r>
              <a:rPr lang="en-US" dirty="0"/>
              <a:t>      </a:t>
            </a:r>
            <a:r>
              <a:rPr lang="en-US" sz="2400" dirty="0"/>
              <a:t>Mini chat Application </a:t>
            </a:r>
          </a:p>
        </p:txBody>
      </p:sp>
    </p:spTree>
    <p:extLst>
      <p:ext uri="{BB962C8B-B14F-4D97-AF65-F5344CB8AC3E}">
        <p14:creationId xmlns:p14="http://schemas.microsoft.com/office/powerpoint/2010/main" val="100128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A7FB-C55A-514D-A0A6-B72D3B2C8B47}"/>
              </a:ext>
            </a:extLst>
          </p:cNvPr>
          <p:cNvSpPr>
            <a:spLocks noGrp="1"/>
          </p:cNvSpPr>
          <p:nvPr>
            <p:ph type="title"/>
          </p:nvPr>
        </p:nvSpPr>
        <p:spPr>
          <a:xfrm>
            <a:off x="2589212" y="766985"/>
            <a:ext cx="5293775" cy="1280890"/>
          </a:xfrm>
        </p:spPr>
        <p:txBody>
          <a:bodyPr/>
          <a:lstStyle/>
          <a:p>
            <a:r>
              <a:rPr lang="en-US" dirty="0"/>
              <a:t>Team Members :</a:t>
            </a:r>
          </a:p>
        </p:txBody>
      </p:sp>
      <p:graphicFrame>
        <p:nvGraphicFramePr>
          <p:cNvPr id="6" name="Content Placeholder 5">
            <a:extLst>
              <a:ext uri="{FF2B5EF4-FFF2-40B4-BE49-F238E27FC236}">
                <a16:creationId xmlns:a16="http://schemas.microsoft.com/office/drawing/2014/main" id="{483F2116-2E1D-8D4B-A131-CA5C34214C89}"/>
              </a:ext>
            </a:extLst>
          </p:cNvPr>
          <p:cNvGraphicFramePr>
            <a:graphicFrameLocks noGrp="1"/>
          </p:cNvGraphicFramePr>
          <p:nvPr>
            <p:ph idx="1"/>
            <p:extLst>
              <p:ext uri="{D42A27DB-BD31-4B8C-83A1-F6EECF244321}">
                <p14:modId xmlns:p14="http://schemas.microsoft.com/office/powerpoint/2010/main" val="400334865"/>
              </p:ext>
            </p:extLst>
          </p:nvPr>
        </p:nvGraphicFramePr>
        <p:xfrm>
          <a:off x="1619109" y="2047875"/>
          <a:ext cx="8612188" cy="3387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5F95CFE-B985-9044-BAAB-EB6A9C4A4CF2}"/>
              </a:ext>
            </a:extLst>
          </p:cNvPr>
          <p:cNvSpPr txBox="1"/>
          <p:nvPr/>
        </p:nvSpPr>
        <p:spPr>
          <a:xfrm>
            <a:off x="687388" y="766985"/>
            <a:ext cx="312906" cy="369332"/>
          </a:xfrm>
          <a:prstGeom prst="rect">
            <a:avLst/>
          </a:prstGeom>
          <a:noFill/>
        </p:spPr>
        <p:txBody>
          <a:bodyPr wrap="none" rtlCol="0">
            <a:spAutoFit/>
          </a:bodyPr>
          <a:lstStyle/>
          <a:p>
            <a:r>
              <a:rPr lang="en-US" dirty="0">
                <a:solidFill>
                  <a:schemeClr val="bg1"/>
                </a:solidFill>
              </a:rPr>
              <a:t>2</a:t>
            </a:r>
          </a:p>
        </p:txBody>
      </p:sp>
    </p:spTree>
    <p:extLst>
      <p:ext uri="{BB962C8B-B14F-4D97-AF65-F5344CB8AC3E}">
        <p14:creationId xmlns:p14="http://schemas.microsoft.com/office/powerpoint/2010/main" val="254680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DDA7-7C09-684C-B01F-489D15F00835}"/>
              </a:ext>
            </a:extLst>
          </p:cNvPr>
          <p:cNvSpPr>
            <a:spLocks noGrp="1"/>
          </p:cNvSpPr>
          <p:nvPr>
            <p:ph type="title"/>
          </p:nvPr>
        </p:nvSpPr>
        <p:spPr>
          <a:xfrm>
            <a:off x="4197947" y="2568656"/>
            <a:ext cx="5038650" cy="1598229"/>
          </a:xfrm>
        </p:spPr>
        <p:txBody>
          <a:bodyPr>
            <a:normAutofit fontScale="90000"/>
          </a:bodyPr>
          <a:lstStyle/>
          <a:p>
            <a:r>
              <a:rPr lang="en-US" sz="5400" dirty="0"/>
              <a:t>Thank you !! </a:t>
            </a:r>
            <a:br>
              <a:rPr lang="en-US" sz="5400" dirty="0"/>
            </a:br>
            <a:r>
              <a:rPr lang="en-US" sz="5400" dirty="0"/>
              <a:t>       </a:t>
            </a:r>
            <a:r>
              <a:rPr lang="en-US" sz="3100" dirty="0"/>
              <a:t>Team-16</a:t>
            </a:r>
          </a:p>
        </p:txBody>
      </p:sp>
    </p:spTree>
    <p:extLst>
      <p:ext uri="{BB962C8B-B14F-4D97-AF65-F5344CB8AC3E}">
        <p14:creationId xmlns:p14="http://schemas.microsoft.com/office/powerpoint/2010/main" val="178743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BED7-C091-0F41-A0EB-118D015C0983}"/>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EDADC5E-5C5C-FF47-B6EB-1BCC0D4D076F}"/>
              </a:ext>
            </a:extLst>
          </p:cNvPr>
          <p:cNvSpPr>
            <a:spLocks noGrp="1"/>
          </p:cNvSpPr>
          <p:nvPr>
            <p:ph idx="1"/>
          </p:nvPr>
        </p:nvSpPr>
        <p:spPr>
          <a:xfrm>
            <a:off x="2592925" y="1786360"/>
            <a:ext cx="8915400" cy="3777622"/>
          </a:xfrm>
        </p:spPr>
        <p:txBody>
          <a:bodyPr>
            <a:normAutofit/>
          </a:bodyPr>
          <a:lstStyle/>
          <a:p>
            <a:r>
              <a:rPr lang="en-IN" sz="2000" dirty="0"/>
              <a:t>The main purpose of the software is to provide users with an instant messaging tool that has the ability to handle millions of users simultaneously when needed and can be easily done.</a:t>
            </a:r>
          </a:p>
          <a:p>
            <a:endParaRPr lang="en-IN" sz="2000" dirty="0"/>
          </a:p>
          <a:p>
            <a:r>
              <a:rPr lang="en-IN" sz="2000" dirty="0"/>
              <a:t>And this project is to develop a chat application using the client server architecture. This architecture depends on socket programming provided by java.</a:t>
            </a:r>
          </a:p>
          <a:p>
            <a:endParaRPr lang="en-IN" sz="2000" dirty="0"/>
          </a:p>
          <a:p>
            <a:endParaRPr lang="en-US" sz="2000" dirty="0"/>
          </a:p>
        </p:txBody>
      </p:sp>
      <p:sp>
        <p:nvSpPr>
          <p:cNvPr id="6" name="TextBox 5">
            <a:extLst>
              <a:ext uri="{FF2B5EF4-FFF2-40B4-BE49-F238E27FC236}">
                <a16:creationId xmlns:a16="http://schemas.microsoft.com/office/drawing/2014/main" id="{818B0557-1D11-2B4C-BC21-EA31A7ECEA44}"/>
              </a:ext>
            </a:extLst>
          </p:cNvPr>
          <p:cNvSpPr txBox="1"/>
          <p:nvPr/>
        </p:nvSpPr>
        <p:spPr>
          <a:xfrm>
            <a:off x="925975" y="798653"/>
            <a:ext cx="312906" cy="369332"/>
          </a:xfrm>
          <a:prstGeom prst="rect">
            <a:avLst/>
          </a:prstGeom>
          <a:noFill/>
        </p:spPr>
        <p:txBody>
          <a:bodyPr wrap="none" rtlCol="0">
            <a:spAutoFit/>
          </a:bodyPr>
          <a:lstStyle/>
          <a:p>
            <a:r>
              <a:rPr lang="en-US" dirty="0">
                <a:solidFill>
                  <a:schemeClr val="bg1"/>
                </a:solidFill>
              </a:rPr>
              <a:t>3</a:t>
            </a:r>
          </a:p>
        </p:txBody>
      </p:sp>
    </p:spTree>
    <p:extLst>
      <p:ext uri="{BB962C8B-B14F-4D97-AF65-F5344CB8AC3E}">
        <p14:creationId xmlns:p14="http://schemas.microsoft.com/office/powerpoint/2010/main" val="331867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FE9A-2222-314C-A023-2DBEBED1C8B6}"/>
              </a:ext>
            </a:extLst>
          </p:cNvPr>
          <p:cNvSpPr>
            <a:spLocks noGrp="1"/>
          </p:cNvSpPr>
          <p:nvPr>
            <p:ph type="title"/>
          </p:nvPr>
        </p:nvSpPr>
        <p:spPr>
          <a:xfrm>
            <a:off x="2434493" y="681984"/>
            <a:ext cx="8911687" cy="1280890"/>
          </a:xfrm>
        </p:spPr>
        <p:txBody>
          <a:bodyPr/>
          <a:lstStyle/>
          <a:p>
            <a:r>
              <a:rPr lang="en-US" dirty="0"/>
              <a:t>Introduction :</a:t>
            </a:r>
          </a:p>
        </p:txBody>
      </p:sp>
      <p:sp>
        <p:nvSpPr>
          <p:cNvPr id="3" name="Content Placeholder 2">
            <a:extLst>
              <a:ext uri="{FF2B5EF4-FFF2-40B4-BE49-F238E27FC236}">
                <a16:creationId xmlns:a16="http://schemas.microsoft.com/office/drawing/2014/main" id="{C8A78505-45B3-DF43-8316-20E69F2247B6}"/>
              </a:ext>
            </a:extLst>
          </p:cNvPr>
          <p:cNvSpPr>
            <a:spLocks noGrp="1"/>
          </p:cNvSpPr>
          <p:nvPr>
            <p:ph idx="1"/>
          </p:nvPr>
        </p:nvSpPr>
        <p:spPr/>
        <p:txBody>
          <a:bodyPr/>
          <a:lstStyle/>
          <a:p>
            <a:r>
              <a:rPr lang="en-US" sz="2000" dirty="0"/>
              <a:t>Our project is an example of chat application which is basically based on public chatting ( message is broadcast to connect all users )</a:t>
            </a:r>
          </a:p>
          <a:p>
            <a:endParaRPr lang="en-US" sz="2000" dirty="0"/>
          </a:p>
          <a:p>
            <a:r>
              <a:rPr lang="en-US" sz="2000" dirty="0"/>
              <a:t>It is made of two applications :</a:t>
            </a:r>
          </a:p>
          <a:p>
            <a:pPr marL="0" indent="0">
              <a:buNone/>
            </a:pPr>
            <a:r>
              <a:rPr lang="en-US" sz="2000" dirty="0"/>
              <a:t>                        1.client application</a:t>
            </a:r>
          </a:p>
          <a:p>
            <a:pPr marL="0" indent="0">
              <a:buNone/>
            </a:pPr>
            <a:r>
              <a:rPr lang="en-US" sz="2000" dirty="0"/>
              <a:t>                        2. Server application</a:t>
            </a:r>
          </a:p>
          <a:p>
            <a:endParaRPr lang="en-US" sz="2000" dirty="0"/>
          </a:p>
          <a:p>
            <a:r>
              <a:rPr lang="en-US" sz="2000" dirty="0"/>
              <a:t>To start chatting client should get connected to server</a:t>
            </a:r>
          </a:p>
          <a:p>
            <a:endParaRPr lang="en-US" dirty="0"/>
          </a:p>
        </p:txBody>
      </p:sp>
      <p:sp>
        <p:nvSpPr>
          <p:cNvPr id="4" name="TextBox 3">
            <a:extLst>
              <a:ext uri="{FF2B5EF4-FFF2-40B4-BE49-F238E27FC236}">
                <a16:creationId xmlns:a16="http://schemas.microsoft.com/office/drawing/2014/main" id="{4670A327-3383-E743-B515-DDD41524CA0C}"/>
              </a:ext>
            </a:extLst>
          </p:cNvPr>
          <p:cNvSpPr txBox="1"/>
          <p:nvPr/>
        </p:nvSpPr>
        <p:spPr>
          <a:xfrm>
            <a:off x="845820" y="777240"/>
            <a:ext cx="312906" cy="369332"/>
          </a:xfrm>
          <a:prstGeom prst="rect">
            <a:avLst/>
          </a:prstGeom>
          <a:noFill/>
        </p:spPr>
        <p:txBody>
          <a:bodyPr wrap="none" rtlCol="0">
            <a:spAutoFit/>
          </a:bodyPr>
          <a:lstStyle/>
          <a:p>
            <a:r>
              <a:rPr lang="en-US" dirty="0">
                <a:solidFill>
                  <a:schemeClr val="bg1"/>
                </a:solidFill>
              </a:rPr>
              <a:t>4</a:t>
            </a:r>
          </a:p>
        </p:txBody>
      </p:sp>
    </p:spTree>
    <p:extLst>
      <p:ext uri="{BB962C8B-B14F-4D97-AF65-F5344CB8AC3E}">
        <p14:creationId xmlns:p14="http://schemas.microsoft.com/office/powerpoint/2010/main" val="416165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8D4B-2FA2-1046-8AF4-9B885D1081DA}"/>
              </a:ext>
            </a:extLst>
          </p:cNvPr>
          <p:cNvSpPr>
            <a:spLocks noGrp="1"/>
          </p:cNvSpPr>
          <p:nvPr>
            <p:ph type="title"/>
          </p:nvPr>
        </p:nvSpPr>
        <p:spPr>
          <a:xfrm>
            <a:off x="2373007" y="636607"/>
            <a:ext cx="6493202" cy="909577"/>
          </a:xfrm>
        </p:spPr>
        <p:txBody>
          <a:bodyPr/>
          <a:lstStyle/>
          <a:p>
            <a:r>
              <a:rPr lang="en-US" dirty="0"/>
              <a:t>Infrastructure :</a:t>
            </a:r>
          </a:p>
        </p:txBody>
      </p:sp>
      <p:pic>
        <p:nvPicPr>
          <p:cNvPr id="4" name="Content Placeholder 3">
            <a:extLst>
              <a:ext uri="{FF2B5EF4-FFF2-40B4-BE49-F238E27FC236}">
                <a16:creationId xmlns:a16="http://schemas.microsoft.com/office/drawing/2014/main" id="{AE3E333E-BCBC-CB47-9DF5-383F00987CE7}"/>
              </a:ext>
            </a:extLst>
          </p:cNvPr>
          <p:cNvPicPr>
            <a:picLocks noGrp="1" noChangeAspect="1"/>
          </p:cNvPicPr>
          <p:nvPr>
            <p:ph idx="1"/>
          </p:nvPr>
        </p:nvPicPr>
        <p:blipFill>
          <a:blip r:embed="rId2"/>
          <a:stretch>
            <a:fillRect/>
          </a:stretch>
        </p:blipFill>
        <p:spPr>
          <a:xfrm>
            <a:off x="2496454" y="1491459"/>
            <a:ext cx="7839738" cy="4899836"/>
          </a:xfrm>
          <a:prstGeom prst="rect">
            <a:avLst/>
          </a:prstGeom>
        </p:spPr>
      </p:pic>
      <p:sp>
        <p:nvSpPr>
          <p:cNvPr id="5" name="TextBox 4">
            <a:extLst>
              <a:ext uri="{FF2B5EF4-FFF2-40B4-BE49-F238E27FC236}">
                <a16:creationId xmlns:a16="http://schemas.microsoft.com/office/drawing/2014/main" id="{0D04A722-8988-304B-B4F7-D9367B7FB53D}"/>
              </a:ext>
            </a:extLst>
          </p:cNvPr>
          <p:cNvSpPr txBox="1"/>
          <p:nvPr/>
        </p:nvSpPr>
        <p:spPr>
          <a:xfrm>
            <a:off x="810658" y="783311"/>
            <a:ext cx="312906" cy="369332"/>
          </a:xfrm>
          <a:prstGeom prst="rect">
            <a:avLst/>
          </a:prstGeom>
          <a:noFill/>
        </p:spPr>
        <p:txBody>
          <a:bodyPr wrap="none" rtlCol="0">
            <a:spAutoFit/>
          </a:bodyPr>
          <a:lstStyle/>
          <a:p>
            <a:r>
              <a:rPr lang="en-US" dirty="0">
                <a:solidFill>
                  <a:schemeClr val="bg1"/>
                </a:solidFill>
              </a:rPr>
              <a:t>5</a:t>
            </a:r>
          </a:p>
        </p:txBody>
      </p:sp>
    </p:spTree>
    <p:extLst>
      <p:ext uri="{BB962C8B-B14F-4D97-AF65-F5344CB8AC3E}">
        <p14:creationId xmlns:p14="http://schemas.microsoft.com/office/powerpoint/2010/main" val="296404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BA26-C0CD-B74B-AF0C-DE0C2FD7BEDB}"/>
              </a:ext>
            </a:extLst>
          </p:cNvPr>
          <p:cNvSpPr>
            <a:spLocks noGrp="1"/>
          </p:cNvSpPr>
          <p:nvPr>
            <p:ph type="title"/>
          </p:nvPr>
        </p:nvSpPr>
        <p:spPr>
          <a:xfrm>
            <a:off x="2430879" y="705133"/>
            <a:ext cx="8911687" cy="1280890"/>
          </a:xfrm>
        </p:spPr>
        <p:txBody>
          <a:bodyPr/>
          <a:lstStyle/>
          <a:p>
            <a:r>
              <a:rPr lang="en-US" dirty="0"/>
              <a:t>Modules :</a:t>
            </a:r>
            <a:br>
              <a:rPr lang="en-US" dirty="0"/>
            </a:br>
            <a:endParaRPr lang="en-US" dirty="0"/>
          </a:p>
        </p:txBody>
      </p:sp>
      <p:sp>
        <p:nvSpPr>
          <p:cNvPr id="3" name="Content Placeholder 2">
            <a:extLst>
              <a:ext uri="{FF2B5EF4-FFF2-40B4-BE49-F238E27FC236}">
                <a16:creationId xmlns:a16="http://schemas.microsoft.com/office/drawing/2014/main" id="{57F40203-DC5D-0A44-A281-2E6AA7651492}"/>
              </a:ext>
            </a:extLst>
          </p:cNvPr>
          <p:cNvSpPr>
            <a:spLocks noGrp="1"/>
          </p:cNvSpPr>
          <p:nvPr>
            <p:ph idx="1"/>
          </p:nvPr>
        </p:nvSpPr>
        <p:spPr>
          <a:xfrm>
            <a:off x="2430879" y="2272496"/>
            <a:ext cx="8915400" cy="3777622"/>
          </a:xfrm>
        </p:spPr>
        <p:txBody>
          <a:bodyPr>
            <a:normAutofit/>
          </a:bodyPr>
          <a:lstStyle/>
          <a:p>
            <a:r>
              <a:rPr lang="en-US" sz="2000" dirty="0"/>
              <a:t>Server Module : A server is a specially equipped computer connected to the internet that allows users with chat clients to converse with one other via typed messages in real time</a:t>
            </a:r>
          </a:p>
          <a:p>
            <a:endParaRPr lang="en-US" sz="2000" dirty="0"/>
          </a:p>
          <a:p>
            <a:r>
              <a:rPr lang="en-US" sz="2000" dirty="0"/>
              <a:t>Client Module : A client is a software program that allows users to connect to chat servers and communicate with other users via a chat room </a:t>
            </a:r>
          </a:p>
        </p:txBody>
      </p:sp>
      <p:sp>
        <p:nvSpPr>
          <p:cNvPr id="4" name="TextBox 3">
            <a:extLst>
              <a:ext uri="{FF2B5EF4-FFF2-40B4-BE49-F238E27FC236}">
                <a16:creationId xmlns:a16="http://schemas.microsoft.com/office/drawing/2014/main" id="{8A8FE5F5-EA95-8D47-B2D3-BB9BA972036E}"/>
              </a:ext>
            </a:extLst>
          </p:cNvPr>
          <p:cNvSpPr txBox="1"/>
          <p:nvPr/>
        </p:nvSpPr>
        <p:spPr>
          <a:xfrm>
            <a:off x="930457" y="787079"/>
            <a:ext cx="312906" cy="369332"/>
          </a:xfrm>
          <a:prstGeom prst="rect">
            <a:avLst/>
          </a:prstGeom>
          <a:noFill/>
        </p:spPr>
        <p:txBody>
          <a:bodyPr wrap="none" rtlCol="0">
            <a:spAutoFit/>
          </a:bodyPr>
          <a:lstStyle/>
          <a:p>
            <a:r>
              <a:rPr lang="en-US" dirty="0">
                <a:solidFill>
                  <a:schemeClr val="bg1"/>
                </a:solidFill>
              </a:rPr>
              <a:t>6</a:t>
            </a:r>
          </a:p>
        </p:txBody>
      </p:sp>
    </p:spTree>
    <p:extLst>
      <p:ext uri="{BB962C8B-B14F-4D97-AF65-F5344CB8AC3E}">
        <p14:creationId xmlns:p14="http://schemas.microsoft.com/office/powerpoint/2010/main" val="264516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B071-44DD-E347-A2AC-B3F797FE797B}"/>
              </a:ext>
            </a:extLst>
          </p:cNvPr>
          <p:cNvSpPr>
            <a:spLocks noGrp="1"/>
          </p:cNvSpPr>
          <p:nvPr>
            <p:ph type="title"/>
          </p:nvPr>
        </p:nvSpPr>
        <p:spPr/>
        <p:txBody>
          <a:bodyPr/>
          <a:lstStyle/>
          <a:p>
            <a:r>
              <a:rPr lang="en-US" dirty="0"/>
              <a:t>Frontend Development :</a:t>
            </a:r>
          </a:p>
        </p:txBody>
      </p:sp>
      <p:sp>
        <p:nvSpPr>
          <p:cNvPr id="3" name="Content Placeholder 2">
            <a:extLst>
              <a:ext uri="{FF2B5EF4-FFF2-40B4-BE49-F238E27FC236}">
                <a16:creationId xmlns:a16="http://schemas.microsoft.com/office/drawing/2014/main" id="{F47D49E3-270D-CC4E-8605-63312D1E44CB}"/>
              </a:ext>
            </a:extLst>
          </p:cNvPr>
          <p:cNvSpPr>
            <a:spLocks noGrp="1"/>
          </p:cNvSpPr>
          <p:nvPr>
            <p:ph idx="1"/>
          </p:nvPr>
        </p:nvSpPr>
        <p:spPr>
          <a:xfrm>
            <a:off x="2589212" y="1797934"/>
            <a:ext cx="8915400" cy="3777622"/>
          </a:xfrm>
        </p:spPr>
        <p:txBody>
          <a:bodyPr/>
          <a:lstStyle/>
          <a:p>
            <a:r>
              <a:rPr lang="en-IN" sz="2000" dirty="0"/>
              <a:t>The frontend of a chat application is the part the user interacts with directly. It is usually referred to as the application's "client side. The frontend consists of everything that the user sees when interacting with the app.</a:t>
            </a:r>
          </a:p>
          <a:p>
            <a:endParaRPr lang="en-IN" sz="2000" dirty="0"/>
          </a:p>
          <a:p>
            <a:r>
              <a:rPr lang="en-IN" sz="2000" dirty="0"/>
              <a:t>The key focus points of frontend development are responsiveness and performance.</a:t>
            </a:r>
          </a:p>
          <a:p>
            <a:endParaRPr lang="en-IN" sz="2000" dirty="0"/>
          </a:p>
          <a:p>
            <a:r>
              <a:rPr lang="en-IN" sz="2000" dirty="0"/>
              <a:t>Languages that we used in this chat application :</a:t>
            </a:r>
          </a:p>
          <a:p>
            <a:pPr marL="0" indent="0">
              <a:buNone/>
            </a:pPr>
            <a:r>
              <a:rPr lang="en-IN" sz="2000" b="1" dirty="0"/>
              <a:t>     </a:t>
            </a:r>
            <a:r>
              <a:rPr lang="en-IN" sz="2000" dirty="0"/>
              <a:t> </a:t>
            </a:r>
            <a:r>
              <a:rPr lang="en-US" sz="2000" dirty="0"/>
              <a:t>HTML , CSS , JAVASCRIPT , BOOTSTRAP</a:t>
            </a:r>
            <a:endParaRPr lang="en-IN" sz="2000" dirty="0"/>
          </a:p>
          <a:p>
            <a:endParaRPr lang="en-IN" dirty="0"/>
          </a:p>
          <a:p>
            <a:endParaRPr lang="en-US" dirty="0"/>
          </a:p>
        </p:txBody>
      </p:sp>
      <p:sp>
        <p:nvSpPr>
          <p:cNvPr id="4" name="TextBox 3">
            <a:extLst>
              <a:ext uri="{FF2B5EF4-FFF2-40B4-BE49-F238E27FC236}">
                <a16:creationId xmlns:a16="http://schemas.microsoft.com/office/drawing/2014/main" id="{052B58C7-B86F-E048-A342-E7894D36D383}"/>
              </a:ext>
            </a:extLst>
          </p:cNvPr>
          <p:cNvSpPr txBox="1"/>
          <p:nvPr/>
        </p:nvSpPr>
        <p:spPr>
          <a:xfrm>
            <a:off x="914400" y="787078"/>
            <a:ext cx="312906" cy="369332"/>
          </a:xfrm>
          <a:prstGeom prst="rect">
            <a:avLst/>
          </a:prstGeom>
          <a:noFill/>
        </p:spPr>
        <p:txBody>
          <a:bodyPr wrap="none" rtlCol="0">
            <a:spAutoFit/>
          </a:bodyPr>
          <a:lstStyle/>
          <a:p>
            <a:r>
              <a:rPr lang="en-US" dirty="0">
                <a:solidFill>
                  <a:schemeClr val="bg1"/>
                </a:solidFill>
              </a:rPr>
              <a:t>7</a:t>
            </a:r>
          </a:p>
        </p:txBody>
      </p:sp>
    </p:spTree>
    <p:extLst>
      <p:ext uri="{BB962C8B-B14F-4D97-AF65-F5344CB8AC3E}">
        <p14:creationId xmlns:p14="http://schemas.microsoft.com/office/powerpoint/2010/main" val="95882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F358-C133-7744-8498-3CFC92E0172D}"/>
              </a:ext>
            </a:extLst>
          </p:cNvPr>
          <p:cNvSpPr>
            <a:spLocks noGrp="1"/>
          </p:cNvSpPr>
          <p:nvPr>
            <p:ph type="title"/>
          </p:nvPr>
        </p:nvSpPr>
        <p:spPr>
          <a:xfrm>
            <a:off x="2384581" y="624110"/>
            <a:ext cx="8911687" cy="1280890"/>
          </a:xfrm>
        </p:spPr>
        <p:txBody>
          <a:bodyPr/>
          <a:lstStyle/>
          <a:p>
            <a:r>
              <a:rPr lang="en-US" dirty="0"/>
              <a:t>Backend Development :</a:t>
            </a:r>
          </a:p>
        </p:txBody>
      </p:sp>
      <p:sp>
        <p:nvSpPr>
          <p:cNvPr id="3" name="Content Placeholder 2">
            <a:extLst>
              <a:ext uri="{FF2B5EF4-FFF2-40B4-BE49-F238E27FC236}">
                <a16:creationId xmlns:a16="http://schemas.microsoft.com/office/drawing/2014/main" id="{F833B956-A9E5-3C44-AF82-A264BDC883A0}"/>
              </a:ext>
            </a:extLst>
          </p:cNvPr>
          <p:cNvSpPr>
            <a:spLocks noGrp="1"/>
          </p:cNvSpPr>
          <p:nvPr>
            <p:ph idx="1"/>
          </p:nvPr>
        </p:nvSpPr>
        <p:spPr>
          <a:xfrm>
            <a:off x="2168833" y="1875183"/>
            <a:ext cx="9638854" cy="4191000"/>
          </a:xfrm>
        </p:spPr>
        <p:txBody>
          <a:bodyPr>
            <a:normAutofit fontScale="92500"/>
          </a:bodyPr>
          <a:lstStyle/>
          <a:p>
            <a:r>
              <a:rPr lang="en-IN" sz="2200" dirty="0"/>
              <a:t>The backend is also known as the server-side of a website or application. It organizes and stores data, as well as ensuring that everything on the client side of the website functions properly.</a:t>
            </a:r>
          </a:p>
          <a:p>
            <a:endParaRPr lang="en-IN" sz="2200" dirty="0"/>
          </a:p>
          <a:p>
            <a:r>
              <a:rPr lang="en-IN" sz="2200" dirty="0"/>
              <a:t>While the backend doesn't interact with users directly, it plays an indispensable role behind the scenes by adding key functionality to a site. Without a clean and proper backend, the frontend won’t work properly.</a:t>
            </a:r>
          </a:p>
          <a:p>
            <a:endParaRPr lang="en-IN" sz="2200" dirty="0"/>
          </a:p>
          <a:p>
            <a:r>
              <a:rPr lang="en-IN" sz="2200" dirty="0"/>
              <a:t>Languages that we used in this chat application :</a:t>
            </a:r>
          </a:p>
          <a:p>
            <a:pPr marL="0" indent="0">
              <a:buNone/>
            </a:pPr>
            <a:r>
              <a:rPr lang="en-IN" sz="2200" dirty="0"/>
              <a:t>     </a:t>
            </a:r>
            <a:r>
              <a:rPr lang="en-US" sz="2200" dirty="0"/>
              <a:t>NODEJS, EXPRESS.JS , MySQL (DBMS) , SOCKET.IO , POSTMAN(API-TESTING) .</a:t>
            </a:r>
            <a:endParaRPr lang="en-IN" sz="2200" dirty="0"/>
          </a:p>
          <a:p>
            <a:pPr marL="0" indent="0">
              <a:buNone/>
            </a:pPr>
            <a:endParaRPr lang="en-IN" sz="2200" dirty="0"/>
          </a:p>
          <a:p>
            <a:pPr marL="0" indent="0">
              <a:buNone/>
            </a:pPr>
            <a:endParaRPr lang="en-IN" dirty="0"/>
          </a:p>
          <a:p>
            <a:endParaRPr lang="en-IN" dirty="0"/>
          </a:p>
          <a:p>
            <a:endParaRPr lang="en-IN" dirty="0"/>
          </a:p>
          <a:p>
            <a:endParaRPr lang="en-US" dirty="0"/>
          </a:p>
        </p:txBody>
      </p:sp>
      <p:sp>
        <p:nvSpPr>
          <p:cNvPr id="4" name="TextBox 3">
            <a:extLst>
              <a:ext uri="{FF2B5EF4-FFF2-40B4-BE49-F238E27FC236}">
                <a16:creationId xmlns:a16="http://schemas.microsoft.com/office/drawing/2014/main" id="{5DF47781-B767-FE48-8947-159A19BEDB6F}"/>
              </a:ext>
            </a:extLst>
          </p:cNvPr>
          <p:cNvSpPr txBox="1"/>
          <p:nvPr/>
        </p:nvSpPr>
        <p:spPr>
          <a:xfrm>
            <a:off x="895732" y="798653"/>
            <a:ext cx="312906" cy="369332"/>
          </a:xfrm>
          <a:prstGeom prst="rect">
            <a:avLst/>
          </a:prstGeom>
          <a:noFill/>
        </p:spPr>
        <p:txBody>
          <a:bodyPr wrap="none" rtlCol="0">
            <a:spAutoFit/>
          </a:bodyPr>
          <a:lstStyle/>
          <a:p>
            <a:r>
              <a:rPr lang="en-US" dirty="0">
                <a:solidFill>
                  <a:schemeClr val="bg1"/>
                </a:solidFill>
              </a:rPr>
              <a:t>8</a:t>
            </a:r>
          </a:p>
        </p:txBody>
      </p:sp>
    </p:spTree>
    <p:extLst>
      <p:ext uri="{BB962C8B-B14F-4D97-AF65-F5344CB8AC3E}">
        <p14:creationId xmlns:p14="http://schemas.microsoft.com/office/powerpoint/2010/main" val="334692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86D2-DA71-E04E-9ED5-B73D4481296A}"/>
              </a:ext>
            </a:extLst>
          </p:cNvPr>
          <p:cNvSpPr>
            <a:spLocks noGrp="1"/>
          </p:cNvSpPr>
          <p:nvPr>
            <p:ph type="title"/>
          </p:nvPr>
        </p:nvSpPr>
        <p:spPr>
          <a:xfrm>
            <a:off x="2344353" y="745047"/>
            <a:ext cx="8911687" cy="845875"/>
          </a:xfrm>
        </p:spPr>
        <p:txBody>
          <a:bodyPr/>
          <a:lstStyle/>
          <a:p>
            <a:r>
              <a:rPr lang="en-US" dirty="0" err="1"/>
              <a:t>Websocket</a:t>
            </a:r>
            <a:r>
              <a:rPr lang="en-US" dirty="0"/>
              <a:t> Server :</a:t>
            </a:r>
          </a:p>
        </p:txBody>
      </p:sp>
      <p:sp>
        <p:nvSpPr>
          <p:cNvPr id="3" name="Content Placeholder 2">
            <a:extLst>
              <a:ext uri="{FF2B5EF4-FFF2-40B4-BE49-F238E27FC236}">
                <a16:creationId xmlns:a16="http://schemas.microsoft.com/office/drawing/2014/main" id="{6C3AA179-F472-9B4A-BECF-E165084BE389}"/>
              </a:ext>
            </a:extLst>
          </p:cNvPr>
          <p:cNvSpPr>
            <a:spLocks noGrp="1"/>
          </p:cNvSpPr>
          <p:nvPr>
            <p:ph idx="1"/>
          </p:nvPr>
        </p:nvSpPr>
        <p:spPr>
          <a:xfrm>
            <a:off x="2411255" y="1939724"/>
            <a:ext cx="9089644" cy="4035706"/>
          </a:xfrm>
        </p:spPr>
        <p:txBody>
          <a:bodyPr>
            <a:noAutofit/>
          </a:bodyPr>
          <a:lstStyle/>
          <a:p>
            <a:r>
              <a:rPr lang="en-IN" sz="2000" dirty="0"/>
              <a:t>A WebSocket server and client library are useful components for a chat app. </a:t>
            </a:r>
          </a:p>
          <a:p>
            <a:endParaRPr lang="en-IN" sz="2000" dirty="0"/>
          </a:p>
          <a:p>
            <a:r>
              <a:rPr lang="en-IN" sz="2000" dirty="0"/>
              <a:t>Typical communication between a client and server is done using HTTP and requires that the client makes a request for data from the server. </a:t>
            </a:r>
          </a:p>
          <a:p>
            <a:pPr marL="0" indent="0">
              <a:buNone/>
            </a:pPr>
            <a:endParaRPr lang="en-IN" sz="2000" dirty="0"/>
          </a:p>
          <a:p>
            <a:r>
              <a:rPr lang="en-IN" sz="2000" dirty="0"/>
              <a:t>A WebSocket is a persistent connection between client and server that provides a bidirectional communication pathway.</a:t>
            </a:r>
            <a:endParaRPr lang="en-US" sz="2000" dirty="0"/>
          </a:p>
        </p:txBody>
      </p:sp>
      <p:sp>
        <p:nvSpPr>
          <p:cNvPr id="4" name="TextBox 3">
            <a:extLst>
              <a:ext uri="{FF2B5EF4-FFF2-40B4-BE49-F238E27FC236}">
                <a16:creationId xmlns:a16="http://schemas.microsoft.com/office/drawing/2014/main" id="{CF8706B7-FED7-124D-ADA7-90130046FFB8}"/>
              </a:ext>
            </a:extLst>
          </p:cNvPr>
          <p:cNvSpPr txBox="1"/>
          <p:nvPr/>
        </p:nvSpPr>
        <p:spPr>
          <a:xfrm>
            <a:off x="869058" y="798653"/>
            <a:ext cx="312906" cy="369332"/>
          </a:xfrm>
          <a:prstGeom prst="rect">
            <a:avLst/>
          </a:prstGeom>
          <a:noFill/>
        </p:spPr>
        <p:txBody>
          <a:bodyPr wrap="none" rtlCol="0">
            <a:spAutoFit/>
          </a:bodyPr>
          <a:lstStyle/>
          <a:p>
            <a:r>
              <a:rPr lang="en-US" dirty="0">
                <a:solidFill>
                  <a:schemeClr val="bg1"/>
                </a:solidFill>
              </a:rPr>
              <a:t>9</a:t>
            </a:r>
          </a:p>
        </p:txBody>
      </p:sp>
    </p:spTree>
    <p:extLst>
      <p:ext uri="{BB962C8B-B14F-4D97-AF65-F5344CB8AC3E}">
        <p14:creationId xmlns:p14="http://schemas.microsoft.com/office/powerpoint/2010/main" val="3318944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597</TotalTime>
  <Words>802</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Data Base Management System Project</vt:lpstr>
      <vt:lpstr>Team Members :</vt:lpstr>
      <vt:lpstr>Objectives :</vt:lpstr>
      <vt:lpstr>Introduction :</vt:lpstr>
      <vt:lpstr>Infrastructure :</vt:lpstr>
      <vt:lpstr>Modules : </vt:lpstr>
      <vt:lpstr>Frontend Development :</vt:lpstr>
      <vt:lpstr>Backend Development :</vt:lpstr>
      <vt:lpstr>Websocket Server :</vt:lpstr>
      <vt:lpstr>Implementation Methodology :</vt:lpstr>
      <vt:lpstr>Features and Functionalities :</vt:lpstr>
      <vt:lpstr>Login page :</vt:lpstr>
      <vt:lpstr>UI design :</vt:lpstr>
      <vt:lpstr>PowerPoint Presentation</vt:lpstr>
      <vt:lpstr>Tables :</vt:lpstr>
      <vt:lpstr>SQL tables :</vt:lpstr>
      <vt:lpstr>ER diagram :</vt:lpstr>
      <vt:lpstr>Conclusion and Scope :</vt:lpstr>
      <vt:lpstr>Demo of our project       Mini chat Application </vt:lpstr>
      <vt:lpstr>Thank you !!         Team-16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Veeramaneni Siva Sai Rama Lakshmi Asritha</dc:creator>
  <cp:lastModifiedBy>Vaishakh</cp:lastModifiedBy>
  <cp:revision>28</cp:revision>
  <dcterms:created xsi:type="dcterms:W3CDTF">2022-01-11T10:58:23Z</dcterms:created>
  <dcterms:modified xsi:type="dcterms:W3CDTF">2022-01-17T05:08:49Z</dcterms:modified>
</cp:coreProperties>
</file>