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050" lIns="96100" spcFirstLastPara="1" rIns="96100" wrap="square" tIns="480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050" lIns="96100" spcFirstLastPara="1" rIns="96100" wrap="square" tIns="480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0250" y="4559300"/>
            <a:ext cx="58547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050" lIns="96100" spcFirstLastPara="1" rIns="96100" wrap="square" tIns="480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050" lIns="96100" spcFirstLastPara="1" rIns="96100" wrap="square" tIns="480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050" lIns="96100" spcFirstLastPara="1" rIns="96100" wrap="square" tIns="48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730250" y="4559300"/>
            <a:ext cx="58547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050" lIns="96100" spcFirstLastPara="1" rIns="96100" wrap="square" tIns="48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050" lIns="96100" spcFirstLastPara="1" rIns="96100" wrap="square" tIns="480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730250" y="4559300"/>
            <a:ext cx="58547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050" lIns="96100" spcFirstLastPara="1" rIns="96100" wrap="square" tIns="48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50" name="Google Shape;50;p3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050" lIns="96100" spcFirstLastPara="1" rIns="96100" wrap="square" tIns="480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730250" y="4559300"/>
            <a:ext cx="58547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050" lIns="96100" spcFirstLastPara="1" rIns="96100" wrap="square" tIns="48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4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050" lIns="96100" spcFirstLastPara="1" rIns="96100" wrap="square" tIns="480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">
  <p:cSld name="5_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grass, outdoor&#10;&#10;Description automatically generated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584" y="0"/>
            <a:ext cx="121975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0" y="4715691"/>
            <a:ext cx="12192000" cy="2142309"/>
          </a:xfrm>
          <a:prstGeom prst="rect">
            <a:avLst/>
          </a:prstGeom>
          <a:solidFill>
            <a:srgbClr val="005495"/>
          </a:solidFill>
          <a:ln cap="flat" cmpd="sng" w="25400">
            <a:solidFill>
              <a:srgbClr val="0054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037805" y="4848352"/>
            <a:ext cx="9694817" cy="1118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"/>
              <a:buNone/>
              <a:defRPr b="1" sz="32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46"/>
              </a:buClr>
              <a:buSzPts val="32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46"/>
              </a:buClr>
              <a:buSzPts val="28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46"/>
              </a:buClr>
              <a:buSzPts val="28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46"/>
              </a:buClr>
              <a:buSzPts val="28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46"/>
              </a:buClr>
              <a:buSzPts val="28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46"/>
              </a:buClr>
              <a:buSzPts val="28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46"/>
              </a:buClr>
              <a:buSzPts val="28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46"/>
              </a:buClr>
              <a:buSzPts val="2800"/>
              <a:buFont typeface="Arial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2" type="body"/>
          </p:nvPr>
        </p:nvSpPr>
        <p:spPr>
          <a:xfrm>
            <a:off x="2037393" y="6034667"/>
            <a:ext cx="9694816" cy="59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"/>
              <a:buNone/>
              <a:defRPr b="0" sz="3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descr="LOGO"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990" y="4995126"/>
            <a:ext cx="1553002" cy="158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918754"/>
          </a:xfrm>
          <a:prstGeom prst="rect">
            <a:avLst/>
          </a:prstGeom>
          <a:solidFill>
            <a:srgbClr val="005495"/>
          </a:solidFill>
          <a:ln cap="flat" cmpd="sng" w="25400">
            <a:solidFill>
              <a:srgbClr val="0054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304800" y="76200"/>
            <a:ext cx="11630024" cy="74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304800" y="1136469"/>
            <a:ext cx="10951854" cy="555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descr="LOGO"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56654" y="5966464"/>
            <a:ext cx="908050" cy="877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application&#10;&#10;Description automatically generated" id="24" name="Google Shape;2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5889" y="563267"/>
            <a:ext cx="10180222" cy="5731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12192000" cy="918754"/>
          </a:xfrm>
          <a:prstGeom prst="rect">
            <a:avLst/>
          </a:prstGeom>
          <a:solidFill>
            <a:srgbClr val="005495"/>
          </a:solidFill>
          <a:ln cap="flat" cmpd="sng" w="25400">
            <a:solidFill>
              <a:srgbClr val="0054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46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46"/>
              </a:buClr>
              <a:buSzPts val="32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46"/>
              </a:buClr>
              <a:buSzPts val="28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46"/>
              </a:buClr>
              <a:buSzPts val="28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46"/>
              </a:buClr>
              <a:buSzPts val="28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46"/>
              </a:buClr>
              <a:buSzPts val="28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46"/>
              </a:buClr>
              <a:buSzPts val="28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46"/>
              </a:buClr>
              <a:buSzPts val="28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46"/>
              </a:buClr>
              <a:buSzPts val="2800"/>
              <a:buFont typeface="Arial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/>
        </p:nvSpPr>
        <p:spPr>
          <a:xfrm>
            <a:off x="304799" y="76200"/>
            <a:ext cx="11630025" cy="74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"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56654" y="5966464"/>
            <a:ext cx="908050" cy="87788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2" type="body"/>
          </p:nvPr>
        </p:nvSpPr>
        <p:spPr>
          <a:xfrm>
            <a:off x="914400" y="1219200"/>
            <a:ext cx="10463213" cy="238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46"/>
              </a:buClr>
              <a:buSzPts val="3600"/>
              <a:buFont typeface="Arial"/>
              <a:buNone/>
              <a:defRPr sz="3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0" y="0"/>
            <a:ext cx="12192000" cy="918754"/>
          </a:xfrm>
          <a:prstGeom prst="rect">
            <a:avLst/>
          </a:prstGeom>
          <a:solidFill>
            <a:srgbClr val="005495"/>
          </a:solidFill>
          <a:ln cap="flat" cmpd="sng" w="25400">
            <a:solidFill>
              <a:srgbClr val="0054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p6"/>
          <p:cNvSpPr/>
          <p:nvPr/>
        </p:nvSpPr>
        <p:spPr>
          <a:xfrm rot="5400000">
            <a:off x="704450" y="214301"/>
            <a:ext cx="5932421" cy="7341327"/>
          </a:xfrm>
          <a:prstGeom prst="flowChartManualInput">
            <a:avLst/>
          </a:prstGeom>
          <a:solidFill>
            <a:schemeClr val="accent4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04800" y="76200"/>
            <a:ext cx="11630024" cy="74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7341324" y="2202464"/>
            <a:ext cx="4076700" cy="317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46"/>
              </a:buClr>
              <a:buSzPts val="32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"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56654" y="5966464"/>
            <a:ext cx="908050" cy="877888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type="title"/>
          </p:nvPr>
        </p:nvSpPr>
        <p:spPr>
          <a:xfrm>
            <a:off x="304800" y="76200"/>
            <a:ext cx="10363200" cy="74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04800" y="1136469"/>
            <a:ext cx="10951854" cy="555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46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04800" y="76200"/>
            <a:ext cx="10363200" cy="74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04800" y="1371600"/>
            <a:ext cx="11176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46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46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4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46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46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rgbClr val="0000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46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rgbClr val="0000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46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rgbClr val="0000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46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rgbClr val="0000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46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rgbClr val="0000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757646" y="76200"/>
            <a:ext cx="11177178" cy="74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Assignment Instructions</a:t>
            </a:r>
            <a:endParaRPr/>
          </a:p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757646" y="1136469"/>
            <a:ext cx="10476411" cy="555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6"/>
              </a:buClr>
              <a:buSzPts val="2400"/>
              <a:buFont typeface="Arial"/>
              <a:buNone/>
            </a:pPr>
            <a:r>
              <a:rPr lang="en-US" sz="2400"/>
              <a:t>Refer to the dataset provided on Canvas that lists 6 items sold in 22 transactions and complete the following activities. You can consider minimum support to be 50% and confidence of 0.7.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46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46"/>
              </a:buClr>
              <a:buSzPts val="2400"/>
              <a:buFont typeface="Arial"/>
              <a:buNone/>
            </a:pPr>
            <a:r>
              <a:rPr lang="en-US" sz="2400"/>
              <a:t>Calculate from the table: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46"/>
              </a:buClr>
              <a:buSzPts val="2400"/>
              <a:buFont typeface="Arial"/>
              <a:buAutoNum type="arabicPeriod"/>
            </a:pPr>
            <a:r>
              <a:rPr lang="en-US" sz="2400"/>
              <a:t>The valid/frequent 3-itemset rules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46"/>
              </a:buClr>
              <a:buSzPts val="2400"/>
              <a:buFont typeface="Arial"/>
              <a:buAutoNum type="arabicPeriod"/>
            </a:pPr>
            <a:r>
              <a:rPr lang="en-US" sz="2400"/>
              <a:t>All 4- and 5-itemsets rules, if any possible from the given data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304800" y="76200"/>
            <a:ext cx="11630024" cy="74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AutoNum type="arabicPeriod"/>
            </a:pPr>
            <a:r>
              <a:rPr lang="en-US" sz="2800"/>
              <a:t>The valid/frequent 3-itemset rules</a:t>
            </a:r>
            <a:endParaRPr/>
          </a:p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526225" y="5011200"/>
            <a:ext cx="10342200" cy="1707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000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6"/>
              </a:buClr>
              <a:buSzPts val="2400"/>
              <a:buFont typeface="Arial"/>
              <a:buNone/>
            </a:pPr>
            <a:r>
              <a:t/>
            </a:r>
            <a:endParaRPr sz="2700"/>
          </a:p>
          <a:p>
            <a:pPr indent="0" lvl="1" marL="400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46"/>
              </a:buClr>
              <a:buSzPts val="2400"/>
              <a:buFont typeface="Arial"/>
              <a:buNone/>
            </a:pPr>
            <a:r>
              <a:rPr lang="en-US" sz="1900"/>
              <a:t>Only bread, butter, milk satisfies the support and reaches closer to the minimum confidence levels and the lift levels are also satisfactory. Therefore, this combination has better chances of co-occurance. </a:t>
            </a:r>
            <a:endParaRPr sz="1900">
              <a:solidFill>
                <a:srgbClr val="000046"/>
              </a:solidFill>
            </a:endParaRPr>
          </a:p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850" y="1057600"/>
            <a:ext cx="7828024" cy="38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339635" y="76200"/>
            <a:ext cx="11595190" cy="74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AutoNum type="arabicPeriod" startAt="2"/>
            </a:pPr>
            <a:r>
              <a:rPr lang="en-US" sz="2800"/>
              <a:t>All 4- and 5-itemsets rules, if any possible from the given data</a:t>
            </a:r>
            <a:endParaRPr/>
          </a:p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222400" y="5580531"/>
            <a:ext cx="10342200" cy="1182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46"/>
              </a:buClr>
              <a:buSzPts val="2400"/>
              <a:buFont typeface="Arial"/>
              <a:buNone/>
            </a:pPr>
            <a:r>
              <a:rPr lang="en-US" sz="2300"/>
              <a:t>4 and 5 itemsets don’t satisfy the minimum support and confidence rules therefore, we cannot consider these itemsets to be placed as chances for co occurrence. </a:t>
            </a:r>
            <a:endParaRPr sz="1900">
              <a:solidFill>
                <a:srgbClr val="000046"/>
              </a:solidFill>
            </a:endParaRPr>
          </a:p>
        </p:txBody>
      </p:sp>
      <p:pic>
        <p:nvPicPr>
          <p:cNvPr id="62" name="Google Shape;6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00" y="1067875"/>
            <a:ext cx="7165650" cy="40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IIMK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495"/>
      </a:accent1>
      <a:accent2>
        <a:srgbClr val="4C86B8"/>
      </a:accent2>
      <a:accent3>
        <a:srgbClr val="5B926B"/>
      </a:accent3>
      <a:accent4>
        <a:srgbClr val="C3161C"/>
      </a:accent4>
      <a:accent5>
        <a:srgbClr val="898989"/>
      </a:accent5>
      <a:accent6>
        <a:srgbClr val="FFFFFF"/>
      </a:accent6>
      <a:hlink>
        <a:srgbClr val="0070C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