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5143500" cx="9144000"/>
  <p:notesSz cx="6858000" cy="9144000"/>
  <p:embeddedFontLst>
    <p:embeddedFont>
      <p:font typeface="La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2B60CB-55C1-44A2-8545-1716733837F5}">
  <a:tblStyle styleId="{BF2B60CB-55C1-44A2-8545-1716733837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Lato-italic.fntdata"/><Relationship Id="rId10" Type="http://schemas.openxmlformats.org/officeDocument/2006/relationships/font" Target="fonts/Lato-bold.fntdata"/><Relationship Id="rId12" Type="http://schemas.openxmlformats.org/officeDocument/2006/relationships/font" Target="fonts/Lato-boldItalic.fntdata"/><Relationship Id="rId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8b105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8b105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Fashion Item Classification - Deep Learning Model </a:t>
            </a:r>
            <a:endParaRPr sz="2800"/>
          </a:p>
          <a:p>
            <a:pPr indent="0" lvl="0" marL="0" rtl="0" algn="l">
              <a:spcBef>
                <a:spcPts val="0"/>
              </a:spcBef>
              <a:spcAft>
                <a:spcPts val="0"/>
              </a:spcAft>
              <a:buNone/>
            </a:pPr>
            <a:r>
              <a:t/>
            </a:r>
            <a:endParaRPr sz="2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Fashion Item Classification - Deep Learning Model </a:t>
            </a:r>
            <a:endParaRPr/>
          </a:p>
        </p:txBody>
      </p:sp>
      <p:sp>
        <p:nvSpPr>
          <p:cNvPr id="61" name="Google Shape;61;p14"/>
          <p:cNvSpPr txBox="1"/>
          <p:nvPr/>
        </p:nvSpPr>
        <p:spPr>
          <a:xfrm>
            <a:off x="341475" y="1085700"/>
            <a:ext cx="7062000" cy="122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200">
                <a:solidFill>
                  <a:srgbClr val="005495"/>
                </a:solidFill>
                <a:highlight>
                  <a:srgbClr val="FFFFFF"/>
                </a:highlight>
                <a:latin typeface="Lato"/>
                <a:ea typeface="Lato"/>
                <a:cs typeface="Lato"/>
                <a:sym typeface="Lato"/>
              </a:rPr>
              <a:t>This task involves constructing and training a deep learning model for the purpose of categorizing images from the Fashion MNIST dataset. Comprised of 70,000 grayscale images depicting 10 different categories of clothing items, the dataset aims to facilitate the training of a model capable of accurately classifying these items. </a:t>
            </a:r>
            <a:endParaRPr sz="1200">
              <a:solidFill>
                <a:srgbClr val="005495"/>
              </a:solidFill>
              <a:highlight>
                <a:srgbClr val="FFFFFF"/>
              </a:highlight>
              <a:latin typeface="Lato"/>
              <a:ea typeface="Lato"/>
              <a:cs typeface="Lato"/>
              <a:sym typeface="Lato"/>
            </a:endParaRPr>
          </a:p>
        </p:txBody>
      </p:sp>
      <p:graphicFrame>
        <p:nvGraphicFramePr>
          <p:cNvPr id="62" name="Google Shape;62;p14"/>
          <p:cNvGraphicFramePr/>
          <p:nvPr/>
        </p:nvGraphicFramePr>
        <p:xfrm>
          <a:off x="401850" y="2255525"/>
          <a:ext cx="3000000" cy="3000000"/>
        </p:xfrm>
        <a:graphic>
          <a:graphicData uri="http://schemas.openxmlformats.org/drawingml/2006/table">
            <a:tbl>
              <a:tblPr>
                <a:solidFill>
                  <a:srgbClr val="FFFFFF"/>
                </a:solidFill>
                <a:tableStyleId>{BF2B60CB-55C1-44A2-8545-1716733837F5}</a:tableStyleId>
              </a:tblPr>
              <a:tblGrid>
                <a:gridCol w="454350"/>
                <a:gridCol w="1791725"/>
              </a:tblGrid>
              <a:tr h="240450">
                <a:tc>
                  <a:txBody>
                    <a:bodyPr/>
                    <a:lstStyle/>
                    <a:p>
                      <a:pPr indent="0" lvl="0" marL="0" rtl="0" algn="l">
                        <a:spcBef>
                          <a:spcPts val="0"/>
                        </a:spcBef>
                        <a:spcAft>
                          <a:spcPts val="0"/>
                        </a:spcAft>
                        <a:buNone/>
                      </a:pPr>
                      <a:r>
                        <a:rPr b="1" lang="en" sz="1200">
                          <a:solidFill>
                            <a:srgbClr val="005495"/>
                          </a:solidFill>
                          <a:highlight>
                            <a:srgbClr val="FFFFFF"/>
                          </a:highlight>
                          <a:latin typeface="Lato"/>
                          <a:ea typeface="Lato"/>
                          <a:cs typeface="Lato"/>
                          <a:sym typeface="Lato"/>
                        </a:rPr>
                        <a:t>Label</a:t>
                      </a:r>
                      <a:endParaRPr b="1"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005495"/>
                          </a:solidFill>
                          <a:highlight>
                            <a:srgbClr val="FFFFFF"/>
                          </a:highlight>
                          <a:latin typeface="Lato"/>
                          <a:ea typeface="Lato"/>
                          <a:cs typeface="Lato"/>
                          <a:sym typeface="Lato"/>
                        </a:rPr>
                        <a:t>Description</a:t>
                      </a:r>
                      <a:endParaRPr b="1"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0</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T-shirt/top</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1</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Trouser</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2</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Pullover</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3</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Dress</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4</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Coat</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5</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Sandal</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6</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Shirt</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7</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Sneaker</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8</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Bag</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40450">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9</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05495"/>
                          </a:solidFill>
                          <a:highlight>
                            <a:srgbClr val="FFFFFF"/>
                          </a:highlight>
                          <a:latin typeface="Lato"/>
                          <a:ea typeface="Lato"/>
                          <a:cs typeface="Lato"/>
                          <a:sym typeface="Lato"/>
                        </a:rPr>
                        <a:t>Ankle boot</a:t>
                      </a:r>
                      <a:endParaRPr sz="1200">
                        <a:solidFill>
                          <a:srgbClr val="005495"/>
                        </a:solidFill>
                        <a:highlight>
                          <a:srgbClr val="FFFFFF"/>
                        </a:highlight>
                        <a:latin typeface="Lato"/>
                        <a:ea typeface="Lato"/>
                        <a:cs typeface="Lato"/>
                        <a:sym typeface="Lato"/>
                      </a:endParaRPr>
                    </a:p>
                  </a:txBody>
                  <a:tcPr marT="19050" marB="19050" marR="19050" marL="1905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