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Fira Sans" panose="020B0503050000020004" pitchFamily="34" charset="0"/>
      <p:regular r:id="rId20"/>
    </p:embeddedFont>
    <p:embeddedFont>
      <p:font typeface="Fira Sans Light" panose="020B0403050000020004" pitchFamily="34" charset="0"/>
      <p:regular r:id="rId21"/>
    </p:embeddedFont>
    <p:embeddedFont>
      <p:font typeface="Fira Sans Semi-Bold" panose="020B0604020202020204" charset="0"/>
      <p:regular r:id="rId22"/>
    </p:embeddedFont>
    <p:embeddedFont>
      <p:font typeface="Fira Sans Ultra-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4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8188B-8C34-4F3C-8F10-A588EF411BFE}"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F2308-818E-44B4-B9C2-2C0E6A16D85D}" type="slidenum">
              <a:rPr lang="en-IN" smtClean="0"/>
              <a:t>‹#›</a:t>
            </a:fld>
            <a:endParaRPr lang="en-IN"/>
          </a:p>
        </p:txBody>
      </p:sp>
    </p:spTree>
    <p:extLst>
      <p:ext uri="{BB962C8B-B14F-4D97-AF65-F5344CB8AC3E}">
        <p14:creationId xmlns:p14="http://schemas.microsoft.com/office/powerpoint/2010/main" val="965086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7F2308-818E-44B4-B9C2-2C0E6A16D85D}" type="slidenum">
              <a:rPr lang="en-IN" smtClean="0"/>
              <a:t>7</a:t>
            </a:fld>
            <a:endParaRPr lang="en-IN"/>
          </a:p>
        </p:txBody>
      </p:sp>
    </p:spTree>
    <p:extLst>
      <p:ext uri="{BB962C8B-B14F-4D97-AF65-F5344CB8AC3E}">
        <p14:creationId xmlns:p14="http://schemas.microsoft.com/office/powerpoint/2010/main" val="1027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G52U6Pw9ZEeCf5lisdEVhoQjGTTzZunH/edit?usp=sharing&amp;ouid=108382788522221645016&amp;rtpof=true&amp;sd=tru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36B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3160026" y="0"/>
            <a:ext cx="12063259" cy="10446238"/>
            <a:chOff x="0" y="0"/>
            <a:chExt cx="4282440" cy="3708400"/>
          </a:xfrm>
        </p:grpSpPr>
        <p:sp>
          <p:nvSpPr>
            <p:cNvPr id="3" name="Freeform 3"/>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6973" r="-26973"/>
              </a:stretch>
            </a:blipFill>
          </p:spPr>
        </p:sp>
      </p:grpSp>
      <p:grpSp>
        <p:nvGrpSpPr>
          <p:cNvPr id="4" name="Group 4"/>
          <p:cNvGrpSpPr/>
          <p:nvPr/>
        </p:nvGrpSpPr>
        <p:grpSpPr>
          <a:xfrm rot="-10800000">
            <a:off x="5086992" y="-7904424"/>
            <a:ext cx="15712963" cy="13047924"/>
            <a:chOff x="0" y="0"/>
            <a:chExt cx="6469351" cy="5372100"/>
          </a:xfrm>
        </p:grpSpPr>
        <p:sp>
          <p:nvSpPr>
            <p:cNvPr id="5" name="Freeform 5"/>
            <p:cNvSpPr/>
            <p:nvPr/>
          </p:nvSpPr>
          <p:spPr>
            <a:xfrm>
              <a:off x="0" y="0"/>
              <a:ext cx="6469351" cy="5372100"/>
            </a:xfrm>
            <a:custGeom>
              <a:avLst/>
              <a:gdLst/>
              <a:ahLst/>
              <a:cxnLst/>
              <a:rect l="l" t="t" r="r" b="b"/>
              <a:pathLst>
                <a:path w="6469351" h="5372100">
                  <a:moveTo>
                    <a:pt x="4918681" y="0"/>
                  </a:moveTo>
                  <a:lnTo>
                    <a:pt x="1550670" y="0"/>
                  </a:lnTo>
                  <a:lnTo>
                    <a:pt x="0" y="2686050"/>
                  </a:lnTo>
                  <a:lnTo>
                    <a:pt x="1550670" y="5372100"/>
                  </a:lnTo>
                  <a:lnTo>
                    <a:pt x="4918681" y="5372100"/>
                  </a:lnTo>
                  <a:lnTo>
                    <a:pt x="6469351" y="2686050"/>
                  </a:lnTo>
                  <a:lnTo>
                    <a:pt x="4918681" y="0"/>
                  </a:lnTo>
                  <a:close/>
                </a:path>
              </a:pathLst>
            </a:custGeom>
            <a:solidFill>
              <a:srgbClr val="FFFFFF"/>
            </a:solidFill>
          </p:spPr>
        </p:sp>
      </p:grpSp>
      <p:grpSp>
        <p:nvGrpSpPr>
          <p:cNvPr id="6" name="Group 6"/>
          <p:cNvGrpSpPr/>
          <p:nvPr/>
        </p:nvGrpSpPr>
        <p:grpSpPr>
          <a:xfrm rot="-10800000">
            <a:off x="5139762" y="5143500"/>
            <a:ext cx="15607423" cy="13022513"/>
            <a:chOff x="0" y="0"/>
            <a:chExt cx="6438437" cy="5372100"/>
          </a:xfrm>
        </p:grpSpPr>
        <p:sp>
          <p:nvSpPr>
            <p:cNvPr id="7" name="Freeform 7"/>
            <p:cNvSpPr/>
            <p:nvPr/>
          </p:nvSpPr>
          <p:spPr>
            <a:xfrm>
              <a:off x="0" y="0"/>
              <a:ext cx="6438437" cy="5372100"/>
            </a:xfrm>
            <a:custGeom>
              <a:avLst/>
              <a:gdLst/>
              <a:ahLst/>
              <a:cxnLst/>
              <a:rect l="l" t="t" r="r" b="b"/>
              <a:pathLst>
                <a:path w="6438437" h="5372100">
                  <a:moveTo>
                    <a:pt x="4887767" y="0"/>
                  </a:moveTo>
                  <a:lnTo>
                    <a:pt x="1550670" y="0"/>
                  </a:lnTo>
                  <a:lnTo>
                    <a:pt x="0" y="2686050"/>
                  </a:lnTo>
                  <a:lnTo>
                    <a:pt x="1550670" y="5372100"/>
                  </a:lnTo>
                  <a:lnTo>
                    <a:pt x="4887767" y="5372100"/>
                  </a:lnTo>
                  <a:lnTo>
                    <a:pt x="6438437" y="2686050"/>
                  </a:lnTo>
                  <a:lnTo>
                    <a:pt x="4887767" y="0"/>
                  </a:lnTo>
                  <a:close/>
                </a:path>
              </a:pathLst>
            </a:custGeom>
            <a:solidFill>
              <a:srgbClr val="A066CB"/>
            </a:solidFill>
          </p:spPr>
        </p:sp>
      </p:grpSp>
      <p:sp>
        <p:nvSpPr>
          <p:cNvPr id="8" name="Freeform 8"/>
          <p:cNvSpPr/>
          <p:nvPr/>
        </p:nvSpPr>
        <p:spPr>
          <a:xfrm rot="-6888191">
            <a:off x="11115831" y="1327908"/>
            <a:ext cx="992625" cy="979991"/>
          </a:xfrm>
          <a:custGeom>
            <a:avLst/>
            <a:gdLst/>
            <a:ahLst/>
            <a:cxnLst/>
            <a:rect l="l" t="t" r="r" b="b"/>
            <a:pathLst>
              <a:path w="992625" h="979991">
                <a:moveTo>
                  <a:pt x="0" y="0"/>
                </a:moveTo>
                <a:lnTo>
                  <a:pt x="992625" y="0"/>
                </a:lnTo>
                <a:lnTo>
                  <a:pt x="992625" y="979992"/>
                </a:lnTo>
                <a:lnTo>
                  <a:pt x="0" y="9799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1773929">
            <a:off x="16354599" y="4632483"/>
            <a:ext cx="1148849" cy="1449774"/>
          </a:xfrm>
          <a:custGeom>
            <a:avLst/>
            <a:gdLst/>
            <a:ahLst/>
            <a:cxnLst/>
            <a:rect l="l" t="t" r="r" b="b"/>
            <a:pathLst>
              <a:path w="1148849" h="1449774">
                <a:moveTo>
                  <a:pt x="0" y="0"/>
                </a:moveTo>
                <a:lnTo>
                  <a:pt x="1148849" y="0"/>
                </a:lnTo>
                <a:lnTo>
                  <a:pt x="1148849" y="1449774"/>
                </a:lnTo>
                <a:lnTo>
                  <a:pt x="0" y="14497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8508796" y="1233045"/>
            <a:ext cx="8420228" cy="4124325"/>
          </a:xfrm>
          <a:prstGeom prst="rect">
            <a:avLst/>
          </a:prstGeom>
        </p:spPr>
        <p:txBody>
          <a:bodyPr lIns="0" tIns="0" rIns="0" bIns="0" rtlCol="0" anchor="t">
            <a:spAutoFit/>
          </a:bodyPr>
          <a:lstStyle/>
          <a:p>
            <a:pPr algn="r">
              <a:lnSpc>
                <a:spcPts val="10800"/>
              </a:lnSpc>
            </a:pPr>
            <a:r>
              <a:rPr lang="en-US" sz="9000" spc="270">
                <a:solidFill>
                  <a:srgbClr val="A066CB"/>
                </a:solidFill>
                <a:latin typeface="Fira Sans Ultra-Bold"/>
              </a:rPr>
              <a:t>ABC CALL VOLUME TREND ANALYSIS</a:t>
            </a:r>
          </a:p>
        </p:txBody>
      </p:sp>
      <p:sp>
        <p:nvSpPr>
          <p:cNvPr id="11" name="TextBox 11"/>
          <p:cNvSpPr txBox="1"/>
          <p:nvPr/>
        </p:nvSpPr>
        <p:spPr>
          <a:xfrm>
            <a:off x="10414478" y="5290695"/>
            <a:ext cx="6514546" cy="523875"/>
          </a:xfrm>
          <a:prstGeom prst="rect">
            <a:avLst/>
          </a:prstGeom>
        </p:spPr>
        <p:txBody>
          <a:bodyPr lIns="0" tIns="0" rIns="0" bIns="0" rtlCol="0" anchor="t">
            <a:spAutoFit/>
          </a:bodyPr>
          <a:lstStyle/>
          <a:p>
            <a:pPr algn="r">
              <a:lnSpc>
                <a:spcPts val="4200"/>
              </a:lnSpc>
            </a:pPr>
            <a:r>
              <a:rPr lang="en-US" sz="3000" spc="89">
                <a:solidFill>
                  <a:srgbClr val="FFFFFF"/>
                </a:solidFill>
                <a:latin typeface="Fira Sans"/>
              </a:rPr>
              <a:t>Trainity Project By Vaishakh Menon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15874"/>
            <a:ext cx="18288000" cy="1542251"/>
            <a:chOff x="0" y="0"/>
            <a:chExt cx="63702308" cy="5372100"/>
          </a:xfrm>
        </p:grpSpPr>
        <p:sp>
          <p:nvSpPr>
            <p:cNvPr id="3" name="Freeform 3"/>
            <p:cNvSpPr/>
            <p:nvPr/>
          </p:nvSpPr>
          <p:spPr>
            <a:xfrm>
              <a:off x="0" y="0"/>
              <a:ext cx="63702307" cy="5372100"/>
            </a:xfrm>
            <a:custGeom>
              <a:avLst/>
              <a:gdLst/>
              <a:ahLst/>
              <a:cxnLst/>
              <a:rect l="l" t="t" r="r" b="b"/>
              <a:pathLst>
                <a:path w="63702307" h="5372100">
                  <a:moveTo>
                    <a:pt x="62151636" y="0"/>
                  </a:moveTo>
                  <a:lnTo>
                    <a:pt x="1550670" y="0"/>
                  </a:lnTo>
                  <a:lnTo>
                    <a:pt x="0" y="2686050"/>
                  </a:lnTo>
                  <a:lnTo>
                    <a:pt x="1550670" y="5372100"/>
                  </a:lnTo>
                  <a:lnTo>
                    <a:pt x="62151636" y="5372100"/>
                  </a:lnTo>
                  <a:lnTo>
                    <a:pt x="63702307" y="2686050"/>
                  </a:lnTo>
                  <a:lnTo>
                    <a:pt x="62151636" y="0"/>
                  </a:lnTo>
                  <a:close/>
                </a:path>
              </a:pathLst>
            </a:custGeom>
            <a:solidFill>
              <a:srgbClr val="A066CB"/>
            </a:solidFill>
          </p:spPr>
        </p:sp>
      </p:grpSp>
      <p:sp>
        <p:nvSpPr>
          <p:cNvPr id="4" name="TextBox 4"/>
          <p:cNvSpPr txBox="1"/>
          <p:nvPr/>
        </p:nvSpPr>
        <p:spPr>
          <a:xfrm>
            <a:off x="9274423" y="4733921"/>
            <a:ext cx="7984877" cy="866783"/>
          </a:xfrm>
          <a:prstGeom prst="rect">
            <a:avLst/>
          </a:prstGeom>
        </p:spPr>
        <p:txBody>
          <a:bodyPr lIns="0" tIns="0" rIns="0" bIns="0" rtlCol="0" anchor="t">
            <a:spAutoFit/>
          </a:bodyPr>
          <a:lstStyle/>
          <a:p>
            <a:pPr algn="l">
              <a:lnSpc>
                <a:spcPts val="6600"/>
              </a:lnSpc>
            </a:pPr>
            <a:r>
              <a:rPr lang="en-US" sz="6000">
                <a:solidFill>
                  <a:srgbClr val="1836B2"/>
                </a:solidFill>
                <a:latin typeface="Fira Sans Semi-Bold"/>
              </a:rPr>
              <a:t>2. Call Volume Analysis</a:t>
            </a:r>
          </a:p>
        </p:txBody>
      </p:sp>
      <p:sp>
        <p:nvSpPr>
          <p:cNvPr id="5" name="TextBox 5"/>
          <p:cNvSpPr txBox="1"/>
          <p:nvPr/>
        </p:nvSpPr>
        <p:spPr>
          <a:xfrm>
            <a:off x="1871655" y="2181225"/>
            <a:ext cx="6868566" cy="58578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Illustrate the complete tally of received calls by presenting it in the form of a graph or chart. This visual depiction should exhibit the number of calls over a given timeframe. The time intervals should be segmented into buckets, for example, 1-2, 2-3, and so on.</a:t>
            </a:r>
          </a:p>
          <a:p>
            <a:pPr algn="l">
              <a:lnSpc>
                <a:spcPts val="4200"/>
              </a:lnSpc>
            </a:pPr>
            <a:endParaRPr lang="en-US" sz="3000" spc="15">
              <a:solidFill>
                <a:srgbClr val="000000"/>
              </a:solidFill>
              <a:latin typeface="Fira Sans Light"/>
            </a:endParaRPr>
          </a:p>
          <a:p>
            <a:pPr algn="l">
              <a:lnSpc>
                <a:spcPts val="4200"/>
              </a:lnSpc>
            </a:pPr>
            <a:r>
              <a:rPr lang="en-US" sz="3000" spc="15">
                <a:solidFill>
                  <a:srgbClr val="000000"/>
                </a:solidFill>
                <a:latin typeface="Fira Sans Light"/>
              </a:rPr>
              <a:t>Can you create a chart or graph that shows the number of calls received in each time bucket?</a:t>
            </a:r>
          </a:p>
        </p:txBody>
      </p:sp>
      <p:grpSp>
        <p:nvGrpSpPr>
          <p:cNvPr id="6" name="Group 6"/>
          <p:cNvGrpSpPr/>
          <p:nvPr/>
        </p:nvGrpSpPr>
        <p:grpSpPr>
          <a:xfrm rot="5433021">
            <a:off x="12996780" y="-74591"/>
            <a:ext cx="4764190" cy="1543050"/>
            <a:chOff x="0" y="0"/>
            <a:chExt cx="1254766" cy="406400"/>
          </a:xfrm>
        </p:grpSpPr>
        <p:sp>
          <p:nvSpPr>
            <p:cNvPr id="7" name="Freeform 7"/>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86C7ED"/>
            </a:solidFill>
          </p:spPr>
        </p:sp>
        <p:sp>
          <p:nvSpPr>
            <p:cNvPr id="8" name="TextBox 8"/>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9" name="Group 9"/>
          <p:cNvGrpSpPr/>
          <p:nvPr/>
        </p:nvGrpSpPr>
        <p:grpSpPr>
          <a:xfrm rot="5433021">
            <a:off x="14579417" y="-74591"/>
            <a:ext cx="4764190" cy="1543050"/>
            <a:chOff x="0" y="0"/>
            <a:chExt cx="1254766" cy="406400"/>
          </a:xfrm>
        </p:grpSpPr>
        <p:sp>
          <p:nvSpPr>
            <p:cNvPr id="10" name="Freeform 10"/>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A066CB"/>
            </a:solidFill>
          </p:spPr>
        </p:sp>
        <p:sp>
          <p:nvSpPr>
            <p:cNvPr id="11" name="TextBox 11"/>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12" name="Group 12"/>
          <p:cNvGrpSpPr/>
          <p:nvPr/>
        </p:nvGrpSpPr>
        <p:grpSpPr>
          <a:xfrm rot="5433021">
            <a:off x="11554416" y="-63513"/>
            <a:ext cx="4764190" cy="1543050"/>
            <a:chOff x="0" y="0"/>
            <a:chExt cx="1254766" cy="406400"/>
          </a:xfrm>
        </p:grpSpPr>
        <p:sp>
          <p:nvSpPr>
            <p:cNvPr id="13" name="Freeform 13"/>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1836B2"/>
            </a:solidFill>
          </p:spPr>
        </p:sp>
        <p:sp>
          <p:nvSpPr>
            <p:cNvPr id="14" name="TextBox 14"/>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30351" y="256013"/>
            <a:ext cx="15427299" cy="7029225"/>
          </a:xfrm>
          <a:custGeom>
            <a:avLst/>
            <a:gdLst/>
            <a:ahLst/>
            <a:cxnLst/>
            <a:rect l="l" t="t" r="r" b="b"/>
            <a:pathLst>
              <a:path w="15427299" h="7029225">
                <a:moveTo>
                  <a:pt x="0" y="0"/>
                </a:moveTo>
                <a:lnTo>
                  <a:pt x="15427298" y="0"/>
                </a:lnTo>
                <a:lnTo>
                  <a:pt x="15427298" y="7029225"/>
                </a:lnTo>
                <a:lnTo>
                  <a:pt x="0" y="7029225"/>
                </a:lnTo>
                <a:lnTo>
                  <a:pt x="0" y="0"/>
                </a:lnTo>
                <a:close/>
              </a:path>
            </a:pathLst>
          </a:custGeom>
          <a:blipFill>
            <a:blip r:embed="rId2"/>
            <a:stretch>
              <a:fillRect/>
            </a:stretch>
          </a:blipFill>
        </p:spPr>
      </p:sp>
      <p:sp>
        <p:nvSpPr>
          <p:cNvPr id="3" name="TextBox 3"/>
          <p:cNvSpPr txBox="1"/>
          <p:nvPr/>
        </p:nvSpPr>
        <p:spPr>
          <a:xfrm>
            <a:off x="608376" y="8192666"/>
            <a:ext cx="17071248" cy="15906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The research indicates variations in call volume during different time periods. It specifically shows that the highest number of calls occur between 11 AM and 12 PM, whereas the lowest number is recorded between 8 PM and 9 PM.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15874"/>
            <a:ext cx="18288000" cy="1542251"/>
            <a:chOff x="0" y="0"/>
            <a:chExt cx="63702308" cy="5372100"/>
          </a:xfrm>
        </p:grpSpPr>
        <p:sp>
          <p:nvSpPr>
            <p:cNvPr id="3" name="Freeform 3"/>
            <p:cNvSpPr/>
            <p:nvPr/>
          </p:nvSpPr>
          <p:spPr>
            <a:xfrm>
              <a:off x="0" y="0"/>
              <a:ext cx="63702307" cy="5372100"/>
            </a:xfrm>
            <a:custGeom>
              <a:avLst/>
              <a:gdLst/>
              <a:ahLst/>
              <a:cxnLst/>
              <a:rect l="l" t="t" r="r" b="b"/>
              <a:pathLst>
                <a:path w="63702307" h="5372100">
                  <a:moveTo>
                    <a:pt x="62151636" y="0"/>
                  </a:moveTo>
                  <a:lnTo>
                    <a:pt x="1550670" y="0"/>
                  </a:lnTo>
                  <a:lnTo>
                    <a:pt x="0" y="2686050"/>
                  </a:lnTo>
                  <a:lnTo>
                    <a:pt x="1550670" y="5372100"/>
                  </a:lnTo>
                  <a:lnTo>
                    <a:pt x="62151636" y="5372100"/>
                  </a:lnTo>
                  <a:lnTo>
                    <a:pt x="63702307" y="2686050"/>
                  </a:lnTo>
                  <a:lnTo>
                    <a:pt x="62151636" y="0"/>
                  </a:lnTo>
                  <a:close/>
                </a:path>
              </a:pathLst>
            </a:custGeom>
            <a:solidFill>
              <a:srgbClr val="A066CB"/>
            </a:solidFill>
          </p:spPr>
        </p:sp>
      </p:grpSp>
      <p:sp>
        <p:nvSpPr>
          <p:cNvPr id="4" name="TextBox 4"/>
          <p:cNvSpPr txBox="1"/>
          <p:nvPr/>
        </p:nvSpPr>
        <p:spPr>
          <a:xfrm>
            <a:off x="1028700" y="4733921"/>
            <a:ext cx="7685460" cy="866783"/>
          </a:xfrm>
          <a:prstGeom prst="rect">
            <a:avLst/>
          </a:prstGeom>
        </p:spPr>
        <p:txBody>
          <a:bodyPr lIns="0" tIns="0" rIns="0" bIns="0" rtlCol="0" anchor="t">
            <a:spAutoFit/>
          </a:bodyPr>
          <a:lstStyle/>
          <a:p>
            <a:pPr algn="l">
              <a:lnSpc>
                <a:spcPts val="6600"/>
              </a:lnSpc>
            </a:pPr>
            <a:r>
              <a:rPr lang="en-US" sz="6000">
                <a:solidFill>
                  <a:srgbClr val="1836B2"/>
                </a:solidFill>
                <a:latin typeface="Fira Sans Semi-Bold"/>
              </a:rPr>
              <a:t>3. Manpower Planning</a:t>
            </a:r>
          </a:p>
        </p:txBody>
      </p:sp>
      <p:sp>
        <p:nvSpPr>
          <p:cNvPr id="5" name="TextBox 5"/>
          <p:cNvSpPr txBox="1"/>
          <p:nvPr/>
        </p:nvSpPr>
        <p:spPr>
          <a:xfrm>
            <a:off x="9378482" y="1914525"/>
            <a:ext cx="7681271" cy="63912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Currently, the abandonment rate is at approximately 30%. To bring this rate down to 10%, a strategy for manpower allocation during each time slot from 9 am to 9 pm must be suggested. This strategy should determine the minimum number of agents required in each time bucket to ensure that at least 90 out of 100 calls are answered.</a:t>
            </a:r>
          </a:p>
          <a:p>
            <a:pPr algn="l">
              <a:lnSpc>
                <a:spcPts val="4200"/>
              </a:lnSpc>
            </a:pPr>
            <a:endParaRPr lang="en-US" sz="3000" spc="15">
              <a:solidFill>
                <a:srgbClr val="000000"/>
              </a:solidFill>
              <a:latin typeface="Fira Sans Light"/>
            </a:endParaRPr>
          </a:p>
          <a:p>
            <a:pPr algn="l">
              <a:lnSpc>
                <a:spcPts val="4200"/>
              </a:lnSpc>
            </a:pPr>
            <a:r>
              <a:rPr lang="en-US" sz="3000" spc="15">
                <a:solidFill>
                  <a:srgbClr val="000000"/>
                </a:solidFill>
                <a:latin typeface="Fira Sans Light"/>
              </a:rPr>
              <a:t>What is the minimum number of agents required in each time bucket to reduce the abandon rate to 10%?</a:t>
            </a:r>
          </a:p>
        </p:txBody>
      </p:sp>
      <p:grpSp>
        <p:nvGrpSpPr>
          <p:cNvPr id="6" name="Group 6"/>
          <p:cNvGrpSpPr/>
          <p:nvPr/>
        </p:nvGrpSpPr>
        <p:grpSpPr>
          <a:xfrm rot="5433021">
            <a:off x="2669794" y="-202912"/>
            <a:ext cx="4764190" cy="1543050"/>
            <a:chOff x="0" y="0"/>
            <a:chExt cx="1254766" cy="406400"/>
          </a:xfrm>
        </p:grpSpPr>
        <p:sp>
          <p:nvSpPr>
            <p:cNvPr id="7" name="Freeform 7"/>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86C7ED"/>
            </a:solidFill>
          </p:spPr>
        </p:sp>
        <p:sp>
          <p:nvSpPr>
            <p:cNvPr id="8" name="TextBox 8"/>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9" name="Group 9"/>
          <p:cNvGrpSpPr/>
          <p:nvPr/>
        </p:nvGrpSpPr>
        <p:grpSpPr>
          <a:xfrm rot="5433021">
            <a:off x="4252432" y="-202912"/>
            <a:ext cx="4764190" cy="1543050"/>
            <a:chOff x="0" y="0"/>
            <a:chExt cx="1254766" cy="406400"/>
          </a:xfrm>
        </p:grpSpPr>
        <p:sp>
          <p:nvSpPr>
            <p:cNvPr id="10" name="Freeform 10"/>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A066CB"/>
            </a:solidFill>
          </p:spPr>
        </p:sp>
        <p:sp>
          <p:nvSpPr>
            <p:cNvPr id="11" name="TextBox 11"/>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12" name="Group 12"/>
          <p:cNvGrpSpPr/>
          <p:nvPr/>
        </p:nvGrpSpPr>
        <p:grpSpPr>
          <a:xfrm rot="5433021">
            <a:off x="1227430" y="-191835"/>
            <a:ext cx="4764190" cy="1543050"/>
            <a:chOff x="0" y="0"/>
            <a:chExt cx="1254766" cy="406400"/>
          </a:xfrm>
        </p:grpSpPr>
        <p:sp>
          <p:nvSpPr>
            <p:cNvPr id="13" name="Freeform 13"/>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1836B2"/>
            </a:solidFill>
          </p:spPr>
        </p:sp>
        <p:sp>
          <p:nvSpPr>
            <p:cNvPr id="14" name="TextBox 14"/>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64543" y="0"/>
            <a:ext cx="12558914" cy="4648933"/>
          </a:xfrm>
          <a:custGeom>
            <a:avLst/>
            <a:gdLst/>
            <a:ahLst/>
            <a:cxnLst/>
            <a:rect l="l" t="t" r="r" b="b"/>
            <a:pathLst>
              <a:path w="12558914" h="4648933">
                <a:moveTo>
                  <a:pt x="0" y="0"/>
                </a:moveTo>
                <a:lnTo>
                  <a:pt x="12558914" y="0"/>
                </a:lnTo>
                <a:lnTo>
                  <a:pt x="12558914" y="4648933"/>
                </a:lnTo>
                <a:lnTo>
                  <a:pt x="0" y="4648933"/>
                </a:lnTo>
                <a:lnTo>
                  <a:pt x="0" y="0"/>
                </a:lnTo>
                <a:close/>
              </a:path>
            </a:pathLst>
          </a:custGeom>
          <a:blipFill>
            <a:blip r:embed="rId2"/>
            <a:stretch>
              <a:fillRect/>
            </a:stretch>
          </a:blipFill>
        </p:spPr>
      </p:sp>
      <p:sp>
        <p:nvSpPr>
          <p:cNvPr id="3" name="TextBox 3"/>
          <p:cNvSpPr txBox="1"/>
          <p:nvPr/>
        </p:nvSpPr>
        <p:spPr>
          <a:xfrm>
            <a:off x="251812" y="4821456"/>
            <a:ext cx="17784376" cy="53244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Under the given assumptions, each agent is scheduled to work for 7.5 hours per day, six days a week. Out of this time, approximately 60% is dedicated to answering calls. This means that an agent would spend approximately 4.5 hours per day handling calls.</a:t>
            </a:r>
          </a:p>
          <a:p>
            <a:pPr algn="l">
              <a:lnSpc>
                <a:spcPts val="4200"/>
              </a:lnSpc>
            </a:pPr>
            <a:endParaRPr lang="en-US" sz="3000" spc="15">
              <a:solidFill>
                <a:srgbClr val="000000"/>
              </a:solidFill>
              <a:latin typeface="Fira Sans Light"/>
            </a:endParaRPr>
          </a:p>
          <a:p>
            <a:pPr algn="l">
              <a:lnSpc>
                <a:spcPts val="4200"/>
              </a:lnSpc>
            </a:pPr>
            <a:r>
              <a:rPr lang="en-US" sz="3000" spc="15">
                <a:solidFill>
                  <a:srgbClr val="000000"/>
                </a:solidFill>
                <a:latin typeface="Fira Sans Light"/>
              </a:rPr>
              <a:t>After conducting a comprehensive analysis, we determined that a total of 57 agents are required to ensure adequate coverage and maintain a service level where at least 90 out of 100 calls are answered. This calculation took into consideration the total number of hours needed to manage incoming calls across all time slots, which amounted to 254.7 hours. By meeting the expectations for call volume and ensuring customer satisfaction, this analysis enables effective planning of the workforce and allocation of resources.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15874"/>
            <a:ext cx="18288000" cy="1542251"/>
            <a:chOff x="0" y="0"/>
            <a:chExt cx="63702308" cy="5372100"/>
          </a:xfrm>
        </p:grpSpPr>
        <p:sp>
          <p:nvSpPr>
            <p:cNvPr id="3" name="Freeform 3"/>
            <p:cNvSpPr/>
            <p:nvPr/>
          </p:nvSpPr>
          <p:spPr>
            <a:xfrm>
              <a:off x="0" y="0"/>
              <a:ext cx="63702307" cy="5372100"/>
            </a:xfrm>
            <a:custGeom>
              <a:avLst/>
              <a:gdLst/>
              <a:ahLst/>
              <a:cxnLst/>
              <a:rect l="l" t="t" r="r" b="b"/>
              <a:pathLst>
                <a:path w="63702307" h="5372100">
                  <a:moveTo>
                    <a:pt x="62151636" y="0"/>
                  </a:moveTo>
                  <a:lnTo>
                    <a:pt x="1550670" y="0"/>
                  </a:lnTo>
                  <a:lnTo>
                    <a:pt x="0" y="2686050"/>
                  </a:lnTo>
                  <a:lnTo>
                    <a:pt x="1550670" y="5372100"/>
                  </a:lnTo>
                  <a:lnTo>
                    <a:pt x="62151636" y="5372100"/>
                  </a:lnTo>
                  <a:lnTo>
                    <a:pt x="63702307" y="2686050"/>
                  </a:lnTo>
                  <a:lnTo>
                    <a:pt x="62151636" y="0"/>
                  </a:lnTo>
                  <a:close/>
                </a:path>
              </a:pathLst>
            </a:custGeom>
            <a:solidFill>
              <a:srgbClr val="A066CB"/>
            </a:solidFill>
          </p:spPr>
        </p:sp>
      </p:grpSp>
      <p:sp>
        <p:nvSpPr>
          <p:cNvPr id="4" name="TextBox 4"/>
          <p:cNvSpPr txBox="1"/>
          <p:nvPr/>
        </p:nvSpPr>
        <p:spPr>
          <a:xfrm>
            <a:off x="10062689" y="4314821"/>
            <a:ext cx="6898823" cy="1704983"/>
          </a:xfrm>
          <a:prstGeom prst="rect">
            <a:avLst/>
          </a:prstGeom>
        </p:spPr>
        <p:txBody>
          <a:bodyPr lIns="0" tIns="0" rIns="0" bIns="0" rtlCol="0" anchor="t">
            <a:spAutoFit/>
          </a:bodyPr>
          <a:lstStyle/>
          <a:p>
            <a:pPr algn="l">
              <a:lnSpc>
                <a:spcPts val="6600"/>
              </a:lnSpc>
            </a:pPr>
            <a:r>
              <a:rPr lang="en-US" sz="6000">
                <a:solidFill>
                  <a:srgbClr val="1836B2"/>
                </a:solidFill>
                <a:latin typeface="Fira Sans Semi-Bold"/>
              </a:rPr>
              <a:t>4. Night Shift Manpower Planning</a:t>
            </a:r>
          </a:p>
        </p:txBody>
      </p:sp>
      <p:sp>
        <p:nvSpPr>
          <p:cNvPr id="5" name="TextBox 5"/>
          <p:cNvSpPr txBox="1"/>
          <p:nvPr/>
        </p:nvSpPr>
        <p:spPr>
          <a:xfrm>
            <a:off x="799733" y="1381125"/>
            <a:ext cx="8344267" cy="74580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ABC Insurance Company receives calls from customers at night as well, but unfortunately, due to the unavailability of agents, these calls go unanswered. Consequently, this situation leads to a subpar customer experience. It is worth noting that out of every 100 calls made by customers between 9 am and 9 pm, an additional 30 calls are made during the night between 9 pm and 9 am. The distribution of these 30 calls is as follows:</a:t>
            </a:r>
          </a:p>
          <a:p>
            <a:pPr algn="l">
              <a:lnSpc>
                <a:spcPts val="4200"/>
              </a:lnSpc>
            </a:pPr>
            <a:endParaRPr lang="en-US" sz="3000" spc="15">
              <a:solidFill>
                <a:srgbClr val="000000"/>
              </a:solidFill>
              <a:latin typeface="Fira Sans Light"/>
            </a:endParaRPr>
          </a:p>
          <a:p>
            <a:pPr algn="l">
              <a:lnSpc>
                <a:spcPts val="4200"/>
              </a:lnSpc>
            </a:pPr>
            <a:r>
              <a:rPr lang="en-US" sz="3000" spc="15">
                <a:solidFill>
                  <a:srgbClr val="000000"/>
                </a:solidFill>
                <a:latin typeface="Fira Sans Light"/>
              </a:rPr>
              <a:t>Propose a manpower plan for each time bucket throughout the day, keeping the maximum abandon rate at 10%.</a:t>
            </a:r>
          </a:p>
        </p:txBody>
      </p:sp>
      <p:grpSp>
        <p:nvGrpSpPr>
          <p:cNvPr id="6" name="Group 6"/>
          <p:cNvGrpSpPr/>
          <p:nvPr/>
        </p:nvGrpSpPr>
        <p:grpSpPr>
          <a:xfrm rot="5433021">
            <a:off x="12996780" y="-74591"/>
            <a:ext cx="4764190" cy="1543050"/>
            <a:chOff x="0" y="0"/>
            <a:chExt cx="1254766" cy="406400"/>
          </a:xfrm>
        </p:grpSpPr>
        <p:sp>
          <p:nvSpPr>
            <p:cNvPr id="7" name="Freeform 7"/>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86C7ED"/>
            </a:solidFill>
          </p:spPr>
        </p:sp>
        <p:sp>
          <p:nvSpPr>
            <p:cNvPr id="8" name="TextBox 8"/>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9" name="Group 9"/>
          <p:cNvGrpSpPr/>
          <p:nvPr/>
        </p:nvGrpSpPr>
        <p:grpSpPr>
          <a:xfrm rot="5433021">
            <a:off x="14579417" y="-74591"/>
            <a:ext cx="4764190" cy="1543050"/>
            <a:chOff x="0" y="0"/>
            <a:chExt cx="1254766" cy="406400"/>
          </a:xfrm>
        </p:grpSpPr>
        <p:sp>
          <p:nvSpPr>
            <p:cNvPr id="10" name="Freeform 10"/>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A066CB"/>
            </a:solidFill>
          </p:spPr>
        </p:sp>
        <p:sp>
          <p:nvSpPr>
            <p:cNvPr id="11" name="TextBox 11"/>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12" name="Group 12"/>
          <p:cNvGrpSpPr/>
          <p:nvPr/>
        </p:nvGrpSpPr>
        <p:grpSpPr>
          <a:xfrm rot="5433021">
            <a:off x="11554416" y="-63513"/>
            <a:ext cx="4764190" cy="1543050"/>
            <a:chOff x="0" y="0"/>
            <a:chExt cx="1254766" cy="406400"/>
          </a:xfrm>
        </p:grpSpPr>
        <p:sp>
          <p:nvSpPr>
            <p:cNvPr id="13" name="Freeform 13"/>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1836B2"/>
            </a:solidFill>
          </p:spPr>
        </p:sp>
        <p:sp>
          <p:nvSpPr>
            <p:cNvPr id="14" name="TextBox 14"/>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1859" y="212209"/>
            <a:ext cx="15824282" cy="6600841"/>
          </a:xfrm>
          <a:custGeom>
            <a:avLst/>
            <a:gdLst/>
            <a:ahLst/>
            <a:cxnLst/>
            <a:rect l="l" t="t" r="r" b="b"/>
            <a:pathLst>
              <a:path w="15824282" h="6600841">
                <a:moveTo>
                  <a:pt x="0" y="0"/>
                </a:moveTo>
                <a:lnTo>
                  <a:pt x="15824282" y="0"/>
                </a:lnTo>
                <a:lnTo>
                  <a:pt x="15824282" y="6600841"/>
                </a:lnTo>
                <a:lnTo>
                  <a:pt x="0" y="6600841"/>
                </a:lnTo>
                <a:lnTo>
                  <a:pt x="0" y="0"/>
                </a:lnTo>
                <a:close/>
              </a:path>
            </a:pathLst>
          </a:custGeom>
          <a:blipFill>
            <a:blip r:embed="rId2"/>
            <a:stretch>
              <a:fillRect/>
            </a:stretch>
          </a:blipFill>
        </p:spPr>
      </p:sp>
      <p:sp>
        <p:nvSpPr>
          <p:cNvPr id="3" name="TextBox 3"/>
          <p:cNvSpPr txBox="1"/>
          <p:nvPr/>
        </p:nvSpPr>
        <p:spPr>
          <a:xfrm>
            <a:off x="608376" y="7145979"/>
            <a:ext cx="17071248" cy="26574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Following a comprehensive evaluation of the provided assumptions and an estimation of the average number of calls made during the night shift in 1539, it has been ascertained that approximately 17 agents are required to attain a 90% call rate. This facilitates efficient personnel scheduling, guarantees sufficient coverage to address call volume requirements, and maintains service quality levels during the nocturnal period.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24297" y="9686970"/>
            <a:ext cx="15252699" cy="1542251"/>
            <a:chOff x="0" y="0"/>
            <a:chExt cx="53129492" cy="5372100"/>
          </a:xfrm>
        </p:grpSpPr>
        <p:sp>
          <p:nvSpPr>
            <p:cNvPr id="3" name="Freeform 3"/>
            <p:cNvSpPr/>
            <p:nvPr/>
          </p:nvSpPr>
          <p:spPr>
            <a:xfrm>
              <a:off x="0" y="0"/>
              <a:ext cx="53129495" cy="5372100"/>
            </a:xfrm>
            <a:custGeom>
              <a:avLst/>
              <a:gdLst/>
              <a:ahLst/>
              <a:cxnLst/>
              <a:rect l="l" t="t" r="r" b="b"/>
              <a:pathLst>
                <a:path w="53129495" h="5372100">
                  <a:moveTo>
                    <a:pt x="51578821" y="0"/>
                  </a:moveTo>
                  <a:lnTo>
                    <a:pt x="1550670" y="0"/>
                  </a:lnTo>
                  <a:lnTo>
                    <a:pt x="0" y="2686050"/>
                  </a:lnTo>
                  <a:lnTo>
                    <a:pt x="1550670" y="5372100"/>
                  </a:lnTo>
                  <a:lnTo>
                    <a:pt x="51578821" y="5372100"/>
                  </a:lnTo>
                  <a:lnTo>
                    <a:pt x="53129495" y="2686050"/>
                  </a:lnTo>
                  <a:lnTo>
                    <a:pt x="51578821" y="0"/>
                  </a:lnTo>
                  <a:close/>
                </a:path>
              </a:pathLst>
            </a:custGeom>
            <a:solidFill>
              <a:srgbClr val="A066CB"/>
            </a:solidFill>
          </p:spPr>
        </p:sp>
      </p:grpSp>
      <p:sp>
        <p:nvSpPr>
          <p:cNvPr id="4" name="TextBox 4"/>
          <p:cNvSpPr txBox="1"/>
          <p:nvPr/>
        </p:nvSpPr>
        <p:spPr>
          <a:xfrm>
            <a:off x="1142361" y="2503340"/>
            <a:ext cx="3814268" cy="1422400"/>
          </a:xfrm>
          <a:prstGeom prst="rect">
            <a:avLst/>
          </a:prstGeom>
        </p:spPr>
        <p:txBody>
          <a:bodyPr lIns="0" tIns="0" rIns="0" bIns="0" rtlCol="0" anchor="t">
            <a:spAutoFit/>
          </a:bodyPr>
          <a:lstStyle/>
          <a:p>
            <a:pPr algn="r">
              <a:lnSpc>
                <a:spcPts val="10999"/>
              </a:lnSpc>
            </a:pPr>
            <a:r>
              <a:rPr lang="en-US" sz="9999">
                <a:solidFill>
                  <a:srgbClr val="1836B2"/>
                </a:solidFill>
                <a:latin typeface="Fira Sans Semi-Bold"/>
              </a:rPr>
              <a:t>Result</a:t>
            </a:r>
          </a:p>
        </p:txBody>
      </p:sp>
      <p:sp>
        <p:nvSpPr>
          <p:cNvPr id="5" name="TextBox 5"/>
          <p:cNvSpPr txBox="1"/>
          <p:nvPr/>
        </p:nvSpPr>
        <p:spPr>
          <a:xfrm>
            <a:off x="6174534" y="1330306"/>
            <a:ext cx="11578792" cy="6924675"/>
          </a:xfrm>
          <a:prstGeom prst="rect">
            <a:avLst/>
          </a:prstGeom>
        </p:spPr>
        <p:txBody>
          <a:bodyPr lIns="0" tIns="0" rIns="0" bIns="0" rtlCol="0" anchor="t">
            <a:spAutoFit/>
          </a:bodyPr>
          <a:lstStyle/>
          <a:p>
            <a:pPr algn="just">
              <a:lnSpc>
                <a:spcPts val="4200"/>
              </a:lnSpc>
            </a:pPr>
            <a:r>
              <a:rPr lang="en-US" sz="3000" spc="15">
                <a:solidFill>
                  <a:srgbClr val="000000"/>
                </a:solidFill>
                <a:latin typeface="Fira Sans Light"/>
              </a:rPr>
              <a:t>This analysis has provided me with a wealth of knowledge on call volume trends, call duration factors, and personnel planning. Knowing how call volumes change throughout the day will assist me in effectively managing resources to address customer queries. By examining conversation duration, I have deepened my understanding of call complexity and customer engagement, enabling me to better allocate agent efforts. I have honed my personnel planning skills by implementing simpler strategies and demonstrating flexibility with analytical approaches. Through data-driven decision-making, I aim to enhance operational efficiency and achieve business success. Overall, this research has furnished me with invaluable insights to optimize call center productivity and deliver superior customer service.</a:t>
            </a:r>
          </a:p>
        </p:txBody>
      </p:sp>
      <p:grpSp>
        <p:nvGrpSpPr>
          <p:cNvPr id="6" name="Group 6"/>
          <p:cNvGrpSpPr/>
          <p:nvPr/>
        </p:nvGrpSpPr>
        <p:grpSpPr>
          <a:xfrm rot="-5400000">
            <a:off x="-210682" y="7815459"/>
            <a:ext cx="4383832" cy="559249"/>
            <a:chOff x="0" y="0"/>
            <a:chExt cx="1154590" cy="147292"/>
          </a:xfrm>
        </p:grpSpPr>
        <p:sp>
          <p:nvSpPr>
            <p:cNvPr id="7" name="Freeform 7"/>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A066CB"/>
            </a:solidFill>
          </p:spPr>
        </p:sp>
        <p:sp>
          <p:nvSpPr>
            <p:cNvPr id="8" name="TextBox 8"/>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grpSp>
        <p:nvGrpSpPr>
          <p:cNvPr id="9" name="Group 9"/>
          <p:cNvGrpSpPr/>
          <p:nvPr/>
        </p:nvGrpSpPr>
        <p:grpSpPr>
          <a:xfrm rot="-5400000">
            <a:off x="-769931" y="7815459"/>
            <a:ext cx="4383832" cy="559249"/>
            <a:chOff x="0" y="0"/>
            <a:chExt cx="1154590" cy="147292"/>
          </a:xfrm>
        </p:grpSpPr>
        <p:sp>
          <p:nvSpPr>
            <p:cNvPr id="10" name="Freeform 10"/>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86C7ED"/>
            </a:solidFill>
          </p:spPr>
        </p:sp>
        <p:sp>
          <p:nvSpPr>
            <p:cNvPr id="11" name="TextBox 11"/>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grpSp>
        <p:nvGrpSpPr>
          <p:cNvPr id="12" name="Group 12"/>
          <p:cNvGrpSpPr/>
          <p:nvPr/>
        </p:nvGrpSpPr>
        <p:grpSpPr>
          <a:xfrm rot="-5400000">
            <a:off x="-1329180" y="7815459"/>
            <a:ext cx="4383832" cy="559249"/>
            <a:chOff x="0" y="0"/>
            <a:chExt cx="1154590" cy="147292"/>
          </a:xfrm>
        </p:grpSpPr>
        <p:sp>
          <p:nvSpPr>
            <p:cNvPr id="13" name="Freeform 13"/>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1836B2"/>
            </a:solidFill>
          </p:spPr>
        </p:sp>
        <p:sp>
          <p:nvSpPr>
            <p:cNvPr id="14" name="TextBox 14"/>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8792327" y="4309371"/>
            <a:ext cx="24347101" cy="2053223"/>
            <a:chOff x="0" y="0"/>
            <a:chExt cx="63702308" cy="5372100"/>
          </a:xfrm>
        </p:grpSpPr>
        <p:sp>
          <p:nvSpPr>
            <p:cNvPr id="3" name="Freeform 3"/>
            <p:cNvSpPr/>
            <p:nvPr/>
          </p:nvSpPr>
          <p:spPr>
            <a:xfrm>
              <a:off x="0" y="0"/>
              <a:ext cx="63702307" cy="5372100"/>
            </a:xfrm>
            <a:custGeom>
              <a:avLst/>
              <a:gdLst/>
              <a:ahLst/>
              <a:cxnLst/>
              <a:rect l="l" t="t" r="r" b="b"/>
              <a:pathLst>
                <a:path w="63702307" h="5372100">
                  <a:moveTo>
                    <a:pt x="62151636" y="0"/>
                  </a:moveTo>
                  <a:lnTo>
                    <a:pt x="1550670" y="0"/>
                  </a:lnTo>
                  <a:lnTo>
                    <a:pt x="0" y="2686050"/>
                  </a:lnTo>
                  <a:lnTo>
                    <a:pt x="1550670" y="5372100"/>
                  </a:lnTo>
                  <a:lnTo>
                    <a:pt x="62151636" y="5372100"/>
                  </a:lnTo>
                  <a:lnTo>
                    <a:pt x="63702307" y="2686050"/>
                  </a:lnTo>
                  <a:lnTo>
                    <a:pt x="62151636" y="0"/>
                  </a:lnTo>
                  <a:close/>
                </a:path>
              </a:pathLst>
            </a:custGeom>
            <a:solidFill>
              <a:srgbClr val="1836B2"/>
            </a:solidFill>
          </p:spPr>
        </p:sp>
      </p:grpSp>
      <p:grpSp>
        <p:nvGrpSpPr>
          <p:cNvPr id="4" name="Group 4"/>
          <p:cNvGrpSpPr/>
          <p:nvPr/>
        </p:nvGrpSpPr>
        <p:grpSpPr>
          <a:xfrm>
            <a:off x="-2892214" y="4116888"/>
            <a:ext cx="24347101" cy="2053223"/>
            <a:chOff x="0" y="0"/>
            <a:chExt cx="63702308" cy="5372100"/>
          </a:xfrm>
        </p:grpSpPr>
        <p:sp>
          <p:nvSpPr>
            <p:cNvPr id="5" name="Freeform 5"/>
            <p:cNvSpPr/>
            <p:nvPr/>
          </p:nvSpPr>
          <p:spPr>
            <a:xfrm>
              <a:off x="0" y="0"/>
              <a:ext cx="63702307" cy="5372100"/>
            </a:xfrm>
            <a:custGeom>
              <a:avLst/>
              <a:gdLst/>
              <a:ahLst/>
              <a:cxnLst/>
              <a:rect l="l" t="t" r="r" b="b"/>
              <a:pathLst>
                <a:path w="63702307" h="5372100">
                  <a:moveTo>
                    <a:pt x="62151636" y="0"/>
                  </a:moveTo>
                  <a:lnTo>
                    <a:pt x="1550670" y="0"/>
                  </a:lnTo>
                  <a:lnTo>
                    <a:pt x="0" y="2686050"/>
                  </a:lnTo>
                  <a:lnTo>
                    <a:pt x="1550670" y="5372100"/>
                  </a:lnTo>
                  <a:lnTo>
                    <a:pt x="62151636" y="5372100"/>
                  </a:lnTo>
                  <a:lnTo>
                    <a:pt x="63702307" y="2686050"/>
                  </a:lnTo>
                  <a:lnTo>
                    <a:pt x="62151636" y="0"/>
                  </a:lnTo>
                  <a:close/>
                </a:path>
              </a:pathLst>
            </a:custGeom>
            <a:solidFill>
              <a:srgbClr val="A066CB"/>
            </a:solidFill>
          </p:spPr>
        </p:sp>
      </p:grpSp>
      <p:grpSp>
        <p:nvGrpSpPr>
          <p:cNvPr id="6" name="Group 6"/>
          <p:cNvGrpSpPr>
            <a:grpSpLocks noChangeAspect="1"/>
          </p:cNvGrpSpPr>
          <p:nvPr/>
        </p:nvGrpSpPr>
        <p:grpSpPr>
          <a:xfrm>
            <a:off x="9281337" y="1689222"/>
            <a:ext cx="7977963" cy="6908557"/>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5391" r="-5391"/>
              </a:stretch>
            </a:blipFill>
          </p:spPr>
        </p:sp>
      </p:grpSp>
      <p:sp>
        <p:nvSpPr>
          <p:cNvPr id="8" name="TextBox 8"/>
          <p:cNvSpPr txBox="1"/>
          <p:nvPr/>
        </p:nvSpPr>
        <p:spPr>
          <a:xfrm>
            <a:off x="1896305" y="4479925"/>
            <a:ext cx="6723201" cy="1422400"/>
          </a:xfrm>
          <a:prstGeom prst="rect">
            <a:avLst/>
          </a:prstGeom>
        </p:spPr>
        <p:txBody>
          <a:bodyPr lIns="0" tIns="0" rIns="0" bIns="0" rtlCol="0" anchor="t">
            <a:spAutoFit/>
          </a:bodyPr>
          <a:lstStyle/>
          <a:p>
            <a:pPr algn="l">
              <a:lnSpc>
                <a:spcPts val="10999"/>
              </a:lnSpc>
            </a:pPr>
            <a:r>
              <a:rPr lang="en-US" sz="9999">
                <a:solidFill>
                  <a:srgbClr val="FFFFFF"/>
                </a:solidFill>
                <a:latin typeface="Fira Sans Semi-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4830" y="2733715"/>
            <a:ext cx="4710127" cy="1422400"/>
          </a:xfrm>
          <a:prstGeom prst="rect">
            <a:avLst/>
          </a:prstGeom>
        </p:spPr>
        <p:txBody>
          <a:bodyPr lIns="0" tIns="0" rIns="0" bIns="0" rtlCol="0" anchor="t">
            <a:spAutoFit/>
          </a:bodyPr>
          <a:lstStyle/>
          <a:p>
            <a:pPr algn="l">
              <a:lnSpc>
                <a:spcPts val="10999"/>
              </a:lnSpc>
            </a:pPr>
            <a:r>
              <a:rPr lang="en-US" sz="9999">
                <a:solidFill>
                  <a:srgbClr val="1836B2"/>
                </a:solidFill>
                <a:latin typeface="Fira Sans Semi-Bold"/>
              </a:rPr>
              <a:t>Content</a:t>
            </a:r>
          </a:p>
        </p:txBody>
      </p:sp>
      <p:sp>
        <p:nvSpPr>
          <p:cNvPr id="3" name="TextBox 3"/>
          <p:cNvSpPr txBox="1"/>
          <p:nvPr/>
        </p:nvSpPr>
        <p:spPr>
          <a:xfrm>
            <a:off x="9144000" y="1911390"/>
            <a:ext cx="4269743" cy="542925"/>
          </a:xfrm>
          <a:prstGeom prst="rect">
            <a:avLst/>
          </a:prstGeom>
        </p:spPr>
        <p:txBody>
          <a:bodyPr lIns="0" tIns="0" rIns="0" bIns="0" rtlCol="0" anchor="t">
            <a:spAutoFit/>
          </a:bodyPr>
          <a:lstStyle/>
          <a:p>
            <a:pPr algn="l">
              <a:lnSpc>
                <a:spcPts val="4200"/>
              </a:lnSpc>
            </a:pPr>
            <a:r>
              <a:rPr lang="en-US" sz="3500" spc="105">
                <a:solidFill>
                  <a:srgbClr val="1836B2"/>
                </a:solidFill>
                <a:latin typeface="Fira Sans Semi-Bold"/>
              </a:rPr>
              <a:t>Project Description</a:t>
            </a:r>
          </a:p>
        </p:txBody>
      </p:sp>
      <p:sp>
        <p:nvSpPr>
          <p:cNvPr id="4" name="TextBox 4"/>
          <p:cNvSpPr txBox="1"/>
          <p:nvPr/>
        </p:nvSpPr>
        <p:spPr>
          <a:xfrm>
            <a:off x="9144000" y="3387765"/>
            <a:ext cx="2134871" cy="542925"/>
          </a:xfrm>
          <a:prstGeom prst="rect">
            <a:avLst/>
          </a:prstGeom>
        </p:spPr>
        <p:txBody>
          <a:bodyPr lIns="0" tIns="0" rIns="0" bIns="0" rtlCol="0" anchor="t">
            <a:spAutoFit/>
          </a:bodyPr>
          <a:lstStyle/>
          <a:p>
            <a:pPr algn="l">
              <a:lnSpc>
                <a:spcPts val="4200"/>
              </a:lnSpc>
            </a:pPr>
            <a:r>
              <a:rPr lang="en-US" sz="3500" spc="105">
                <a:solidFill>
                  <a:srgbClr val="1836B2"/>
                </a:solidFill>
                <a:latin typeface="Fira Sans Semi-Bold"/>
              </a:rPr>
              <a:t>Approach</a:t>
            </a:r>
          </a:p>
        </p:txBody>
      </p:sp>
      <p:sp>
        <p:nvSpPr>
          <p:cNvPr id="5" name="TextBox 5"/>
          <p:cNvSpPr txBox="1"/>
          <p:nvPr/>
        </p:nvSpPr>
        <p:spPr>
          <a:xfrm>
            <a:off x="9144000" y="4867275"/>
            <a:ext cx="3606747" cy="542925"/>
          </a:xfrm>
          <a:prstGeom prst="rect">
            <a:avLst/>
          </a:prstGeom>
        </p:spPr>
        <p:txBody>
          <a:bodyPr lIns="0" tIns="0" rIns="0" bIns="0" rtlCol="0" anchor="t">
            <a:spAutoFit/>
          </a:bodyPr>
          <a:lstStyle/>
          <a:p>
            <a:pPr algn="l">
              <a:lnSpc>
                <a:spcPts val="4200"/>
              </a:lnSpc>
            </a:pPr>
            <a:r>
              <a:rPr lang="en-US" sz="3500" spc="105">
                <a:solidFill>
                  <a:srgbClr val="1836B2"/>
                </a:solidFill>
                <a:latin typeface="Fira Sans Semi-Bold"/>
              </a:rPr>
              <a:t>Tech-Stack Used</a:t>
            </a:r>
          </a:p>
        </p:txBody>
      </p:sp>
      <p:sp>
        <p:nvSpPr>
          <p:cNvPr id="6" name="Freeform 6"/>
          <p:cNvSpPr/>
          <p:nvPr/>
        </p:nvSpPr>
        <p:spPr>
          <a:xfrm flipH="1">
            <a:off x="-2195225" y="6868687"/>
            <a:ext cx="8370405" cy="4779226"/>
          </a:xfrm>
          <a:custGeom>
            <a:avLst/>
            <a:gdLst/>
            <a:ahLst/>
            <a:cxnLst/>
            <a:rect l="l" t="t" r="r" b="b"/>
            <a:pathLst>
              <a:path w="8370405" h="4779226">
                <a:moveTo>
                  <a:pt x="8370405" y="0"/>
                </a:moveTo>
                <a:lnTo>
                  <a:pt x="0" y="0"/>
                </a:lnTo>
                <a:lnTo>
                  <a:pt x="0" y="4779226"/>
                </a:lnTo>
                <a:lnTo>
                  <a:pt x="8370405" y="4779226"/>
                </a:lnTo>
                <a:lnTo>
                  <a:pt x="8370405" y="0"/>
                </a:lnTo>
                <a:close/>
              </a:path>
            </a:pathLst>
          </a:custGeom>
          <a:blipFill>
            <a:blip r:embed="rId2">
              <a:extLst>
                <a:ext uri="{96DAC541-7B7A-43D3-8B79-37D633B846F1}">
                  <asvg:svgBlip xmlns:asvg="http://schemas.microsoft.com/office/drawing/2016/SVG/main" r:embed="rId3"/>
                </a:ext>
              </a:extLst>
            </a:blip>
            <a:stretch>
              <a:fillRect t="-51576"/>
            </a:stretch>
          </a:blipFill>
        </p:spPr>
      </p:sp>
      <p:sp>
        <p:nvSpPr>
          <p:cNvPr id="7" name="TextBox 7"/>
          <p:cNvSpPr txBox="1"/>
          <p:nvPr/>
        </p:nvSpPr>
        <p:spPr>
          <a:xfrm>
            <a:off x="9144000" y="6343650"/>
            <a:ext cx="1803373" cy="542925"/>
          </a:xfrm>
          <a:prstGeom prst="rect">
            <a:avLst/>
          </a:prstGeom>
        </p:spPr>
        <p:txBody>
          <a:bodyPr lIns="0" tIns="0" rIns="0" bIns="0" rtlCol="0" anchor="t">
            <a:spAutoFit/>
          </a:bodyPr>
          <a:lstStyle/>
          <a:p>
            <a:pPr algn="l">
              <a:lnSpc>
                <a:spcPts val="4200"/>
              </a:lnSpc>
            </a:pPr>
            <a:r>
              <a:rPr lang="en-US" sz="3500" spc="105">
                <a:solidFill>
                  <a:srgbClr val="1836B2"/>
                </a:solidFill>
                <a:latin typeface="Fira Sans Semi-Bold"/>
              </a:rPr>
              <a:t>Insights</a:t>
            </a:r>
          </a:p>
        </p:txBody>
      </p:sp>
      <p:sp>
        <p:nvSpPr>
          <p:cNvPr id="8" name="TextBox 8"/>
          <p:cNvSpPr txBox="1"/>
          <p:nvPr/>
        </p:nvSpPr>
        <p:spPr>
          <a:xfrm>
            <a:off x="9144000" y="7820025"/>
            <a:ext cx="1439795" cy="542925"/>
          </a:xfrm>
          <a:prstGeom prst="rect">
            <a:avLst/>
          </a:prstGeom>
        </p:spPr>
        <p:txBody>
          <a:bodyPr lIns="0" tIns="0" rIns="0" bIns="0" rtlCol="0" anchor="t">
            <a:spAutoFit/>
          </a:bodyPr>
          <a:lstStyle/>
          <a:p>
            <a:pPr algn="l">
              <a:lnSpc>
                <a:spcPts val="4200"/>
              </a:lnSpc>
            </a:pPr>
            <a:r>
              <a:rPr lang="en-US" sz="3500" spc="105">
                <a:solidFill>
                  <a:srgbClr val="1836B2"/>
                </a:solidFill>
                <a:latin typeface="Fira Sans Semi-Bold"/>
              </a:rPr>
              <a:t>Result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143500" y="4372374"/>
            <a:ext cx="10287000" cy="1542251"/>
            <a:chOff x="0" y="0"/>
            <a:chExt cx="35832548" cy="5372100"/>
          </a:xfrm>
        </p:grpSpPr>
        <p:sp>
          <p:nvSpPr>
            <p:cNvPr id="3" name="Freeform 3"/>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grpSp>
        <p:nvGrpSpPr>
          <p:cNvPr id="4" name="Group 4"/>
          <p:cNvGrpSpPr/>
          <p:nvPr/>
        </p:nvGrpSpPr>
        <p:grpSpPr>
          <a:xfrm rot="-10800000">
            <a:off x="13904168" y="0"/>
            <a:ext cx="4383832" cy="559249"/>
            <a:chOff x="0" y="0"/>
            <a:chExt cx="1154590" cy="147292"/>
          </a:xfrm>
        </p:grpSpPr>
        <p:sp>
          <p:nvSpPr>
            <p:cNvPr id="5" name="Freeform 5"/>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A066CB"/>
            </a:solidFill>
          </p:spPr>
        </p:sp>
        <p:sp>
          <p:nvSpPr>
            <p:cNvPr id="6" name="TextBox 6"/>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sp>
        <p:nvSpPr>
          <p:cNvPr id="7" name="TextBox 7"/>
          <p:cNvSpPr txBox="1"/>
          <p:nvPr/>
        </p:nvSpPr>
        <p:spPr>
          <a:xfrm>
            <a:off x="1837291" y="856783"/>
            <a:ext cx="8940560" cy="1149356"/>
          </a:xfrm>
          <a:prstGeom prst="rect">
            <a:avLst/>
          </a:prstGeom>
        </p:spPr>
        <p:txBody>
          <a:bodyPr lIns="0" tIns="0" rIns="0" bIns="0" rtlCol="0" anchor="t">
            <a:spAutoFit/>
          </a:bodyPr>
          <a:lstStyle/>
          <a:p>
            <a:pPr algn="l">
              <a:lnSpc>
                <a:spcPts val="8800"/>
              </a:lnSpc>
            </a:pPr>
            <a:r>
              <a:rPr lang="en-US" sz="8000">
                <a:solidFill>
                  <a:srgbClr val="1836B2"/>
                </a:solidFill>
                <a:latin typeface="Fira Sans Semi-Bold"/>
              </a:rPr>
              <a:t>Project Description</a:t>
            </a:r>
          </a:p>
        </p:txBody>
      </p:sp>
      <p:sp>
        <p:nvSpPr>
          <p:cNvPr id="8" name="TextBox 8"/>
          <p:cNvSpPr txBox="1"/>
          <p:nvPr/>
        </p:nvSpPr>
        <p:spPr>
          <a:xfrm>
            <a:off x="1837291" y="2486025"/>
            <a:ext cx="14845523" cy="26574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The Customer Experience (CX) team is a vital component of any company, as they are tasked with analyzing customer feedback and data to extract valuable insights. These insights are then shared across the organization. The team's responsibilities encompass managing customer experience programs, internal communications, customer journey mapping, and customer data management.</a:t>
            </a:r>
          </a:p>
        </p:txBody>
      </p:sp>
      <p:grpSp>
        <p:nvGrpSpPr>
          <p:cNvPr id="9" name="Group 9"/>
          <p:cNvGrpSpPr/>
          <p:nvPr/>
        </p:nvGrpSpPr>
        <p:grpSpPr>
          <a:xfrm rot="-10800000">
            <a:off x="13904168" y="559249"/>
            <a:ext cx="4383832" cy="559249"/>
            <a:chOff x="0" y="0"/>
            <a:chExt cx="1154590" cy="147292"/>
          </a:xfrm>
        </p:grpSpPr>
        <p:sp>
          <p:nvSpPr>
            <p:cNvPr id="10" name="Freeform 10"/>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86C7ED"/>
            </a:solidFill>
          </p:spPr>
        </p:sp>
        <p:sp>
          <p:nvSpPr>
            <p:cNvPr id="11" name="TextBox 11"/>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grpSp>
        <p:nvGrpSpPr>
          <p:cNvPr id="12" name="Group 12"/>
          <p:cNvGrpSpPr/>
          <p:nvPr/>
        </p:nvGrpSpPr>
        <p:grpSpPr>
          <a:xfrm rot="-10800000">
            <a:off x="13904168" y="1118499"/>
            <a:ext cx="4383832" cy="559249"/>
            <a:chOff x="0" y="0"/>
            <a:chExt cx="1154590" cy="147292"/>
          </a:xfrm>
        </p:grpSpPr>
        <p:sp>
          <p:nvSpPr>
            <p:cNvPr id="13" name="Freeform 13"/>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1836B2"/>
            </a:solidFill>
          </p:spPr>
        </p:sp>
        <p:sp>
          <p:nvSpPr>
            <p:cNvPr id="14" name="TextBox 14"/>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sp>
        <p:nvSpPr>
          <p:cNvPr id="15" name="TextBox 15"/>
          <p:cNvSpPr txBox="1"/>
          <p:nvPr/>
        </p:nvSpPr>
        <p:spPr>
          <a:xfrm>
            <a:off x="1837291" y="5462587"/>
            <a:ext cx="14845523" cy="15906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In the contemporary era, a multitude of AI-powered tools are employed to enhance the customer experience. These tools encompass Interactive Voice Response (IVR), Robotic Process Automation (RPA), Predictive Analytics, and Intelligent Routing.</a:t>
            </a:r>
          </a:p>
        </p:txBody>
      </p:sp>
      <p:sp>
        <p:nvSpPr>
          <p:cNvPr id="16" name="TextBox 16"/>
          <p:cNvSpPr txBox="1"/>
          <p:nvPr/>
        </p:nvSpPr>
        <p:spPr>
          <a:xfrm>
            <a:off x="1837291" y="7372350"/>
            <a:ext cx="14845523" cy="21240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Within a CX team, one of the primary roles is that of the customer service representative, also known as a call center agent. These agents are responsible for managing various types of support, including email, inbound, outbound, and social media support.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3334843" y="4372374"/>
            <a:ext cx="10287000" cy="1542251"/>
            <a:chOff x="0" y="0"/>
            <a:chExt cx="35832548" cy="5372100"/>
          </a:xfrm>
        </p:grpSpPr>
        <p:sp>
          <p:nvSpPr>
            <p:cNvPr id="3" name="Freeform 3"/>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grpSp>
        <p:nvGrpSpPr>
          <p:cNvPr id="4" name="Group 4"/>
          <p:cNvGrpSpPr/>
          <p:nvPr/>
        </p:nvGrpSpPr>
        <p:grpSpPr>
          <a:xfrm>
            <a:off x="0" y="1308325"/>
            <a:ext cx="4383832" cy="559249"/>
            <a:chOff x="0" y="0"/>
            <a:chExt cx="1154590" cy="147292"/>
          </a:xfrm>
        </p:grpSpPr>
        <p:sp>
          <p:nvSpPr>
            <p:cNvPr id="5" name="Freeform 5"/>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A066CB"/>
            </a:solidFill>
          </p:spPr>
        </p:sp>
        <p:sp>
          <p:nvSpPr>
            <p:cNvPr id="6" name="TextBox 6"/>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sp>
        <p:nvSpPr>
          <p:cNvPr id="7" name="TextBox 7"/>
          <p:cNvSpPr txBox="1"/>
          <p:nvPr/>
        </p:nvSpPr>
        <p:spPr>
          <a:xfrm>
            <a:off x="1837291" y="1997187"/>
            <a:ext cx="14845523" cy="21240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The specific focus of this project is on inbound customer support, which involves handling incoming calls from both existing and potential customers. The ultimate goal is to attract, engage, and delight customers, thereby fostering their loyalty and advocacy for the business.</a:t>
            </a:r>
          </a:p>
        </p:txBody>
      </p:sp>
      <p:grpSp>
        <p:nvGrpSpPr>
          <p:cNvPr id="8" name="Group 8"/>
          <p:cNvGrpSpPr/>
          <p:nvPr/>
        </p:nvGrpSpPr>
        <p:grpSpPr>
          <a:xfrm>
            <a:off x="0" y="749075"/>
            <a:ext cx="4383832" cy="559249"/>
            <a:chOff x="0" y="0"/>
            <a:chExt cx="1154590" cy="147292"/>
          </a:xfrm>
        </p:grpSpPr>
        <p:sp>
          <p:nvSpPr>
            <p:cNvPr id="9" name="Freeform 9"/>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86C7ED"/>
            </a:solidFill>
          </p:spPr>
        </p:sp>
        <p:sp>
          <p:nvSpPr>
            <p:cNvPr id="10" name="TextBox 10"/>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grpSp>
        <p:nvGrpSpPr>
          <p:cNvPr id="11" name="Group 11"/>
          <p:cNvGrpSpPr/>
          <p:nvPr/>
        </p:nvGrpSpPr>
        <p:grpSpPr>
          <a:xfrm>
            <a:off x="0" y="189826"/>
            <a:ext cx="4383832" cy="559249"/>
            <a:chOff x="0" y="0"/>
            <a:chExt cx="1154590" cy="147292"/>
          </a:xfrm>
        </p:grpSpPr>
        <p:sp>
          <p:nvSpPr>
            <p:cNvPr id="12" name="Freeform 12"/>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1836B2"/>
            </a:solidFill>
          </p:spPr>
        </p:sp>
        <p:sp>
          <p:nvSpPr>
            <p:cNvPr id="13" name="TextBox 13"/>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sp>
        <p:nvSpPr>
          <p:cNvPr id="14" name="TextBox 14"/>
          <p:cNvSpPr txBox="1"/>
          <p:nvPr/>
        </p:nvSpPr>
        <p:spPr>
          <a:xfrm>
            <a:off x="1837291" y="5387237"/>
            <a:ext cx="14845523" cy="15906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Marketing is an essential component for any business, as it drives sales and creates awareness among consumers about the company's offerings. The way a business advertises itself often influences the first impressions formed by potential customers.</a:t>
            </a:r>
          </a:p>
        </p:txBody>
      </p:sp>
      <p:sp>
        <p:nvSpPr>
          <p:cNvPr id="15" name="TextBox 15"/>
          <p:cNvSpPr txBox="1"/>
          <p:nvPr/>
        </p:nvSpPr>
        <p:spPr>
          <a:xfrm>
            <a:off x="1837291" y="7372350"/>
            <a:ext cx="14845523" cy="10572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This project will require you to apply our analytical skills to examine the call volume patterns of the CX team and extract valuable insights from the data.</a:t>
            </a:r>
          </a:p>
        </p:txBody>
      </p:sp>
      <p:sp>
        <p:nvSpPr>
          <p:cNvPr id="16" name="TextBox 16"/>
          <p:cNvSpPr txBox="1"/>
          <p:nvPr/>
        </p:nvSpPr>
        <p:spPr>
          <a:xfrm>
            <a:off x="1837291" y="4549037"/>
            <a:ext cx="4504999" cy="466725"/>
          </a:xfrm>
          <a:prstGeom prst="rect">
            <a:avLst/>
          </a:prstGeom>
        </p:spPr>
        <p:txBody>
          <a:bodyPr lIns="0" tIns="0" rIns="0" bIns="0" rtlCol="0" anchor="t">
            <a:spAutoFit/>
          </a:bodyPr>
          <a:lstStyle/>
          <a:p>
            <a:pPr algn="l">
              <a:lnSpc>
                <a:spcPts val="3600"/>
              </a:lnSpc>
            </a:pPr>
            <a:r>
              <a:rPr lang="en-US" sz="3000" spc="90">
                <a:solidFill>
                  <a:srgbClr val="1836B2"/>
                </a:solidFill>
                <a:latin typeface="Fira Sans Semi-Bold"/>
              </a:rPr>
              <a:t>Business Understanding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2807" y="9665583"/>
            <a:ext cx="15252699" cy="1542251"/>
            <a:chOff x="0" y="0"/>
            <a:chExt cx="53129492" cy="5372100"/>
          </a:xfrm>
        </p:grpSpPr>
        <p:sp>
          <p:nvSpPr>
            <p:cNvPr id="3" name="Freeform 3"/>
            <p:cNvSpPr/>
            <p:nvPr/>
          </p:nvSpPr>
          <p:spPr>
            <a:xfrm>
              <a:off x="0" y="0"/>
              <a:ext cx="53129495" cy="5372100"/>
            </a:xfrm>
            <a:custGeom>
              <a:avLst/>
              <a:gdLst/>
              <a:ahLst/>
              <a:cxnLst/>
              <a:rect l="l" t="t" r="r" b="b"/>
              <a:pathLst>
                <a:path w="53129495" h="5372100">
                  <a:moveTo>
                    <a:pt x="51578821" y="0"/>
                  </a:moveTo>
                  <a:lnTo>
                    <a:pt x="1550670" y="0"/>
                  </a:lnTo>
                  <a:lnTo>
                    <a:pt x="0" y="2686050"/>
                  </a:lnTo>
                  <a:lnTo>
                    <a:pt x="1550670" y="5372100"/>
                  </a:lnTo>
                  <a:lnTo>
                    <a:pt x="51578821" y="5372100"/>
                  </a:lnTo>
                  <a:lnTo>
                    <a:pt x="53129495" y="2686050"/>
                  </a:lnTo>
                  <a:lnTo>
                    <a:pt x="51578821" y="0"/>
                  </a:lnTo>
                  <a:close/>
                </a:path>
              </a:pathLst>
            </a:custGeom>
            <a:solidFill>
              <a:srgbClr val="A066CB"/>
            </a:solidFill>
          </p:spPr>
        </p:sp>
      </p:grpSp>
      <p:sp>
        <p:nvSpPr>
          <p:cNvPr id="4" name="TextBox 4"/>
          <p:cNvSpPr txBox="1"/>
          <p:nvPr/>
        </p:nvSpPr>
        <p:spPr>
          <a:xfrm>
            <a:off x="12326736" y="2396405"/>
            <a:ext cx="5632161" cy="1422400"/>
          </a:xfrm>
          <a:prstGeom prst="rect">
            <a:avLst/>
          </a:prstGeom>
        </p:spPr>
        <p:txBody>
          <a:bodyPr lIns="0" tIns="0" rIns="0" bIns="0" rtlCol="0" anchor="t">
            <a:spAutoFit/>
          </a:bodyPr>
          <a:lstStyle/>
          <a:p>
            <a:pPr algn="r">
              <a:lnSpc>
                <a:spcPts val="10999"/>
              </a:lnSpc>
            </a:pPr>
            <a:r>
              <a:rPr lang="en-US" sz="9999">
                <a:solidFill>
                  <a:srgbClr val="1836B2"/>
                </a:solidFill>
                <a:latin typeface="Fira Sans Semi-Bold"/>
              </a:rPr>
              <a:t>Approach</a:t>
            </a:r>
          </a:p>
        </p:txBody>
      </p:sp>
      <p:sp>
        <p:nvSpPr>
          <p:cNvPr id="5" name="TextBox 5"/>
          <p:cNvSpPr txBox="1"/>
          <p:nvPr/>
        </p:nvSpPr>
        <p:spPr>
          <a:xfrm>
            <a:off x="188694" y="200025"/>
            <a:ext cx="11578792" cy="9058275"/>
          </a:xfrm>
          <a:prstGeom prst="rect">
            <a:avLst/>
          </a:prstGeom>
        </p:spPr>
        <p:txBody>
          <a:bodyPr lIns="0" tIns="0" rIns="0" bIns="0" rtlCol="0" anchor="t">
            <a:spAutoFit/>
          </a:bodyPr>
          <a:lstStyle/>
          <a:p>
            <a:pPr algn="just">
              <a:lnSpc>
                <a:spcPts val="4200"/>
              </a:lnSpc>
            </a:pPr>
            <a:r>
              <a:rPr lang="en-US" sz="3000" spc="15">
                <a:solidFill>
                  <a:srgbClr val="000000"/>
                </a:solidFill>
                <a:latin typeface="Fira Sans Light"/>
              </a:rPr>
              <a:t>1. Analyze the dataset by identifying its characteristics through descriptive statistics. </a:t>
            </a:r>
          </a:p>
          <a:p>
            <a:pPr algn="just">
              <a:lnSpc>
                <a:spcPts val="4200"/>
              </a:lnSpc>
            </a:pPr>
            <a:endParaRPr lang="en-US" sz="3000" spc="15">
              <a:solidFill>
                <a:srgbClr val="000000"/>
              </a:solidFill>
              <a:latin typeface="Fira Sans Light"/>
            </a:endParaRPr>
          </a:p>
          <a:p>
            <a:pPr algn="just">
              <a:lnSpc>
                <a:spcPts val="4200"/>
              </a:lnSpc>
            </a:pPr>
            <a:r>
              <a:rPr lang="en-US" sz="3000" spc="15">
                <a:solidFill>
                  <a:srgbClr val="000000"/>
                </a:solidFill>
                <a:latin typeface="Fira Sans Light"/>
              </a:rPr>
              <a:t>2. Display the data trends through visualization techniques. </a:t>
            </a:r>
          </a:p>
          <a:p>
            <a:pPr algn="just">
              <a:lnSpc>
                <a:spcPts val="4200"/>
              </a:lnSpc>
            </a:pPr>
            <a:endParaRPr lang="en-US" sz="3000" spc="15">
              <a:solidFill>
                <a:srgbClr val="000000"/>
              </a:solidFill>
              <a:latin typeface="Fira Sans Light"/>
            </a:endParaRPr>
          </a:p>
          <a:p>
            <a:pPr algn="just">
              <a:lnSpc>
                <a:spcPts val="4200"/>
              </a:lnSpc>
            </a:pPr>
            <a:r>
              <a:rPr lang="en-US" sz="3000" spc="15">
                <a:solidFill>
                  <a:srgbClr val="000000"/>
                </a:solidFill>
                <a:latin typeface="Fira Sans Light"/>
              </a:rPr>
              <a:t>3. Determine the minimum number of agents required to uphold service levels for optimization purposes.</a:t>
            </a:r>
          </a:p>
          <a:p>
            <a:pPr algn="just">
              <a:lnSpc>
                <a:spcPts val="4200"/>
              </a:lnSpc>
            </a:pPr>
            <a:endParaRPr lang="en-US" sz="3000" spc="15">
              <a:solidFill>
                <a:srgbClr val="000000"/>
              </a:solidFill>
              <a:latin typeface="Fira Sans Light"/>
            </a:endParaRPr>
          </a:p>
          <a:p>
            <a:pPr algn="just">
              <a:lnSpc>
                <a:spcPts val="4200"/>
              </a:lnSpc>
            </a:pPr>
            <a:r>
              <a:rPr lang="en-US" sz="3000" spc="15">
                <a:solidFill>
                  <a:srgbClr val="000000"/>
                </a:solidFill>
                <a:latin typeface="Fira Sans Light"/>
              </a:rPr>
              <a:t>4. By employing the average function and elementary arithmetic operations, a more straightforward methodology was adopted to ascertain the absolute minimum of agents required.</a:t>
            </a:r>
          </a:p>
          <a:p>
            <a:pPr algn="just">
              <a:lnSpc>
                <a:spcPts val="4200"/>
              </a:lnSpc>
            </a:pPr>
            <a:endParaRPr lang="en-US" sz="3000" spc="15">
              <a:solidFill>
                <a:srgbClr val="000000"/>
              </a:solidFill>
              <a:latin typeface="Fira Sans Light"/>
            </a:endParaRPr>
          </a:p>
          <a:p>
            <a:pPr algn="just">
              <a:lnSpc>
                <a:spcPts val="4200"/>
              </a:lnSpc>
            </a:pPr>
            <a:r>
              <a:rPr lang="en-US" sz="3000" spc="15">
                <a:solidFill>
                  <a:srgbClr val="000000"/>
                </a:solidFill>
                <a:latin typeface="Fira Sans Light"/>
              </a:rPr>
              <a:t>5. The necessity of data quality assurance cannot be overstated when it comes to conducting accurate analysis. The dependability of the outcomes is contingent upon the credibility of the assumptions. Adapting to varying service level benchmarks and the unpredictable nature of call traffic poses challenges.</a:t>
            </a:r>
          </a:p>
        </p:txBody>
      </p:sp>
      <p:grpSp>
        <p:nvGrpSpPr>
          <p:cNvPr id="6" name="Group 6"/>
          <p:cNvGrpSpPr/>
          <p:nvPr/>
        </p:nvGrpSpPr>
        <p:grpSpPr>
          <a:xfrm rot="-5400000">
            <a:off x="15487355" y="7815459"/>
            <a:ext cx="4383832" cy="559249"/>
            <a:chOff x="0" y="0"/>
            <a:chExt cx="1154590" cy="147292"/>
          </a:xfrm>
        </p:grpSpPr>
        <p:sp>
          <p:nvSpPr>
            <p:cNvPr id="7" name="Freeform 7"/>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A066CB"/>
            </a:solidFill>
          </p:spPr>
        </p:sp>
        <p:sp>
          <p:nvSpPr>
            <p:cNvPr id="8" name="TextBox 8"/>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grpSp>
        <p:nvGrpSpPr>
          <p:cNvPr id="9" name="Group 9"/>
          <p:cNvGrpSpPr/>
          <p:nvPr/>
        </p:nvGrpSpPr>
        <p:grpSpPr>
          <a:xfrm rot="-5400000">
            <a:off x="14928106" y="7815459"/>
            <a:ext cx="4383832" cy="559249"/>
            <a:chOff x="0" y="0"/>
            <a:chExt cx="1154590" cy="147292"/>
          </a:xfrm>
        </p:grpSpPr>
        <p:sp>
          <p:nvSpPr>
            <p:cNvPr id="10" name="Freeform 10"/>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86C7ED"/>
            </a:solidFill>
          </p:spPr>
        </p:sp>
        <p:sp>
          <p:nvSpPr>
            <p:cNvPr id="11" name="TextBox 11"/>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grpSp>
        <p:nvGrpSpPr>
          <p:cNvPr id="12" name="Group 12"/>
          <p:cNvGrpSpPr/>
          <p:nvPr/>
        </p:nvGrpSpPr>
        <p:grpSpPr>
          <a:xfrm rot="-5400000">
            <a:off x="14368857" y="7815459"/>
            <a:ext cx="4383832" cy="559249"/>
            <a:chOff x="0" y="0"/>
            <a:chExt cx="1154590" cy="147292"/>
          </a:xfrm>
        </p:grpSpPr>
        <p:sp>
          <p:nvSpPr>
            <p:cNvPr id="13" name="Freeform 13"/>
            <p:cNvSpPr/>
            <p:nvPr/>
          </p:nvSpPr>
          <p:spPr>
            <a:xfrm>
              <a:off x="0" y="0"/>
              <a:ext cx="1154590" cy="147292"/>
            </a:xfrm>
            <a:custGeom>
              <a:avLst/>
              <a:gdLst/>
              <a:ahLst/>
              <a:cxnLst/>
              <a:rect l="l" t="t" r="r" b="b"/>
              <a:pathLst>
                <a:path w="1154590" h="147292">
                  <a:moveTo>
                    <a:pt x="951390" y="0"/>
                  </a:moveTo>
                  <a:lnTo>
                    <a:pt x="0" y="0"/>
                  </a:lnTo>
                  <a:lnTo>
                    <a:pt x="0" y="147292"/>
                  </a:lnTo>
                  <a:lnTo>
                    <a:pt x="951390" y="147292"/>
                  </a:lnTo>
                  <a:lnTo>
                    <a:pt x="1154590" y="73646"/>
                  </a:lnTo>
                  <a:lnTo>
                    <a:pt x="951390" y="0"/>
                  </a:lnTo>
                  <a:close/>
                </a:path>
              </a:pathLst>
            </a:custGeom>
            <a:solidFill>
              <a:srgbClr val="1836B2"/>
            </a:solidFill>
          </p:spPr>
        </p:sp>
        <p:sp>
          <p:nvSpPr>
            <p:cNvPr id="14" name="TextBox 14"/>
            <p:cNvSpPr txBox="1"/>
            <p:nvPr/>
          </p:nvSpPr>
          <p:spPr>
            <a:xfrm>
              <a:off x="0" y="-9525"/>
              <a:ext cx="1040290" cy="156817"/>
            </a:xfrm>
            <a:prstGeom prst="rect">
              <a:avLst/>
            </a:prstGeom>
          </p:spPr>
          <p:txBody>
            <a:bodyPr lIns="50800" tIns="50800" rIns="50800" bIns="50800" rtlCol="0" anchor="ctr"/>
            <a:lstStyle/>
            <a:p>
              <a:pPr algn="ctr">
                <a:lnSpc>
                  <a:spcPts val="780"/>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36B2"/>
        </a:solidFill>
        <a:effectLst/>
      </p:bgPr>
    </p:bg>
    <p:spTree>
      <p:nvGrpSpPr>
        <p:cNvPr id="1" name=""/>
        <p:cNvGrpSpPr/>
        <p:nvPr/>
      </p:nvGrpSpPr>
      <p:grpSpPr>
        <a:xfrm>
          <a:off x="0" y="0"/>
          <a:ext cx="0" cy="0"/>
          <a:chOff x="0" y="0"/>
          <a:chExt cx="0" cy="0"/>
        </a:xfrm>
      </p:grpSpPr>
      <p:grpSp>
        <p:nvGrpSpPr>
          <p:cNvPr id="2" name="Group 2"/>
          <p:cNvGrpSpPr/>
          <p:nvPr/>
        </p:nvGrpSpPr>
        <p:grpSpPr>
          <a:xfrm rot="8224206">
            <a:off x="-935207" y="8163120"/>
            <a:ext cx="4764190" cy="1543050"/>
            <a:chOff x="0" y="0"/>
            <a:chExt cx="1254766" cy="406400"/>
          </a:xfrm>
        </p:grpSpPr>
        <p:sp>
          <p:nvSpPr>
            <p:cNvPr id="3" name="Freeform 3"/>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86C7ED"/>
            </a:solidFill>
          </p:spPr>
        </p:sp>
        <p:sp>
          <p:nvSpPr>
            <p:cNvPr id="4" name="TextBox 4"/>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rot="8224206">
            <a:off x="-308617" y="9580452"/>
            <a:ext cx="4764190" cy="1543050"/>
            <a:chOff x="0" y="0"/>
            <a:chExt cx="1254766" cy="406400"/>
          </a:xfrm>
        </p:grpSpPr>
        <p:sp>
          <p:nvSpPr>
            <p:cNvPr id="6" name="Freeform 6"/>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A066CB"/>
            </a:solidFill>
          </p:spPr>
        </p:sp>
        <p:sp>
          <p:nvSpPr>
            <p:cNvPr id="7" name="TextBox 7"/>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8" name="Group 8"/>
          <p:cNvGrpSpPr/>
          <p:nvPr/>
        </p:nvGrpSpPr>
        <p:grpSpPr>
          <a:xfrm rot="8224206">
            <a:off x="-2398172" y="7393098"/>
            <a:ext cx="4764190" cy="1543050"/>
            <a:chOff x="0" y="0"/>
            <a:chExt cx="1254766" cy="406400"/>
          </a:xfrm>
        </p:grpSpPr>
        <p:sp>
          <p:nvSpPr>
            <p:cNvPr id="9" name="Freeform 9"/>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10" name="TextBox 10"/>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11" name="Group 11"/>
          <p:cNvGrpSpPr/>
          <p:nvPr/>
        </p:nvGrpSpPr>
        <p:grpSpPr>
          <a:xfrm>
            <a:off x="6642782" y="4724936"/>
            <a:ext cx="3543573" cy="3045258"/>
            <a:chOff x="0" y="0"/>
            <a:chExt cx="812800" cy="698500"/>
          </a:xfrm>
        </p:grpSpPr>
        <p:sp>
          <p:nvSpPr>
            <p:cNvPr id="12" name="Freeform 12"/>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86C7ED"/>
            </a:solidFill>
          </p:spPr>
        </p:sp>
        <p:sp>
          <p:nvSpPr>
            <p:cNvPr id="13" name="TextBox 13"/>
            <p:cNvSpPr txBox="1"/>
            <p:nvPr/>
          </p:nvSpPr>
          <p:spPr>
            <a:xfrm>
              <a:off x="114300" y="-47625"/>
              <a:ext cx="584200" cy="746125"/>
            </a:xfrm>
            <a:prstGeom prst="rect">
              <a:avLst/>
            </a:prstGeom>
          </p:spPr>
          <p:txBody>
            <a:bodyPr lIns="50800" tIns="50800" rIns="50800" bIns="50800" rtlCol="0" anchor="ctr"/>
            <a:lstStyle/>
            <a:p>
              <a:pPr algn="ctr">
                <a:lnSpc>
                  <a:spcPts val="3499"/>
                </a:lnSpc>
              </a:pPr>
              <a:endParaRPr/>
            </a:p>
          </p:txBody>
        </p:sp>
      </p:grpSp>
      <p:sp>
        <p:nvSpPr>
          <p:cNvPr id="14" name="Freeform 14"/>
          <p:cNvSpPr/>
          <p:nvPr/>
        </p:nvSpPr>
        <p:spPr>
          <a:xfrm>
            <a:off x="6642782" y="5167215"/>
            <a:ext cx="3226729" cy="2016705"/>
          </a:xfrm>
          <a:custGeom>
            <a:avLst/>
            <a:gdLst/>
            <a:ahLst/>
            <a:cxnLst/>
            <a:rect l="l" t="t" r="r" b="b"/>
            <a:pathLst>
              <a:path w="3226729" h="2016705">
                <a:moveTo>
                  <a:pt x="0" y="0"/>
                </a:moveTo>
                <a:lnTo>
                  <a:pt x="3226729" y="0"/>
                </a:lnTo>
                <a:lnTo>
                  <a:pt x="3226729" y="2016705"/>
                </a:lnTo>
                <a:lnTo>
                  <a:pt x="0" y="2016705"/>
                </a:lnTo>
                <a:lnTo>
                  <a:pt x="0" y="0"/>
                </a:lnTo>
                <a:close/>
              </a:path>
            </a:pathLst>
          </a:custGeom>
          <a:blipFill>
            <a:blip r:embed="rId2"/>
            <a:stretch>
              <a:fillRect/>
            </a:stretch>
          </a:blipFill>
        </p:spPr>
      </p:sp>
      <p:grpSp>
        <p:nvGrpSpPr>
          <p:cNvPr id="15" name="Group 15"/>
          <p:cNvGrpSpPr/>
          <p:nvPr/>
        </p:nvGrpSpPr>
        <p:grpSpPr>
          <a:xfrm>
            <a:off x="11999869" y="4724936"/>
            <a:ext cx="3543573" cy="3045258"/>
            <a:chOff x="0" y="0"/>
            <a:chExt cx="812800" cy="698500"/>
          </a:xfrm>
        </p:grpSpPr>
        <p:sp>
          <p:nvSpPr>
            <p:cNvPr id="16" name="Freeform 16"/>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86C7ED"/>
            </a:solidFill>
          </p:spPr>
        </p:sp>
        <p:sp>
          <p:nvSpPr>
            <p:cNvPr id="17" name="TextBox 17"/>
            <p:cNvSpPr txBox="1"/>
            <p:nvPr/>
          </p:nvSpPr>
          <p:spPr>
            <a:xfrm>
              <a:off x="114300" y="-47625"/>
              <a:ext cx="584200" cy="746125"/>
            </a:xfrm>
            <a:prstGeom prst="rect">
              <a:avLst/>
            </a:prstGeom>
          </p:spPr>
          <p:txBody>
            <a:bodyPr lIns="50800" tIns="50800" rIns="50800" bIns="50800" rtlCol="0" anchor="ctr"/>
            <a:lstStyle/>
            <a:p>
              <a:pPr algn="ctr">
                <a:lnSpc>
                  <a:spcPts val="3499"/>
                </a:lnSpc>
              </a:pPr>
              <a:endParaRPr/>
            </a:p>
          </p:txBody>
        </p:sp>
      </p:grpSp>
      <p:sp>
        <p:nvSpPr>
          <p:cNvPr id="18" name="Freeform 18"/>
          <p:cNvSpPr/>
          <p:nvPr/>
        </p:nvSpPr>
        <p:spPr>
          <a:xfrm>
            <a:off x="12521654" y="5224573"/>
            <a:ext cx="2236428" cy="2045982"/>
          </a:xfrm>
          <a:custGeom>
            <a:avLst/>
            <a:gdLst/>
            <a:ahLst/>
            <a:cxnLst/>
            <a:rect l="l" t="t" r="r" b="b"/>
            <a:pathLst>
              <a:path w="2236428" h="2045982">
                <a:moveTo>
                  <a:pt x="0" y="0"/>
                </a:moveTo>
                <a:lnTo>
                  <a:pt x="2236428" y="0"/>
                </a:lnTo>
                <a:lnTo>
                  <a:pt x="2236428" y="2045983"/>
                </a:lnTo>
                <a:lnTo>
                  <a:pt x="0" y="2045983"/>
                </a:lnTo>
                <a:lnTo>
                  <a:pt x="0" y="0"/>
                </a:lnTo>
                <a:close/>
              </a:path>
            </a:pathLst>
          </a:custGeom>
          <a:blipFill>
            <a:blip r:embed="rId3"/>
            <a:stretch>
              <a:fillRect/>
            </a:stretch>
          </a:blipFill>
        </p:spPr>
      </p:sp>
      <p:sp>
        <p:nvSpPr>
          <p:cNvPr id="19" name="TextBox 19"/>
          <p:cNvSpPr txBox="1"/>
          <p:nvPr/>
        </p:nvSpPr>
        <p:spPr>
          <a:xfrm>
            <a:off x="1035125" y="2330450"/>
            <a:ext cx="6615961" cy="2813050"/>
          </a:xfrm>
          <a:prstGeom prst="rect">
            <a:avLst/>
          </a:prstGeom>
        </p:spPr>
        <p:txBody>
          <a:bodyPr lIns="0" tIns="0" rIns="0" bIns="0" rtlCol="0" anchor="t">
            <a:spAutoFit/>
          </a:bodyPr>
          <a:lstStyle/>
          <a:p>
            <a:pPr algn="l">
              <a:lnSpc>
                <a:spcPts val="10999"/>
              </a:lnSpc>
            </a:pPr>
            <a:r>
              <a:rPr lang="en-US" sz="9999">
                <a:solidFill>
                  <a:srgbClr val="FFFFFF"/>
                </a:solidFill>
                <a:latin typeface="Fira Sans Semi-Bold"/>
              </a:rPr>
              <a:t>Tech-Stack Used</a:t>
            </a:r>
          </a:p>
        </p:txBody>
      </p:sp>
      <p:sp>
        <p:nvSpPr>
          <p:cNvPr id="20" name="TextBox 20"/>
          <p:cNvSpPr txBox="1"/>
          <p:nvPr/>
        </p:nvSpPr>
        <p:spPr>
          <a:xfrm>
            <a:off x="6778439" y="8226724"/>
            <a:ext cx="3407916" cy="542925"/>
          </a:xfrm>
          <a:prstGeom prst="rect">
            <a:avLst/>
          </a:prstGeom>
        </p:spPr>
        <p:txBody>
          <a:bodyPr lIns="0" tIns="0" rIns="0" bIns="0" rtlCol="0" anchor="t">
            <a:spAutoFit/>
          </a:bodyPr>
          <a:lstStyle/>
          <a:p>
            <a:pPr algn="l">
              <a:lnSpc>
                <a:spcPts val="4200"/>
              </a:lnSpc>
            </a:pPr>
            <a:r>
              <a:rPr lang="en-US" sz="3500" spc="105">
                <a:solidFill>
                  <a:srgbClr val="FFFFFF"/>
                </a:solidFill>
                <a:latin typeface="Fira Sans Semi-Bold"/>
              </a:rPr>
              <a:t>Microsoft Excel</a:t>
            </a:r>
          </a:p>
        </p:txBody>
      </p:sp>
      <p:sp>
        <p:nvSpPr>
          <p:cNvPr id="21" name="TextBox 21"/>
          <p:cNvSpPr txBox="1"/>
          <p:nvPr/>
        </p:nvSpPr>
        <p:spPr>
          <a:xfrm>
            <a:off x="11394008" y="8226724"/>
            <a:ext cx="4755295" cy="542925"/>
          </a:xfrm>
          <a:prstGeom prst="rect">
            <a:avLst/>
          </a:prstGeom>
        </p:spPr>
        <p:txBody>
          <a:bodyPr lIns="0" tIns="0" rIns="0" bIns="0" rtlCol="0" anchor="t">
            <a:spAutoFit/>
          </a:bodyPr>
          <a:lstStyle/>
          <a:p>
            <a:pPr algn="l">
              <a:lnSpc>
                <a:spcPts val="4200"/>
              </a:lnSpc>
            </a:pPr>
            <a:r>
              <a:rPr lang="en-US" sz="3500" spc="105">
                <a:solidFill>
                  <a:srgbClr val="FFFFFF"/>
                </a:solidFill>
                <a:latin typeface="Fira Sans Semi-Bold"/>
              </a:rPr>
              <a:t>Microsoft Powerpoint</a:t>
            </a:r>
          </a:p>
        </p:txBody>
      </p:sp>
      <p:grpSp>
        <p:nvGrpSpPr>
          <p:cNvPr id="22" name="Group 22"/>
          <p:cNvGrpSpPr/>
          <p:nvPr/>
        </p:nvGrpSpPr>
        <p:grpSpPr>
          <a:xfrm rot="-2575793">
            <a:off x="14285779" y="835780"/>
            <a:ext cx="4764190" cy="1543050"/>
            <a:chOff x="0" y="0"/>
            <a:chExt cx="1254766" cy="406400"/>
          </a:xfrm>
        </p:grpSpPr>
        <p:sp>
          <p:nvSpPr>
            <p:cNvPr id="23" name="Freeform 23"/>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86C7ED"/>
            </a:solidFill>
          </p:spPr>
        </p:sp>
        <p:sp>
          <p:nvSpPr>
            <p:cNvPr id="24" name="TextBox 24"/>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25" name="Group 25"/>
          <p:cNvGrpSpPr/>
          <p:nvPr/>
        </p:nvGrpSpPr>
        <p:grpSpPr>
          <a:xfrm rot="-2575793">
            <a:off x="13659189" y="-581551"/>
            <a:ext cx="4764190" cy="1543050"/>
            <a:chOff x="0" y="0"/>
            <a:chExt cx="1254766" cy="406400"/>
          </a:xfrm>
        </p:grpSpPr>
        <p:sp>
          <p:nvSpPr>
            <p:cNvPr id="26" name="Freeform 26"/>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A066CB"/>
            </a:solidFill>
          </p:spPr>
        </p:sp>
        <p:sp>
          <p:nvSpPr>
            <p:cNvPr id="27" name="TextBox 27"/>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28" name="Group 28"/>
          <p:cNvGrpSpPr/>
          <p:nvPr/>
        </p:nvGrpSpPr>
        <p:grpSpPr>
          <a:xfrm rot="-2575793">
            <a:off x="15748744" y="1605802"/>
            <a:ext cx="4764190" cy="1543050"/>
            <a:chOff x="0" y="0"/>
            <a:chExt cx="1254766" cy="406400"/>
          </a:xfrm>
        </p:grpSpPr>
        <p:sp>
          <p:nvSpPr>
            <p:cNvPr id="29" name="Freeform 29"/>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id="30" name="TextBox 30"/>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92464" y="4645086"/>
            <a:ext cx="4602194" cy="1422400"/>
          </a:xfrm>
          <a:prstGeom prst="rect">
            <a:avLst/>
          </a:prstGeom>
        </p:spPr>
        <p:txBody>
          <a:bodyPr lIns="0" tIns="0" rIns="0" bIns="0" rtlCol="0" anchor="t">
            <a:spAutoFit/>
          </a:bodyPr>
          <a:lstStyle/>
          <a:p>
            <a:pPr algn="l">
              <a:lnSpc>
                <a:spcPts val="10999"/>
              </a:lnSpc>
            </a:pPr>
            <a:r>
              <a:rPr lang="en-US" sz="9999">
                <a:solidFill>
                  <a:srgbClr val="1836B2"/>
                </a:solidFill>
                <a:latin typeface="Fira Sans Semi-Bold"/>
              </a:rPr>
              <a:t>Insights</a:t>
            </a:r>
          </a:p>
        </p:txBody>
      </p:sp>
      <p:grpSp>
        <p:nvGrpSpPr>
          <p:cNvPr id="3" name="Group 3"/>
          <p:cNvGrpSpPr/>
          <p:nvPr/>
        </p:nvGrpSpPr>
        <p:grpSpPr>
          <a:xfrm>
            <a:off x="0" y="9515874"/>
            <a:ext cx="18288000" cy="1542251"/>
            <a:chOff x="0" y="0"/>
            <a:chExt cx="63702308" cy="5372100"/>
          </a:xfrm>
        </p:grpSpPr>
        <p:sp>
          <p:nvSpPr>
            <p:cNvPr id="4" name="Freeform 4"/>
            <p:cNvSpPr/>
            <p:nvPr/>
          </p:nvSpPr>
          <p:spPr>
            <a:xfrm>
              <a:off x="0" y="0"/>
              <a:ext cx="63702307" cy="5372100"/>
            </a:xfrm>
            <a:custGeom>
              <a:avLst/>
              <a:gdLst/>
              <a:ahLst/>
              <a:cxnLst/>
              <a:rect l="l" t="t" r="r" b="b"/>
              <a:pathLst>
                <a:path w="63702307" h="5372100">
                  <a:moveTo>
                    <a:pt x="62151636" y="0"/>
                  </a:moveTo>
                  <a:lnTo>
                    <a:pt x="1550670" y="0"/>
                  </a:lnTo>
                  <a:lnTo>
                    <a:pt x="0" y="2686050"/>
                  </a:lnTo>
                  <a:lnTo>
                    <a:pt x="1550670" y="5372100"/>
                  </a:lnTo>
                  <a:lnTo>
                    <a:pt x="62151636" y="5372100"/>
                  </a:lnTo>
                  <a:lnTo>
                    <a:pt x="63702307" y="2686050"/>
                  </a:lnTo>
                  <a:lnTo>
                    <a:pt x="62151636" y="0"/>
                  </a:lnTo>
                  <a:close/>
                </a:path>
              </a:pathLst>
            </a:custGeom>
            <a:solidFill>
              <a:srgbClr val="A066CB"/>
            </a:solidFill>
          </p:spPr>
        </p:sp>
      </p:grpSp>
      <p:grpSp>
        <p:nvGrpSpPr>
          <p:cNvPr id="5" name="Group 5"/>
          <p:cNvGrpSpPr/>
          <p:nvPr/>
        </p:nvGrpSpPr>
        <p:grpSpPr>
          <a:xfrm rot="-5400000">
            <a:off x="10375869" y="3943223"/>
            <a:ext cx="10586054" cy="559249"/>
            <a:chOff x="0" y="0"/>
            <a:chExt cx="2788097" cy="147292"/>
          </a:xfrm>
        </p:grpSpPr>
        <p:sp>
          <p:nvSpPr>
            <p:cNvPr id="6" name="Freeform 6"/>
            <p:cNvSpPr/>
            <p:nvPr/>
          </p:nvSpPr>
          <p:spPr>
            <a:xfrm>
              <a:off x="0" y="0"/>
              <a:ext cx="2788096" cy="147292"/>
            </a:xfrm>
            <a:custGeom>
              <a:avLst/>
              <a:gdLst/>
              <a:ahLst/>
              <a:cxnLst/>
              <a:rect l="l" t="t" r="r" b="b"/>
              <a:pathLst>
                <a:path w="2788096" h="147292">
                  <a:moveTo>
                    <a:pt x="2584896" y="0"/>
                  </a:moveTo>
                  <a:lnTo>
                    <a:pt x="0" y="0"/>
                  </a:lnTo>
                  <a:lnTo>
                    <a:pt x="0" y="147292"/>
                  </a:lnTo>
                  <a:lnTo>
                    <a:pt x="2584896" y="147292"/>
                  </a:lnTo>
                  <a:lnTo>
                    <a:pt x="2788096" y="73646"/>
                  </a:lnTo>
                  <a:lnTo>
                    <a:pt x="2584896" y="0"/>
                  </a:lnTo>
                  <a:close/>
                </a:path>
              </a:pathLst>
            </a:custGeom>
            <a:solidFill>
              <a:srgbClr val="A066CB"/>
            </a:solidFill>
          </p:spPr>
        </p:sp>
        <p:sp>
          <p:nvSpPr>
            <p:cNvPr id="7" name="TextBox 7"/>
            <p:cNvSpPr txBox="1"/>
            <p:nvPr/>
          </p:nvSpPr>
          <p:spPr>
            <a:xfrm>
              <a:off x="0" y="-9525"/>
              <a:ext cx="2673797" cy="156817"/>
            </a:xfrm>
            <a:prstGeom prst="rect">
              <a:avLst/>
            </a:prstGeom>
          </p:spPr>
          <p:txBody>
            <a:bodyPr lIns="50800" tIns="50800" rIns="50800" bIns="50800" rtlCol="0" anchor="ctr"/>
            <a:lstStyle/>
            <a:p>
              <a:pPr algn="ctr">
                <a:lnSpc>
                  <a:spcPts val="780"/>
                </a:lnSpc>
              </a:pPr>
              <a:endParaRPr/>
            </a:p>
          </p:txBody>
        </p:sp>
      </p:grpSp>
      <p:grpSp>
        <p:nvGrpSpPr>
          <p:cNvPr id="8" name="Group 8"/>
          <p:cNvGrpSpPr/>
          <p:nvPr/>
        </p:nvGrpSpPr>
        <p:grpSpPr>
          <a:xfrm rot="-5400000">
            <a:off x="9727385" y="3853988"/>
            <a:ext cx="10764524" cy="559249"/>
            <a:chOff x="0" y="0"/>
            <a:chExt cx="2835101" cy="147292"/>
          </a:xfrm>
        </p:grpSpPr>
        <p:sp>
          <p:nvSpPr>
            <p:cNvPr id="9" name="Freeform 9"/>
            <p:cNvSpPr/>
            <p:nvPr/>
          </p:nvSpPr>
          <p:spPr>
            <a:xfrm>
              <a:off x="0" y="0"/>
              <a:ext cx="2835101" cy="147292"/>
            </a:xfrm>
            <a:custGeom>
              <a:avLst/>
              <a:gdLst/>
              <a:ahLst/>
              <a:cxnLst/>
              <a:rect l="l" t="t" r="r" b="b"/>
              <a:pathLst>
                <a:path w="2835101" h="147292">
                  <a:moveTo>
                    <a:pt x="2631901" y="0"/>
                  </a:moveTo>
                  <a:lnTo>
                    <a:pt x="0" y="0"/>
                  </a:lnTo>
                  <a:lnTo>
                    <a:pt x="0" y="147292"/>
                  </a:lnTo>
                  <a:lnTo>
                    <a:pt x="2631901" y="147292"/>
                  </a:lnTo>
                  <a:lnTo>
                    <a:pt x="2835101" y="73646"/>
                  </a:lnTo>
                  <a:lnTo>
                    <a:pt x="2631901" y="0"/>
                  </a:lnTo>
                  <a:close/>
                </a:path>
              </a:pathLst>
            </a:custGeom>
            <a:solidFill>
              <a:srgbClr val="86C7ED"/>
            </a:solidFill>
          </p:spPr>
        </p:sp>
        <p:sp>
          <p:nvSpPr>
            <p:cNvPr id="10" name="TextBox 10"/>
            <p:cNvSpPr txBox="1"/>
            <p:nvPr/>
          </p:nvSpPr>
          <p:spPr>
            <a:xfrm>
              <a:off x="0" y="-9525"/>
              <a:ext cx="2720801" cy="156817"/>
            </a:xfrm>
            <a:prstGeom prst="rect">
              <a:avLst/>
            </a:prstGeom>
          </p:spPr>
          <p:txBody>
            <a:bodyPr lIns="50800" tIns="50800" rIns="50800" bIns="50800" rtlCol="0" anchor="ctr"/>
            <a:lstStyle/>
            <a:p>
              <a:pPr algn="ctr">
                <a:lnSpc>
                  <a:spcPts val="780"/>
                </a:lnSpc>
              </a:pPr>
              <a:endParaRPr/>
            </a:p>
          </p:txBody>
        </p:sp>
      </p:grpSp>
      <p:grpSp>
        <p:nvGrpSpPr>
          <p:cNvPr id="11" name="Group 11"/>
          <p:cNvGrpSpPr/>
          <p:nvPr/>
        </p:nvGrpSpPr>
        <p:grpSpPr>
          <a:xfrm rot="-5400000">
            <a:off x="9385932" y="4071784"/>
            <a:ext cx="10328931" cy="559249"/>
            <a:chOff x="0" y="0"/>
            <a:chExt cx="2720377" cy="147292"/>
          </a:xfrm>
        </p:grpSpPr>
        <p:sp>
          <p:nvSpPr>
            <p:cNvPr id="12" name="Freeform 12"/>
            <p:cNvSpPr/>
            <p:nvPr/>
          </p:nvSpPr>
          <p:spPr>
            <a:xfrm>
              <a:off x="0" y="0"/>
              <a:ext cx="2720377" cy="147292"/>
            </a:xfrm>
            <a:custGeom>
              <a:avLst/>
              <a:gdLst/>
              <a:ahLst/>
              <a:cxnLst/>
              <a:rect l="l" t="t" r="r" b="b"/>
              <a:pathLst>
                <a:path w="2720377" h="147292">
                  <a:moveTo>
                    <a:pt x="2517177" y="0"/>
                  </a:moveTo>
                  <a:lnTo>
                    <a:pt x="0" y="0"/>
                  </a:lnTo>
                  <a:lnTo>
                    <a:pt x="0" y="147292"/>
                  </a:lnTo>
                  <a:lnTo>
                    <a:pt x="2517177" y="147292"/>
                  </a:lnTo>
                  <a:lnTo>
                    <a:pt x="2720377" y="73646"/>
                  </a:lnTo>
                  <a:lnTo>
                    <a:pt x="2517177" y="0"/>
                  </a:lnTo>
                  <a:close/>
                </a:path>
              </a:pathLst>
            </a:custGeom>
            <a:solidFill>
              <a:srgbClr val="1836B2"/>
            </a:solidFill>
          </p:spPr>
        </p:sp>
        <p:sp>
          <p:nvSpPr>
            <p:cNvPr id="13" name="TextBox 13"/>
            <p:cNvSpPr txBox="1"/>
            <p:nvPr/>
          </p:nvSpPr>
          <p:spPr>
            <a:xfrm>
              <a:off x="0" y="-9525"/>
              <a:ext cx="2606077" cy="156817"/>
            </a:xfrm>
            <a:prstGeom prst="rect">
              <a:avLst/>
            </a:prstGeom>
          </p:spPr>
          <p:txBody>
            <a:bodyPr lIns="50800" tIns="50800" rIns="50800" bIns="50800" rtlCol="0" anchor="ctr"/>
            <a:lstStyle/>
            <a:p>
              <a:pPr algn="ctr">
                <a:lnSpc>
                  <a:spcPts val="780"/>
                </a:lnSpc>
              </a:pPr>
              <a:endParaRPr/>
            </a:p>
          </p:txBody>
        </p:sp>
      </p:grpSp>
      <p:grpSp>
        <p:nvGrpSpPr>
          <p:cNvPr id="14" name="Group 14"/>
          <p:cNvGrpSpPr/>
          <p:nvPr/>
        </p:nvGrpSpPr>
        <p:grpSpPr>
          <a:xfrm rot="-10800000">
            <a:off x="-1331655" y="542197"/>
            <a:ext cx="17280176" cy="559249"/>
            <a:chOff x="0" y="0"/>
            <a:chExt cx="4551158" cy="147292"/>
          </a:xfrm>
        </p:grpSpPr>
        <p:sp>
          <p:nvSpPr>
            <p:cNvPr id="15" name="Freeform 15"/>
            <p:cNvSpPr/>
            <p:nvPr/>
          </p:nvSpPr>
          <p:spPr>
            <a:xfrm>
              <a:off x="0" y="0"/>
              <a:ext cx="4551157" cy="147292"/>
            </a:xfrm>
            <a:custGeom>
              <a:avLst/>
              <a:gdLst/>
              <a:ahLst/>
              <a:cxnLst/>
              <a:rect l="l" t="t" r="r" b="b"/>
              <a:pathLst>
                <a:path w="4551157" h="147292">
                  <a:moveTo>
                    <a:pt x="4347957" y="0"/>
                  </a:moveTo>
                  <a:lnTo>
                    <a:pt x="0" y="0"/>
                  </a:lnTo>
                  <a:lnTo>
                    <a:pt x="0" y="147292"/>
                  </a:lnTo>
                  <a:lnTo>
                    <a:pt x="4347957" y="147292"/>
                  </a:lnTo>
                  <a:lnTo>
                    <a:pt x="4551157" y="73646"/>
                  </a:lnTo>
                  <a:lnTo>
                    <a:pt x="4347957" y="0"/>
                  </a:lnTo>
                  <a:close/>
                </a:path>
              </a:pathLst>
            </a:custGeom>
            <a:solidFill>
              <a:srgbClr val="A066CB"/>
            </a:solidFill>
          </p:spPr>
        </p:sp>
        <p:sp>
          <p:nvSpPr>
            <p:cNvPr id="16" name="TextBox 16"/>
            <p:cNvSpPr txBox="1"/>
            <p:nvPr/>
          </p:nvSpPr>
          <p:spPr>
            <a:xfrm>
              <a:off x="0" y="-9525"/>
              <a:ext cx="4436858" cy="156817"/>
            </a:xfrm>
            <a:prstGeom prst="rect">
              <a:avLst/>
            </a:prstGeom>
          </p:spPr>
          <p:txBody>
            <a:bodyPr lIns="50800" tIns="50800" rIns="50800" bIns="50800" rtlCol="0" anchor="ctr"/>
            <a:lstStyle/>
            <a:p>
              <a:pPr algn="ctr">
                <a:lnSpc>
                  <a:spcPts val="780"/>
                </a:lnSpc>
              </a:pPr>
              <a:endParaRPr/>
            </a:p>
          </p:txBody>
        </p:sp>
      </p:grpSp>
      <p:grpSp>
        <p:nvGrpSpPr>
          <p:cNvPr id="17" name="Group 17"/>
          <p:cNvGrpSpPr/>
          <p:nvPr/>
        </p:nvGrpSpPr>
        <p:grpSpPr>
          <a:xfrm rot="-10800000">
            <a:off x="-842900" y="1101447"/>
            <a:ext cx="15672922" cy="559249"/>
            <a:chOff x="0" y="0"/>
            <a:chExt cx="4127848" cy="147292"/>
          </a:xfrm>
        </p:grpSpPr>
        <p:sp>
          <p:nvSpPr>
            <p:cNvPr id="18" name="Freeform 18"/>
            <p:cNvSpPr/>
            <p:nvPr/>
          </p:nvSpPr>
          <p:spPr>
            <a:xfrm>
              <a:off x="0" y="0"/>
              <a:ext cx="4127848" cy="147292"/>
            </a:xfrm>
            <a:custGeom>
              <a:avLst/>
              <a:gdLst/>
              <a:ahLst/>
              <a:cxnLst/>
              <a:rect l="l" t="t" r="r" b="b"/>
              <a:pathLst>
                <a:path w="4127848" h="147292">
                  <a:moveTo>
                    <a:pt x="3924648" y="0"/>
                  </a:moveTo>
                  <a:lnTo>
                    <a:pt x="0" y="0"/>
                  </a:lnTo>
                  <a:lnTo>
                    <a:pt x="0" y="147292"/>
                  </a:lnTo>
                  <a:lnTo>
                    <a:pt x="3924648" y="147292"/>
                  </a:lnTo>
                  <a:lnTo>
                    <a:pt x="4127848" y="73646"/>
                  </a:lnTo>
                  <a:lnTo>
                    <a:pt x="3924648" y="0"/>
                  </a:lnTo>
                  <a:close/>
                </a:path>
              </a:pathLst>
            </a:custGeom>
            <a:solidFill>
              <a:srgbClr val="86C7ED"/>
            </a:solidFill>
          </p:spPr>
        </p:sp>
        <p:sp>
          <p:nvSpPr>
            <p:cNvPr id="19" name="TextBox 19"/>
            <p:cNvSpPr txBox="1"/>
            <p:nvPr/>
          </p:nvSpPr>
          <p:spPr>
            <a:xfrm>
              <a:off x="0" y="-9525"/>
              <a:ext cx="4013548" cy="156817"/>
            </a:xfrm>
            <a:prstGeom prst="rect">
              <a:avLst/>
            </a:prstGeom>
          </p:spPr>
          <p:txBody>
            <a:bodyPr lIns="50800" tIns="50800" rIns="50800" bIns="50800" rtlCol="0" anchor="ctr"/>
            <a:lstStyle/>
            <a:p>
              <a:pPr algn="ctr">
                <a:lnSpc>
                  <a:spcPts val="780"/>
                </a:lnSpc>
              </a:pPr>
              <a:endParaRPr/>
            </a:p>
          </p:txBody>
        </p:sp>
      </p:grpSp>
      <p:grpSp>
        <p:nvGrpSpPr>
          <p:cNvPr id="20" name="Group 20"/>
          <p:cNvGrpSpPr/>
          <p:nvPr/>
        </p:nvGrpSpPr>
        <p:grpSpPr>
          <a:xfrm rot="-10800000">
            <a:off x="-1087278" y="1660696"/>
            <a:ext cx="15358051" cy="559249"/>
            <a:chOff x="0" y="0"/>
            <a:chExt cx="4044919" cy="147292"/>
          </a:xfrm>
        </p:grpSpPr>
        <p:sp>
          <p:nvSpPr>
            <p:cNvPr id="21" name="Freeform 21"/>
            <p:cNvSpPr/>
            <p:nvPr/>
          </p:nvSpPr>
          <p:spPr>
            <a:xfrm>
              <a:off x="0" y="0"/>
              <a:ext cx="4044919" cy="147292"/>
            </a:xfrm>
            <a:custGeom>
              <a:avLst/>
              <a:gdLst/>
              <a:ahLst/>
              <a:cxnLst/>
              <a:rect l="l" t="t" r="r" b="b"/>
              <a:pathLst>
                <a:path w="4044919" h="147292">
                  <a:moveTo>
                    <a:pt x="3841719" y="0"/>
                  </a:moveTo>
                  <a:lnTo>
                    <a:pt x="0" y="0"/>
                  </a:lnTo>
                  <a:lnTo>
                    <a:pt x="0" y="147292"/>
                  </a:lnTo>
                  <a:lnTo>
                    <a:pt x="3841719" y="147292"/>
                  </a:lnTo>
                  <a:lnTo>
                    <a:pt x="4044919" y="73646"/>
                  </a:lnTo>
                  <a:lnTo>
                    <a:pt x="3841719" y="0"/>
                  </a:lnTo>
                  <a:close/>
                </a:path>
              </a:pathLst>
            </a:custGeom>
            <a:solidFill>
              <a:srgbClr val="1836B2"/>
            </a:solidFill>
          </p:spPr>
        </p:sp>
        <p:sp>
          <p:nvSpPr>
            <p:cNvPr id="22" name="TextBox 22"/>
            <p:cNvSpPr txBox="1"/>
            <p:nvPr/>
          </p:nvSpPr>
          <p:spPr>
            <a:xfrm>
              <a:off x="0" y="-9525"/>
              <a:ext cx="3930619" cy="156817"/>
            </a:xfrm>
            <a:prstGeom prst="rect">
              <a:avLst/>
            </a:prstGeom>
          </p:spPr>
          <p:txBody>
            <a:bodyPr lIns="50800" tIns="50800" rIns="50800" bIns="50800" rtlCol="0" anchor="ctr"/>
            <a:lstStyle/>
            <a:p>
              <a:pPr algn="ctr">
                <a:lnSpc>
                  <a:spcPts val="780"/>
                </a:lnSpc>
              </a:pPr>
              <a:endParaRPr/>
            </a:p>
          </p:txBody>
        </p:sp>
      </p:grpSp>
      <p:grpSp>
        <p:nvGrpSpPr>
          <p:cNvPr id="23" name="Group 23"/>
          <p:cNvGrpSpPr/>
          <p:nvPr/>
        </p:nvGrpSpPr>
        <p:grpSpPr>
          <a:xfrm rot="-10800000">
            <a:off x="-1331655" y="0"/>
            <a:ext cx="19795373" cy="559249"/>
            <a:chOff x="0" y="0"/>
            <a:chExt cx="5213596" cy="147292"/>
          </a:xfrm>
        </p:grpSpPr>
        <p:sp>
          <p:nvSpPr>
            <p:cNvPr id="24" name="Freeform 24"/>
            <p:cNvSpPr/>
            <p:nvPr/>
          </p:nvSpPr>
          <p:spPr>
            <a:xfrm>
              <a:off x="0" y="0"/>
              <a:ext cx="5213596" cy="147292"/>
            </a:xfrm>
            <a:custGeom>
              <a:avLst/>
              <a:gdLst/>
              <a:ahLst/>
              <a:cxnLst/>
              <a:rect l="l" t="t" r="r" b="b"/>
              <a:pathLst>
                <a:path w="5213596" h="147292">
                  <a:moveTo>
                    <a:pt x="5010396" y="0"/>
                  </a:moveTo>
                  <a:lnTo>
                    <a:pt x="0" y="0"/>
                  </a:lnTo>
                  <a:lnTo>
                    <a:pt x="0" y="147292"/>
                  </a:lnTo>
                  <a:lnTo>
                    <a:pt x="5010396" y="147292"/>
                  </a:lnTo>
                  <a:lnTo>
                    <a:pt x="5213596" y="73646"/>
                  </a:lnTo>
                  <a:lnTo>
                    <a:pt x="5010396" y="0"/>
                  </a:lnTo>
                  <a:close/>
                </a:path>
              </a:pathLst>
            </a:custGeom>
            <a:solidFill>
              <a:srgbClr val="FFFFFF"/>
            </a:solidFill>
          </p:spPr>
        </p:sp>
        <p:sp>
          <p:nvSpPr>
            <p:cNvPr id="25" name="TextBox 25"/>
            <p:cNvSpPr txBox="1"/>
            <p:nvPr/>
          </p:nvSpPr>
          <p:spPr>
            <a:xfrm>
              <a:off x="0" y="-9525"/>
              <a:ext cx="5099296" cy="156817"/>
            </a:xfrm>
            <a:prstGeom prst="rect">
              <a:avLst/>
            </a:prstGeom>
          </p:spPr>
          <p:txBody>
            <a:bodyPr lIns="50800" tIns="50800" rIns="50800" bIns="50800" rtlCol="0" anchor="ctr"/>
            <a:lstStyle/>
            <a:p>
              <a:pPr algn="ctr">
                <a:lnSpc>
                  <a:spcPts val="780"/>
                </a:lnSpc>
              </a:pPr>
              <a:endParaRPr/>
            </a:p>
          </p:txBody>
        </p:sp>
      </p:grpSp>
      <p:sp>
        <p:nvSpPr>
          <p:cNvPr id="26" name="TextBox 26"/>
          <p:cNvSpPr txBox="1"/>
          <p:nvPr/>
        </p:nvSpPr>
        <p:spPr>
          <a:xfrm>
            <a:off x="9877562" y="8820141"/>
            <a:ext cx="4163534" cy="438159"/>
          </a:xfrm>
          <a:prstGeom prst="rect">
            <a:avLst/>
          </a:prstGeom>
        </p:spPr>
        <p:txBody>
          <a:bodyPr lIns="0" tIns="0" rIns="0" bIns="0" rtlCol="0" anchor="t">
            <a:spAutoFit/>
          </a:bodyPr>
          <a:lstStyle/>
          <a:p>
            <a:pPr algn="l">
              <a:lnSpc>
                <a:spcPts val="3300"/>
              </a:lnSpc>
            </a:pPr>
            <a:r>
              <a:rPr lang="en-US" sz="3000" dirty="0">
                <a:solidFill>
                  <a:srgbClr val="1836B2"/>
                </a:solidFill>
                <a:latin typeface="Fira Sans Semi-Bold"/>
              </a:rPr>
              <a:t>Reference :-</a:t>
            </a:r>
            <a:r>
              <a:rPr lang="en-US" sz="3000" dirty="0">
                <a:solidFill>
                  <a:srgbClr val="1836B2"/>
                </a:solidFill>
                <a:latin typeface="Fira Sans Semi-Bold"/>
                <a:hlinkClick r:id="rId3"/>
              </a:rPr>
              <a:t>Excel sheet</a:t>
            </a:r>
            <a:r>
              <a:rPr lang="en-US" sz="3000" dirty="0">
                <a:solidFill>
                  <a:srgbClr val="1836B2"/>
                </a:solidFill>
                <a:latin typeface="Fira Sans Semi-Bold"/>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15874"/>
            <a:ext cx="18288000" cy="1542251"/>
            <a:chOff x="0" y="0"/>
            <a:chExt cx="63702308" cy="5372100"/>
          </a:xfrm>
        </p:grpSpPr>
        <p:sp>
          <p:nvSpPr>
            <p:cNvPr id="3" name="Freeform 3"/>
            <p:cNvSpPr/>
            <p:nvPr/>
          </p:nvSpPr>
          <p:spPr>
            <a:xfrm>
              <a:off x="0" y="0"/>
              <a:ext cx="63702307" cy="5372100"/>
            </a:xfrm>
            <a:custGeom>
              <a:avLst/>
              <a:gdLst/>
              <a:ahLst/>
              <a:cxnLst/>
              <a:rect l="l" t="t" r="r" b="b"/>
              <a:pathLst>
                <a:path w="63702307" h="5372100">
                  <a:moveTo>
                    <a:pt x="62151636" y="0"/>
                  </a:moveTo>
                  <a:lnTo>
                    <a:pt x="1550670" y="0"/>
                  </a:lnTo>
                  <a:lnTo>
                    <a:pt x="0" y="2686050"/>
                  </a:lnTo>
                  <a:lnTo>
                    <a:pt x="1550670" y="5372100"/>
                  </a:lnTo>
                  <a:lnTo>
                    <a:pt x="62151636" y="5372100"/>
                  </a:lnTo>
                  <a:lnTo>
                    <a:pt x="63702307" y="2686050"/>
                  </a:lnTo>
                  <a:lnTo>
                    <a:pt x="62151636" y="0"/>
                  </a:lnTo>
                  <a:close/>
                </a:path>
              </a:pathLst>
            </a:custGeom>
            <a:solidFill>
              <a:srgbClr val="A066CB"/>
            </a:solidFill>
          </p:spPr>
        </p:sp>
      </p:grpSp>
      <p:sp>
        <p:nvSpPr>
          <p:cNvPr id="4" name="TextBox 4"/>
          <p:cNvSpPr txBox="1"/>
          <p:nvPr/>
        </p:nvSpPr>
        <p:spPr>
          <a:xfrm>
            <a:off x="816931" y="4733921"/>
            <a:ext cx="8327069" cy="866783"/>
          </a:xfrm>
          <a:prstGeom prst="rect">
            <a:avLst/>
          </a:prstGeom>
        </p:spPr>
        <p:txBody>
          <a:bodyPr lIns="0" tIns="0" rIns="0" bIns="0" rtlCol="0" anchor="t">
            <a:spAutoFit/>
          </a:bodyPr>
          <a:lstStyle/>
          <a:p>
            <a:pPr algn="l">
              <a:lnSpc>
                <a:spcPts val="6600"/>
              </a:lnSpc>
            </a:pPr>
            <a:r>
              <a:rPr lang="en-US" sz="6000">
                <a:solidFill>
                  <a:srgbClr val="1836B2"/>
                </a:solidFill>
                <a:latin typeface="Fira Sans Semi-Bold"/>
              </a:rPr>
              <a:t>1. Average Call Duration</a:t>
            </a:r>
          </a:p>
        </p:txBody>
      </p:sp>
      <p:sp>
        <p:nvSpPr>
          <p:cNvPr id="5" name="TextBox 5"/>
          <p:cNvSpPr txBox="1"/>
          <p:nvPr/>
        </p:nvSpPr>
        <p:spPr>
          <a:xfrm>
            <a:off x="10191187" y="3248025"/>
            <a:ext cx="6868566" cy="37242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The average duration of all incoming calls received by agents needs to be determined. This calculation should be performed for each time bucket.</a:t>
            </a:r>
          </a:p>
          <a:p>
            <a:pPr algn="l">
              <a:lnSpc>
                <a:spcPts val="4200"/>
              </a:lnSpc>
            </a:pPr>
            <a:endParaRPr lang="en-US" sz="3000" spc="15">
              <a:solidFill>
                <a:srgbClr val="000000"/>
              </a:solidFill>
              <a:latin typeface="Fira Sans Light"/>
            </a:endParaRPr>
          </a:p>
          <a:p>
            <a:pPr algn="l">
              <a:lnSpc>
                <a:spcPts val="4200"/>
              </a:lnSpc>
            </a:pPr>
            <a:r>
              <a:rPr lang="en-US" sz="3000" spc="15">
                <a:solidFill>
                  <a:srgbClr val="000000"/>
                </a:solidFill>
                <a:latin typeface="Fira Sans Light"/>
              </a:rPr>
              <a:t>What is the average duration of calls for each time bucket?</a:t>
            </a:r>
          </a:p>
        </p:txBody>
      </p:sp>
      <p:grpSp>
        <p:nvGrpSpPr>
          <p:cNvPr id="6" name="Group 6"/>
          <p:cNvGrpSpPr/>
          <p:nvPr/>
        </p:nvGrpSpPr>
        <p:grpSpPr>
          <a:xfrm rot="5433021">
            <a:off x="2669794" y="-202912"/>
            <a:ext cx="4764190" cy="1543050"/>
            <a:chOff x="0" y="0"/>
            <a:chExt cx="1254766" cy="406400"/>
          </a:xfrm>
        </p:grpSpPr>
        <p:sp>
          <p:nvSpPr>
            <p:cNvPr id="7" name="Freeform 7"/>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86C7ED"/>
            </a:solidFill>
          </p:spPr>
        </p:sp>
        <p:sp>
          <p:nvSpPr>
            <p:cNvPr id="8" name="TextBox 8"/>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9" name="Group 9"/>
          <p:cNvGrpSpPr/>
          <p:nvPr/>
        </p:nvGrpSpPr>
        <p:grpSpPr>
          <a:xfrm rot="5433021">
            <a:off x="4252432" y="-202912"/>
            <a:ext cx="4764190" cy="1543050"/>
            <a:chOff x="0" y="0"/>
            <a:chExt cx="1254766" cy="406400"/>
          </a:xfrm>
        </p:grpSpPr>
        <p:sp>
          <p:nvSpPr>
            <p:cNvPr id="10" name="Freeform 10"/>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A066CB"/>
            </a:solidFill>
          </p:spPr>
        </p:sp>
        <p:sp>
          <p:nvSpPr>
            <p:cNvPr id="11" name="TextBox 11"/>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grpSp>
        <p:nvGrpSpPr>
          <p:cNvPr id="12" name="Group 12"/>
          <p:cNvGrpSpPr/>
          <p:nvPr/>
        </p:nvGrpSpPr>
        <p:grpSpPr>
          <a:xfrm rot="5433021">
            <a:off x="1227430" y="-191835"/>
            <a:ext cx="4764190" cy="1543050"/>
            <a:chOff x="0" y="0"/>
            <a:chExt cx="1254766" cy="406400"/>
          </a:xfrm>
        </p:grpSpPr>
        <p:sp>
          <p:nvSpPr>
            <p:cNvPr id="13" name="Freeform 13"/>
            <p:cNvSpPr/>
            <p:nvPr/>
          </p:nvSpPr>
          <p:spPr>
            <a:xfrm>
              <a:off x="0" y="0"/>
              <a:ext cx="1254766" cy="406400"/>
            </a:xfrm>
            <a:custGeom>
              <a:avLst/>
              <a:gdLst/>
              <a:ahLst/>
              <a:cxnLst/>
              <a:rect l="l" t="t" r="r" b="b"/>
              <a:pathLst>
                <a:path w="1254766" h="406400">
                  <a:moveTo>
                    <a:pt x="1051566" y="0"/>
                  </a:moveTo>
                  <a:cubicBezTo>
                    <a:pt x="1163790" y="0"/>
                    <a:pt x="1254766" y="90976"/>
                    <a:pt x="1254766" y="203200"/>
                  </a:cubicBezTo>
                  <a:cubicBezTo>
                    <a:pt x="1254766" y="315424"/>
                    <a:pt x="1163790" y="406400"/>
                    <a:pt x="1051566" y="406400"/>
                  </a:cubicBezTo>
                  <a:lnTo>
                    <a:pt x="203200" y="406400"/>
                  </a:lnTo>
                  <a:cubicBezTo>
                    <a:pt x="90976" y="406400"/>
                    <a:pt x="0" y="315424"/>
                    <a:pt x="0" y="203200"/>
                  </a:cubicBezTo>
                  <a:cubicBezTo>
                    <a:pt x="0" y="90976"/>
                    <a:pt x="90976" y="0"/>
                    <a:pt x="203200" y="0"/>
                  </a:cubicBezTo>
                  <a:close/>
                </a:path>
              </a:pathLst>
            </a:custGeom>
            <a:solidFill>
              <a:srgbClr val="1836B2"/>
            </a:solidFill>
          </p:spPr>
        </p:sp>
        <p:sp>
          <p:nvSpPr>
            <p:cNvPr id="14" name="TextBox 14"/>
            <p:cNvSpPr txBox="1"/>
            <p:nvPr/>
          </p:nvSpPr>
          <p:spPr>
            <a:xfrm>
              <a:off x="0" y="-47625"/>
              <a:ext cx="1254766" cy="454025"/>
            </a:xfrm>
            <a:prstGeom prst="rect">
              <a:avLst/>
            </a:prstGeom>
          </p:spPr>
          <p:txBody>
            <a:bodyPr lIns="50800" tIns="50800" rIns="50800" bIns="50800" rtlCol="0" anchor="ctr"/>
            <a:lstStyle/>
            <a:p>
              <a:pPr algn="ctr">
                <a:lnSpc>
                  <a:spcPts val="349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07627" y="260459"/>
            <a:ext cx="11256905" cy="6978541"/>
          </a:xfrm>
          <a:custGeom>
            <a:avLst/>
            <a:gdLst/>
            <a:ahLst/>
            <a:cxnLst/>
            <a:rect l="l" t="t" r="r" b="b"/>
            <a:pathLst>
              <a:path w="11256905" h="6978541">
                <a:moveTo>
                  <a:pt x="0" y="0"/>
                </a:moveTo>
                <a:lnTo>
                  <a:pt x="11256905" y="0"/>
                </a:lnTo>
                <a:lnTo>
                  <a:pt x="11256905" y="6978541"/>
                </a:lnTo>
                <a:lnTo>
                  <a:pt x="0" y="6978541"/>
                </a:lnTo>
                <a:lnTo>
                  <a:pt x="0" y="0"/>
                </a:lnTo>
                <a:close/>
              </a:path>
            </a:pathLst>
          </a:custGeom>
          <a:blipFill>
            <a:blip r:embed="rId2"/>
            <a:stretch>
              <a:fillRect/>
            </a:stretch>
          </a:blipFill>
        </p:spPr>
      </p:sp>
      <p:sp>
        <p:nvSpPr>
          <p:cNvPr id="3" name="TextBox 3"/>
          <p:cNvSpPr txBox="1"/>
          <p:nvPr/>
        </p:nvSpPr>
        <p:spPr>
          <a:xfrm>
            <a:off x="251812" y="2501887"/>
            <a:ext cx="6399149" cy="42576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The data highlights significant variations in call duration depending on the time of day. It shows that calls typically last the longest between 7 and 8 PM (time bucket 19-20), whereas the shortest average duration is recorded between 12 and 1 PM (time bucket 12-13).</a:t>
            </a:r>
          </a:p>
        </p:txBody>
      </p:sp>
      <p:sp>
        <p:nvSpPr>
          <p:cNvPr id="4" name="TextBox 4"/>
          <p:cNvSpPr txBox="1"/>
          <p:nvPr/>
        </p:nvSpPr>
        <p:spPr>
          <a:xfrm>
            <a:off x="251812" y="7361551"/>
            <a:ext cx="17784376" cy="2657475"/>
          </a:xfrm>
          <a:prstGeom prst="rect">
            <a:avLst/>
          </a:prstGeom>
        </p:spPr>
        <p:txBody>
          <a:bodyPr lIns="0" tIns="0" rIns="0" bIns="0" rtlCol="0" anchor="t">
            <a:spAutoFit/>
          </a:bodyPr>
          <a:lstStyle/>
          <a:p>
            <a:pPr algn="l">
              <a:lnSpc>
                <a:spcPts val="4200"/>
              </a:lnSpc>
            </a:pPr>
            <a:r>
              <a:rPr lang="en-US" sz="3000" spc="15">
                <a:solidFill>
                  <a:srgbClr val="000000"/>
                </a:solidFill>
                <a:latin typeface="Fira Sans Light"/>
              </a:rPr>
              <a:t>These findings suggest that there are distinct patterns in call length that correspond to different times of the day. Several factors, such as limited availability of agents, more complex calls, or increased client interaction during nighttime hours, could contribute to the longer average duration during that period. On the other hand, a lower call volume or a quicker response to customer concerns may be inferred from the shorter average duration in the afternoon.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1235</Words>
  <Application>Microsoft Office PowerPoint</Application>
  <PresentationFormat>Custom</PresentationFormat>
  <Paragraphs>58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Fira Sans Semi-Bold</vt:lpstr>
      <vt:lpstr>Fira Sans</vt:lpstr>
      <vt:lpstr>Fira Sans Ultra-Bold</vt:lpstr>
      <vt:lpstr>Fira Sans Light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dc:title>
  <cp:lastModifiedBy>sneha kumar</cp:lastModifiedBy>
  <cp:revision>2</cp:revision>
  <dcterms:created xsi:type="dcterms:W3CDTF">2006-08-16T00:00:00Z</dcterms:created>
  <dcterms:modified xsi:type="dcterms:W3CDTF">2024-06-29T04:45:14Z</dcterms:modified>
  <dc:identifier>DAGJau5U0kE</dc:identifier>
</cp:coreProperties>
</file>