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8288000" cy="10287000"/>
  <p:notesSz cx="6858000" cy="9144000"/>
  <p:embeddedFontLst>
    <p:embeddedFont>
      <p:font typeface="Muli" panose="020B0604020202020204" charset="0"/>
      <p:regular r:id="rId51"/>
    </p:embeddedFont>
    <p:embeddedFont>
      <p:font typeface="Muli Bold" panose="020B0604020202020204" charset="0"/>
      <p:regular r:id="rId52"/>
    </p:embeddedFont>
    <p:embeddedFont>
      <p:font typeface="Muli Semi-Bold" panose="020B0604020202020204" charset="0"/>
      <p:regular r:id="rId53"/>
    </p:embeddedFont>
    <p:embeddedFont>
      <p:font typeface="Playfair Display Bold" panose="020B0604020202020204" charset="0"/>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s://docs.google.com/spreadsheets/d/1cGVSK8wlC_ftx-7BhVWEsN33GupVzV7U/edit?usp=sharing&amp;ouid=108382788522221645016&amp;rtpof=true&amp;sd=true" TargetMode="Externa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docs.google.com/spreadsheets/d/1c0EGQdLRyUwqePj3PcGJu0_j-KPLb4X1/edit?usp=sharing&amp;ouid=108382788522221645016&amp;rtpof=true&amp;sd=true"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docs.google.com/spreadsheets/d/17p3mWTfq7ewpuMhTTypaZicdhxN3egus/edit?usp=sharing&amp;ouid=108382788522221645016&amp;rtpof=true&amp;sd=true"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ocs.google.com/spreadsheets/d/1BUunZV-n-8YKpY4iS1Mvt6lKU8BnjhnP/edit?usp=sharing&amp;ouid=108382788522221645016&amp;rtpof=true&amp;sd=tru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q5AlN7jRC8Mr8x1Ao6u9ug2qXUbVJ5eq/edit?usp=sharing&amp;ouid=108382788522221645016&amp;rtpof=true&amp;sd=true"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spreadsheets/d/1GtMD48mziSdoL8QEn5sQQdWXOe-x-anO/edit?usp=sharing&amp;ouid=108382788522221645016&amp;rtpof=true&amp;sd=true"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google.com/spreadsheets/d/1FFTnuNfERDLSt8iyX4gBtmyezkMp8LoX/edit?usp=sharing&amp;ouid=108382788522221645016&amp;rtpof=true&amp;sd=true"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73580" y="7135703"/>
            <a:ext cx="7150343" cy="725200"/>
            <a:chOff x="0" y="0"/>
            <a:chExt cx="9533791" cy="966933"/>
          </a:xfrm>
        </p:grpSpPr>
        <p:grpSp>
          <p:nvGrpSpPr>
            <p:cNvPr id="3" name="Group 3"/>
            <p:cNvGrpSpPr/>
            <p:nvPr/>
          </p:nvGrpSpPr>
          <p:grpSpPr>
            <a:xfrm>
              <a:off x="0" y="0"/>
              <a:ext cx="9533791" cy="966933"/>
              <a:chOff x="0" y="0"/>
              <a:chExt cx="12727542" cy="1290848"/>
            </a:xfrm>
          </p:grpSpPr>
          <p:sp>
            <p:nvSpPr>
              <p:cNvPr id="4" name="Freeform 4"/>
              <p:cNvSpPr/>
              <p:nvPr/>
            </p:nvSpPr>
            <p:spPr>
              <a:xfrm>
                <a:off x="0" y="0"/>
                <a:ext cx="12727542" cy="1290848"/>
              </a:xfrm>
              <a:custGeom>
                <a:avLst/>
                <a:gdLst/>
                <a:ahLst/>
                <a:cxnLst/>
                <a:rect l="l" t="t" r="r" b="b"/>
                <a:pathLst>
                  <a:path w="12727542" h="1290848">
                    <a:moveTo>
                      <a:pt x="0" y="0"/>
                    </a:moveTo>
                    <a:lnTo>
                      <a:pt x="0" y="1290848"/>
                    </a:lnTo>
                    <a:lnTo>
                      <a:pt x="12727542" y="1290848"/>
                    </a:lnTo>
                    <a:lnTo>
                      <a:pt x="12727542" y="0"/>
                    </a:lnTo>
                    <a:lnTo>
                      <a:pt x="0" y="0"/>
                    </a:lnTo>
                    <a:close/>
                    <a:moveTo>
                      <a:pt x="12666582" y="1229888"/>
                    </a:moveTo>
                    <a:lnTo>
                      <a:pt x="59690" y="1229888"/>
                    </a:lnTo>
                    <a:lnTo>
                      <a:pt x="59690" y="59690"/>
                    </a:lnTo>
                    <a:lnTo>
                      <a:pt x="12666582" y="59690"/>
                    </a:lnTo>
                    <a:lnTo>
                      <a:pt x="12666582" y="1229888"/>
                    </a:lnTo>
                    <a:close/>
                  </a:path>
                </a:pathLst>
              </a:custGeom>
              <a:solidFill>
                <a:srgbClr val="FF68D4"/>
              </a:solidFill>
            </p:spPr>
          </p:sp>
        </p:grpSp>
        <p:sp>
          <p:nvSpPr>
            <p:cNvPr id="5" name="TextBox 5"/>
            <p:cNvSpPr txBox="1"/>
            <p:nvPr/>
          </p:nvSpPr>
          <p:spPr>
            <a:xfrm>
              <a:off x="299564" y="171186"/>
              <a:ext cx="8863483" cy="537633"/>
            </a:xfrm>
            <a:prstGeom prst="rect">
              <a:avLst/>
            </a:prstGeom>
          </p:spPr>
          <p:txBody>
            <a:bodyPr lIns="0" tIns="0" rIns="0" bIns="0" rtlCol="0" anchor="t">
              <a:spAutoFit/>
            </a:bodyPr>
            <a:lstStyle/>
            <a:p>
              <a:pPr algn="just">
                <a:lnSpc>
                  <a:spcPts val="3499"/>
                </a:lnSpc>
              </a:pPr>
              <a:r>
                <a:rPr lang="en-US" sz="2499">
                  <a:solidFill>
                    <a:srgbClr val="000000"/>
                  </a:solidFill>
                  <a:latin typeface="Muli"/>
                </a:rPr>
                <a:t>Trainity Project By Vaishakh Menon</a:t>
              </a:r>
            </a:p>
          </p:txBody>
        </p:sp>
      </p:grpSp>
      <p:sp>
        <p:nvSpPr>
          <p:cNvPr id="6" name="Freeform 6"/>
          <p:cNvSpPr/>
          <p:nvPr/>
        </p:nvSpPr>
        <p:spPr>
          <a:xfrm>
            <a:off x="11542992" y="-8517227"/>
            <a:ext cx="11432615" cy="11411829"/>
          </a:xfrm>
          <a:custGeom>
            <a:avLst/>
            <a:gdLst/>
            <a:ahLst/>
            <a:cxnLst/>
            <a:rect l="l" t="t" r="r" b="b"/>
            <a:pathLst>
              <a:path w="11432615" h="11411829">
                <a:moveTo>
                  <a:pt x="0" y="0"/>
                </a:moveTo>
                <a:lnTo>
                  <a:pt x="11432616" y="0"/>
                </a:lnTo>
                <a:lnTo>
                  <a:pt x="11432616" y="11411829"/>
                </a:lnTo>
                <a:lnTo>
                  <a:pt x="0" y="114118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573580" y="3486491"/>
            <a:ext cx="10610239" cy="5086170"/>
          </a:xfrm>
          <a:prstGeom prst="rect">
            <a:avLst/>
          </a:prstGeom>
        </p:spPr>
        <p:txBody>
          <a:bodyPr lIns="0" tIns="0" rIns="0" bIns="0" rtlCol="0" anchor="t">
            <a:spAutoFit/>
          </a:bodyPr>
          <a:lstStyle/>
          <a:p>
            <a:pPr algn="l">
              <a:lnSpc>
                <a:spcPts val="13458"/>
              </a:lnSpc>
            </a:pPr>
            <a:r>
              <a:rPr lang="en-US" sz="11215" dirty="0">
                <a:solidFill>
                  <a:srgbClr val="000000"/>
                </a:solidFill>
                <a:latin typeface="Playfair Display Bold"/>
              </a:rPr>
              <a:t>Bank Loan Case Study</a:t>
            </a:r>
          </a:p>
          <a:p>
            <a:pPr algn="l">
              <a:lnSpc>
                <a:spcPts val="13458"/>
              </a:lnSpc>
            </a:pPr>
            <a:endParaRPr lang="en-US" sz="11215" dirty="0">
              <a:solidFill>
                <a:srgbClr val="000000"/>
              </a:solidFill>
              <a:latin typeface="Playfair Display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258354" y="2228336"/>
            <a:ext cx="1509255" cy="476250"/>
          </a:xfrm>
          <a:prstGeom prst="rect">
            <a:avLst/>
          </a:prstGeom>
        </p:spPr>
        <p:txBody>
          <a:bodyPr lIns="0" tIns="0" rIns="0" bIns="0" rtlCol="0" anchor="t">
            <a:spAutoFit/>
          </a:bodyPr>
          <a:lstStyle/>
          <a:p>
            <a:pPr algn="l">
              <a:lnSpc>
                <a:spcPts val="3718"/>
              </a:lnSpc>
            </a:pPr>
            <a:r>
              <a:rPr lang="en-US" sz="3098">
                <a:solidFill>
                  <a:srgbClr val="000000"/>
                </a:solidFill>
                <a:latin typeface="Playfair Display Bold"/>
              </a:rPr>
              <a:t>Insights</a:t>
            </a:r>
          </a:p>
        </p:txBody>
      </p:sp>
      <p:grpSp>
        <p:nvGrpSpPr>
          <p:cNvPr id="3" name="Group 3"/>
          <p:cNvGrpSpPr/>
          <p:nvPr/>
        </p:nvGrpSpPr>
        <p:grpSpPr>
          <a:xfrm>
            <a:off x="225628" y="3018181"/>
            <a:ext cx="17590426" cy="6854660"/>
            <a:chOff x="0" y="0"/>
            <a:chExt cx="13523760" cy="5269956"/>
          </a:xfrm>
        </p:grpSpPr>
        <p:sp>
          <p:nvSpPr>
            <p:cNvPr id="4" name="Freeform 4"/>
            <p:cNvSpPr/>
            <p:nvPr/>
          </p:nvSpPr>
          <p:spPr>
            <a:xfrm>
              <a:off x="0" y="0"/>
              <a:ext cx="13523759" cy="5269956"/>
            </a:xfrm>
            <a:custGeom>
              <a:avLst/>
              <a:gdLst/>
              <a:ahLst/>
              <a:cxnLst/>
              <a:rect l="l" t="t" r="r" b="b"/>
              <a:pathLst>
                <a:path w="13523759" h="5269956">
                  <a:moveTo>
                    <a:pt x="0" y="0"/>
                  </a:moveTo>
                  <a:lnTo>
                    <a:pt x="0" y="5269956"/>
                  </a:lnTo>
                  <a:lnTo>
                    <a:pt x="13523759" y="5269956"/>
                  </a:lnTo>
                  <a:lnTo>
                    <a:pt x="13523759" y="0"/>
                  </a:lnTo>
                  <a:lnTo>
                    <a:pt x="0" y="0"/>
                  </a:lnTo>
                  <a:close/>
                  <a:moveTo>
                    <a:pt x="13462800" y="5208996"/>
                  </a:moveTo>
                  <a:lnTo>
                    <a:pt x="59690" y="5208996"/>
                  </a:lnTo>
                  <a:lnTo>
                    <a:pt x="59690" y="59690"/>
                  </a:lnTo>
                  <a:lnTo>
                    <a:pt x="13462800" y="59690"/>
                  </a:lnTo>
                  <a:lnTo>
                    <a:pt x="13462800" y="5208996"/>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6055007" y="3553034"/>
            <a:ext cx="6177987"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B. Identify Outliers in the Dataset:</a:t>
            </a:r>
          </a:p>
        </p:txBody>
      </p:sp>
      <p:sp>
        <p:nvSpPr>
          <p:cNvPr id="6" name="Freeform 6"/>
          <p:cNvSpPr/>
          <p:nvPr/>
        </p:nvSpPr>
        <p:spPr>
          <a:xfrm>
            <a:off x="-873072" y="-6321881"/>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028700" y="4325133"/>
            <a:ext cx="15984282" cy="1448374"/>
          </a:xfrm>
          <a:prstGeom prst="rect">
            <a:avLst/>
          </a:prstGeom>
        </p:spPr>
        <p:txBody>
          <a:bodyPr lIns="0" tIns="0" rIns="0" bIns="0" rtlCol="0" anchor="t">
            <a:spAutoFit/>
          </a:bodyPr>
          <a:lstStyle/>
          <a:p>
            <a:pPr algn="just">
              <a:lnSpc>
                <a:spcPts val="3841"/>
              </a:lnSpc>
            </a:pPr>
            <a:r>
              <a:rPr lang="en-US" sz="2954">
                <a:solidFill>
                  <a:srgbClr val="000000"/>
                </a:solidFill>
                <a:latin typeface="Muli"/>
              </a:rPr>
              <a:t>Outliers can significantly impact the analysis and distort the results. We need to detect and identify outliers in the loan application dataset dataset using Excel statistical functions and features, focusing on numerical variables.</a:t>
            </a:r>
          </a:p>
        </p:txBody>
      </p:sp>
      <p:sp>
        <p:nvSpPr>
          <p:cNvPr id="8" name="TextBox 8"/>
          <p:cNvSpPr txBox="1"/>
          <p:nvPr/>
        </p:nvSpPr>
        <p:spPr>
          <a:xfrm>
            <a:off x="6611068" y="6416936"/>
            <a:ext cx="5065864"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C. Analyze Data Imbalance:</a:t>
            </a:r>
          </a:p>
        </p:txBody>
      </p:sp>
      <p:sp>
        <p:nvSpPr>
          <p:cNvPr id="9" name="TextBox 9"/>
          <p:cNvSpPr txBox="1"/>
          <p:nvPr/>
        </p:nvSpPr>
        <p:spPr>
          <a:xfrm>
            <a:off x="1151859" y="7188904"/>
            <a:ext cx="15984282" cy="1934149"/>
          </a:xfrm>
          <a:prstGeom prst="rect">
            <a:avLst/>
          </a:prstGeom>
        </p:spPr>
        <p:txBody>
          <a:bodyPr lIns="0" tIns="0" rIns="0" bIns="0" rtlCol="0" anchor="t">
            <a:spAutoFit/>
          </a:bodyPr>
          <a:lstStyle/>
          <a:p>
            <a:pPr algn="just">
              <a:lnSpc>
                <a:spcPts val="3841"/>
              </a:lnSpc>
            </a:pPr>
            <a:r>
              <a:rPr lang="en-US" sz="2954">
                <a:solidFill>
                  <a:srgbClr val="000000"/>
                </a:solidFill>
                <a:latin typeface="Muli"/>
              </a:rPr>
              <a:t>Data imbalance can affect the accuracy of the analysis, especially for binary classification problems. Understanding the data distribution is crucial for building reliable models. We need to determine if there is data imbalance in the loan application dataset and calculate the ratio of data imbalance using Excel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8787" y="7213071"/>
            <a:ext cx="1577196" cy="476250"/>
          </a:xfrm>
          <a:prstGeom prst="rect">
            <a:avLst/>
          </a:prstGeom>
        </p:spPr>
        <p:txBody>
          <a:bodyPr lIns="0" tIns="0" rIns="0" bIns="0" rtlCol="0" anchor="t">
            <a:spAutoFit/>
          </a:bodyPr>
          <a:lstStyle/>
          <a:p>
            <a:pPr algn="l">
              <a:lnSpc>
                <a:spcPts val="3718"/>
              </a:lnSpc>
            </a:pPr>
            <a:r>
              <a:rPr lang="en-US" sz="3098">
                <a:solidFill>
                  <a:srgbClr val="000000"/>
                </a:solidFill>
                <a:latin typeface="Playfair Display Bold"/>
              </a:rPr>
              <a:t>Insights</a:t>
            </a:r>
          </a:p>
        </p:txBody>
      </p:sp>
      <p:grpSp>
        <p:nvGrpSpPr>
          <p:cNvPr id="3" name="Group 3"/>
          <p:cNvGrpSpPr/>
          <p:nvPr/>
        </p:nvGrpSpPr>
        <p:grpSpPr>
          <a:xfrm>
            <a:off x="348787" y="191723"/>
            <a:ext cx="17590426" cy="6854660"/>
            <a:chOff x="0" y="0"/>
            <a:chExt cx="13523760" cy="5269956"/>
          </a:xfrm>
        </p:grpSpPr>
        <p:sp>
          <p:nvSpPr>
            <p:cNvPr id="4" name="Freeform 4"/>
            <p:cNvSpPr/>
            <p:nvPr/>
          </p:nvSpPr>
          <p:spPr>
            <a:xfrm>
              <a:off x="0" y="0"/>
              <a:ext cx="13523759" cy="5269956"/>
            </a:xfrm>
            <a:custGeom>
              <a:avLst/>
              <a:gdLst/>
              <a:ahLst/>
              <a:cxnLst/>
              <a:rect l="l" t="t" r="r" b="b"/>
              <a:pathLst>
                <a:path w="13523759" h="5269956">
                  <a:moveTo>
                    <a:pt x="0" y="0"/>
                  </a:moveTo>
                  <a:lnTo>
                    <a:pt x="0" y="5269956"/>
                  </a:lnTo>
                  <a:lnTo>
                    <a:pt x="13523759" y="5269956"/>
                  </a:lnTo>
                  <a:lnTo>
                    <a:pt x="13523759" y="0"/>
                  </a:lnTo>
                  <a:lnTo>
                    <a:pt x="0" y="0"/>
                  </a:lnTo>
                  <a:close/>
                  <a:moveTo>
                    <a:pt x="13462800" y="5208996"/>
                  </a:moveTo>
                  <a:lnTo>
                    <a:pt x="59690" y="5208996"/>
                  </a:lnTo>
                  <a:lnTo>
                    <a:pt x="59690" y="59690"/>
                  </a:lnTo>
                  <a:lnTo>
                    <a:pt x="13462800" y="59690"/>
                  </a:lnTo>
                  <a:lnTo>
                    <a:pt x="13462800" y="5208996"/>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2868348" y="684655"/>
            <a:ext cx="12551304"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D. Perform Univariate, Segmented Univariate, and Bivariate Analysis:</a:t>
            </a:r>
          </a:p>
        </p:txBody>
      </p:sp>
      <p:sp>
        <p:nvSpPr>
          <p:cNvPr id="6" name="Freeform 6"/>
          <p:cNvSpPr/>
          <p:nvPr/>
        </p:nvSpPr>
        <p:spPr>
          <a:xfrm>
            <a:off x="9560406" y="74559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151859" y="1446425"/>
            <a:ext cx="15984282" cy="1934149"/>
          </a:xfrm>
          <a:prstGeom prst="rect">
            <a:avLst/>
          </a:prstGeom>
        </p:spPr>
        <p:txBody>
          <a:bodyPr lIns="0" tIns="0" rIns="0" bIns="0" rtlCol="0" anchor="t">
            <a:spAutoFit/>
          </a:bodyPr>
          <a:lstStyle/>
          <a:p>
            <a:pPr algn="just">
              <a:lnSpc>
                <a:spcPts val="3841"/>
              </a:lnSpc>
            </a:pPr>
            <a:r>
              <a:rPr lang="en-US" sz="2954">
                <a:solidFill>
                  <a:srgbClr val="000000"/>
                </a:solidFill>
                <a:latin typeface="Muli"/>
              </a:rPr>
              <a:t>To gain insights we need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p:txBody>
      </p:sp>
      <p:sp>
        <p:nvSpPr>
          <p:cNvPr id="8" name="TextBox 8"/>
          <p:cNvSpPr txBox="1"/>
          <p:nvPr/>
        </p:nvSpPr>
        <p:spPr>
          <a:xfrm>
            <a:off x="4557919" y="3761574"/>
            <a:ext cx="9172163"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E. Identify Top Correlations for Different Scenarios:</a:t>
            </a:r>
          </a:p>
        </p:txBody>
      </p:sp>
      <p:sp>
        <p:nvSpPr>
          <p:cNvPr id="9" name="TextBox 9"/>
          <p:cNvSpPr txBox="1"/>
          <p:nvPr/>
        </p:nvSpPr>
        <p:spPr>
          <a:xfrm>
            <a:off x="1275018" y="4619398"/>
            <a:ext cx="15984282" cy="1934149"/>
          </a:xfrm>
          <a:prstGeom prst="rect">
            <a:avLst/>
          </a:prstGeom>
        </p:spPr>
        <p:txBody>
          <a:bodyPr lIns="0" tIns="0" rIns="0" bIns="0" rtlCol="0" anchor="t">
            <a:spAutoFit/>
          </a:bodyPr>
          <a:lstStyle/>
          <a:p>
            <a:pPr algn="just">
              <a:lnSpc>
                <a:spcPts val="3841"/>
              </a:lnSpc>
            </a:pPr>
            <a:r>
              <a:rPr lang="en-US" sz="2954">
                <a:solidFill>
                  <a:srgbClr val="000000"/>
                </a:solidFill>
                <a:latin typeface="Muli"/>
              </a:rPr>
              <a:t>Understanding the correlation between variables and the target variable can provide insights into strong indicators of loan default. We need to segment the dataset based on different scenarios and identify the top correlations for each segmented data using Excel functions.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245091" y="-5540594"/>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57905" y="4457700"/>
            <a:ext cx="3972190" cy="1371600"/>
          </a:xfrm>
          <a:prstGeom prst="rect">
            <a:avLst/>
          </a:prstGeom>
        </p:spPr>
        <p:txBody>
          <a:bodyPr lIns="0" tIns="0" rIns="0" bIns="0" rtlCol="0" anchor="t">
            <a:spAutoFit/>
          </a:bodyPr>
          <a:lstStyle/>
          <a:p>
            <a:pPr algn="l">
              <a:lnSpc>
                <a:spcPts val="10800"/>
              </a:lnSpc>
            </a:pPr>
            <a:r>
              <a:rPr lang="en-US" sz="9000">
                <a:solidFill>
                  <a:srgbClr val="000000"/>
                </a:solidFill>
                <a:latin typeface="Playfair Display Bold"/>
              </a:rPr>
              <a:t>Results</a:t>
            </a:r>
          </a:p>
        </p:txBody>
      </p:sp>
      <p:grpSp>
        <p:nvGrpSpPr>
          <p:cNvPr id="4" name="Group 4"/>
          <p:cNvGrpSpPr/>
          <p:nvPr/>
        </p:nvGrpSpPr>
        <p:grpSpPr>
          <a:xfrm>
            <a:off x="6540315" y="3769319"/>
            <a:ext cx="5207370" cy="2748362"/>
            <a:chOff x="0" y="0"/>
            <a:chExt cx="4003497" cy="2112978"/>
          </a:xfrm>
        </p:grpSpPr>
        <p:sp>
          <p:nvSpPr>
            <p:cNvPr id="5" name="Freeform 5"/>
            <p:cNvSpPr/>
            <p:nvPr/>
          </p:nvSpPr>
          <p:spPr>
            <a:xfrm>
              <a:off x="0" y="0"/>
              <a:ext cx="4003497" cy="2112978"/>
            </a:xfrm>
            <a:custGeom>
              <a:avLst/>
              <a:gdLst/>
              <a:ahLst/>
              <a:cxnLst/>
              <a:rect l="l" t="t" r="r" b="b"/>
              <a:pathLst>
                <a:path w="4003497" h="2112978">
                  <a:moveTo>
                    <a:pt x="0" y="0"/>
                  </a:moveTo>
                  <a:lnTo>
                    <a:pt x="0" y="2112978"/>
                  </a:lnTo>
                  <a:lnTo>
                    <a:pt x="4003497" y="2112978"/>
                  </a:lnTo>
                  <a:lnTo>
                    <a:pt x="4003497" y="0"/>
                  </a:lnTo>
                  <a:lnTo>
                    <a:pt x="0" y="0"/>
                  </a:lnTo>
                  <a:close/>
                  <a:moveTo>
                    <a:pt x="3942537" y="2052018"/>
                  </a:moveTo>
                  <a:lnTo>
                    <a:pt x="59690" y="2052018"/>
                  </a:lnTo>
                  <a:lnTo>
                    <a:pt x="59690" y="59690"/>
                  </a:lnTo>
                  <a:lnTo>
                    <a:pt x="3942537" y="59690"/>
                  </a:lnTo>
                  <a:lnTo>
                    <a:pt x="3942537" y="2052018"/>
                  </a:lnTo>
                  <a:close/>
                </a:path>
              </a:pathLst>
            </a:custGeom>
            <a:gradFill rotWithShape="1">
              <a:gsLst>
                <a:gs pos="0">
                  <a:srgbClr val="5170FF">
                    <a:alpha val="50000"/>
                  </a:srgbClr>
                </a:gs>
                <a:gs pos="100000">
                  <a:srgbClr val="FF66C4">
                    <a:alpha val="50000"/>
                  </a:srgbClr>
                </a:gs>
              </a:gsLst>
              <a:lin ang="0"/>
            </a:gradFill>
          </p:spPr>
        </p:sp>
      </p:grpSp>
      <p:sp>
        <p:nvSpPr>
          <p:cNvPr id="6" name="Freeform 6"/>
          <p:cNvSpPr/>
          <p:nvPr/>
        </p:nvSpPr>
        <p:spPr>
          <a:xfrm>
            <a:off x="0" y="687584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32852" y="199887"/>
            <a:ext cx="12222297" cy="1144339"/>
            <a:chOff x="0" y="0"/>
            <a:chExt cx="9396668" cy="879783"/>
          </a:xfrm>
        </p:grpSpPr>
        <p:sp>
          <p:nvSpPr>
            <p:cNvPr id="3" name="Freeform 3"/>
            <p:cNvSpPr/>
            <p:nvPr/>
          </p:nvSpPr>
          <p:spPr>
            <a:xfrm>
              <a:off x="0" y="0"/>
              <a:ext cx="9396668" cy="879783"/>
            </a:xfrm>
            <a:custGeom>
              <a:avLst/>
              <a:gdLst/>
              <a:ahLst/>
              <a:cxnLst/>
              <a:rect l="l" t="t" r="r" b="b"/>
              <a:pathLst>
                <a:path w="9396668" h="879783">
                  <a:moveTo>
                    <a:pt x="0" y="0"/>
                  </a:moveTo>
                  <a:lnTo>
                    <a:pt x="0" y="879783"/>
                  </a:lnTo>
                  <a:lnTo>
                    <a:pt x="9396668" y="879783"/>
                  </a:lnTo>
                  <a:lnTo>
                    <a:pt x="9396668" y="0"/>
                  </a:lnTo>
                  <a:lnTo>
                    <a:pt x="0" y="0"/>
                  </a:lnTo>
                  <a:close/>
                  <a:moveTo>
                    <a:pt x="9335708" y="818823"/>
                  </a:moveTo>
                  <a:lnTo>
                    <a:pt x="59690" y="818823"/>
                  </a:lnTo>
                  <a:lnTo>
                    <a:pt x="59690" y="59690"/>
                  </a:lnTo>
                  <a:lnTo>
                    <a:pt x="9335708" y="59690"/>
                  </a:lnTo>
                  <a:lnTo>
                    <a:pt x="9335708" y="818823"/>
                  </a:lnTo>
                  <a:close/>
                </a:path>
              </a:pathLst>
            </a:custGeom>
            <a:gradFill rotWithShape="1">
              <a:gsLst>
                <a:gs pos="0">
                  <a:srgbClr val="5170FF">
                    <a:alpha val="50000"/>
                  </a:srgbClr>
                </a:gs>
                <a:gs pos="100000">
                  <a:srgbClr val="FF66C4">
                    <a:alpha val="50000"/>
                  </a:srgbClr>
                </a:gs>
              </a:gsLst>
              <a:lin ang="0"/>
            </a:gradFill>
          </p:spPr>
        </p:sp>
      </p:grpSp>
      <p:sp>
        <p:nvSpPr>
          <p:cNvPr id="4" name="TextBox 4"/>
          <p:cNvSpPr txBox="1"/>
          <p:nvPr/>
        </p:nvSpPr>
        <p:spPr>
          <a:xfrm>
            <a:off x="3342963" y="458048"/>
            <a:ext cx="11602075" cy="570866"/>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A. Identify Missing Data and Deal with it Appropriately</a:t>
            </a:r>
          </a:p>
        </p:txBody>
      </p:sp>
      <p:sp>
        <p:nvSpPr>
          <p:cNvPr id="5" name="TextBox 5"/>
          <p:cNvSpPr txBox="1"/>
          <p:nvPr/>
        </p:nvSpPr>
        <p:spPr>
          <a:xfrm>
            <a:off x="2231538" y="3258061"/>
            <a:ext cx="4264221" cy="546674"/>
          </a:xfrm>
          <a:prstGeom prst="rect">
            <a:avLst/>
          </a:prstGeom>
        </p:spPr>
        <p:txBody>
          <a:bodyPr lIns="0" tIns="0" rIns="0" bIns="0" rtlCol="0" anchor="t">
            <a:spAutoFit/>
          </a:bodyPr>
          <a:lstStyle/>
          <a:p>
            <a:pPr algn="just">
              <a:lnSpc>
                <a:spcPts val="4491"/>
              </a:lnSpc>
            </a:pPr>
            <a:r>
              <a:rPr lang="en-US" sz="3454">
                <a:solidFill>
                  <a:srgbClr val="000000"/>
                </a:solidFill>
                <a:latin typeface="Muli Bold"/>
              </a:rPr>
              <a:t>Application Dataset </a:t>
            </a:r>
          </a:p>
        </p:txBody>
      </p:sp>
      <p:grpSp>
        <p:nvGrpSpPr>
          <p:cNvPr id="6" name="Group 6"/>
          <p:cNvGrpSpPr/>
          <p:nvPr/>
        </p:nvGrpSpPr>
        <p:grpSpPr>
          <a:xfrm>
            <a:off x="4747169" y="4305661"/>
            <a:ext cx="2405677" cy="1605740"/>
            <a:chOff x="0" y="0"/>
            <a:chExt cx="1849517" cy="1234515"/>
          </a:xfrm>
        </p:grpSpPr>
        <p:sp>
          <p:nvSpPr>
            <p:cNvPr id="7" name="Freeform 7"/>
            <p:cNvSpPr/>
            <p:nvPr/>
          </p:nvSpPr>
          <p:spPr>
            <a:xfrm>
              <a:off x="0" y="0"/>
              <a:ext cx="1849517" cy="1234515"/>
            </a:xfrm>
            <a:custGeom>
              <a:avLst/>
              <a:gdLst/>
              <a:ahLst/>
              <a:cxnLst/>
              <a:rect l="l" t="t" r="r" b="b"/>
              <a:pathLst>
                <a:path w="1849517" h="1234515">
                  <a:moveTo>
                    <a:pt x="0" y="0"/>
                  </a:moveTo>
                  <a:lnTo>
                    <a:pt x="0" y="1234515"/>
                  </a:lnTo>
                  <a:lnTo>
                    <a:pt x="1849517" y="1234515"/>
                  </a:lnTo>
                  <a:lnTo>
                    <a:pt x="1849517" y="0"/>
                  </a:lnTo>
                  <a:lnTo>
                    <a:pt x="0" y="0"/>
                  </a:lnTo>
                  <a:close/>
                  <a:moveTo>
                    <a:pt x="1788557" y="1173555"/>
                  </a:moveTo>
                  <a:lnTo>
                    <a:pt x="59690" y="1173555"/>
                  </a:lnTo>
                  <a:lnTo>
                    <a:pt x="59690" y="59690"/>
                  </a:lnTo>
                  <a:lnTo>
                    <a:pt x="1788557" y="59690"/>
                  </a:lnTo>
                  <a:lnTo>
                    <a:pt x="1788557" y="1173555"/>
                  </a:lnTo>
                  <a:close/>
                </a:path>
              </a:pathLst>
            </a:custGeom>
            <a:gradFill rotWithShape="1">
              <a:gsLst>
                <a:gs pos="0">
                  <a:srgbClr val="5170FF">
                    <a:alpha val="50000"/>
                  </a:srgbClr>
                </a:gs>
                <a:gs pos="100000">
                  <a:srgbClr val="FF66C4">
                    <a:alpha val="50000"/>
                  </a:srgbClr>
                </a:gs>
              </a:gsLst>
              <a:lin ang="0"/>
            </a:gradFill>
          </p:spPr>
        </p:sp>
      </p:grpSp>
      <p:sp>
        <p:nvSpPr>
          <p:cNvPr id="8" name="TextBox 8"/>
          <p:cNvSpPr txBox="1"/>
          <p:nvPr/>
        </p:nvSpPr>
        <p:spPr>
          <a:xfrm>
            <a:off x="5154582" y="4504900"/>
            <a:ext cx="1590850"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Columns</a:t>
            </a:r>
          </a:p>
        </p:txBody>
      </p:sp>
      <p:sp>
        <p:nvSpPr>
          <p:cNvPr id="9" name="TextBox 9"/>
          <p:cNvSpPr txBox="1"/>
          <p:nvPr/>
        </p:nvSpPr>
        <p:spPr>
          <a:xfrm>
            <a:off x="5555588" y="5229501"/>
            <a:ext cx="788838"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122</a:t>
            </a:r>
          </a:p>
        </p:txBody>
      </p:sp>
      <p:grpSp>
        <p:nvGrpSpPr>
          <p:cNvPr id="10" name="Group 10"/>
          <p:cNvGrpSpPr/>
          <p:nvPr/>
        </p:nvGrpSpPr>
        <p:grpSpPr>
          <a:xfrm>
            <a:off x="3032852" y="6965545"/>
            <a:ext cx="2405677" cy="1605740"/>
            <a:chOff x="0" y="0"/>
            <a:chExt cx="1849517" cy="1234515"/>
          </a:xfrm>
        </p:grpSpPr>
        <p:sp>
          <p:nvSpPr>
            <p:cNvPr id="11" name="Freeform 11"/>
            <p:cNvSpPr/>
            <p:nvPr/>
          </p:nvSpPr>
          <p:spPr>
            <a:xfrm>
              <a:off x="0" y="0"/>
              <a:ext cx="1849517" cy="1234515"/>
            </a:xfrm>
            <a:custGeom>
              <a:avLst/>
              <a:gdLst/>
              <a:ahLst/>
              <a:cxnLst/>
              <a:rect l="l" t="t" r="r" b="b"/>
              <a:pathLst>
                <a:path w="1849517" h="1234515">
                  <a:moveTo>
                    <a:pt x="0" y="0"/>
                  </a:moveTo>
                  <a:lnTo>
                    <a:pt x="0" y="1234515"/>
                  </a:lnTo>
                  <a:lnTo>
                    <a:pt x="1849517" y="1234515"/>
                  </a:lnTo>
                  <a:lnTo>
                    <a:pt x="1849517" y="0"/>
                  </a:lnTo>
                  <a:lnTo>
                    <a:pt x="0" y="0"/>
                  </a:lnTo>
                  <a:close/>
                  <a:moveTo>
                    <a:pt x="1788557" y="1173555"/>
                  </a:moveTo>
                  <a:lnTo>
                    <a:pt x="59690" y="1173555"/>
                  </a:lnTo>
                  <a:lnTo>
                    <a:pt x="59690" y="59690"/>
                  </a:lnTo>
                  <a:lnTo>
                    <a:pt x="1788557" y="59690"/>
                  </a:lnTo>
                  <a:lnTo>
                    <a:pt x="1788557" y="1173555"/>
                  </a:lnTo>
                  <a:close/>
                </a:path>
              </a:pathLst>
            </a:custGeom>
            <a:gradFill rotWithShape="1">
              <a:gsLst>
                <a:gs pos="0">
                  <a:srgbClr val="5170FF">
                    <a:alpha val="50000"/>
                  </a:srgbClr>
                </a:gs>
                <a:gs pos="100000">
                  <a:srgbClr val="FF66C4">
                    <a:alpha val="50000"/>
                  </a:srgbClr>
                </a:gs>
              </a:gsLst>
              <a:lin ang="0"/>
            </a:gradFill>
          </p:spPr>
        </p:sp>
      </p:grpSp>
      <p:sp>
        <p:nvSpPr>
          <p:cNvPr id="12" name="TextBox 12"/>
          <p:cNvSpPr txBox="1"/>
          <p:nvPr/>
        </p:nvSpPr>
        <p:spPr>
          <a:xfrm>
            <a:off x="3837978" y="7125242"/>
            <a:ext cx="795425"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Null</a:t>
            </a:r>
          </a:p>
        </p:txBody>
      </p:sp>
      <p:sp>
        <p:nvSpPr>
          <p:cNvPr id="13" name="TextBox 13"/>
          <p:cNvSpPr txBox="1"/>
          <p:nvPr/>
        </p:nvSpPr>
        <p:spPr>
          <a:xfrm>
            <a:off x="3969593" y="7863665"/>
            <a:ext cx="532195"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67</a:t>
            </a:r>
          </a:p>
        </p:txBody>
      </p:sp>
      <p:grpSp>
        <p:nvGrpSpPr>
          <p:cNvPr id="14" name="Group 14"/>
          <p:cNvGrpSpPr/>
          <p:nvPr/>
        </p:nvGrpSpPr>
        <p:grpSpPr>
          <a:xfrm>
            <a:off x="1028700" y="4340630"/>
            <a:ext cx="2405677" cy="1605740"/>
            <a:chOff x="0" y="0"/>
            <a:chExt cx="3207569" cy="2140986"/>
          </a:xfrm>
        </p:grpSpPr>
        <p:grpSp>
          <p:nvGrpSpPr>
            <p:cNvPr id="15" name="Group 15"/>
            <p:cNvGrpSpPr/>
            <p:nvPr/>
          </p:nvGrpSpPr>
          <p:grpSpPr>
            <a:xfrm>
              <a:off x="0" y="0"/>
              <a:ext cx="3207569" cy="2140986"/>
              <a:chOff x="0" y="0"/>
              <a:chExt cx="1849517" cy="1234515"/>
            </a:xfrm>
          </p:grpSpPr>
          <p:sp>
            <p:nvSpPr>
              <p:cNvPr id="16" name="Freeform 16"/>
              <p:cNvSpPr/>
              <p:nvPr/>
            </p:nvSpPr>
            <p:spPr>
              <a:xfrm>
                <a:off x="0" y="0"/>
                <a:ext cx="1849517" cy="1234515"/>
              </a:xfrm>
              <a:custGeom>
                <a:avLst/>
                <a:gdLst/>
                <a:ahLst/>
                <a:cxnLst/>
                <a:rect l="l" t="t" r="r" b="b"/>
                <a:pathLst>
                  <a:path w="1849517" h="1234515">
                    <a:moveTo>
                      <a:pt x="0" y="0"/>
                    </a:moveTo>
                    <a:lnTo>
                      <a:pt x="0" y="1234515"/>
                    </a:lnTo>
                    <a:lnTo>
                      <a:pt x="1849517" y="1234515"/>
                    </a:lnTo>
                    <a:lnTo>
                      <a:pt x="1849517" y="0"/>
                    </a:lnTo>
                    <a:lnTo>
                      <a:pt x="0" y="0"/>
                    </a:lnTo>
                    <a:close/>
                    <a:moveTo>
                      <a:pt x="1788557" y="1173555"/>
                    </a:moveTo>
                    <a:lnTo>
                      <a:pt x="59690" y="1173555"/>
                    </a:lnTo>
                    <a:lnTo>
                      <a:pt x="59690" y="59690"/>
                    </a:lnTo>
                    <a:lnTo>
                      <a:pt x="1788557" y="59690"/>
                    </a:lnTo>
                    <a:lnTo>
                      <a:pt x="1788557" y="1173555"/>
                    </a:lnTo>
                    <a:close/>
                  </a:path>
                </a:pathLst>
              </a:custGeom>
              <a:gradFill rotWithShape="1">
                <a:gsLst>
                  <a:gs pos="0">
                    <a:srgbClr val="5170FF">
                      <a:alpha val="50000"/>
                    </a:srgbClr>
                  </a:gs>
                  <a:gs pos="100000">
                    <a:srgbClr val="FF66C4">
                      <a:alpha val="50000"/>
                    </a:srgbClr>
                  </a:gs>
                </a:gsLst>
                <a:lin ang="0"/>
              </a:gradFill>
            </p:spPr>
          </p:sp>
        </p:grpSp>
        <p:sp>
          <p:nvSpPr>
            <p:cNvPr id="17" name="TextBox 17"/>
            <p:cNvSpPr txBox="1"/>
            <p:nvPr/>
          </p:nvSpPr>
          <p:spPr>
            <a:xfrm>
              <a:off x="885410" y="228551"/>
              <a:ext cx="1436750"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Rows</a:t>
              </a:r>
            </a:p>
          </p:txBody>
        </p:sp>
        <p:sp>
          <p:nvSpPr>
            <p:cNvPr id="18" name="TextBox 18"/>
            <p:cNvSpPr txBox="1"/>
            <p:nvPr/>
          </p:nvSpPr>
          <p:spPr>
            <a:xfrm>
              <a:off x="821249" y="1194687"/>
              <a:ext cx="1565072"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a:rPr>
                <a:t>50000</a:t>
              </a:r>
            </a:p>
          </p:txBody>
        </p:sp>
        <p:sp>
          <p:nvSpPr>
            <p:cNvPr id="19" name="AutoShape 19"/>
            <p:cNvSpPr/>
            <p:nvPr/>
          </p:nvSpPr>
          <p:spPr>
            <a:xfrm>
              <a:off x="0" y="1023867"/>
              <a:ext cx="3207569"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grpSp>
      <p:sp>
        <p:nvSpPr>
          <p:cNvPr id="20" name="AutoShape 20"/>
          <p:cNvSpPr/>
          <p:nvPr/>
        </p:nvSpPr>
        <p:spPr>
          <a:xfrm>
            <a:off x="4747169" y="5108530"/>
            <a:ext cx="2405677" cy="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1" name="AutoShape 21"/>
          <p:cNvSpPr/>
          <p:nvPr/>
        </p:nvSpPr>
        <p:spPr>
          <a:xfrm>
            <a:off x="3032852" y="7749365"/>
            <a:ext cx="2405677" cy="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2" name="TextBox 22"/>
          <p:cNvSpPr txBox="1"/>
          <p:nvPr/>
        </p:nvSpPr>
        <p:spPr>
          <a:xfrm>
            <a:off x="10377498" y="3258061"/>
            <a:ext cx="6210436" cy="546674"/>
          </a:xfrm>
          <a:prstGeom prst="rect">
            <a:avLst/>
          </a:prstGeom>
        </p:spPr>
        <p:txBody>
          <a:bodyPr lIns="0" tIns="0" rIns="0" bIns="0" rtlCol="0" anchor="t">
            <a:spAutoFit/>
          </a:bodyPr>
          <a:lstStyle/>
          <a:p>
            <a:pPr algn="just">
              <a:lnSpc>
                <a:spcPts val="4491"/>
              </a:lnSpc>
            </a:pPr>
            <a:r>
              <a:rPr lang="en-US" sz="3454">
                <a:solidFill>
                  <a:srgbClr val="000000"/>
                </a:solidFill>
                <a:latin typeface="Muli Bold"/>
              </a:rPr>
              <a:t>Previous Application Dataset</a:t>
            </a:r>
          </a:p>
        </p:txBody>
      </p:sp>
      <p:grpSp>
        <p:nvGrpSpPr>
          <p:cNvPr id="23" name="Group 23"/>
          <p:cNvGrpSpPr/>
          <p:nvPr/>
        </p:nvGrpSpPr>
        <p:grpSpPr>
          <a:xfrm>
            <a:off x="10377498" y="4340630"/>
            <a:ext cx="2405677" cy="1605740"/>
            <a:chOff x="0" y="0"/>
            <a:chExt cx="1849517" cy="1234515"/>
          </a:xfrm>
        </p:grpSpPr>
        <p:sp>
          <p:nvSpPr>
            <p:cNvPr id="24" name="Freeform 24"/>
            <p:cNvSpPr/>
            <p:nvPr/>
          </p:nvSpPr>
          <p:spPr>
            <a:xfrm>
              <a:off x="0" y="0"/>
              <a:ext cx="1849517" cy="1234515"/>
            </a:xfrm>
            <a:custGeom>
              <a:avLst/>
              <a:gdLst/>
              <a:ahLst/>
              <a:cxnLst/>
              <a:rect l="l" t="t" r="r" b="b"/>
              <a:pathLst>
                <a:path w="1849517" h="1234515">
                  <a:moveTo>
                    <a:pt x="0" y="0"/>
                  </a:moveTo>
                  <a:lnTo>
                    <a:pt x="0" y="1234515"/>
                  </a:lnTo>
                  <a:lnTo>
                    <a:pt x="1849517" y="1234515"/>
                  </a:lnTo>
                  <a:lnTo>
                    <a:pt x="1849517" y="0"/>
                  </a:lnTo>
                  <a:lnTo>
                    <a:pt x="0" y="0"/>
                  </a:lnTo>
                  <a:close/>
                  <a:moveTo>
                    <a:pt x="1788557" y="1173555"/>
                  </a:moveTo>
                  <a:lnTo>
                    <a:pt x="59690" y="1173555"/>
                  </a:lnTo>
                  <a:lnTo>
                    <a:pt x="59690" y="59690"/>
                  </a:lnTo>
                  <a:lnTo>
                    <a:pt x="1788557" y="59690"/>
                  </a:lnTo>
                  <a:lnTo>
                    <a:pt x="1788557" y="1173555"/>
                  </a:lnTo>
                  <a:close/>
                </a:path>
              </a:pathLst>
            </a:custGeom>
            <a:gradFill rotWithShape="1">
              <a:gsLst>
                <a:gs pos="0">
                  <a:srgbClr val="5170FF">
                    <a:alpha val="50000"/>
                  </a:srgbClr>
                </a:gs>
                <a:gs pos="100000">
                  <a:srgbClr val="FF66C4">
                    <a:alpha val="50000"/>
                  </a:srgbClr>
                </a:gs>
              </a:gsLst>
              <a:lin ang="0"/>
            </a:gradFill>
          </p:spPr>
        </p:sp>
      </p:grpSp>
      <p:grpSp>
        <p:nvGrpSpPr>
          <p:cNvPr id="25" name="Group 25"/>
          <p:cNvGrpSpPr/>
          <p:nvPr/>
        </p:nvGrpSpPr>
        <p:grpSpPr>
          <a:xfrm>
            <a:off x="14321022" y="4340630"/>
            <a:ext cx="2405677" cy="1605740"/>
            <a:chOff x="0" y="0"/>
            <a:chExt cx="1849517" cy="1234515"/>
          </a:xfrm>
        </p:grpSpPr>
        <p:sp>
          <p:nvSpPr>
            <p:cNvPr id="26" name="Freeform 26"/>
            <p:cNvSpPr/>
            <p:nvPr/>
          </p:nvSpPr>
          <p:spPr>
            <a:xfrm>
              <a:off x="0" y="0"/>
              <a:ext cx="1849517" cy="1234515"/>
            </a:xfrm>
            <a:custGeom>
              <a:avLst/>
              <a:gdLst/>
              <a:ahLst/>
              <a:cxnLst/>
              <a:rect l="l" t="t" r="r" b="b"/>
              <a:pathLst>
                <a:path w="1849517" h="1234515">
                  <a:moveTo>
                    <a:pt x="0" y="0"/>
                  </a:moveTo>
                  <a:lnTo>
                    <a:pt x="0" y="1234515"/>
                  </a:lnTo>
                  <a:lnTo>
                    <a:pt x="1849517" y="1234515"/>
                  </a:lnTo>
                  <a:lnTo>
                    <a:pt x="1849517" y="0"/>
                  </a:lnTo>
                  <a:lnTo>
                    <a:pt x="0" y="0"/>
                  </a:lnTo>
                  <a:close/>
                  <a:moveTo>
                    <a:pt x="1788557" y="1173555"/>
                  </a:moveTo>
                  <a:lnTo>
                    <a:pt x="59690" y="1173555"/>
                  </a:lnTo>
                  <a:lnTo>
                    <a:pt x="59690" y="59690"/>
                  </a:lnTo>
                  <a:lnTo>
                    <a:pt x="1788557" y="59690"/>
                  </a:lnTo>
                  <a:lnTo>
                    <a:pt x="1788557" y="1173555"/>
                  </a:lnTo>
                  <a:close/>
                </a:path>
              </a:pathLst>
            </a:custGeom>
            <a:gradFill rotWithShape="1">
              <a:gsLst>
                <a:gs pos="0">
                  <a:srgbClr val="5170FF">
                    <a:alpha val="50000"/>
                  </a:srgbClr>
                </a:gs>
                <a:gs pos="100000">
                  <a:srgbClr val="FF66C4">
                    <a:alpha val="50000"/>
                  </a:srgbClr>
                </a:gs>
              </a:gsLst>
              <a:lin ang="0"/>
            </a:gradFill>
          </p:spPr>
        </p:sp>
      </p:grpSp>
      <p:grpSp>
        <p:nvGrpSpPr>
          <p:cNvPr id="27" name="Group 27"/>
          <p:cNvGrpSpPr/>
          <p:nvPr/>
        </p:nvGrpSpPr>
        <p:grpSpPr>
          <a:xfrm>
            <a:off x="12466834" y="6965545"/>
            <a:ext cx="2405677" cy="1605740"/>
            <a:chOff x="0" y="0"/>
            <a:chExt cx="1849517" cy="1234515"/>
          </a:xfrm>
        </p:grpSpPr>
        <p:sp>
          <p:nvSpPr>
            <p:cNvPr id="28" name="Freeform 28"/>
            <p:cNvSpPr/>
            <p:nvPr/>
          </p:nvSpPr>
          <p:spPr>
            <a:xfrm>
              <a:off x="0" y="0"/>
              <a:ext cx="1849517" cy="1234515"/>
            </a:xfrm>
            <a:custGeom>
              <a:avLst/>
              <a:gdLst/>
              <a:ahLst/>
              <a:cxnLst/>
              <a:rect l="l" t="t" r="r" b="b"/>
              <a:pathLst>
                <a:path w="1849517" h="1234515">
                  <a:moveTo>
                    <a:pt x="0" y="0"/>
                  </a:moveTo>
                  <a:lnTo>
                    <a:pt x="0" y="1234515"/>
                  </a:lnTo>
                  <a:lnTo>
                    <a:pt x="1849517" y="1234515"/>
                  </a:lnTo>
                  <a:lnTo>
                    <a:pt x="1849517" y="0"/>
                  </a:lnTo>
                  <a:lnTo>
                    <a:pt x="0" y="0"/>
                  </a:lnTo>
                  <a:close/>
                  <a:moveTo>
                    <a:pt x="1788557" y="1173555"/>
                  </a:moveTo>
                  <a:lnTo>
                    <a:pt x="59690" y="1173555"/>
                  </a:lnTo>
                  <a:lnTo>
                    <a:pt x="59690" y="59690"/>
                  </a:lnTo>
                  <a:lnTo>
                    <a:pt x="1788557" y="59690"/>
                  </a:lnTo>
                  <a:lnTo>
                    <a:pt x="1788557" y="1173555"/>
                  </a:lnTo>
                  <a:close/>
                </a:path>
              </a:pathLst>
            </a:custGeom>
            <a:gradFill rotWithShape="1">
              <a:gsLst>
                <a:gs pos="0">
                  <a:srgbClr val="5170FF">
                    <a:alpha val="50000"/>
                  </a:srgbClr>
                </a:gs>
                <a:gs pos="100000">
                  <a:srgbClr val="FF66C4">
                    <a:alpha val="50000"/>
                  </a:srgbClr>
                </a:gs>
              </a:gsLst>
              <a:lin ang="0"/>
            </a:gradFill>
          </p:spPr>
        </p:sp>
      </p:grpSp>
      <p:sp>
        <p:nvSpPr>
          <p:cNvPr id="29" name="TextBox 29"/>
          <p:cNvSpPr txBox="1"/>
          <p:nvPr/>
        </p:nvSpPr>
        <p:spPr>
          <a:xfrm>
            <a:off x="11041555" y="4504900"/>
            <a:ext cx="1077562"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Rows</a:t>
            </a:r>
          </a:p>
        </p:txBody>
      </p:sp>
      <p:sp>
        <p:nvSpPr>
          <p:cNvPr id="30" name="AutoShape 30"/>
          <p:cNvSpPr/>
          <p:nvPr/>
        </p:nvSpPr>
        <p:spPr>
          <a:xfrm>
            <a:off x="10377498" y="5162550"/>
            <a:ext cx="2405677" cy="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31" name="TextBox 31"/>
          <p:cNvSpPr txBox="1"/>
          <p:nvPr/>
        </p:nvSpPr>
        <p:spPr>
          <a:xfrm>
            <a:off x="14728436" y="4504900"/>
            <a:ext cx="1590850"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Columns</a:t>
            </a:r>
          </a:p>
        </p:txBody>
      </p:sp>
      <p:sp>
        <p:nvSpPr>
          <p:cNvPr id="32" name="AutoShape 32"/>
          <p:cNvSpPr/>
          <p:nvPr/>
        </p:nvSpPr>
        <p:spPr>
          <a:xfrm>
            <a:off x="14321022" y="5162550"/>
            <a:ext cx="2405677" cy="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33" name="AutoShape 33"/>
          <p:cNvSpPr/>
          <p:nvPr/>
        </p:nvSpPr>
        <p:spPr>
          <a:xfrm>
            <a:off x="12466834" y="7749365"/>
            <a:ext cx="2405677" cy="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34" name="TextBox 34"/>
          <p:cNvSpPr txBox="1"/>
          <p:nvPr/>
        </p:nvSpPr>
        <p:spPr>
          <a:xfrm>
            <a:off x="13271960" y="7125242"/>
            <a:ext cx="795425"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Null</a:t>
            </a:r>
          </a:p>
        </p:txBody>
      </p:sp>
      <p:sp>
        <p:nvSpPr>
          <p:cNvPr id="35" name="TextBox 35"/>
          <p:cNvSpPr txBox="1"/>
          <p:nvPr/>
        </p:nvSpPr>
        <p:spPr>
          <a:xfrm>
            <a:off x="10993434" y="5229501"/>
            <a:ext cx="1173804"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50000</a:t>
            </a:r>
          </a:p>
        </p:txBody>
      </p:sp>
      <p:sp>
        <p:nvSpPr>
          <p:cNvPr id="36" name="TextBox 36"/>
          <p:cNvSpPr txBox="1"/>
          <p:nvPr/>
        </p:nvSpPr>
        <p:spPr>
          <a:xfrm>
            <a:off x="15255148" y="5229501"/>
            <a:ext cx="629568"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36</a:t>
            </a:r>
          </a:p>
        </p:txBody>
      </p:sp>
      <p:sp>
        <p:nvSpPr>
          <p:cNvPr id="37" name="TextBox 37"/>
          <p:cNvSpPr txBox="1"/>
          <p:nvPr/>
        </p:nvSpPr>
        <p:spPr>
          <a:xfrm>
            <a:off x="13403575" y="7863665"/>
            <a:ext cx="532195"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62983" y="-6310525"/>
            <a:ext cx="9042909" cy="9026468"/>
          </a:xfrm>
          <a:custGeom>
            <a:avLst/>
            <a:gdLst/>
            <a:ahLst/>
            <a:cxnLst/>
            <a:rect l="l" t="t" r="r" b="b"/>
            <a:pathLst>
              <a:path w="9042909" h="9026468">
                <a:moveTo>
                  <a:pt x="0" y="0"/>
                </a:moveTo>
                <a:lnTo>
                  <a:pt x="9042910" y="0"/>
                </a:lnTo>
                <a:lnTo>
                  <a:pt x="9042910"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637193" y="1354783"/>
            <a:ext cx="5378466" cy="1144339"/>
            <a:chOff x="0" y="0"/>
            <a:chExt cx="7171288" cy="1525785"/>
          </a:xfrm>
        </p:grpSpPr>
        <p:grpSp>
          <p:nvGrpSpPr>
            <p:cNvPr id="4" name="Group 4"/>
            <p:cNvGrpSpPr/>
            <p:nvPr/>
          </p:nvGrpSpPr>
          <p:grpSpPr>
            <a:xfrm>
              <a:off x="0" y="0"/>
              <a:ext cx="7171288" cy="1525785"/>
              <a:chOff x="0" y="0"/>
              <a:chExt cx="4135038" cy="879783"/>
            </a:xfrm>
          </p:grpSpPr>
          <p:sp>
            <p:nvSpPr>
              <p:cNvPr id="5" name="Freeform 5"/>
              <p:cNvSpPr/>
              <p:nvPr/>
            </p:nvSpPr>
            <p:spPr>
              <a:xfrm>
                <a:off x="0" y="0"/>
                <a:ext cx="4135038" cy="879783"/>
              </a:xfrm>
              <a:custGeom>
                <a:avLst/>
                <a:gdLst/>
                <a:ahLst/>
                <a:cxnLst/>
                <a:rect l="l" t="t" r="r" b="b"/>
                <a:pathLst>
                  <a:path w="4135038" h="879783">
                    <a:moveTo>
                      <a:pt x="0" y="0"/>
                    </a:moveTo>
                    <a:lnTo>
                      <a:pt x="0" y="879783"/>
                    </a:lnTo>
                    <a:lnTo>
                      <a:pt x="4135038" y="879783"/>
                    </a:lnTo>
                    <a:lnTo>
                      <a:pt x="4135038" y="0"/>
                    </a:lnTo>
                    <a:lnTo>
                      <a:pt x="0" y="0"/>
                    </a:lnTo>
                    <a:close/>
                    <a:moveTo>
                      <a:pt x="4074078" y="818823"/>
                    </a:moveTo>
                    <a:lnTo>
                      <a:pt x="59690" y="818823"/>
                    </a:lnTo>
                    <a:lnTo>
                      <a:pt x="59690" y="59690"/>
                    </a:lnTo>
                    <a:lnTo>
                      <a:pt x="4074078" y="59690"/>
                    </a:lnTo>
                    <a:lnTo>
                      <a:pt x="4074078" y="818823"/>
                    </a:lnTo>
                    <a:close/>
                  </a:path>
                </a:pathLst>
              </a:custGeom>
              <a:gradFill rotWithShape="1">
                <a:gsLst>
                  <a:gs pos="0">
                    <a:srgbClr val="5170FF">
                      <a:alpha val="50000"/>
                    </a:srgbClr>
                  </a:gs>
                  <a:gs pos="100000">
                    <a:srgbClr val="FF66C4">
                      <a:alpha val="50000"/>
                    </a:srgbClr>
                  </a:gs>
                </a:gsLst>
                <a:lin ang="0"/>
              </a:gradFill>
            </p:spPr>
          </p:sp>
        </p:grpSp>
        <p:sp>
          <p:nvSpPr>
            <p:cNvPr id="6" name="TextBox 6"/>
            <p:cNvSpPr txBox="1"/>
            <p:nvPr/>
          </p:nvSpPr>
          <p:spPr>
            <a:xfrm>
              <a:off x="256644" y="363265"/>
              <a:ext cx="6658000" cy="742105"/>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Handling Missing Data</a:t>
              </a:r>
            </a:p>
          </p:txBody>
        </p:sp>
      </p:grpSp>
      <p:grpSp>
        <p:nvGrpSpPr>
          <p:cNvPr id="7" name="Group 7"/>
          <p:cNvGrpSpPr/>
          <p:nvPr/>
        </p:nvGrpSpPr>
        <p:grpSpPr>
          <a:xfrm>
            <a:off x="2021707" y="3005794"/>
            <a:ext cx="11987903" cy="4275412"/>
            <a:chOff x="0" y="0"/>
            <a:chExt cx="15983870" cy="5700549"/>
          </a:xfrm>
        </p:grpSpPr>
        <p:sp>
          <p:nvSpPr>
            <p:cNvPr id="8" name="AutoShape 8"/>
            <p:cNvSpPr/>
            <p:nvPr/>
          </p:nvSpPr>
          <p:spPr>
            <a:xfrm flipV="1">
              <a:off x="25400" y="25400"/>
              <a:ext cx="15958470"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9" name="AutoShape 9"/>
            <p:cNvSpPr/>
            <p:nvPr/>
          </p:nvSpPr>
          <p:spPr>
            <a:xfrm>
              <a:off x="25400" y="5675149"/>
              <a:ext cx="15958470"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0" name="AutoShape 10"/>
            <p:cNvSpPr/>
            <p:nvPr/>
          </p:nvSpPr>
          <p:spPr>
            <a:xfrm>
              <a:off x="25400" y="50800"/>
              <a:ext cx="0" cy="5624349"/>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1" name="AutoShape 11"/>
            <p:cNvSpPr/>
            <p:nvPr/>
          </p:nvSpPr>
          <p:spPr>
            <a:xfrm flipV="1">
              <a:off x="25400" y="1169627"/>
              <a:ext cx="15958470"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2" name="AutoShape 12"/>
            <p:cNvSpPr/>
            <p:nvPr/>
          </p:nvSpPr>
          <p:spPr>
            <a:xfrm>
              <a:off x="4331310" y="50800"/>
              <a:ext cx="0" cy="5624349"/>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3" name="AutoShape 13"/>
            <p:cNvSpPr/>
            <p:nvPr/>
          </p:nvSpPr>
          <p:spPr>
            <a:xfrm flipV="1">
              <a:off x="25400" y="4024811"/>
              <a:ext cx="15958470"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4" name="AutoShape 14"/>
            <p:cNvSpPr/>
            <p:nvPr/>
          </p:nvSpPr>
          <p:spPr>
            <a:xfrm>
              <a:off x="4331310" y="2599013"/>
              <a:ext cx="11652560"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15" name="Group 15"/>
            <p:cNvGrpSpPr/>
            <p:nvPr/>
          </p:nvGrpSpPr>
          <p:grpSpPr>
            <a:xfrm>
              <a:off x="120955" y="1364988"/>
              <a:ext cx="4114800" cy="2460874"/>
              <a:chOff x="0" y="0"/>
              <a:chExt cx="812800" cy="486099"/>
            </a:xfrm>
          </p:grpSpPr>
          <p:sp>
            <p:nvSpPr>
              <p:cNvPr id="16" name="Freeform 16"/>
              <p:cNvSpPr/>
              <p:nvPr/>
            </p:nvSpPr>
            <p:spPr>
              <a:xfrm>
                <a:off x="0" y="0"/>
                <a:ext cx="812800" cy="486099"/>
              </a:xfrm>
              <a:custGeom>
                <a:avLst/>
                <a:gdLst/>
                <a:ahLst/>
                <a:cxnLst/>
                <a:rect l="l" t="t" r="r" b="b"/>
                <a:pathLst>
                  <a:path w="812800" h="486099">
                    <a:moveTo>
                      <a:pt x="0" y="0"/>
                    </a:moveTo>
                    <a:lnTo>
                      <a:pt x="812800" y="0"/>
                    </a:lnTo>
                    <a:lnTo>
                      <a:pt x="812800" y="486099"/>
                    </a:lnTo>
                    <a:lnTo>
                      <a:pt x="0" y="486099"/>
                    </a:lnTo>
                    <a:close/>
                  </a:path>
                </a:pathLst>
              </a:custGeom>
              <a:solidFill>
                <a:srgbClr val="349BFF"/>
              </a:solidFill>
            </p:spPr>
          </p:sp>
          <p:sp>
            <p:nvSpPr>
              <p:cNvPr id="17" name="TextBox 17"/>
              <p:cNvSpPr txBox="1"/>
              <p:nvPr/>
            </p:nvSpPr>
            <p:spPr>
              <a:xfrm>
                <a:off x="0" y="-28575"/>
                <a:ext cx="812800" cy="514674"/>
              </a:xfrm>
              <a:prstGeom prst="rect">
                <a:avLst/>
              </a:prstGeom>
            </p:spPr>
            <p:txBody>
              <a:bodyPr lIns="50800" tIns="50800" rIns="50800" bIns="50800" rtlCol="0" anchor="ctr"/>
              <a:lstStyle/>
              <a:p>
                <a:pPr algn="ctr">
                  <a:lnSpc>
                    <a:spcPts val="2520"/>
                  </a:lnSpc>
                </a:pPr>
                <a:endParaRPr/>
              </a:p>
            </p:txBody>
          </p:sp>
        </p:grpSp>
        <p:sp>
          <p:nvSpPr>
            <p:cNvPr id="18" name="TextBox 18"/>
            <p:cNvSpPr txBox="1"/>
            <p:nvPr/>
          </p:nvSpPr>
          <p:spPr>
            <a:xfrm>
              <a:off x="311043" y="299316"/>
              <a:ext cx="3718027" cy="567821"/>
            </a:xfrm>
            <a:prstGeom prst="rect">
              <a:avLst/>
            </a:prstGeom>
          </p:spPr>
          <p:txBody>
            <a:bodyPr lIns="0" tIns="0" rIns="0" bIns="0" rtlCol="0" anchor="t">
              <a:spAutoFit/>
            </a:bodyPr>
            <a:lstStyle/>
            <a:p>
              <a:pPr algn="just">
                <a:lnSpc>
                  <a:spcPts val="3451"/>
                </a:lnSpc>
              </a:pPr>
              <a:r>
                <a:rPr lang="en-US" sz="2654">
                  <a:solidFill>
                    <a:srgbClr val="000000"/>
                  </a:solidFill>
                  <a:latin typeface="Muli Bold"/>
                </a:rPr>
                <a:t>Missing Value %</a:t>
              </a:r>
            </a:p>
          </p:txBody>
        </p:sp>
        <p:sp>
          <p:nvSpPr>
            <p:cNvPr id="19" name="TextBox 19"/>
            <p:cNvSpPr txBox="1"/>
            <p:nvPr/>
          </p:nvSpPr>
          <p:spPr>
            <a:xfrm>
              <a:off x="7482331" y="299316"/>
              <a:ext cx="3718027" cy="567821"/>
            </a:xfrm>
            <a:prstGeom prst="rect">
              <a:avLst/>
            </a:prstGeom>
          </p:spPr>
          <p:txBody>
            <a:bodyPr lIns="0" tIns="0" rIns="0" bIns="0" rtlCol="0" anchor="t">
              <a:spAutoFit/>
            </a:bodyPr>
            <a:lstStyle/>
            <a:p>
              <a:pPr algn="just">
                <a:lnSpc>
                  <a:spcPts val="3451"/>
                </a:lnSpc>
              </a:pPr>
              <a:r>
                <a:rPr lang="en-US" sz="2654">
                  <a:solidFill>
                    <a:srgbClr val="000000"/>
                  </a:solidFill>
                  <a:latin typeface="Muli Bold"/>
                </a:rPr>
                <a:t>Handling Method</a:t>
              </a:r>
            </a:p>
          </p:txBody>
        </p:sp>
        <p:sp>
          <p:nvSpPr>
            <p:cNvPr id="20" name="TextBox 20"/>
            <p:cNvSpPr txBox="1"/>
            <p:nvPr/>
          </p:nvSpPr>
          <p:spPr>
            <a:xfrm>
              <a:off x="1451682" y="2300815"/>
              <a:ext cx="1436750" cy="567821"/>
            </a:xfrm>
            <a:prstGeom prst="rect">
              <a:avLst/>
            </a:prstGeom>
          </p:spPr>
          <p:txBody>
            <a:bodyPr lIns="0" tIns="0" rIns="0" bIns="0" rtlCol="0" anchor="t">
              <a:spAutoFit/>
            </a:bodyPr>
            <a:lstStyle/>
            <a:p>
              <a:pPr algn="just">
                <a:lnSpc>
                  <a:spcPts val="3451"/>
                </a:lnSpc>
              </a:pPr>
              <a:r>
                <a:rPr lang="en-US" sz="2654">
                  <a:solidFill>
                    <a:srgbClr val="000000"/>
                  </a:solidFill>
                  <a:latin typeface="Muli Bold"/>
                </a:rPr>
                <a:t>&lt;40%</a:t>
              </a:r>
            </a:p>
          </p:txBody>
        </p:sp>
        <p:grpSp>
          <p:nvGrpSpPr>
            <p:cNvPr id="21" name="Group 21"/>
            <p:cNvGrpSpPr/>
            <p:nvPr/>
          </p:nvGrpSpPr>
          <p:grpSpPr>
            <a:xfrm>
              <a:off x="4432910" y="1364988"/>
              <a:ext cx="11550960" cy="964403"/>
              <a:chOff x="0" y="0"/>
              <a:chExt cx="2281671" cy="190499"/>
            </a:xfrm>
          </p:grpSpPr>
          <p:sp>
            <p:nvSpPr>
              <p:cNvPr id="22" name="Freeform 22"/>
              <p:cNvSpPr/>
              <p:nvPr/>
            </p:nvSpPr>
            <p:spPr>
              <a:xfrm>
                <a:off x="0" y="0"/>
                <a:ext cx="2281671" cy="190499"/>
              </a:xfrm>
              <a:custGeom>
                <a:avLst/>
                <a:gdLst/>
                <a:ahLst/>
                <a:cxnLst/>
                <a:rect l="l" t="t" r="r" b="b"/>
                <a:pathLst>
                  <a:path w="2281671" h="190499">
                    <a:moveTo>
                      <a:pt x="0" y="0"/>
                    </a:moveTo>
                    <a:lnTo>
                      <a:pt x="2281671" y="0"/>
                    </a:lnTo>
                    <a:lnTo>
                      <a:pt x="2281671" y="190499"/>
                    </a:lnTo>
                    <a:lnTo>
                      <a:pt x="0" y="190499"/>
                    </a:lnTo>
                    <a:close/>
                  </a:path>
                </a:pathLst>
              </a:custGeom>
              <a:solidFill>
                <a:srgbClr val="B4D8FA"/>
              </a:solidFill>
            </p:spPr>
          </p:sp>
          <p:sp>
            <p:nvSpPr>
              <p:cNvPr id="23" name="TextBox 23"/>
              <p:cNvSpPr txBox="1"/>
              <p:nvPr/>
            </p:nvSpPr>
            <p:spPr>
              <a:xfrm>
                <a:off x="0" y="-28575"/>
                <a:ext cx="2281671" cy="219074"/>
              </a:xfrm>
              <a:prstGeom prst="rect">
                <a:avLst/>
              </a:prstGeom>
            </p:spPr>
            <p:txBody>
              <a:bodyPr lIns="50800" tIns="50800" rIns="50800" bIns="50800" rtlCol="0" anchor="ctr"/>
              <a:lstStyle/>
              <a:p>
                <a:pPr algn="ctr">
                  <a:lnSpc>
                    <a:spcPts val="2520"/>
                  </a:lnSpc>
                </a:pPr>
                <a:endParaRPr/>
              </a:p>
            </p:txBody>
          </p:sp>
        </p:grpSp>
        <p:grpSp>
          <p:nvGrpSpPr>
            <p:cNvPr id="24" name="Group 24"/>
            <p:cNvGrpSpPr/>
            <p:nvPr/>
          </p:nvGrpSpPr>
          <p:grpSpPr>
            <a:xfrm>
              <a:off x="4432910" y="2789513"/>
              <a:ext cx="11550960" cy="964403"/>
              <a:chOff x="0" y="0"/>
              <a:chExt cx="2281671" cy="190499"/>
            </a:xfrm>
          </p:grpSpPr>
          <p:sp>
            <p:nvSpPr>
              <p:cNvPr id="25" name="Freeform 25"/>
              <p:cNvSpPr/>
              <p:nvPr/>
            </p:nvSpPr>
            <p:spPr>
              <a:xfrm>
                <a:off x="0" y="0"/>
                <a:ext cx="2281671" cy="190499"/>
              </a:xfrm>
              <a:custGeom>
                <a:avLst/>
                <a:gdLst/>
                <a:ahLst/>
                <a:cxnLst/>
                <a:rect l="l" t="t" r="r" b="b"/>
                <a:pathLst>
                  <a:path w="2281671" h="190499">
                    <a:moveTo>
                      <a:pt x="0" y="0"/>
                    </a:moveTo>
                    <a:lnTo>
                      <a:pt x="2281671" y="0"/>
                    </a:lnTo>
                    <a:lnTo>
                      <a:pt x="2281671" y="190499"/>
                    </a:lnTo>
                    <a:lnTo>
                      <a:pt x="0" y="190499"/>
                    </a:lnTo>
                    <a:close/>
                  </a:path>
                </a:pathLst>
              </a:custGeom>
              <a:solidFill>
                <a:srgbClr val="60ABF1"/>
              </a:solidFill>
            </p:spPr>
          </p:sp>
          <p:sp>
            <p:nvSpPr>
              <p:cNvPr id="26" name="TextBox 26"/>
              <p:cNvSpPr txBox="1"/>
              <p:nvPr/>
            </p:nvSpPr>
            <p:spPr>
              <a:xfrm>
                <a:off x="0" y="-28575"/>
                <a:ext cx="2281671" cy="219074"/>
              </a:xfrm>
              <a:prstGeom prst="rect">
                <a:avLst/>
              </a:prstGeom>
            </p:spPr>
            <p:txBody>
              <a:bodyPr lIns="50800" tIns="50800" rIns="50800" bIns="50800" rtlCol="0" anchor="ctr"/>
              <a:lstStyle/>
              <a:p>
                <a:pPr algn="ctr">
                  <a:lnSpc>
                    <a:spcPts val="2520"/>
                  </a:lnSpc>
                </a:pPr>
                <a:endParaRPr/>
              </a:p>
            </p:txBody>
          </p:sp>
        </p:grpSp>
        <p:grpSp>
          <p:nvGrpSpPr>
            <p:cNvPr id="27" name="Group 27"/>
            <p:cNvGrpSpPr/>
            <p:nvPr/>
          </p:nvGrpSpPr>
          <p:grpSpPr>
            <a:xfrm>
              <a:off x="120955" y="4228011"/>
              <a:ext cx="4114800" cy="1234688"/>
              <a:chOff x="0" y="0"/>
              <a:chExt cx="812800" cy="243889"/>
            </a:xfrm>
          </p:grpSpPr>
          <p:sp>
            <p:nvSpPr>
              <p:cNvPr id="28" name="Freeform 28"/>
              <p:cNvSpPr/>
              <p:nvPr/>
            </p:nvSpPr>
            <p:spPr>
              <a:xfrm>
                <a:off x="0" y="0"/>
                <a:ext cx="812800" cy="243889"/>
              </a:xfrm>
              <a:custGeom>
                <a:avLst/>
                <a:gdLst/>
                <a:ahLst/>
                <a:cxnLst/>
                <a:rect l="l" t="t" r="r" b="b"/>
                <a:pathLst>
                  <a:path w="812800" h="243889">
                    <a:moveTo>
                      <a:pt x="0" y="0"/>
                    </a:moveTo>
                    <a:lnTo>
                      <a:pt x="812800" y="0"/>
                    </a:lnTo>
                    <a:lnTo>
                      <a:pt x="812800" y="243889"/>
                    </a:lnTo>
                    <a:lnTo>
                      <a:pt x="0" y="243889"/>
                    </a:lnTo>
                    <a:close/>
                  </a:path>
                </a:pathLst>
              </a:custGeom>
              <a:solidFill>
                <a:srgbClr val="FD951C"/>
              </a:solidFill>
            </p:spPr>
          </p:sp>
          <p:sp>
            <p:nvSpPr>
              <p:cNvPr id="29" name="TextBox 29"/>
              <p:cNvSpPr txBox="1"/>
              <p:nvPr/>
            </p:nvSpPr>
            <p:spPr>
              <a:xfrm>
                <a:off x="0" y="-28575"/>
                <a:ext cx="812800" cy="272464"/>
              </a:xfrm>
              <a:prstGeom prst="rect">
                <a:avLst/>
              </a:prstGeom>
            </p:spPr>
            <p:txBody>
              <a:bodyPr lIns="50800" tIns="50800" rIns="50800" bIns="50800" rtlCol="0" anchor="ctr"/>
              <a:lstStyle/>
              <a:p>
                <a:pPr algn="ctr">
                  <a:lnSpc>
                    <a:spcPts val="2520"/>
                  </a:lnSpc>
                </a:pPr>
                <a:endParaRPr/>
              </a:p>
            </p:txBody>
          </p:sp>
        </p:grpSp>
        <p:sp>
          <p:nvSpPr>
            <p:cNvPr id="30" name="TextBox 30"/>
            <p:cNvSpPr txBox="1"/>
            <p:nvPr/>
          </p:nvSpPr>
          <p:spPr>
            <a:xfrm>
              <a:off x="1451682" y="4516936"/>
              <a:ext cx="1436750" cy="567821"/>
            </a:xfrm>
            <a:prstGeom prst="rect">
              <a:avLst/>
            </a:prstGeom>
          </p:spPr>
          <p:txBody>
            <a:bodyPr lIns="0" tIns="0" rIns="0" bIns="0" rtlCol="0" anchor="t">
              <a:spAutoFit/>
            </a:bodyPr>
            <a:lstStyle/>
            <a:p>
              <a:pPr algn="just">
                <a:lnSpc>
                  <a:spcPts val="3451"/>
                </a:lnSpc>
              </a:pPr>
              <a:r>
                <a:rPr lang="en-US" sz="2654">
                  <a:solidFill>
                    <a:srgbClr val="000000"/>
                  </a:solidFill>
                  <a:latin typeface="Muli Bold"/>
                </a:rPr>
                <a:t>&gt;40%</a:t>
              </a:r>
            </a:p>
          </p:txBody>
        </p:sp>
        <p:sp>
          <p:nvSpPr>
            <p:cNvPr id="31" name="TextBox 31"/>
            <p:cNvSpPr txBox="1"/>
            <p:nvPr/>
          </p:nvSpPr>
          <p:spPr>
            <a:xfrm>
              <a:off x="4569022" y="1548991"/>
              <a:ext cx="11151736" cy="567821"/>
            </a:xfrm>
            <a:prstGeom prst="rect">
              <a:avLst/>
            </a:prstGeom>
          </p:spPr>
          <p:txBody>
            <a:bodyPr lIns="0" tIns="0" rIns="0" bIns="0" rtlCol="0" anchor="t">
              <a:spAutoFit/>
            </a:bodyPr>
            <a:lstStyle/>
            <a:p>
              <a:pPr algn="just">
                <a:lnSpc>
                  <a:spcPts val="3451"/>
                </a:lnSpc>
              </a:pPr>
              <a:r>
                <a:rPr lang="en-US" sz="2654">
                  <a:solidFill>
                    <a:srgbClr val="000000"/>
                  </a:solidFill>
                  <a:latin typeface="Muli"/>
                </a:rPr>
                <a:t>Imputation using Avg or Med for Numerical Values</a:t>
              </a:r>
            </a:p>
          </p:txBody>
        </p:sp>
        <p:sp>
          <p:nvSpPr>
            <p:cNvPr id="32" name="TextBox 32"/>
            <p:cNvSpPr txBox="1"/>
            <p:nvPr/>
          </p:nvSpPr>
          <p:spPr>
            <a:xfrm>
              <a:off x="4632522" y="2973517"/>
              <a:ext cx="11151736" cy="567821"/>
            </a:xfrm>
            <a:prstGeom prst="rect">
              <a:avLst/>
            </a:prstGeom>
          </p:spPr>
          <p:txBody>
            <a:bodyPr lIns="0" tIns="0" rIns="0" bIns="0" rtlCol="0" anchor="t">
              <a:spAutoFit/>
            </a:bodyPr>
            <a:lstStyle/>
            <a:p>
              <a:pPr algn="just">
                <a:lnSpc>
                  <a:spcPts val="3451"/>
                </a:lnSpc>
              </a:pPr>
              <a:r>
                <a:rPr lang="en-US" sz="2654">
                  <a:solidFill>
                    <a:srgbClr val="000000"/>
                  </a:solidFill>
                  <a:latin typeface="Muli"/>
                </a:rPr>
                <a:t>Imputation using Mod for Categorical Values</a:t>
              </a:r>
            </a:p>
          </p:txBody>
        </p:sp>
        <p:grpSp>
          <p:nvGrpSpPr>
            <p:cNvPr id="33" name="Group 33"/>
            <p:cNvGrpSpPr/>
            <p:nvPr/>
          </p:nvGrpSpPr>
          <p:grpSpPr>
            <a:xfrm>
              <a:off x="4432910" y="4291511"/>
              <a:ext cx="11550960" cy="964403"/>
              <a:chOff x="0" y="0"/>
              <a:chExt cx="2281671" cy="190499"/>
            </a:xfrm>
          </p:grpSpPr>
          <p:sp>
            <p:nvSpPr>
              <p:cNvPr id="34" name="Freeform 34"/>
              <p:cNvSpPr/>
              <p:nvPr/>
            </p:nvSpPr>
            <p:spPr>
              <a:xfrm>
                <a:off x="0" y="0"/>
                <a:ext cx="2281671" cy="190499"/>
              </a:xfrm>
              <a:custGeom>
                <a:avLst/>
                <a:gdLst/>
                <a:ahLst/>
                <a:cxnLst/>
                <a:rect l="l" t="t" r="r" b="b"/>
                <a:pathLst>
                  <a:path w="2281671" h="190499">
                    <a:moveTo>
                      <a:pt x="0" y="0"/>
                    </a:moveTo>
                    <a:lnTo>
                      <a:pt x="2281671" y="0"/>
                    </a:lnTo>
                    <a:lnTo>
                      <a:pt x="2281671" y="190499"/>
                    </a:lnTo>
                    <a:lnTo>
                      <a:pt x="0" y="190499"/>
                    </a:lnTo>
                    <a:close/>
                  </a:path>
                </a:pathLst>
              </a:custGeom>
              <a:solidFill>
                <a:srgbClr val="FFD5A5"/>
              </a:solidFill>
            </p:spPr>
          </p:sp>
          <p:sp>
            <p:nvSpPr>
              <p:cNvPr id="35" name="TextBox 35"/>
              <p:cNvSpPr txBox="1"/>
              <p:nvPr/>
            </p:nvSpPr>
            <p:spPr>
              <a:xfrm>
                <a:off x="0" y="-28575"/>
                <a:ext cx="2281671" cy="219074"/>
              </a:xfrm>
              <a:prstGeom prst="rect">
                <a:avLst/>
              </a:prstGeom>
            </p:spPr>
            <p:txBody>
              <a:bodyPr lIns="50800" tIns="50800" rIns="50800" bIns="50800" rtlCol="0" anchor="ctr"/>
              <a:lstStyle/>
              <a:p>
                <a:pPr algn="ctr">
                  <a:lnSpc>
                    <a:spcPts val="2520"/>
                  </a:lnSpc>
                </a:pPr>
                <a:endParaRPr/>
              </a:p>
            </p:txBody>
          </p:sp>
        </p:grpSp>
        <p:sp>
          <p:nvSpPr>
            <p:cNvPr id="36" name="TextBox 36"/>
            <p:cNvSpPr txBox="1"/>
            <p:nvPr/>
          </p:nvSpPr>
          <p:spPr>
            <a:xfrm>
              <a:off x="4569022" y="4516936"/>
              <a:ext cx="10609933" cy="567821"/>
            </a:xfrm>
            <a:prstGeom prst="rect">
              <a:avLst/>
            </a:prstGeom>
          </p:spPr>
          <p:txBody>
            <a:bodyPr lIns="0" tIns="0" rIns="0" bIns="0" rtlCol="0" anchor="t">
              <a:spAutoFit/>
            </a:bodyPr>
            <a:lstStyle/>
            <a:p>
              <a:pPr algn="just">
                <a:lnSpc>
                  <a:spcPts val="3451"/>
                </a:lnSpc>
              </a:pPr>
              <a:r>
                <a:rPr lang="en-US" sz="2654">
                  <a:solidFill>
                    <a:srgbClr val="000000"/>
                  </a:solidFill>
                  <a:latin typeface="Muli"/>
                </a:rPr>
                <a:t>Remove Columns which is not needed.</a:t>
              </a:r>
            </a:p>
          </p:txBody>
        </p:sp>
        <p:sp>
          <p:nvSpPr>
            <p:cNvPr id="37" name="AutoShape 37"/>
            <p:cNvSpPr/>
            <p:nvPr/>
          </p:nvSpPr>
          <p:spPr>
            <a:xfrm>
              <a:off x="15958470" y="56462"/>
              <a:ext cx="0" cy="5624349"/>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grpSp>
      <p:sp>
        <p:nvSpPr>
          <p:cNvPr id="38" name="Freeform 38"/>
          <p:cNvSpPr/>
          <p:nvPr/>
        </p:nvSpPr>
        <p:spPr>
          <a:xfrm>
            <a:off x="-1884262" y="7786031"/>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01035" y="456531"/>
            <a:ext cx="8885929" cy="1144339"/>
            <a:chOff x="0" y="0"/>
            <a:chExt cx="11847906" cy="1525785"/>
          </a:xfrm>
        </p:grpSpPr>
        <p:grpSp>
          <p:nvGrpSpPr>
            <p:cNvPr id="3" name="Group 3"/>
            <p:cNvGrpSpPr/>
            <p:nvPr/>
          </p:nvGrpSpPr>
          <p:grpSpPr>
            <a:xfrm>
              <a:off x="0" y="0"/>
              <a:ext cx="11847906" cy="1525785"/>
              <a:chOff x="0" y="0"/>
              <a:chExt cx="6831623" cy="879783"/>
            </a:xfrm>
          </p:grpSpPr>
          <p:sp>
            <p:nvSpPr>
              <p:cNvPr id="4" name="Freeform 4"/>
              <p:cNvSpPr/>
              <p:nvPr/>
            </p:nvSpPr>
            <p:spPr>
              <a:xfrm>
                <a:off x="0" y="0"/>
                <a:ext cx="6831623" cy="879783"/>
              </a:xfrm>
              <a:custGeom>
                <a:avLst/>
                <a:gdLst/>
                <a:ahLst/>
                <a:cxnLst/>
                <a:rect l="l" t="t" r="r" b="b"/>
                <a:pathLst>
                  <a:path w="6831623" h="879783">
                    <a:moveTo>
                      <a:pt x="0" y="0"/>
                    </a:moveTo>
                    <a:lnTo>
                      <a:pt x="0" y="879783"/>
                    </a:lnTo>
                    <a:lnTo>
                      <a:pt x="6831623" y="879783"/>
                    </a:lnTo>
                    <a:lnTo>
                      <a:pt x="6831623" y="0"/>
                    </a:lnTo>
                    <a:lnTo>
                      <a:pt x="0" y="0"/>
                    </a:lnTo>
                    <a:close/>
                    <a:moveTo>
                      <a:pt x="6770663" y="818823"/>
                    </a:moveTo>
                    <a:lnTo>
                      <a:pt x="59690" y="818823"/>
                    </a:lnTo>
                    <a:lnTo>
                      <a:pt x="59690" y="59690"/>
                    </a:lnTo>
                    <a:lnTo>
                      <a:pt x="6770663" y="59690"/>
                    </a:lnTo>
                    <a:lnTo>
                      <a:pt x="6770663" y="818823"/>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424009" y="363265"/>
              <a:ext cx="10999888" cy="742105"/>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Columns More than 40% Missing Values </a:t>
              </a:r>
            </a:p>
          </p:txBody>
        </p:sp>
      </p:grpSp>
      <p:grpSp>
        <p:nvGrpSpPr>
          <p:cNvPr id="6" name="Group 6"/>
          <p:cNvGrpSpPr/>
          <p:nvPr/>
        </p:nvGrpSpPr>
        <p:grpSpPr>
          <a:xfrm>
            <a:off x="10426520" y="1816967"/>
            <a:ext cx="6832780" cy="7441333"/>
            <a:chOff x="0" y="0"/>
            <a:chExt cx="9110373" cy="9921777"/>
          </a:xfrm>
        </p:grpSpPr>
        <p:sp>
          <p:nvSpPr>
            <p:cNvPr id="7" name="Freeform 7"/>
            <p:cNvSpPr/>
            <p:nvPr/>
          </p:nvSpPr>
          <p:spPr>
            <a:xfrm>
              <a:off x="0" y="0"/>
              <a:ext cx="9110373" cy="9758855"/>
            </a:xfrm>
            <a:custGeom>
              <a:avLst/>
              <a:gdLst/>
              <a:ahLst/>
              <a:cxnLst/>
              <a:rect l="l" t="t" r="r" b="b"/>
              <a:pathLst>
                <a:path w="9110373" h="9758855">
                  <a:moveTo>
                    <a:pt x="0" y="0"/>
                  </a:moveTo>
                  <a:lnTo>
                    <a:pt x="9110373" y="0"/>
                  </a:lnTo>
                  <a:lnTo>
                    <a:pt x="9110373" y="9758855"/>
                  </a:lnTo>
                  <a:lnTo>
                    <a:pt x="0" y="9758855"/>
                  </a:lnTo>
                  <a:lnTo>
                    <a:pt x="0" y="0"/>
                  </a:lnTo>
                  <a:close/>
                </a:path>
              </a:pathLst>
            </a:custGeom>
            <a:blipFill>
              <a:blip r:embed="rId2"/>
              <a:stretch>
                <a:fillRect/>
              </a:stretch>
            </a:blipFill>
          </p:spPr>
        </p:sp>
        <p:grpSp>
          <p:nvGrpSpPr>
            <p:cNvPr id="8" name="Group 8"/>
            <p:cNvGrpSpPr/>
            <p:nvPr/>
          </p:nvGrpSpPr>
          <p:grpSpPr>
            <a:xfrm>
              <a:off x="0" y="0"/>
              <a:ext cx="9110373" cy="9921777"/>
              <a:chOff x="0" y="0"/>
              <a:chExt cx="5253134" cy="5720998"/>
            </a:xfrm>
          </p:grpSpPr>
          <p:sp>
            <p:nvSpPr>
              <p:cNvPr id="9" name="Freeform 9"/>
              <p:cNvSpPr/>
              <p:nvPr/>
            </p:nvSpPr>
            <p:spPr>
              <a:xfrm>
                <a:off x="0" y="0"/>
                <a:ext cx="5253134" cy="5720998"/>
              </a:xfrm>
              <a:custGeom>
                <a:avLst/>
                <a:gdLst/>
                <a:ahLst/>
                <a:cxnLst/>
                <a:rect l="l" t="t" r="r" b="b"/>
                <a:pathLst>
                  <a:path w="5253134" h="5720998">
                    <a:moveTo>
                      <a:pt x="0" y="0"/>
                    </a:moveTo>
                    <a:lnTo>
                      <a:pt x="0" y="5720998"/>
                    </a:lnTo>
                    <a:lnTo>
                      <a:pt x="5253134" y="5720998"/>
                    </a:lnTo>
                    <a:lnTo>
                      <a:pt x="5253134" y="0"/>
                    </a:lnTo>
                    <a:lnTo>
                      <a:pt x="0" y="0"/>
                    </a:lnTo>
                    <a:close/>
                    <a:moveTo>
                      <a:pt x="5192174" y="5660038"/>
                    </a:moveTo>
                    <a:lnTo>
                      <a:pt x="59690" y="5660038"/>
                    </a:lnTo>
                    <a:lnTo>
                      <a:pt x="59690" y="59690"/>
                    </a:lnTo>
                    <a:lnTo>
                      <a:pt x="5192174" y="59690"/>
                    </a:lnTo>
                    <a:lnTo>
                      <a:pt x="5192174" y="5660038"/>
                    </a:lnTo>
                    <a:close/>
                  </a:path>
                </a:pathLst>
              </a:custGeom>
              <a:gradFill rotWithShape="1">
                <a:gsLst>
                  <a:gs pos="0">
                    <a:srgbClr val="5170FF">
                      <a:alpha val="50000"/>
                    </a:srgbClr>
                  </a:gs>
                  <a:gs pos="100000">
                    <a:srgbClr val="FF66C4">
                      <a:alpha val="50000"/>
                    </a:srgbClr>
                  </a:gs>
                </a:gsLst>
                <a:lin ang="0"/>
              </a:gradFill>
            </p:spPr>
          </p:sp>
        </p:grpSp>
      </p:grpSp>
      <p:grpSp>
        <p:nvGrpSpPr>
          <p:cNvPr id="10" name="Group 10"/>
          <p:cNvGrpSpPr/>
          <p:nvPr/>
        </p:nvGrpSpPr>
        <p:grpSpPr>
          <a:xfrm>
            <a:off x="1637173" y="4145711"/>
            <a:ext cx="7972538" cy="2480699"/>
            <a:chOff x="0" y="0"/>
            <a:chExt cx="10630050" cy="3307598"/>
          </a:xfrm>
        </p:grpSpPr>
        <p:grpSp>
          <p:nvGrpSpPr>
            <p:cNvPr id="11" name="Group 11"/>
            <p:cNvGrpSpPr/>
            <p:nvPr/>
          </p:nvGrpSpPr>
          <p:grpSpPr>
            <a:xfrm>
              <a:off x="0" y="0"/>
              <a:ext cx="10630050" cy="3307598"/>
              <a:chOff x="0" y="0"/>
              <a:chExt cx="6129396" cy="1907195"/>
            </a:xfrm>
          </p:grpSpPr>
          <p:sp>
            <p:nvSpPr>
              <p:cNvPr id="12" name="Freeform 12"/>
              <p:cNvSpPr/>
              <p:nvPr/>
            </p:nvSpPr>
            <p:spPr>
              <a:xfrm>
                <a:off x="0" y="0"/>
                <a:ext cx="6129396" cy="1907195"/>
              </a:xfrm>
              <a:custGeom>
                <a:avLst/>
                <a:gdLst/>
                <a:ahLst/>
                <a:cxnLst/>
                <a:rect l="l" t="t" r="r" b="b"/>
                <a:pathLst>
                  <a:path w="6129396" h="1907195">
                    <a:moveTo>
                      <a:pt x="0" y="0"/>
                    </a:moveTo>
                    <a:lnTo>
                      <a:pt x="0" y="1907195"/>
                    </a:lnTo>
                    <a:lnTo>
                      <a:pt x="6129396" y="1907195"/>
                    </a:lnTo>
                    <a:lnTo>
                      <a:pt x="6129396" y="0"/>
                    </a:lnTo>
                    <a:lnTo>
                      <a:pt x="0" y="0"/>
                    </a:lnTo>
                    <a:close/>
                    <a:moveTo>
                      <a:pt x="6068436" y="1846235"/>
                    </a:moveTo>
                    <a:lnTo>
                      <a:pt x="59690" y="1846235"/>
                    </a:lnTo>
                    <a:lnTo>
                      <a:pt x="59690" y="59690"/>
                    </a:lnTo>
                    <a:lnTo>
                      <a:pt x="6068436" y="59690"/>
                    </a:lnTo>
                    <a:lnTo>
                      <a:pt x="6068436" y="1846235"/>
                    </a:lnTo>
                    <a:close/>
                  </a:path>
                </a:pathLst>
              </a:custGeom>
              <a:gradFill rotWithShape="1">
                <a:gsLst>
                  <a:gs pos="0">
                    <a:srgbClr val="5170FF">
                      <a:alpha val="50000"/>
                    </a:srgbClr>
                  </a:gs>
                  <a:gs pos="100000">
                    <a:srgbClr val="FF66C4">
                      <a:alpha val="50000"/>
                    </a:srgbClr>
                  </a:gs>
                </a:gsLst>
                <a:lin ang="0"/>
              </a:gradFill>
            </p:spPr>
          </p:sp>
        </p:grpSp>
        <p:sp>
          <p:nvSpPr>
            <p:cNvPr id="13" name="TextBox 13"/>
            <p:cNvSpPr txBox="1"/>
            <p:nvPr/>
          </p:nvSpPr>
          <p:spPr>
            <a:xfrm>
              <a:off x="171096" y="282176"/>
              <a:ext cx="10259343" cy="2723928"/>
            </a:xfrm>
            <a:prstGeom prst="rect">
              <a:avLst/>
            </a:prstGeom>
          </p:spPr>
          <p:txBody>
            <a:bodyPr lIns="0" tIns="0" rIns="0" bIns="0" rtlCol="0" anchor="t">
              <a:spAutoFit/>
            </a:bodyPr>
            <a:lstStyle/>
            <a:p>
              <a:pPr algn="just">
                <a:lnSpc>
                  <a:spcPts val="3841"/>
                </a:lnSpc>
              </a:pPr>
              <a:r>
                <a:rPr lang="en-US" sz="2954">
                  <a:solidFill>
                    <a:srgbClr val="000000"/>
                  </a:solidFill>
                  <a:latin typeface="Muli"/>
                </a:rPr>
                <a:t>There are 25 columns which having missing values more than 40% will be removed from the dataset because it gonna affect our analysis.</a:t>
              </a:r>
            </a:p>
            <a:p>
              <a:pPr algn="just">
                <a:lnSpc>
                  <a:spcPts val="851"/>
                </a:lnSpc>
              </a:pPr>
              <a:endParaRPr lang="en-US" sz="2954">
                <a:solidFill>
                  <a:srgbClr val="000000"/>
                </a:solidFill>
                <a:latin typeface="Muli"/>
              </a:endParaRPr>
            </a:p>
          </p:txBody>
        </p:sp>
      </p:grpSp>
      <p:sp>
        <p:nvSpPr>
          <p:cNvPr id="14" name="Freeform 14"/>
          <p:cNvSpPr/>
          <p:nvPr/>
        </p:nvSpPr>
        <p:spPr>
          <a:xfrm>
            <a:off x="-1427008" y="7484724"/>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grpSp>
        <p:nvGrpSpPr>
          <p:cNvPr id="15" name="Group 15"/>
          <p:cNvGrpSpPr/>
          <p:nvPr/>
        </p:nvGrpSpPr>
        <p:grpSpPr>
          <a:xfrm>
            <a:off x="13554532" y="9258300"/>
            <a:ext cx="3730406" cy="711842"/>
            <a:chOff x="0" y="0"/>
            <a:chExt cx="4973875" cy="949123"/>
          </a:xfrm>
        </p:grpSpPr>
        <p:grpSp>
          <p:nvGrpSpPr>
            <p:cNvPr id="16" name="Group 16"/>
            <p:cNvGrpSpPr/>
            <p:nvPr/>
          </p:nvGrpSpPr>
          <p:grpSpPr>
            <a:xfrm>
              <a:off x="0" y="0"/>
              <a:ext cx="4939691" cy="949123"/>
              <a:chOff x="0" y="0"/>
              <a:chExt cx="3630121" cy="697500"/>
            </a:xfrm>
          </p:grpSpPr>
          <p:sp>
            <p:nvSpPr>
              <p:cNvPr id="17" name="Freeform 17"/>
              <p:cNvSpPr/>
              <p:nvPr/>
            </p:nvSpPr>
            <p:spPr>
              <a:xfrm>
                <a:off x="0" y="0"/>
                <a:ext cx="3630121" cy="697500"/>
              </a:xfrm>
              <a:custGeom>
                <a:avLst/>
                <a:gdLst/>
                <a:ahLst/>
                <a:cxnLst/>
                <a:rect l="l" t="t" r="r" b="b"/>
                <a:pathLst>
                  <a:path w="3630121" h="697500">
                    <a:moveTo>
                      <a:pt x="0" y="0"/>
                    </a:moveTo>
                    <a:lnTo>
                      <a:pt x="0" y="697500"/>
                    </a:lnTo>
                    <a:lnTo>
                      <a:pt x="3630121" y="697500"/>
                    </a:lnTo>
                    <a:lnTo>
                      <a:pt x="3630121" y="0"/>
                    </a:lnTo>
                    <a:lnTo>
                      <a:pt x="0" y="0"/>
                    </a:lnTo>
                    <a:close/>
                    <a:moveTo>
                      <a:pt x="3569161" y="636540"/>
                    </a:moveTo>
                    <a:lnTo>
                      <a:pt x="59690" y="636540"/>
                    </a:lnTo>
                    <a:lnTo>
                      <a:pt x="59690" y="59690"/>
                    </a:lnTo>
                    <a:lnTo>
                      <a:pt x="3569161" y="59690"/>
                    </a:lnTo>
                    <a:lnTo>
                      <a:pt x="3569161" y="636540"/>
                    </a:lnTo>
                    <a:close/>
                  </a:path>
                </a:pathLst>
              </a:custGeom>
              <a:gradFill rotWithShape="1">
                <a:gsLst>
                  <a:gs pos="0">
                    <a:srgbClr val="5170FF">
                      <a:alpha val="50000"/>
                    </a:srgbClr>
                  </a:gs>
                  <a:gs pos="100000">
                    <a:srgbClr val="FF66C4">
                      <a:alpha val="50000"/>
                    </a:srgbClr>
                  </a:gs>
                </a:gsLst>
                <a:lin ang="0"/>
              </a:gradFill>
            </p:spPr>
          </p:sp>
        </p:grpSp>
        <p:sp>
          <p:nvSpPr>
            <p:cNvPr id="18" name="TextBox 18"/>
            <p:cNvSpPr txBox="1"/>
            <p:nvPr/>
          </p:nvSpPr>
          <p:spPr>
            <a:xfrm>
              <a:off x="113691" y="169272"/>
              <a:ext cx="4860184" cy="497317"/>
            </a:xfrm>
            <a:prstGeom prst="rect">
              <a:avLst/>
            </a:prstGeom>
          </p:spPr>
          <p:txBody>
            <a:bodyPr lIns="0" tIns="0" rIns="0" bIns="0" rtlCol="0" anchor="t">
              <a:spAutoFit/>
            </a:bodyPr>
            <a:lstStyle/>
            <a:p>
              <a:pPr algn="just">
                <a:lnSpc>
                  <a:spcPts val="3013"/>
                </a:lnSpc>
              </a:pPr>
              <a:r>
                <a:rPr lang="en-US" sz="2318" dirty="0">
                  <a:solidFill>
                    <a:srgbClr val="000000"/>
                  </a:solidFill>
                  <a:latin typeface="Muli Bold"/>
                </a:rPr>
                <a:t>Reference :- </a:t>
              </a:r>
              <a:r>
                <a:rPr lang="en-US" sz="2318" dirty="0">
                  <a:solidFill>
                    <a:srgbClr val="000000"/>
                  </a:solidFill>
                  <a:latin typeface="Muli Bold"/>
                  <a:hlinkClick r:id="rId5"/>
                </a:rPr>
                <a:t>Excel Sheet</a:t>
              </a:r>
              <a:endParaRPr lang="en-US" sz="2318" dirty="0">
                <a:solidFill>
                  <a:srgbClr val="000000"/>
                </a:solidFill>
                <a:latin typeface="Muli Bold"/>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01035" y="456531"/>
            <a:ext cx="8885929" cy="1144339"/>
            <a:chOff x="0" y="0"/>
            <a:chExt cx="11847906" cy="1525785"/>
          </a:xfrm>
        </p:grpSpPr>
        <p:grpSp>
          <p:nvGrpSpPr>
            <p:cNvPr id="3" name="Group 3"/>
            <p:cNvGrpSpPr/>
            <p:nvPr/>
          </p:nvGrpSpPr>
          <p:grpSpPr>
            <a:xfrm>
              <a:off x="0" y="0"/>
              <a:ext cx="11847906" cy="1525785"/>
              <a:chOff x="0" y="0"/>
              <a:chExt cx="6831623" cy="879783"/>
            </a:xfrm>
          </p:grpSpPr>
          <p:sp>
            <p:nvSpPr>
              <p:cNvPr id="4" name="Freeform 4"/>
              <p:cNvSpPr/>
              <p:nvPr/>
            </p:nvSpPr>
            <p:spPr>
              <a:xfrm>
                <a:off x="0" y="0"/>
                <a:ext cx="6831623" cy="879783"/>
              </a:xfrm>
              <a:custGeom>
                <a:avLst/>
                <a:gdLst/>
                <a:ahLst/>
                <a:cxnLst/>
                <a:rect l="l" t="t" r="r" b="b"/>
                <a:pathLst>
                  <a:path w="6831623" h="879783">
                    <a:moveTo>
                      <a:pt x="0" y="0"/>
                    </a:moveTo>
                    <a:lnTo>
                      <a:pt x="0" y="879783"/>
                    </a:lnTo>
                    <a:lnTo>
                      <a:pt x="6831623" y="879783"/>
                    </a:lnTo>
                    <a:lnTo>
                      <a:pt x="6831623" y="0"/>
                    </a:lnTo>
                    <a:lnTo>
                      <a:pt x="0" y="0"/>
                    </a:lnTo>
                    <a:close/>
                    <a:moveTo>
                      <a:pt x="6770663" y="818823"/>
                    </a:moveTo>
                    <a:lnTo>
                      <a:pt x="59690" y="818823"/>
                    </a:lnTo>
                    <a:lnTo>
                      <a:pt x="59690" y="59690"/>
                    </a:lnTo>
                    <a:lnTo>
                      <a:pt x="6770663" y="59690"/>
                    </a:lnTo>
                    <a:lnTo>
                      <a:pt x="6770663" y="818823"/>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424009" y="363265"/>
              <a:ext cx="10999888" cy="742105"/>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Columns Less than 40% Missing Values </a:t>
              </a:r>
            </a:p>
          </p:txBody>
        </p:sp>
      </p:grpSp>
      <p:grpSp>
        <p:nvGrpSpPr>
          <p:cNvPr id="6" name="Group 6"/>
          <p:cNvGrpSpPr/>
          <p:nvPr/>
        </p:nvGrpSpPr>
        <p:grpSpPr>
          <a:xfrm>
            <a:off x="9286762" y="3660590"/>
            <a:ext cx="7972538" cy="2965819"/>
            <a:chOff x="0" y="0"/>
            <a:chExt cx="10630050" cy="3954425"/>
          </a:xfrm>
        </p:grpSpPr>
        <p:grpSp>
          <p:nvGrpSpPr>
            <p:cNvPr id="7" name="Group 7"/>
            <p:cNvGrpSpPr/>
            <p:nvPr/>
          </p:nvGrpSpPr>
          <p:grpSpPr>
            <a:xfrm>
              <a:off x="0" y="0"/>
              <a:ext cx="10630050" cy="3954425"/>
              <a:chOff x="0" y="0"/>
              <a:chExt cx="6129396" cy="2280162"/>
            </a:xfrm>
          </p:grpSpPr>
          <p:sp>
            <p:nvSpPr>
              <p:cNvPr id="8" name="Freeform 8"/>
              <p:cNvSpPr/>
              <p:nvPr/>
            </p:nvSpPr>
            <p:spPr>
              <a:xfrm>
                <a:off x="0" y="0"/>
                <a:ext cx="6129396" cy="2280162"/>
              </a:xfrm>
              <a:custGeom>
                <a:avLst/>
                <a:gdLst/>
                <a:ahLst/>
                <a:cxnLst/>
                <a:rect l="l" t="t" r="r" b="b"/>
                <a:pathLst>
                  <a:path w="6129396" h="2280162">
                    <a:moveTo>
                      <a:pt x="0" y="0"/>
                    </a:moveTo>
                    <a:lnTo>
                      <a:pt x="0" y="2280162"/>
                    </a:lnTo>
                    <a:lnTo>
                      <a:pt x="6129396" y="2280162"/>
                    </a:lnTo>
                    <a:lnTo>
                      <a:pt x="6129396" y="0"/>
                    </a:lnTo>
                    <a:lnTo>
                      <a:pt x="0" y="0"/>
                    </a:lnTo>
                    <a:close/>
                    <a:moveTo>
                      <a:pt x="6068436" y="2219202"/>
                    </a:moveTo>
                    <a:lnTo>
                      <a:pt x="59690" y="2219202"/>
                    </a:lnTo>
                    <a:lnTo>
                      <a:pt x="59690" y="59690"/>
                    </a:lnTo>
                    <a:lnTo>
                      <a:pt x="6068436" y="59690"/>
                    </a:lnTo>
                    <a:lnTo>
                      <a:pt x="6068436" y="2219202"/>
                    </a:lnTo>
                    <a:close/>
                  </a:path>
                </a:pathLst>
              </a:custGeom>
              <a:gradFill rotWithShape="1">
                <a:gsLst>
                  <a:gs pos="0">
                    <a:srgbClr val="5170FF">
                      <a:alpha val="50000"/>
                    </a:srgbClr>
                  </a:gs>
                  <a:gs pos="100000">
                    <a:srgbClr val="FF66C4">
                      <a:alpha val="50000"/>
                    </a:srgbClr>
                  </a:gs>
                </a:gsLst>
                <a:lin ang="0"/>
              </a:gradFill>
            </p:spPr>
          </p:sp>
        </p:grpSp>
        <p:sp>
          <p:nvSpPr>
            <p:cNvPr id="9" name="TextBox 9"/>
            <p:cNvSpPr txBox="1"/>
            <p:nvPr/>
          </p:nvSpPr>
          <p:spPr>
            <a:xfrm>
              <a:off x="171096" y="277547"/>
              <a:ext cx="10230827" cy="3370755"/>
            </a:xfrm>
            <a:prstGeom prst="rect">
              <a:avLst/>
            </a:prstGeom>
          </p:spPr>
          <p:txBody>
            <a:bodyPr lIns="0" tIns="0" rIns="0" bIns="0" rtlCol="0" anchor="t">
              <a:spAutoFit/>
            </a:bodyPr>
            <a:lstStyle/>
            <a:p>
              <a:pPr algn="just">
                <a:lnSpc>
                  <a:spcPts val="3841"/>
                </a:lnSpc>
              </a:pPr>
              <a:r>
                <a:rPr lang="en-US" sz="2954">
                  <a:solidFill>
                    <a:srgbClr val="000000"/>
                  </a:solidFill>
                  <a:latin typeface="Muli"/>
                </a:rPr>
                <a:t>There are 18 columns which having missing values less than 40%, if it’s numerical values we do imputation using average and median and for categorical values we use mode for imputation.</a:t>
              </a:r>
            </a:p>
            <a:p>
              <a:pPr algn="just">
                <a:lnSpc>
                  <a:spcPts val="851"/>
                </a:lnSpc>
              </a:pPr>
              <a:endParaRPr lang="en-US" sz="2954">
                <a:solidFill>
                  <a:srgbClr val="000000"/>
                </a:solidFill>
                <a:latin typeface="Muli"/>
              </a:endParaRPr>
            </a:p>
          </p:txBody>
        </p:sp>
      </p:grpSp>
      <p:sp>
        <p:nvSpPr>
          <p:cNvPr id="10" name="Freeform 10"/>
          <p:cNvSpPr/>
          <p:nvPr/>
        </p:nvSpPr>
        <p:spPr>
          <a:xfrm>
            <a:off x="10271665" y="7313628"/>
            <a:ext cx="9042909" cy="9026468"/>
          </a:xfrm>
          <a:custGeom>
            <a:avLst/>
            <a:gdLst/>
            <a:ahLst/>
            <a:cxnLst/>
            <a:rect l="l" t="t" r="r" b="b"/>
            <a:pathLst>
              <a:path w="9042909" h="9026468">
                <a:moveTo>
                  <a:pt x="0" y="0"/>
                </a:moveTo>
                <a:lnTo>
                  <a:pt x="9042910" y="0"/>
                </a:lnTo>
                <a:lnTo>
                  <a:pt x="9042910"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028700" y="1600869"/>
            <a:ext cx="7705063" cy="7783524"/>
            <a:chOff x="0" y="0"/>
            <a:chExt cx="10273418" cy="10378032"/>
          </a:xfrm>
        </p:grpSpPr>
        <p:grpSp>
          <p:nvGrpSpPr>
            <p:cNvPr id="12" name="Group 12"/>
            <p:cNvGrpSpPr/>
            <p:nvPr/>
          </p:nvGrpSpPr>
          <p:grpSpPr>
            <a:xfrm>
              <a:off x="0" y="0"/>
              <a:ext cx="10273418" cy="10378032"/>
              <a:chOff x="0" y="0"/>
              <a:chExt cx="5253134" cy="5306627"/>
            </a:xfrm>
          </p:grpSpPr>
          <p:sp>
            <p:nvSpPr>
              <p:cNvPr id="13" name="Freeform 13"/>
              <p:cNvSpPr/>
              <p:nvPr/>
            </p:nvSpPr>
            <p:spPr>
              <a:xfrm>
                <a:off x="0" y="0"/>
                <a:ext cx="5253134" cy="5306627"/>
              </a:xfrm>
              <a:custGeom>
                <a:avLst/>
                <a:gdLst/>
                <a:ahLst/>
                <a:cxnLst/>
                <a:rect l="l" t="t" r="r" b="b"/>
                <a:pathLst>
                  <a:path w="5253134" h="5306627">
                    <a:moveTo>
                      <a:pt x="0" y="0"/>
                    </a:moveTo>
                    <a:lnTo>
                      <a:pt x="0" y="5306627"/>
                    </a:lnTo>
                    <a:lnTo>
                      <a:pt x="5253134" y="5306627"/>
                    </a:lnTo>
                    <a:lnTo>
                      <a:pt x="5253134" y="0"/>
                    </a:lnTo>
                    <a:lnTo>
                      <a:pt x="0" y="0"/>
                    </a:lnTo>
                    <a:close/>
                    <a:moveTo>
                      <a:pt x="5192174" y="5245667"/>
                    </a:moveTo>
                    <a:lnTo>
                      <a:pt x="59690" y="5245667"/>
                    </a:lnTo>
                    <a:lnTo>
                      <a:pt x="59690" y="59690"/>
                    </a:lnTo>
                    <a:lnTo>
                      <a:pt x="5192174" y="59690"/>
                    </a:lnTo>
                    <a:lnTo>
                      <a:pt x="5192174" y="5245667"/>
                    </a:lnTo>
                    <a:close/>
                  </a:path>
                </a:pathLst>
              </a:custGeom>
              <a:gradFill rotWithShape="1">
                <a:gsLst>
                  <a:gs pos="0">
                    <a:srgbClr val="5170FF">
                      <a:alpha val="50000"/>
                    </a:srgbClr>
                  </a:gs>
                  <a:gs pos="100000">
                    <a:srgbClr val="FF66C4">
                      <a:alpha val="50000"/>
                    </a:srgbClr>
                  </a:gs>
                </a:gsLst>
                <a:lin ang="0"/>
              </a:gradFill>
            </p:spPr>
          </p:sp>
        </p:grpSp>
        <p:sp>
          <p:nvSpPr>
            <p:cNvPr id="14" name="Freeform 14"/>
            <p:cNvSpPr/>
            <p:nvPr/>
          </p:nvSpPr>
          <p:spPr>
            <a:xfrm>
              <a:off x="157474" y="88794"/>
              <a:ext cx="9958471" cy="10200443"/>
            </a:xfrm>
            <a:custGeom>
              <a:avLst/>
              <a:gdLst/>
              <a:ahLst/>
              <a:cxnLst/>
              <a:rect l="l" t="t" r="r" b="b"/>
              <a:pathLst>
                <a:path w="9958471" h="10200443">
                  <a:moveTo>
                    <a:pt x="0" y="0"/>
                  </a:moveTo>
                  <a:lnTo>
                    <a:pt x="9958470" y="0"/>
                  </a:lnTo>
                  <a:lnTo>
                    <a:pt x="9958470" y="10200444"/>
                  </a:lnTo>
                  <a:lnTo>
                    <a:pt x="0" y="10200444"/>
                  </a:lnTo>
                  <a:lnTo>
                    <a:pt x="0" y="0"/>
                  </a:lnTo>
                  <a:close/>
                </a:path>
              </a:pathLst>
            </a:custGeom>
            <a:blipFill>
              <a:blip r:embed="rId4"/>
              <a:stretch>
                <a:fillRect l="-2299" r="-2299"/>
              </a:stretch>
            </a:blipFill>
          </p:spPr>
        </p:sp>
      </p:grpSp>
      <p:grpSp>
        <p:nvGrpSpPr>
          <p:cNvPr id="15" name="Group 15"/>
          <p:cNvGrpSpPr/>
          <p:nvPr/>
        </p:nvGrpSpPr>
        <p:grpSpPr>
          <a:xfrm>
            <a:off x="1028700" y="9384393"/>
            <a:ext cx="3704768" cy="711842"/>
            <a:chOff x="0" y="0"/>
            <a:chExt cx="4939691" cy="949123"/>
          </a:xfrm>
        </p:grpSpPr>
        <p:grpSp>
          <p:nvGrpSpPr>
            <p:cNvPr id="16" name="Group 16"/>
            <p:cNvGrpSpPr/>
            <p:nvPr/>
          </p:nvGrpSpPr>
          <p:grpSpPr>
            <a:xfrm>
              <a:off x="0" y="0"/>
              <a:ext cx="4939691" cy="949123"/>
              <a:chOff x="0" y="0"/>
              <a:chExt cx="3630121" cy="697500"/>
            </a:xfrm>
          </p:grpSpPr>
          <p:sp>
            <p:nvSpPr>
              <p:cNvPr id="17" name="Freeform 17"/>
              <p:cNvSpPr/>
              <p:nvPr/>
            </p:nvSpPr>
            <p:spPr>
              <a:xfrm>
                <a:off x="0" y="0"/>
                <a:ext cx="3630121" cy="697500"/>
              </a:xfrm>
              <a:custGeom>
                <a:avLst/>
                <a:gdLst/>
                <a:ahLst/>
                <a:cxnLst/>
                <a:rect l="l" t="t" r="r" b="b"/>
                <a:pathLst>
                  <a:path w="3630121" h="697500">
                    <a:moveTo>
                      <a:pt x="0" y="0"/>
                    </a:moveTo>
                    <a:lnTo>
                      <a:pt x="0" y="697500"/>
                    </a:lnTo>
                    <a:lnTo>
                      <a:pt x="3630121" y="697500"/>
                    </a:lnTo>
                    <a:lnTo>
                      <a:pt x="3630121" y="0"/>
                    </a:lnTo>
                    <a:lnTo>
                      <a:pt x="0" y="0"/>
                    </a:lnTo>
                    <a:close/>
                    <a:moveTo>
                      <a:pt x="3569161" y="636540"/>
                    </a:moveTo>
                    <a:lnTo>
                      <a:pt x="59690" y="636540"/>
                    </a:lnTo>
                    <a:lnTo>
                      <a:pt x="59690" y="59690"/>
                    </a:lnTo>
                    <a:lnTo>
                      <a:pt x="3569161" y="59690"/>
                    </a:lnTo>
                    <a:lnTo>
                      <a:pt x="3569161" y="636540"/>
                    </a:lnTo>
                    <a:close/>
                  </a:path>
                </a:pathLst>
              </a:custGeom>
              <a:gradFill rotWithShape="1">
                <a:gsLst>
                  <a:gs pos="0">
                    <a:srgbClr val="5170FF">
                      <a:alpha val="50000"/>
                    </a:srgbClr>
                  </a:gs>
                  <a:gs pos="100000">
                    <a:srgbClr val="FF66C4">
                      <a:alpha val="50000"/>
                    </a:srgbClr>
                  </a:gs>
                </a:gsLst>
                <a:lin ang="0"/>
              </a:gradFill>
            </p:spPr>
          </p:sp>
        </p:grpSp>
        <p:sp>
          <p:nvSpPr>
            <p:cNvPr id="18" name="TextBox 18"/>
            <p:cNvSpPr txBox="1"/>
            <p:nvPr/>
          </p:nvSpPr>
          <p:spPr>
            <a:xfrm>
              <a:off x="79507" y="215247"/>
              <a:ext cx="4860184" cy="497317"/>
            </a:xfrm>
            <a:prstGeom prst="rect">
              <a:avLst/>
            </a:prstGeom>
          </p:spPr>
          <p:txBody>
            <a:bodyPr lIns="0" tIns="0" rIns="0" bIns="0" rtlCol="0" anchor="t">
              <a:spAutoFit/>
            </a:bodyPr>
            <a:lstStyle/>
            <a:p>
              <a:pPr algn="just">
                <a:lnSpc>
                  <a:spcPts val="3013"/>
                </a:lnSpc>
              </a:pPr>
              <a:r>
                <a:rPr lang="en-US" sz="2318" dirty="0">
                  <a:solidFill>
                    <a:srgbClr val="000000"/>
                  </a:solidFill>
                  <a:latin typeface="Muli Bold"/>
                </a:rPr>
                <a:t>Reference :-</a:t>
              </a:r>
              <a:r>
                <a:rPr lang="en-US" sz="2318" dirty="0">
                  <a:solidFill>
                    <a:srgbClr val="000000"/>
                  </a:solidFill>
                  <a:latin typeface="Muli Bold"/>
                  <a:hlinkClick r:id="rId5"/>
                </a:rPr>
                <a:t>Excel sheet</a:t>
              </a:r>
              <a:r>
                <a:rPr lang="en-US" sz="2318" dirty="0">
                  <a:solidFill>
                    <a:srgbClr val="000000"/>
                  </a:solidFill>
                  <a:latin typeface="Muli Bold"/>
                </a:rPr>
                <a:t> </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32852" y="199887"/>
            <a:ext cx="12222297" cy="1144339"/>
            <a:chOff x="0" y="0"/>
            <a:chExt cx="9396668" cy="879783"/>
          </a:xfrm>
        </p:grpSpPr>
        <p:sp>
          <p:nvSpPr>
            <p:cNvPr id="3" name="Freeform 3"/>
            <p:cNvSpPr/>
            <p:nvPr/>
          </p:nvSpPr>
          <p:spPr>
            <a:xfrm>
              <a:off x="0" y="0"/>
              <a:ext cx="9396668" cy="879783"/>
            </a:xfrm>
            <a:custGeom>
              <a:avLst/>
              <a:gdLst/>
              <a:ahLst/>
              <a:cxnLst/>
              <a:rect l="l" t="t" r="r" b="b"/>
              <a:pathLst>
                <a:path w="9396668" h="879783">
                  <a:moveTo>
                    <a:pt x="0" y="0"/>
                  </a:moveTo>
                  <a:lnTo>
                    <a:pt x="0" y="879783"/>
                  </a:lnTo>
                  <a:lnTo>
                    <a:pt x="9396668" y="879783"/>
                  </a:lnTo>
                  <a:lnTo>
                    <a:pt x="9396668" y="0"/>
                  </a:lnTo>
                  <a:lnTo>
                    <a:pt x="0" y="0"/>
                  </a:lnTo>
                  <a:close/>
                  <a:moveTo>
                    <a:pt x="9335708" y="818823"/>
                  </a:moveTo>
                  <a:lnTo>
                    <a:pt x="59690" y="818823"/>
                  </a:lnTo>
                  <a:lnTo>
                    <a:pt x="59690" y="59690"/>
                  </a:lnTo>
                  <a:lnTo>
                    <a:pt x="9335708" y="59690"/>
                  </a:lnTo>
                  <a:lnTo>
                    <a:pt x="9335708" y="818823"/>
                  </a:lnTo>
                  <a:close/>
                </a:path>
              </a:pathLst>
            </a:custGeom>
            <a:gradFill rotWithShape="1">
              <a:gsLst>
                <a:gs pos="0">
                  <a:srgbClr val="5170FF">
                    <a:alpha val="50000"/>
                  </a:srgbClr>
                </a:gs>
                <a:gs pos="100000">
                  <a:srgbClr val="FF66C4">
                    <a:alpha val="50000"/>
                  </a:srgbClr>
                </a:gs>
              </a:gsLst>
              <a:lin ang="0"/>
            </a:gradFill>
          </p:spPr>
        </p:sp>
      </p:grpSp>
      <p:grpSp>
        <p:nvGrpSpPr>
          <p:cNvPr id="4" name="Group 4"/>
          <p:cNvGrpSpPr/>
          <p:nvPr/>
        </p:nvGrpSpPr>
        <p:grpSpPr>
          <a:xfrm>
            <a:off x="1529738" y="1902515"/>
            <a:ext cx="15228524" cy="5129963"/>
            <a:chOff x="0" y="0"/>
            <a:chExt cx="20304699" cy="6839951"/>
          </a:xfrm>
        </p:grpSpPr>
        <p:grpSp>
          <p:nvGrpSpPr>
            <p:cNvPr id="5" name="Group 5"/>
            <p:cNvGrpSpPr/>
            <p:nvPr/>
          </p:nvGrpSpPr>
          <p:grpSpPr>
            <a:xfrm>
              <a:off x="0" y="0"/>
              <a:ext cx="20304699" cy="6839951"/>
              <a:chOff x="0" y="0"/>
              <a:chExt cx="10937487" cy="3684461"/>
            </a:xfrm>
          </p:grpSpPr>
          <p:sp>
            <p:nvSpPr>
              <p:cNvPr id="6" name="Freeform 6"/>
              <p:cNvSpPr/>
              <p:nvPr/>
            </p:nvSpPr>
            <p:spPr>
              <a:xfrm>
                <a:off x="0" y="0"/>
                <a:ext cx="10937487" cy="3684461"/>
              </a:xfrm>
              <a:custGeom>
                <a:avLst/>
                <a:gdLst/>
                <a:ahLst/>
                <a:cxnLst/>
                <a:rect l="l" t="t" r="r" b="b"/>
                <a:pathLst>
                  <a:path w="10937487" h="3684461">
                    <a:moveTo>
                      <a:pt x="0" y="0"/>
                    </a:moveTo>
                    <a:lnTo>
                      <a:pt x="0" y="3684461"/>
                    </a:lnTo>
                    <a:lnTo>
                      <a:pt x="10937487" y="3684461"/>
                    </a:lnTo>
                    <a:lnTo>
                      <a:pt x="10937487" y="0"/>
                    </a:lnTo>
                    <a:lnTo>
                      <a:pt x="0" y="0"/>
                    </a:lnTo>
                    <a:close/>
                    <a:moveTo>
                      <a:pt x="10876528" y="3623501"/>
                    </a:moveTo>
                    <a:lnTo>
                      <a:pt x="59690" y="3623501"/>
                    </a:lnTo>
                    <a:lnTo>
                      <a:pt x="59690" y="59690"/>
                    </a:lnTo>
                    <a:lnTo>
                      <a:pt x="10876528" y="59690"/>
                    </a:lnTo>
                    <a:lnTo>
                      <a:pt x="10876528" y="3623501"/>
                    </a:lnTo>
                    <a:close/>
                  </a:path>
                </a:pathLst>
              </a:custGeom>
              <a:gradFill rotWithShape="1">
                <a:gsLst>
                  <a:gs pos="0">
                    <a:srgbClr val="5170FF">
                      <a:alpha val="50000"/>
                    </a:srgbClr>
                  </a:gs>
                  <a:gs pos="100000">
                    <a:srgbClr val="FF66C4">
                      <a:alpha val="50000"/>
                    </a:srgbClr>
                  </a:gs>
                </a:gsLst>
                <a:lin ang="0"/>
              </a:gradFill>
            </p:spPr>
          </p:sp>
        </p:grpSp>
        <p:sp>
          <p:nvSpPr>
            <p:cNvPr id="7" name="Freeform 7"/>
            <p:cNvSpPr/>
            <p:nvPr/>
          </p:nvSpPr>
          <p:spPr>
            <a:xfrm>
              <a:off x="157432" y="445673"/>
              <a:ext cx="19989835" cy="5948605"/>
            </a:xfrm>
            <a:custGeom>
              <a:avLst/>
              <a:gdLst/>
              <a:ahLst/>
              <a:cxnLst/>
              <a:rect l="l" t="t" r="r" b="b"/>
              <a:pathLst>
                <a:path w="19989835" h="5948605">
                  <a:moveTo>
                    <a:pt x="0" y="0"/>
                  </a:moveTo>
                  <a:lnTo>
                    <a:pt x="19989835" y="0"/>
                  </a:lnTo>
                  <a:lnTo>
                    <a:pt x="19989835" y="5948605"/>
                  </a:lnTo>
                  <a:lnTo>
                    <a:pt x="0" y="5948605"/>
                  </a:lnTo>
                  <a:lnTo>
                    <a:pt x="0" y="0"/>
                  </a:lnTo>
                  <a:close/>
                </a:path>
              </a:pathLst>
            </a:custGeom>
            <a:blipFill>
              <a:blip r:embed="rId2"/>
              <a:stretch>
                <a:fillRect/>
              </a:stretch>
            </a:blipFill>
          </p:spPr>
        </p:sp>
      </p:grpSp>
      <p:sp>
        <p:nvSpPr>
          <p:cNvPr id="8" name="TextBox 8"/>
          <p:cNvSpPr txBox="1"/>
          <p:nvPr/>
        </p:nvSpPr>
        <p:spPr>
          <a:xfrm>
            <a:off x="3342963" y="458048"/>
            <a:ext cx="11602075" cy="570866"/>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B. Identify Outliers in the Dataset</a:t>
            </a:r>
          </a:p>
        </p:txBody>
      </p:sp>
      <p:sp>
        <p:nvSpPr>
          <p:cNvPr id="9" name="Freeform 9"/>
          <p:cNvSpPr/>
          <p:nvPr/>
        </p:nvSpPr>
        <p:spPr>
          <a:xfrm rot="-10800000">
            <a:off x="8216391" y="8039792"/>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
        <p:nvSpPr>
          <p:cNvPr id="10" name="Freeform 10"/>
          <p:cNvSpPr/>
          <p:nvPr/>
        </p:nvSpPr>
        <p:spPr>
          <a:xfrm>
            <a:off x="0" y="8039792"/>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
        <p:nvSpPr>
          <p:cNvPr id="11" name="Freeform 11"/>
          <p:cNvSpPr/>
          <p:nvPr/>
        </p:nvSpPr>
        <p:spPr>
          <a:xfrm>
            <a:off x="16388905" y="8039792"/>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5121" y="408478"/>
            <a:ext cx="6291911" cy="4735022"/>
            <a:chOff x="0" y="0"/>
            <a:chExt cx="8389214" cy="6313363"/>
          </a:xfrm>
        </p:grpSpPr>
        <p:grpSp>
          <p:nvGrpSpPr>
            <p:cNvPr id="3" name="Group 3"/>
            <p:cNvGrpSpPr/>
            <p:nvPr/>
          </p:nvGrpSpPr>
          <p:grpSpPr>
            <a:xfrm>
              <a:off x="0" y="0"/>
              <a:ext cx="8389214" cy="6313363"/>
              <a:chOff x="0" y="0"/>
              <a:chExt cx="3671909" cy="2763321"/>
            </a:xfrm>
          </p:grpSpPr>
          <p:sp>
            <p:nvSpPr>
              <p:cNvPr id="4" name="Freeform 4"/>
              <p:cNvSpPr/>
              <p:nvPr/>
            </p:nvSpPr>
            <p:spPr>
              <a:xfrm>
                <a:off x="0" y="0"/>
                <a:ext cx="3671909" cy="2763321"/>
              </a:xfrm>
              <a:custGeom>
                <a:avLst/>
                <a:gdLst/>
                <a:ahLst/>
                <a:cxnLst/>
                <a:rect l="l" t="t" r="r" b="b"/>
                <a:pathLst>
                  <a:path w="3671909" h="2763321">
                    <a:moveTo>
                      <a:pt x="0" y="0"/>
                    </a:moveTo>
                    <a:lnTo>
                      <a:pt x="0" y="2763321"/>
                    </a:lnTo>
                    <a:lnTo>
                      <a:pt x="3671909" y="2763321"/>
                    </a:lnTo>
                    <a:lnTo>
                      <a:pt x="3671909" y="0"/>
                    </a:lnTo>
                    <a:lnTo>
                      <a:pt x="0" y="0"/>
                    </a:lnTo>
                    <a:close/>
                    <a:moveTo>
                      <a:pt x="3610949" y="2702361"/>
                    </a:moveTo>
                    <a:lnTo>
                      <a:pt x="59690" y="2702361"/>
                    </a:lnTo>
                    <a:lnTo>
                      <a:pt x="59690" y="59690"/>
                    </a:lnTo>
                    <a:lnTo>
                      <a:pt x="3610949" y="59690"/>
                    </a:lnTo>
                    <a:lnTo>
                      <a:pt x="3610949" y="2702361"/>
                    </a:lnTo>
                    <a:close/>
                  </a:path>
                </a:pathLst>
              </a:custGeom>
              <a:gradFill rotWithShape="1">
                <a:gsLst>
                  <a:gs pos="0">
                    <a:srgbClr val="5170FF">
                      <a:alpha val="50000"/>
                    </a:srgbClr>
                  </a:gs>
                  <a:gs pos="100000">
                    <a:srgbClr val="FF66C4">
                      <a:alpha val="50000"/>
                    </a:srgbClr>
                  </a:gs>
                </a:gsLst>
                <a:lin ang="0"/>
              </a:gradFill>
            </p:spPr>
          </p:sp>
        </p:grpSp>
        <p:sp>
          <p:nvSpPr>
            <p:cNvPr id="5" name="Freeform 5"/>
            <p:cNvSpPr/>
            <p:nvPr/>
          </p:nvSpPr>
          <p:spPr>
            <a:xfrm>
              <a:off x="178052" y="208319"/>
              <a:ext cx="7970570" cy="5792631"/>
            </a:xfrm>
            <a:custGeom>
              <a:avLst/>
              <a:gdLst/>
              <a:ahLst/>
              <a:cxnLst/>
              <a:rect l="l" t="t" r="r" b="b"/>
              <a:pathLst>
                <a:path w="7970570" h="5792631">
                  <a:moveTo>
                    <a:pt x="0" y="0"/>
                  </a:moveTo>
                  <a:lnTo>
                    <a:pt x="7970570" y="0"/>
                  </a:lnTo>
                  <a:lnTo>
                    <a:pt x="7970570" y="5792631"/>
                  </a:lnTo>
                  <a:lnTo>
                    <a:pt x="0" y="5792631"/>
                  </a:lnTo>
                  <a:lnTo>
                    <a:pt x="0" y="0"/>
                  </a:lnTo>
                  <a:close/>
                </a:path>
              </a:pathLst>
            </a:custGeom>
            <a:blipFill>
              <a:blip r:embed="rId2"/>
              <a:stretch>
                <a:fillRect/>
              </a:stretch>
            </a:blipFill>
          </p:spPr>
        </p:sp>
      </p:grpSp>
      <p:grpSp>
        <p:nvGrpSpPr>
          <p:cNvPr id="6" name="Group 6"/>
          <p:cNvGrpSpPr/>
          <p:nvPr/>
        </p:nvGrpSpPr>
        <p:grpSpPr>
          <a:xfrm>
            <a:off x="11373742" y="5143500"/>
            <a:ext cx="6291911" cy="4735022"/>
            <a:chOff x="0" y="0"/>
            <a:chExt cx="8389214" cy="6313363"/>
          </a:xfrm>
        </p:grpSpPr>
        <p:grpSp>
          <p:nvGrpSpPr>
            <p:cNvPr id="7" name="Group 7"/>
            <p:cNvGrpSpPr/>
            <p:nvPr/>
          </p:nvGrpSpPr>
          <p:grpSpPr>
            <a:xfrm>
              <a:off x="0" y="0"/>
              <a:ext cx="8389214" cy="6313363"/>
              <a:chOff x="0" y="0"/>
              <a:chExt cx="3671909" cy="2763321"/>
            </a:xfrm>
          </p:grpSpPr>
          <p:sp>
            <p:nvSpPr>
              <p:cNvPr id="8" name="Freeform 8"/>
              <p:cNvSpPr/>
              <p:nvPr/>
            </p:nvSpPr>
            <p:spPr>
              <a:xfrm>
                <a:off x="0" y="0"/>
                <a:ext cx="3671909" cy="2763321"/>
              </a:xfrm>
              <a:custGeom>
                <a:avLst/>
                <a:gdLst/>
                <a:ahLst/>
                <a:cxnLst/>
                <a:rect l="l" t="t" r="r" b="b"/>
                <a:pathLst>
                  <a:path w="3671909" h="2763321">
                    <a:moveTo>
                      <a:pt x="0" y="0"/>
                    </a:moveTo>
                    <a:lnTo>
                      <a:pt x="0" y="2763321"/>
                    </a:lnTo>
                    <a:lnTo>
                      <a:pt x="3671909" y="2763321"/>
                    </a:lnTo>
                    <a:lnTo>
                      <a:pt x="3671909" y="0"/>
                    </a:lnTo>
                    <a:lnTo>
                      <a:pt x="0" y="0"/>
                    </a:lnTo>
                    <a:close/>
                    <a:moveTo>
                      <a:pt x="3610949" y="2702361"/>
                    </a:moveTo>
                    <a:lnTo>
                      <a:pt x="59690" y="2702361"/>
                    </a:lnTo>
                    <a:lnTo>
                      <a:pt x="59690" y="59690"/>
                    </a:lnTo>
                    <a:lnTo>
                      <a:pt x="3610949" y="59690"/>
                    </a:lnTo>
                    <a:lnTo>
                      <a:pt x="3610949" y="2702361"/>
                    </a:lnTo>
                    <a:close/>
                  </a:path>
                </a:pathLst>
              </a:custGeom>
              <a:gradFill rotWithShape="1">
                <a:gsLst>
                  <a:gs pos="0">
                    <a:srgbClr val="5170FF">
                      <a:alpha val="50000"/>
                    </a:srgbClr>
                  </a:gs>
                  <a:gs pos="100000">
                    <a:srgbClr val="FF66C4">
                      <a:alpha val="50000"/>
                    </a:srgbClr>
                  </a:gs>
                </a:gsLst>
                <a:lin ang="0"/>
              </a:gradFill>
            </p:spPr>
          </p:sp>
        </p:grpSp>
        <p:sp>
          <p:nvSpPr>
            <p:cNvPr id="9" name="Freeform 9"/>
            <p:cNvSpPr/>
            <p:nvPr/>
          </p:nvSpPr>
          <p:spPr>
            <a:xfrm>
              <a:off x="337708" y="315046"/>
              <a:ext cx="7713798" cy="5683270"/>
            </a:xfrm>
            <a:custGeom>
              <a:avLst/>
              <a:gdLst/>
              <a:ahLst/>
              <a:cxnLst/>
              <a:rect l="l" t="t" r="r" b="b"/>
              <a:pathLst>
                <a:path w="7713798" h="5683270">
                  <a:moveTo>
                    <a:pt x="0" y="0"/>
                  </a:moveTo>
                  <a:lnTo>
                    <a:pt x="7713798" y="0"/>
                  </a:lnTo>
                  <a:lnTo>
                    <a:pt x="7713798" y="5683271"/>
                  </a:lnTo>
                  <a:lnTo>
                    <a:pt x="0" y="5683271"/>
                  </a:lnTo>
                  <a:lnTo>
                    <a:pt x="0" y="0"/>
                  </a:lnTo>
                  <a:close/>
                </a:path>
              </a:pathLst>
            </a:custGeom>
            <a:blipFill>
              <a:blip r:embed="rId3"/>
              <a:stretch>
                <a:fillRect/>
              </a:stretch>
            </a:blipFill>
          </p:spPr>
        </p:sp>
      </p:grpSp>
      <p:grpSp>
        <p:nvGrpSpPr>
          <p:cNvPr id="10" name="Group 10"/>
          <p:cNvGrpSpPr/>
          <p:nvPr/>
        </p:nvGrpSpPr>
        <p:grpSpPr>
          <a:xfrm>
            <a:off x="9144000" y="1594919"/>
            <a:ext cx="7972538" cy="2362140"/>
            <a:chOff x="0" y="0"/>
            <a:chExt cx="10630050" cy="3149519"/>
          </a:xfrm>
        </p:grpSpPr>
        <p:grpSp>
          <p:nvGrpSpPr>
            <p:cNvPr id="11" name="Group 11"/>
            <p:cNvGrpSpPr/>
            <p:nvPr/>
          </p:nvGrpSpPr>
          <p:grpSpPr>
            <a:xfrm>
              <a:off x="0" y="0"/>
              <a:ext cx="10630050" cy="3149519"/>
              <a:chOff x="0" y="0"/>
              <a:chExt cx="6129396" cy="1816045"/>
            </a:xfrm>
          </p:grpSpPr>
          <p:sp>
            <p:nvSpPr>
              <p:cNvPr id="12" name="Freeform 12"/>
              <p:cNvSpPr/>
              <p:nvPr/>
            </p:nvSpPr>
            <p:spPr>
              <a:xfrm>
                <a:off x="0" y="0"/>
                <a:ext cx="6129396" cy="1816045"/>
              </a:xfrm>
              <a:custGeom>
                <a:avLst/>
                <a:gdLst/>
                <a:ahLst/>
                <a:cxnLst/>
                <a:rect l="l" t="t" r="r" b="b"/>
                <a:pathLst>
                  <a:path w="6129396" h="1816045">
                    <a:moveTo>
                      <a:pt x="0" y="0"/>
                    </a:moveTo>
                    <a:lnTo>
                      <a:pt x="0" y="1816045"/>
                    </a:lnTo>
                    <a:lnTo>
                      <a:pt x="6129396" y="1816045"/>
                    </a:lnTo>
                    <a:lnTo>
                      <a:pt x="6129396" y="0"/>
                    </a:lnTo>
                    <a:lnTo>
                      <a:pt x="0" y="0"/>
                    </a:lnTo>
                    <a:close/>
                    <a:moveTo>
                      <a:pt x="6068436" y="1755085"/>
                    </a:moveTo>
                    <a:lnTo>
                      <a:pt x="59690" y="1755085"/>
                    </a:lnTo>
                    <a:lnTo>
                      <a:pt x="59690" y="59690"/>
                    </a:lnTo>
                    <a:lnTo>
                      <a:pt x="6068436" y="59690"/>
                    </a:lnTo>
                    <a:lnTo>
                      <a:pt x="6068436" y="1755085"/>
                    </a:lnTo>
                    <a:close/>
                  </a:path>
                </a:pathLst>
              </a:custGeom>
              <a:gradFill rotWithShape="1">
                <a:gsLst>
                  <a:gs pos="0">
                    <a:srgbClr val="5170FF">
                      <a:alpha val="50000"/>
                    </a:srgbClr>
                  </a:gs>
                  <a:gs pos="100000">
                    <a:srgbClr val="FF66C4">
                      <a:alpha val="50000"/>
                    </a:srgbClr>
                  </a:gs>
                </a:gsLst>
                <a:lin ang="0"/>
              </a:gradFill>
            </p:spPr>
          </p:sp>
        </p:grpSp>
        <p:sp>
          <p:nvSpPr>
            <p:cNvPr id="13" name="TextBox 13"/>
            <p:cNvSpPr txBox="1"/>
            <p:nvPr/>
          </p:nvSpPr>
          <p:spPr>
            <a:xfrm>
              <a:off x="171096" y="277547"/>
              <a:ext cx="10287859" cy="2565850"/>
            </a:xfrm>
            <a:prstGeom prst="rect">
              <a:avLst/>
            </a:prstGeom>
          </p:spPr>
          <p:txBody>
            <a:bodyPr lIns="0" tIns="0" rIns="0" bIns="0" rtlCol="0" anchor="t">
              <a:spAutoFit/>
            </a:bodyPr>
            <a:lstStyle/>
            <a:p>
              <a:pPr algn="just">
                <a:lnSpc>
                  <a:spcPts val="3841"/>
                </a:lnSpc>
              </a:pPr>
              <a:r>
                <a:rPr lang="en-US" sz="2954">
                  <a:solidFill>
                    <a:srgbClr val="000000"/>
                  </a:solidFill>
                  <a:latin typeface="Muli"/>
                </a:rPr>
                <a:t>We can see in the box plot that one of the customer having 11 children which is logically not fitting in todays life style. So, we have to re-check the dataset.</a:t>
              </a:r>
            </a:p>
          </p:txBody>
        </p:sp>
      </p:grpSp>
      <p:grpSp>
        <p:nvGrpSpPr>
          <p:cNvPr id="14" name="Group 14"/>
          <p:cNvGrpSpPr/>
          <p:nvPr/>
        </p:nvGrpSpPr>
        <p:grpSpPr>
          <a:xfrm>
            <a:off x="1171462" y="6329941"/>
            <a:ext cx="7972538" cy="2362140"/>
            <a:chOff x="0" y="0"/>
            <a:chExt cx="10630050" cy="3149519"/>
          </a:xfrm>
        </p:grpSpPr>
        <p:grpSp>
          <p:nvGrpSpPr>
            <p:cNvPr id="15" name="Group 15"/>
            <p:cNvGrpSpPr/>
            <p:nvPr/>
          </p:nvGrpSpPr>
          <p:grpSpPr>
            <a:xfrm>
              <a:off x="0" y="0"/>
              <a:ext cx="10630050" cy="3149519"/>
              <a:chOff x="0" y="0"/>
              <a:chExt cx="6129396" cy="1816045"/>
            </a:xfrm>
          </p:grpSpPr>
          <p:sp>
            <p:nvSpPr>
              <p:cNvPr id="16" name="Freeform 16"/>
              <p:cNvSpPr/>
              <p:nvPr/>
            </p:nvSpPr>
            <p:spPr>
              <a:xfrm>
                <a:off x="0" y="0"/>
                <a:ext cx="6129396" cy="1816045"/>
              </a:xfrm>
              <a:custGeom>
                <a:avLst/>
                <a:gdLst/>
                <a:ahLst/>
                <a:cxnLst/>
                <a:rect l="l" t="t" r="r" b="b"/>
                <a:pathLst>
                  <a:path w="6129396" h="1816045">
                    <a:moveTo>
                      <a:pt x="0" y="0"/>
                    </a:moveTo>
                    <a:lnTo>
                      <a:pt x="0" y="1816045"/>
                    </a:lnTo>
                    <a:lnTo>
                      <a:pt x="6129396" y="1816045"/>
                    </a:lnTo>
                    <a:lnTo>
                      <a:pt x="6129396" y="0"/>
                    </a:lnTo>
                    <a:lnTo>
                      <a:pt x="0" y="0"/>
                    </a:lnTo>
                    <a:close/>
                    <a:moveTo>
                      <a:pt x="6068436" y="1755085"/>
                    </a:moveTo>
                    <a:lnTo>
                      <a:pt x="59690" y="1755085"/>
                    </a:lnTo>
                    <a:lnTo>
                      <a:pt x="59690" y="59690"/>
                    </a:lnTo>
                    <a:lnTo>
                      <a:pt x="6068436" y="59690"/>
                    </a:lnTo>
                    <a:lnTo>
                      <a:pt x="6068436" y="1755085"/>
                    </a:lnTo>
                    <a:close/>
                  </a:path>
                </a:pathLst>
              </a:custGeom>
              <a:gradFill rotWithShape="1">
                <a:gsLst>
                  <a:gs pos="0">
                    <a:srgbClr val="5170FF">
                      <a:alpha val="50000"/>
                    </a:srgbClr>
                  </a:gs>
                  <a:gs pos="100000">
                    <a:srgbClr val="FF66C4">
                      <a:alpha val="50000"/>
                    </a:srgbClr>
                  </a:gs>
                </a:gsLst>
                <a:lin ang="0"/>
              </a:gradFill>
            </p:spPr>
          </p:sp>
        </p:grpSp>
        <p:sp>
          <p:nvSpPr>
            <p:cNvPr id="17" name="TextBox 17"/>
            <p:cNvSpPr txBox="1"/>
            <p:nvPr/>
          </p:nvSpPr>
          <p:spPr>
            <a:xfrm>
              <a:off x="185354" y="277547"/>
              <a:ext cx="10259343" cy="2565850"/>
            </a:xfrm>
            <a:prstGeom prst="rect">
              <a:avLst/>
            </a:prstGeom>
          </p:spPr>
          <p:txBody>
            <a:bodyPr lIns="0" tIns="0" rIns="0" bIns="0" rtlCol="0" anchor="t">
              <a:spAutoFit/>
            </a:bodyPr>
            <a:lstStyle/>
            <a:p>
              <a:pPr algn="just">
                <a:lnSpc>
                  <a:spcPts val="3841"/>
                </a:lnSpc>
              </a:pPr>
              <a:r>
                <a:rPr lang="en-US" sz="2954">
                  <a:solidFill>
                    <a:srgbClr val="000000"/>
                  </a:solidFill>
                  <a:latin typeface="Muli"/>
                </a:rPr>
                <a:t>We can see in the box plot that one of the customer having total income of 117000000 which is logically not fitting so, we have to re-check the dataset.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3962430"/>
            <a:ext cx="7972538" cy="2362140"/>
            <a:chOff x="0" y="0"/>
            <a:chExt cx="10630050" cy="3149519"/>
          </a:xfrm>
        </p:grpSpPr>
        <p:grpSp>
          <p:nvGrpSpPr>
            <p:cNvPr id="3" name="Group 3"/>
            <p:cNvGrpSpPr/>
            <p:nvPr/>
          </p:nvGrpSpPr>
          <p:grpSpPr>
            <a:xfrm>
              <a:off x="0" y="0"/>
              <a:ext cx="10630050" cy="3149519"/>
              <a:chOff x="0" y="0"/>
              <a:chExt cx="6129396" cy="1816045"/>
            </a:xfrm>
          </p:grpSpPr>
          <p:sp>
            <p:nvSpPr>
              <p:cNvPr id="4" name="Freeform 4"/>
              <p:cNvSpPr/>
              <p:nvPr/>
            </p:nvSpPr>
            <p:spPr>
              <a:xfrm>
                <a:off x="0" y="0"/>
                <a:ext cx="6129396" cy="1816045"/>
              </a:xfrm>
              <a:custGeom>
                <a:avLst/>
                <a:gdLst/>
                <a:ahLst/>
                <a:cxnLst/>
                <a:rect l="l" t="t" r="r" b="b"/>
                <a:pathLst>
                  <a:path w="6129396" h="1816045">
                    <a:moveTo>
                      <a:pt x="0" y="0"/>
                    </a:moveTo>
                    <a:lnTo>
                      <a:pt x="0" y="1816045"/>
                    </a:lnTo>
                    <a:lnTo>
                      <a:pt x="6129396" y="1816045"/>
                    </a:lnTo>
                    <a:lnTo>
                      <a:pt x="6129396" y="0"/>
                    </a:lnTo>
                    <a:lnTo>
                      <a:pt x="0" y="0"/>
                    </a:lnTo>
                    <a:close/>
                    <a:moveTo>
                      <a:pt x="6068436" y="1755085"/>
                    </a:moveTo>
                    <a:lnTo>
                      <a:pt x="59690" y="1755085"/>
                    </a:lnTo>
                    <a:lnTo>
                      <a:pt x="59690" y="59690"/>
                    </a:lnTo>
                    <a:lnTo>
                      <a:pt x="6068436" y="59690"/>
                    </a:lnTo>
                    <a:lnTo>
                      <a:pt x="6068436" y="1755085"/>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171096" y="277547"/>
              <a:ext cx="10287859" cy="2565850"/>
            </a:xfrm>
            <a:prstGeom prst="rect">
              <a:avLst/>
            </a:prstGeom>
          </p:spPr>
          <p:txBody>
            <a:bodyPr lIns="0" tIns="0" rIns="0" bIns="0" rtlCol="0" anchor="t">
              <a:spAutoFit/>
            </a:bodyPr>
            <a:lstStyle/>
            <a:p>
              <a:pPr algn="just">
                <a:lnSpc>
                  <a:spcPts val="3841"/>
                </a:lnSpc>
              </a:pPr>
              <a:r>
                <a:rPr lang="en-US" sz="2954">
                  <a:solidFill>
                    <a:srgbClr val="000000"/>
                  </a:solidFill>
                  <a:latin typeface="Muli"/>
                </a:rPr>
                <a:t>We can see in the box plot that the customers had work for a company for 1000 years which is impossible. So, we have to re-check the dataset.</a:t>
              </a:r>
            </a:p>
          </p:txBody>
        </p:sp>
      </p:grpSp>
      <p:sp>
        <p:nvSpPr>
          <p:cNvPr id="6" name="Freeform 6"/>
          <p:cNvSpPr/>
          <p:nvPr/>
        </p:nvSpPr>
        <p:spPr>
          <a:xfrm>
            <a:off x="-1240444" y="7975631"/>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0610629" y="-6378800"/>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280368" y="2488969"/>
            <a:ext cx="6327540" cy="5309063"/>
            <a:chOff x="0" y="0"/>
            <a:chExt cx="8436720" cy="7078750"/>
          </a:xfrm>
        </p:grpSpPr>
        <p:grpSp>
          <p:nvGrpSpPr>
            <p:cNvPr id="9" name="Group 9"/>
            <p:cNvGrpSpPr/>
            <p:nvPr/>
          </p:nvGrpSpPr>
          <p:grpSpPr>
            <a:xfrm>
              <a:off x="0" y="0"/>
              <a:ext cx="8436720" cy="7078750"/>
              <a:chOff x="0" y="0"/>
              <a:chExt cx="3293430" cy="2763321"/>
            </a:xfrm>
          </p:grpSpPr>
          <p:sp>
            <p:nvSpPr>
              <p:cNvPr id="10" name="Freeform 10"/>
              <p:cNvSpPr/>
              <p:nvPr/>
            </p:nvSpPr>
            <p:spPr>
              <a:xfrm>
                <a:off x="0" y="0"/>
                <a:ext cx="3293430" cy="2763321"/>
              </a:xfrm>
              <a:custGeom>
                <a:avLst/>
                <a:gdLst/>
                <a:ahLst/>
                <a:cxnLst/>
                <a:rect l="l" t="t" r="r" b="b"/>
                <a:pathLst>
                  <a:path w="3293430" h="2763321">
                    <a:moveTo>
                      <a:pt x="0" y="0"/>
                    </a:moveTo>
                    <a:lnTo>
                      <a:pt x="0" y="2763321"/>
                    </a:lnTo>
                    <a:lnTo>
                      <a:pt x="3293430" y="2763321"/>
                    </a:lnTo>
                    <a:lnTo>
                      <a:pt x="3293430" y="0"/>
                    </a:lnTo>
                    <a:lnTo>
                      <a:pt x="0" y="0"/>
                    </a:lnTo>
                    <a:close/>
                    <a:moveTo>
                      <a:pt x="3232470" y="2702361"/>
                    </a:moveTo>
                    <a:lnTo>
                      <a:pt x="59690" y="2702361"/>
                    </a:lnTo>
                    <a:lnTo>
                      <a:pt x="59690" y="59690"/>
                    </a:lnTo>
                    <a:lnTo>
                      <a:pt x="3232470" y="59690"/>
                    </a:lnTo>
                    <a:lnTo>
                      <a:pt x="3232470" y="2702361"/>
                    </a:lnTo>
                    <a:close/>
                  </a:path>
                </a:pathLst>
              </a:custGeom>
              <a:gradFill rotWithShape="1">
                <a:gsLst>
                  <a:gs pos="0">
                    <a:srgbClr val="5170FF">
                      <a:alpha val="50000"/>
                    </a:srgbClr>
                  </a:gs>
                  <a:gs pos="100000">
                    <a:srgbClr val="FF66C4">
                      <a:alpha val="50000"/>
                    </a:srgbClr>
                  </a:gs>
                </a:gsLst>
                <a:lin ang="0"/>
              </a:gradFill>
            </p:spPr>
          </p:sp>
        </p:grpSp>
        <p:sp>
          <p:nvSpPr>
            <p:cNvPr id="11" name="Freeform 11"/>
            <p:cNvSpPr/>
            <p:nvPr/>
          </p:nvSpPr>
          <p:spPr>
            <a:xfrm>
              <a:off x="151155" y="211070"/>
              <a:ext cx="8086905" cy="6756683"/>
            </a:xfrm>
            <a:custGeom>
              <a:avLst/>
              <a:gdLst/>
              <a:ahLst/>
              <a:cxnLst/>
              <a:rect l="l" t="t" r="r" b="b"/>
              <a:pathLst>
                <a:path w="8086905" h="6756683">
                  <a:moveTo>
                    <a:pt x="0" y="0"/>
                  </a:moveTo>
                  <a:lnTo>
                    <a:pt x="8086905" y="0"/>
                  </a:lnTo>
                  <a:lnTo>
                    <a:pt x="8086905" y="6756684"/>
                  </a:lnTo>
                  <a:lnTo>
                    <a:pt x="0" y="6756684"/>
                  </a:lnTo>
                  <a:lnTo>
                    <a:pt x="0" y="0"/>
                  </a:lnTo>
                  <a:close/>
                </a:path>
              </a:pathLst>
            </a:custGeom>
            <a:blipFill>
              <a:blip r:embed="rId4"/>
              <a:stretch>
                <a:fillRect/>
              </a:stretch>
            </a:blipFill>
          </p:spPr>
        </p:sp>
      </p:grpSp>
      <p:grpSp>
        <p:nvGrpSpPr>
          <p:cNvPr id="12" name="Group 12"/>
          <p:cNvGrpSpPr/>
          <p:nvPr/>
        </p:nvGrpSpPr>
        <p:grpSpPr>
          <a:xfrm>
            <a:off x="13411770" y="6324570"/>
            <a:ext cx="3704768" cy="711842"/>
            <a:chOff x="0" y="0"/>
            <a:chExt cx="4939691" cy="949123"/>
          </a:xfrm>
        </p:grpSpPr>
        <p:grpSp>
          <p:nvGrpSpPr>
            <p:cNvPr id="13" name="Group 13"/>
            <p:cNvGrpSpPr/>
            <p:nvPr/>
          </p:nvGrpSpPr>
          <p:grpSpPr>
            <a:xfrm>
              <a:off x="0" y="0"/>
              <a:ext cx="4939691" cy="949123"/>
              <a:chOff x="0" y="0"/>
              <a:chExt cx="3630121" cy="697500"/>
            </a:xfrm>
          </p:grpSpPr>
          <p:sp>
            <p:nvSpPr>
              <p:cNvPr id="14" name="Freeform 14"/>
              <p:cNvSpPr/>
              <p:nvPr/>
            </p:nvSpPr>
            <p:spPr>
              <a:xfrm>
                <a:off x="0" y="0"/>
                <a:ext cx="3630121" cy="697500"/>
              </a:xfrm>
              <a:custGeom>
                <a:avLst/>
                <a:gdLst/>
                <a:ahLst/>
                <a:cxnLst/>
                <a:rect l="l" t="t" r="r" b="b"/>
                <a:pathLst>
                  <a:path w="3630121" h="697500">
                    <a:moveTo>
                      <a:pt x="0" y="0"/>
                    </a:moveTo>
                    <a:lnTo>
                      <a:pt x="0" y="697500"/>
                    </a:lnTo>
                    <a:lnTo>
                      <a:pt x="3630121" y="697500"/>
                    </a:lnTo>
                    <a:lnTo>
                      <a:pt x="3630121" y="0"/>
                    </a:lnTo>
                    <a:lnTo>
                      <a:pt x="0" y="0"/>
                    </a:lnTo>
                    <a:close/>
                    <a:moveTo>
                      <a:pt x="3569161" y="636540"/>
                    </a:moveTo>
                    <a:lnTo>
                      <a:pt x="59690" y="636540"/>
                    </a:lnTo>
                    <a:lnTo>
                      <a:pt x="59690" y="59690"/>
                    </a:lnTo>
                    <a:lnTo>
                      <a:pt x="3569161" y="59690"/>
                    </a:lnTo>
                    <a:lnTo>
                      <a:pt x="3569161" y="636540"/>
                    </a:lnTo>
                    <a:close/>
                  </a:path>
                </a:pathLst>
              </a:custGeom>
              <a:gradFill rotWithShape="1">
                <a:gsLst>
                  <a:gs pos="0">
                    <a:srgbClr val="5170FF">
                      <a:alpha val="50000"/>
                    </a:srgbClr>
                  </a:gs>
                  <a:gs pos="100000">
                    <a:srgbClr val="FF66C4">
                      <a:alpha val="50000"/>
                    </a:srgbClr>
                  </a:gs>
                </a:gsLst>
                <a:lin ang="0"/>
              </a:gradFill>
            </p:spPr>
          </p:sp>
        </p:grpSp>
        <p:sp>
          <p:nvSpPr>
            <p:cNvPr id="15" name="TextBox 15"/>
            <p:cNvSpPr txBox="1"/>
            <p:nvPr/>
          </p:nvSpPr>
          <p:spPr>
            <a:xfrm>
              <a:off x="79507" y="215247"/>
              <a:ext cx="4860184" cy="497317"/>
            </a:xfrm>
            <a:prstGeom prst="rect">
              <a:avLst/>
            </a:prstGeom>
          </p:spPr>
          <p:txBody>
            <a:bodyPr lIns="0" tIns="0" rIns="0" bIns="0" rtlCol="0" anchor="t">
              <a:spAutoFit/>
            </a:bodyPr>
            <a:lstStyle/>
            <a:p>
              <a:pPr algn="just">
                <a:lnSpc>
                  <a:spcPts val="3013"/>
                </a:lnSpc>
              </a:pPr>
              <a:r>
                <a:rPr lang="en-US" sz="2318" dirty="0">
                  <a:solidFill>
                    <a:srgbClr val="000000"/>
                  </a:solidFill>
                  <a:latin typeface="Muli Bold"/>
                </a:rPr>
                <a:t>Reference :-</a:t>
              </a:r>
              <a:r>
                <a:rPr lang="en-US" sz="2318" dirty="0">
                  <a:solidFill>
                    <a:srgbClr val="000000"/>
                  </a:solidFill>
                  <a:latin typeface="Muli Bold"/>
                  <a:hlinkClick r:id="rId5"/>
                </a:rPr>
                <a:t>Excel Sheet</a:t>
              </a:r>
              <a:r>
                <a:rPr lang="en-US" sz="2318" dirty="0">
                  <a:solidFill>
                    <a:srgbClr val="000000"/>
                  </a:solidFill>
                  <a:latin typeface="Muli Bold"/>
                </a:rPr>
                <a:t>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92514" y="-9263077"/>
            <a:ext cx="11432615" cy="11411829"/>
          </a:xfrm>
          <a:custGeom>
            <a:avLst/>
            <a:gdLst/>
            <a:ahLst/>
            <a:cxnLst/>
            <a:rect l="l" t="t" r="r" b="b"/>
            <a:pathLst>
              <a:path w="11432615" h="11411829">
                <a:moveTo>
                  <a:pt x="0" y="0"/>
                </a:moveTo>
                <a:lnTo>
                  <a:pt x="11432615" y="0"/>
                </a:lnTo>
                <a:lnTo>
                  <a:pt x="11432615" y="11411828"/>
                </a:lnTo>
                <a:lnTo>
                  <a:pt x="0" y="1141182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9144000" y="7317369"/>
            <a:ext cx="11841808" cy="11820277"/>
          </a:xfrm>
          <a:custGeom>
            <a:avLst/>
            <a:gdLst/>
            <a:ahLst/>
            <a:cxnLst/>
            <a:rect l="l" t="t" r="r" b="b"/>
            <a:pathLst>
              <a:path w="11841808" h="11820277">
                <a:moveTo>
                  <a:pt x="0" y="0"/>
                </a:moveTo>
                <a:lnTo>
                  <a:pt x="11841808" y="0"/>
                </a:lnTo>
                <a:lnTo>
                  <a:pt x="11841808" y="11820277"/>
                </a:lnTo>
                <a:lnTo>
                  <a:pt x="0" y="118202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280298" y="4408775"/>
            <a:ext cx="4866202" cy="137160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0000"/>
                </a:solidFill>
                <a:latin typeface="Playfair Display Bold"/>
              </a:rPr>
              <a:t>Content</a:t>
            </a:r>
          </a:p>
        </p:txBody>
      </p:sp>
      <p:grpSp>
        <p:nvGrpSpPr>
          <p:cNvPr id="5" name="Group 5"/>
          <p:cNvGrpSpPr/>
          <p:nvPr/>
        </p:nvGrpSpPr>
        <p:grpSpPr>
          <a:xfrm>
            <a:off x="2162209" y="3758476"/>
            <a:ext cx="5204129" cy="725200"/>
            <a:chOff x="0" y="0"/>
            <a:chExt cx="9263299" cy="1290848"/>
          </a:xfrm>
        </p:grpSpPr>
        <p:sp>
          <p:nvSpPr>
            <p:cNvPr id="6" name="Freeform 6"/>
            <p:cNvSpPr/>
            <p:nvPr/>
          </p:nvSpPr>
          <p:spPr>
            <a:xfrm>
              <a:off x="0" y="0"/>
              <a:ext cx="9263299" cy="1290848"/>
            </a:xfrm>
            <a:custGeom>
              <a:avLst/>
              <a:gdLst/>
              <a:ahLst/>
              <a:cxnLst/>
              <a:rect l="l" t="t" r="r" b="b"/>
              <a:pathLst>
                <a:path w="9263299" h="1290848">
                  <a:moveTo>
                    <a:pt x="0" y="0"/>
                  </a:moveTo>
                  <a:lnTo>
                    <a:pt x="0" y="1290848"/>
                  </a:lnTo>
                  <a:lnTo>
                    <a:pt x="9263299" y="1290848"/>
                  </a:lnTo>
                  <a:lnTo>
                    <a:pt x="9263299" y="0"/>
                  </a:lnTo>
                  <a:lnTo>
                    <a:pt x="0" y="0"/>
                  </a:lnTo>
                  <a:close/>
                  <a:moveTo>
                    <a:pt x="9202339" y="1229888"/>
                  </a:moveTo>
                  <a:lnTo>
                    <a:pt x="59690" y="1229888"/>
                  </a:lnTo>
                  <a:lnTo>
                    <a:pt x="59690" y="59690"/>
                  </a:lnTo>
                  <a:lnTo>
                    <a:pt x="9202339" y="59690"/>
                  </a:lnTo>
                  <a:lnTo>
                    <a:pt x="9202339" y="1229888"/>
                  </a:lnTo>
                  <a:close/>
                </a:path>
              </a:pathLst>
            </a:custGeom>
            <a:solidFill>
              <a:srgbClr val="FF68D4">
                <a:alpha val="49804"/>
              </a:srgbClr>
            </a:solidFill>
          </p:spPr>
        </p:sp>
      </p:grpSp>
      <p:sp>
        <p:nvSpPr>
          <p:cNvPr id="7" name="TextBox 7"/>
          <p:cNvSpPr txBox="1"/>
          <p:nvPr/>
        </p:nvSpPr>
        <p:spPr>
          <a:xfrm>
            <a:off x="2348267" y="2789452"/>
            <a:ext cx="5018071" cy="412750"/>
          </a:xfrm>
          <a:prstGeom prst="rect">
            <a:avLst/>
          </a:prstGeom>
        </p:spPr>
        <p:txBody>
          <a:bodyPr lIns="0" tIns="0" rIns="0" bIns="0" rtlCol="0" anchor="t">
            <a:spAutoFit/>
          </a:bodyPr>
          <a:lstStyle/>
          <a:p>
            <a:pPr algn="ctr">
              <a:lnSpc>
                <a:spcPts val="3499"/>
              </a:lnSpc>
            </a:pPr>
            <a:r>
              <a:rPr lang="en-US" sz="2499" dirty="0">
                <a:solidFill>
                  <a:srgbClr val="000000"/>
                </a:solidFill>
                <a:latin typeface="Muli"/>
              </a:rPr>
              <a:t>Project Description</a:t>
            </a:r>
          </a:p>
        </p:txBody>
      </p:sp>
      <p:grpSp>
        <p:nvGrpSpPr>
          <p:cNvPr id="8" name="Group 8"/>
          <p:cNvGrpSpPr/>
          <p:nvPr/>
        </p:nvGrpSpPr>
        <p:grpSpPr>
          <a:xfrm>
            <a:off x="2162209" y="2652277"/>
            <a:ext cx="5204129" cy="725200"/>
            <a:chOff x="0" y="0"/>
            <a:chExt cx="9263299" cy="1290848"/>
          </a:xfrm>
        </p:grpSpPr>
        <p:sp>
          <p:nvSpPr>
            <p:cNvPr id="9" name="Freeform 9"/>
            <p:cNvSpPr/>
            <p:nvPr/>
          </p:nvSpPr>
          <p:spPr>
            <a:xfrm>
              <a:off x="0" y="0"/>
              <a:ext cx="9263299" cy="1290848"/>
            </a:xfrm>
            <a:custGeom>
              <a:avLst/>
              <a:gdLst/>
              <a:ahLst/>
              <a:cxnLst/>
              <a:rect l="l" t="t" r="r" b="b"/>
              <a:pathLst>
                <a:path w="9263299" h="1290848">
                  <a:moveTo>
                    <a:pt x="0" y="0"/>
                  </a:moveTo>
                  <a:lnTo>
                    <a:pt x="0" y="1290848"/>
                  </a:lnTo>
                  <a:lnTo>
                    <a:pt x="9263299" y="1290848"/>
                  </a:lnTo>
                  <a:lnTo>
                    <a:pt x="9263299" y="0"/>
                  </a:lnTo>
                  <a:lnTo>
                    <a:pt x="0" y="0"/>
                  </a:lnTo>
                  <a:close/>
                  <a:moveTo>
                    <a:pt x="9202339" y="1229888"/>
                  </a:moveTo>
                  <a:lnTo>
                    <a:pt x="59690" y="1229888"/>
                  </a:lnTo>
                  <a:lnTo>
                    <a:pt x="59690" y="59690"/>
                  </a:lnTo>
                  <a:lnTo>
                    <a:pt x="9202339" y="59690"/>
                  </a:lnTo>
                  <a:lnTo>
                    <a:pt x="9202339" y="1229888"/>
                  </a:lnTo>
                  <a:close/>
                </a:path>
              </a:pathLst>
            </a:custGeom>
            <a:solidFill>
              <a:srgbClr val="349BFF">
                <a:alpha val="49804"/>
              </a:srgbClr>
            </a:solidFill>
          </p:spPr>
        </p:sp>
      </p:grpSp>
      <p:grpSp>
        <p:nvGrpSpPr>
          <p:cNvPr id="10" name="Group 10"/>
          <p:cNvGrpSpPr/>
          <p:nvPr/>
        </p:nvGrpSpPr>
        <p:grpSpPr>
          <a:xfrm>
            <a:off x="2162209" y="7077075"/>
            <a:ext cx="5204129" cy="725200"/>
            <a:chOff x="0" y="0"/>
            <a:chExt cx="9263299" cy="1290848"/>
          </a:xfrm>
        </p:grpSpPr>
        <p:sp>
          <p:nvSpPr>
            <p:cNvPr id="11" name="Freeform 11"/>
            <p:cNvSpPr/>
            <p:nvPr/>
          </p:nvSpPr>
          <p:spPr>
            <a:xfrm>
              <a:off x="0" y="0"/>
              <a:ext cx="9263299" cy="1290848"/>
            </a:xfrm>
            <a:custGeom>
              <a:avLst/>
              <a:gdLst/>
              <a:ahLst/>
              <a:cxnLst/>
              <a:rect l="l" t="t" r="r" b="b"/>
              <a:pathLst>
                <a:path w="9263299" h="1290848">
                  <a:moveTo>
                    <a:pt x="0" y="0"/>
                  </a:moveTo>
                  <a:lnTo>
                    <a:pt x="0" y="1290848"/>
                  </a:lnTo>
                  <a:lnTo>
                    <a:pt x="9263299" y="1290848"/>
                  </a:lnTo>
                  <a:lnTo>
                    <a:pt x="9263299" y="0"/>
                  </a:lnTo>
                  <a:lnTo>
                    <a:pt x="0" y="0"/>
                  </a:lnTo>
                  <a:close/>
                  <a:moveTo>
                    <a:pt x="9202339" y="1229888"/>
                  </a:moveTo>
                  <a:lnTo>
                    <a:pt x="59690" y="1229888"/>
                  </a:lnTo>
                  <a:lnTo>
                    <a:pt x="59690" y="59690"/>
                  </a:lnTo>
                  <a:lnTo>
                    <a:pt x="9202339" y="59690"/>
                  </a:lnTo>
                  <a:lnTo>
                    <a:pt x="9202339" y="1229888"/>
                  </a:lnTo>
                  <a:close/>
                </a:path>
              </a:pathLst>
            </a:custGeom>
            <a:solidFill>
              <a:srgbClr val="349BFF">
                <a:alpha val="49804"/>
              </a:srgbClr>
            </a:solidFill>
          </p:spPr>
        </p:sp>
      </p:grpSp>
      <p:grpSp>
        <p:nvGrpSpPr>
          <p:cNvPr id="12" name="Group 12"/>
          <p:cNvGrpSpPr/>
          <p:nvPr/>
        </p:nvGrpSpPr>
        <p:grpSpPr>
          <a:xfrm>
            <a:off x="2162209" y="4864676"/>
            <a:ext cx="5204129" cy="725200"/>
            <a:chOff x="0" y="0"/>
            <a:chExt cx="9263299" cy="1290848"/>
          </a:xfrm>
        </p:grpSpPr>
        <p:sp>
          <p:nvSpPr>
            <p:cNvPr id="13" name="Freeform 13"/>
            <p:cNvSpPr/>
            <p:nvPr/>
          </p:nvSpPr>
          <p:spPr>
            <a:xfrm>
              <a:off x="0" y="0"/>
              <a:ext cx="9263299" cy="1290848"/>
            </a:xfrm>
            <a:custGeom>
              <a:avLst/>
              <a:gdLst/>
              <a:ahLst/>
              <a:cxnLst/>
              <a:rect l="l" t="t" r="r" b="b"/>
              <a:pathLst>
                <a:path w="9263299" h="1290848">
                  <a:moveTo>
                    <a:pt x="0" y="0"/>
                  </a:moveTo>
                  <a:lnTo>
                    <a:pt x="0" y="1290848"/>
                  </a:lnTo>
                  <a:lnTo>
                    <a:pt x="9263299" y="1290848"/>
                  </a:lnTo>
                  <a:lnTo>
                    <a:pt x="9263299" y="0"/>
                  </a:lnTo>
                  <a:lnTo>
                    <a:pt x="0" y="0"/>
                  </a:lnTo>
                  <a:close/>
                  <a:moveTo>
                    <a:pt x="9202339" y="1229888"/>
                  </a:moveTo>
                  <a:lnTo>
                    <a:pt x="59690" y="1229888"/>
                  </a:lnTo>
                  <a:lnTo>
                    <a:pt x="59690" y="59690"/>
                  </a:lnTo>
                  <a:lnTo>
                    <a:pt x="9202339" y="59690"/>
                  </a:lnTo>
                  <a:lnTo>
                    <a:pt x="9202339" y="1229888"/>
                  </a:lnTo>
                  <a:close/>
                </a:path>
              </a:pathLst>
            </a:custGeom>
            <a:solidFill>
              <a:srgbClr val="349BFF">
                <a:alpha val="49804"/>
              </a:srgbClr>
            </a:solidFill>
          </p:spPr>
        </p:sp>
      </p:grpSp>
      <p:grpSp>
        <p:nvGrpSpPr>
          <p:cNvPr id="14" name="Group 14"/>
          <p:cNvGrpSpPr/>
          <p:nvPr/>
        </p:nvGrpSpPr>
        <p:grpSpPr>
          <a:xfrm>
            <a:off x="2162209" y="5970875"/>
            <a:ext cx="5204129" cy="725200"/>
            <a:chOff x="0" y="0"/>
            <a:chExt cx="9263299" cy="1290848"/>
          </a:xfrm>
        </p:grpSpPr>
        <p:sp>
          <p:nvSpPr>
            <p:cNvPr id="15" name="Freeform 15"/>
            <p:cNvSpPr/>
            <p:nvPr/>
          </p:nvSpPr>
          <p:spPr>
            <a:xfrm>
              <a:off x="0" y="0"/>
              <a:ext cx="9263299" cy="1290848"/>
            </a:xfrm>
            <a:custGeom>
              <a:avLst/>
              <a:gdLst/>
              <a:ahLst/>
              <a:cxnLst/>
              <a:rect l="l" t="t" r="r" b="b"/>
              <a:pathLst>
                <a:path w="9263299" h="1290848">
                  <a:moveTo>
                    <a:pt x="0" y="0"/>
                  </a:moveTo>
                  <a:lnTo>
                    <a:pt x="0" y="1290848"/>
                  </a:lnTo>
                  <a:lnTo>
                    <a:pt x="9263299" y="1290848"/>
                  </a:lnTo>
                  <a:lnTo>
                    <a:pt x="9263299" y="0"/>
                  </a:lnTo>
                  <a:lnTo>
                    <a:pt x="0" y="0"/>
                  </a:lnTo>
                  <a:close/>
                  <a:moveTo>
                    <a:pt x="9202339" y="1229888"/>
                  </a:moveTo>
                  <a:lnTo>
                    <a:pt x="59690" y="1229888"/>
                  </a:lnTo>
                  <a:lnTo>
                    <a:pt x="59690" y="59690"/>
                  </a:lnTo>
                  <a:lnTo>
                    <a:pt x="9202339" y="59690"/>
                  </a:lnTo>
                  <a:lnTo>
                    <a:pt x="9202339" y="1229888"/>
                  </a:lnTo>
                  <a:close/>
                </a:path>
              </a:pathLst>
            </a:custGeom>
            <a:solidFill>
              <a:srgbClr val="FF68D4">
                <a:alpha val="49804"/>
              </a:srgbClr>
            </a:solidFill>
          </p:spPr>
        </p:sp>
      </p:grpSp>
      <p:grpSp>
        <p:nvGrpSpPr>
          <p:cNvPr id="16" name="Group 16"/>
          <p:cNvGrpSpPr/>
          <p:nvPr/>
        </p:nvGrpSpPr>
        <p:grpSpPr>
          <a:xfrm>
            <a:off x="2162209" y="8183275"/>
            <a:ext cx="5204129" cy="725200"/>
            <a:chOff x="0" y="0"/>
            <a:chExt cx="9263299" cy="1290848"/>
          </a:xfrm>
        </p:grpSpPr>
        <p:sp>
          <p:nvSpPr>
            <p:cNvPr id="17" name="Freeform 17"/>
            <p:cNvSpPr/>
            <p:nvPr/>
          </p:nvSpPr>
          <p:spPr>
            <a:xfrm>
              <a:off x="0" y="0"/>
              <a:ext cx="9263299" cy="1290848"/>
            </a:xfrm>
            <a:custGeom>
              <a:avLst/>
              <a:gdLst/>
              <a:ahLst/>
              <a:cxnLst/>
              <a:rect l="l" t="t" r="r" b="b"/>
              <a:pathLst>
                <a:path w="9263299" h="1290848">
                  <a:moveTo>
                    <a:pt x="0" y="0"/>
                  </a:moveTo>
                  <a:lnTo>
                    <a:pt x="0" y="1290848"/>
                  </a:lnTo>
                  <a:lnTo>
                    <a:pt x="9263299" y="1290848"/>
                  </a:lnTo>
                  <a:lnTo>
                    <a:pt x="9263299" y="0"/>
                  </a:lnTo>
                  <a:lnTo>
                    <a:pt x="0" y="0"/>
                  </a:lnTo>
                  <a:close/>
                  <a:moveTo>
                    <a:pt x="9202339" y="1229888"/>
                  </a:moveTo>
                  <a:lnTo>
                    <a:pt x="59690" y="1229888"/>
                  </a:lnTo>
                  <a:lnTo>
                    <a:pt x="59690" y="59690"/>
                  </a:lnTo>
                  <a:lnTo>
                    <a:pt x="9202339" y="59690"/>
                  </a:lnTo>
                  <a:lnTo>
                    <a:pt x="9202339" y="1229888"/>
                  </a:lnTo>
                  <a:close/>
                </a:path>
              </a:pathLst>
            </a:custGeom>
            <a:solidFill>
              <a:srgbClr val="FF68D4">
                <a:alpha val="49804"/>
              </a:srgbClr>
            </a:solidFill>
          </p:spPr>
        </p:sp>
      </p:grpSp>
      <p:sp>
        <p:nvSpPr>
          <p:cNvPr id="18" name="TextBox 18"/>
          <p:cNvSpPr txBox="1"/>
          <p:nvPr/>
        </p:nvSpPr>
        <p:spPr>
          <a:xfrm>
            <a:off x="2348267" y="6104225"/>
            <a:ext cx="5018071" cy="412750"/>
          </a:xfrm>
          <a:prstGeom prst="rect">
            <a:avLst/>
          </a:prstGeom>
        </p:spPr>
        <p:txBody>
          <a:bodyPr lIns="0" tIns="0" rIns="0" bIns="0" rtlCol="0" anchor="t">
            <a:spAutoFit/>
          </a:bodyPr>
          <a:lstStyle/>
          <a:p>
            <a:pPr algn="ctr">
              <a:lnSpc>
                <a:spcPts val="3499"/>
              </a:lnSpc>
            </a:pPr>
            <a:r>
              <a:rPr lang="en-US" sz="2499">
                <a:solidFill>
                  <a:srgbClr val="000000"/>
                </a:solidFill>
                <a:latin typeface="Muli"/>
              </a:rPr>
              <a:t>Tech-Stack Used</a:t>
            </a:r>
          </a:p>
        </p:txBody>
      </p:sp>
      <p:sp>
        <p:nvSpPr>
          <p:cNvPr id="19" name="TextBox 19"/>
          <p:cNvSpPr txBox="1"/>
          <p:nvPr/>
        </p:nvSpPr>
        <p:spPr>
          <a:xfrm>
            <a:off x="2162209" y="7210425"/>
            <a:ext cx="5204129" cy="412750"/>
          </a:xfrm>
          <a:prstGeom prst="rect">
            <a:avLst/>
          </a:prstGeom>
        </p:spPr>
        <p:txBody>
          <a:bodyPr lIns="0" tIns="0" rIns="0" bIns="0" rtlCol="0" anchor="t">
            <a:spAutoFit/>
          </a:bodyPr>
          <a:lstStyle/>
          <a:p>
            <a:pPr algn="ctr">
              <a:lnSpc>
                <a:spcPts val="3499"/>
              </a:lnSpc>
            </a:pPr>
            <a:r>
              <a:rPr lang="en-US" sz="2499" dirty="0">
                <a:solidFill>
                  <a:srgbClr val="000000"/>
                </a:solidFill>
                <a:latin typeface="Muli"/>
              </a:rPr>
              <a:t>Insights</a:t>
            </a:r>
          </a:p>
        </p:txBody>
      </p:sp>
      <p:sp>
        <p:nvSpPr>
          <p:cNvPr id="20" name="TextBox 20"/>
          <p:cNvSpPr txBox="1"/>
          <p:nvPr/>
        </p:nvSpPr>
        <p:spPr>
          <a:xfrm>
            <a:off x="2348267" y="8316625"/>
            <a:ext cx="5018071" cy="412750"/>
          </a:xfrm>
          <a:prstGeom prst="rect">
            <a:avLst/>
          </a:prstGeom>
        </p:spPr>
        <p:txBody>
          <a:bodyPr lIns="0" tIns="0" rIns="0" bIns="0" rtlCol="0" anchor="t">
            <a:spAutoFit/>
          </a:bodyPr>
          <a:lstStyle/>
          <a:p>
            <a:pPr algn="ctr">
              <a:lnSpc>
                <a:spcPts val="3499"/>
              </a:lnSpc>
            </a:pPr>
            <a:r>
              <a:rPr lang="en-US" sz="2499">
                <a:solidFill>
                  <a:srgbClr val="000000"/>
                </a:solidFill>
                <a:latin typeface="Muli"/>
              </a:rPr>
              <a:t>Results</a:t>
            </a:r>
          </a:p>
        </p:txBody>
      </p:sp>
      <p:sp>
        <p:nvSpPr>
          <p:cNvPr id="21" name="TextBox 21"/>
          <p:cNvSpPr txBox="1"/>
          <p:nvPr/>
        </p:nvSpPr>
        <p:spPr>
          <a:xfrm>
            <a:off x="2348267" y="5007551"/>
            <a:ext cx="5018071" cy="412750"/>
          </a:xfrm>
          <a:prstGeom prst="rect">
            <a:avLst/>
          </a:prstGeom>
        </p:spPr>
        <p:txBody>
          <a:bodyPr lIns="0" tIns="0" rIns="0" bIns="0" rtlCol="0" anchor="t">
            <a:spAutoFit/>
          </a:bodyPr>
          <a:lstStyle/>
          <a:p>
            <a:pPr algn="ctr">
              <a:lnSpc>
                <a:spcPts val="3499"/>
              </a:lnSpc>
            </a:pPr>
            <a:r>
              <a:rPr lang="en-US" sz="2499">
                <a:solidFill>
                  <a:srgbClr val="000000"/>
                </a:solidFill>
                <a:latin typeface="Muli"/>
              </a:rPr>
              <a:t>Approach</a:t>
            </a:r>
          </a:p>
        </p:txBody>
      </p:sp>
      <p:sp>
        <p:nvSpPr>
          <p:cNvPr id="22" name="TextBox 22"/>
          <p:cNvSpPr txBox="1"/>
          <p:nvPr/>
        </p:nvSpPr>
        <p:spPr>
          <a:xfrm>
            <a:off x="2348267" y="3889951"/>
            <a:ext cx="5018071" cy="412750"/>
          </a:xfrm>
          <a:prstGeom prst="rect">
            <a:avLst/>
          </a:prstGeom>
        </p:spPr>
        <p:txBody>
          <a:bodyPr lIns="0" tIns="0" rIns="0" bIns="0" rtlCol="0" anchor="t">
            <a:spAutoFit/>
          </a:bodyPr>
          <a:lstStyle/>
          <a:p>
            <a:pPr algn="ctr">
              <a:lnSpc>
                <a:spcPts val="3499"/>
              </a:lnSpc>
            </a:pPr>
            <a:r>
              <a:rPr lang="en-US" sz="2499" dirty="0">
                <a:solidFill>
                  <a:srgbClr val="000000"/>
                </a:solidFill>
                <a:latin typeface="Muli"/>
              </a:rPr>
              <a:t>Business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0839" y="3966314"/>
            <a:ext cx="7946321" cy="2354372"/>
            <a:chOff x="0" y="0"/>
            <a:chExt cx="10595095" cy="3139163"/>
          </a:xfrm>
        </p:grpSpPr>
        <p:grpSp>
          <p:nvGrpSpPr>
            <p:cNvPr id="3" name="Group 3"/>
            <p:cNvGrpSpPr/>
            <p:nvPr/>
          </p:nvGrpSpPr>
          <p:grpSpPr>
            <a:xfrm>
              <a:off x="0" y="0"/>
              <a:ext cx="10595095" cy="3139163"/>
              <a:chOff x="0" y="0"/>
              <a:chExt cx="6129396" cy="1816045"/>
            </a:xfrm>
          </p:grpSpPr>
          <p:sp>
            <p:nvSpPr>
              <p:cNvPr id="4" name="Freeform 4"/>
              <p:cNvSpPr/>
              <p:nvPr/>
            </p:nvSpPr>
            <p:spPr>
              <a:xfrm>
                <a:off x="0" y="0"/>
                <a:ext cx="6129396" cy="1816045"/>
              </a:xfrm>
              <a:custGeom>
                <a:avLst/>
                <a:gdLst/>
                <a:ahLst/>
                <a:cxnLst/>
                <a:rect l="l" t="t" r="r" b="b"/>
                <a:pathLst>
                  <a:path w="6129396" h="1816045">
                    <a:moveTo>
                      <a:pt x="0" y="0"/>
                    </a:moveTo>
                    <a:lnTo>
                      <a:pt x="0" y="1816045"/>
                    </a:lnTo>
                    <a:lnTo>
                      <a:pt x="6129396" y="1816045"/>
                    </a:lnTo>
                    <a:lnTo>
                      <a:pt x="6129396" y="0"/>
                    </a:lnTo>
                    <a:lnTo>
                      <a:pt x="0" y="0"/>
                    </a:lnTo>
                    <a:close/>
                    <a:moveTo>
                      <a:pt x="6068436" y="1755085"/>
                    </a:moveTo>
                    <a:lnTo>
                      <a:pt x="59690" y="1755085"/>
                    </a:lnTo>
                    <a:lnTo>
                      <a:pt x="59690" y="59690"/>
                    </a:lnTo>
                    <a:lnTo>
                      <a:pt x="6068436" y="59690"/>
                    </a:lnTo>
                    <a:lnTo>
                      <a:pt x="6068436" y="1755085"/>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170533" y="276541"/>
              <a:ext cx="10254028" cy="2557506"/>
            </a:xfrm>
            <a:prstGeom prst="rect">
              <a:avLst/>
            </a:prstGeom>
          </p:spPr>
          <p:txBody>
            <a:bodyPr lIns="0" tIns="0" rIns="0" bIns="0" rtlCol="0" anchor="t">
              <a:spAutoFit/>
            </a:bodyPr>
            <a:lstStyle/>
            <a:p>
              <a:pPr algn="just">
                <a:lnSpc>
                  <a:spcPts val="3828"/>
                </a:lnSpc>
              </a:pPr>
              <a:r>
                <a:rPr lang="en-US" sz="2945">
                  <a:solidFill>
                    <a:srgbClr val="000000"/>
                  </a:solidFill>
                  <a:latin typeface="Muli"/>
                </a:rPr>
                <a:t>After removing all the ouliers from dataset which gonna affect our analysis the final dataset having 41073 rows and 73 columns for further analysis.</a:t>
              </a:r>
            </a:p>
          </p:txBody>
        </p:sp>
      </p:grpSp>
      <p:sp>
        <p:nvSpPr>
          <p:cNvPr id="6" name="Freeform 6"/>
          <p:cNvSpPr/>
          <p:nvPr/>
        </p:nvSpPr>
        <p:spPr>
          <a:xfrm>
            <a:off x="-1240444" y="7975631"/>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0717564" y="-62718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7017618" y="7975631"/>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9" name="Freeform 9"/>
          <p:cNvSpPr/>
          <p:nvPr/>
        </p:nvSpPr>
        <p:spPr>
          <a:xfrm>
            <a:off x="15239018" y="7975631"/>
            <a:ext cx="9042909" cy="9026468"/>
          </a:xfrm>
          <a:custGeom>
            <a:avLst/>
            <a:gdLst/>
            <a:ahLst/>
            <a:cxnLst/>
            <a:rect l="l" t="t" r="r" b="b"/>
            <a:pathLst>
              <a:path w="9042909" h="9026468">
                <a:moveTo>
                  <a:pt x="0" y="0"/>
                </a:moveTo>
                <a:lnTo>
                  <a:pt x="9042910" y="0"/>
                </a:lnTo>
                <a:lnTo>
                  <a:pt x="9042910"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2496163" y="-62718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11" name="Freeform 11"/>
          <p:cNvSpPr/>
          <p:nvPr/>
        </p:nvSpPr>
        <p:spPr>
          <a:xfrm>
            <a:off x="-5761899" y="-62718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9412392" y="6474444"/>
            <a:ext cx="3704768" cy="711842"/>
            <a:chOff x="0" y="0"/>
            <a:chExt cx="4939691" cy="949123"/>
          </a:xfrm>
        </p:grpSpPr>
        <p:grpSp>
          <p:nvGrpSpPr>
            <p:cNvPr id="13" name="Group 13"/>
            <p:cNvGrpSpPr/>
            <p:nvPr/>
          </p:nvGrpSpPr>
          <p:grpSpPr>
            <a:xfrm>
              <a:off x="0" y="0"/>
              <a:ext cx="4939691" cy="949123"/>
              <a:chOff x="0" y="0"/>
              <a:chExt cx="3630121" cy="697500"/>
            </a:xfrm>
          </p:grpSpPr>
          <p:sp>
            <p:nvSpPr>
              <p:cNvPr id="14" name="Freeform 14"/>
              <p:cNvSpPr/>
              <p:nvPr/>
            </p:nvSpPr>
            <p:spPr>
              <a:xfrm>
                <a:off x="0" y="0"/>
                <a:ext cx="3630121" cy="697500"/>
              </a:xfrm>
              <a:custGeom>
                <a:avLst/>
                <a:gdLst/>
                <a:ahLst/>
                <a:cxnLst/>
                <a:rect l="l" t="t" r="r" b="b"/>
                <a:pathLst>
                  <a:path w="3630121" h="697500">
                    <a:moveTo>
                      <a:pt x="0" y="0"/>
                    </a:moveTo>
                    <a:lnTo>
                      <a:pt x="0" y="697500"/>
                    </a:lnTo>
                    <a:lnTo>
                      <a:pt x="3630121" y="697500"/>
                    </a:lnTo>
                    <a:lnTo>
                      <a:pt x="3630121" y="0"/>
                    </a:lnTo>
                    <a:lnTo>
                      <a:pt x="0" y="0"/>
                    </a:lnTo>
                    <a:close/>
                    <a:moveTo>
                      <a:pt x="3569161" y="636540"/>
                    </a:moveTo>
                    <a:lnTo>
                      <a:pt x="59690" y="636540"/>
                    </a:lnTo>
                    <a:lnTo>
                      <a:pt x="59690" y="59690"/>
                    </a:lnTo>
                    <a:lnTo>
                      <a:pt x="3569161" y="59690"/>
                    </a:lnTo>
                    <a:lnTo>
                      <a:pt x="3569161" y="636540"/>
                    </a:lnTo>
                    <a:close/>
                  </a:path>
                </a:pathLst>
              </a:custGeom>
              <a:gradFill rotWithShape="1">
                <a:gsLst>
                  <a:gs pos="0">
                    <a:srgbClr val="5170FF">
                      <a:alpha val="50000"/>
                    </a:srgbClr>
                  </a:gs>
                  <a:gs pos="100000">
                    <a:srgbClr val="FF66C4">
                      <a:alpha val="50000"/>
                    </a:srgbClr>
                  </a:gs>
                </a:gsLst>
                <a:lin ang="0"/>
              </a:gradFill>
            </p:spPr>
          </p:sp>
        </p:grpSp>
        <p:sp>
          <p:nvSpPr>
            <p:cNvPr id="15" name="TextBox 15"/>
            <p:cNvSpPr txBox="1"/>
            <p:nvPr/>
          </p:nvSpPr>
          <p:spPr>
            <a:xfrm>
              <a:off x="79507" y="215247"/>
              <a:ext cx="4860184" cy="497317"/>
            </a:xfrm>
            <a:prstGeom prst="rect">
              <a:avLst/>
            </a:prstGeom>
          </p:spPr>
          <p:txBody>
            <a:bodyPr lIns="0" tIns="0" rIns="0" bIns="0" rtlCol="0" anchor="t">
              <a:spAutoFit/>
            </a:bodyPr>
            <a:lstStyle/>
            <a:p>
              <a:pPr algn="just">
                <a:lnSpc>
                  <a:spcPts val="3013"/>
                </a:lnSpc>
              </a:pPr>
              <a:r>
                <a:rPr lang="en-US" sz="2318" dirty="0">
                  <a:solidFill>
                    <a:srgbClr val="000000"/>
                  </a:solidFill>
                  <a:latin typeface="Muli Bold"/>
                </a:rPr>
                <a:t>Reference :- </a:t>
              </a:r>
              <a:r>
                <a:rPr lang="en-US" sz="2318" dirty="0">
                  <a:solidFill>
                    <a:srgbClr val="000000"/>
                  </a:solidFill>
                  <a:latin typeface="Muli Bold"/>
                  <a:hlinkClick r:id="rId4"/>
                </a:rPr>
                <a:t>Excel Sheet</a:t>
              </a:r>
              <a:endParaRPr lang="en-US" sz="2318" dirty="0">
                <a:solidFill>
                  <a:srgbClr val="000000"/>
                </a:solidFill>
                <a:latin typeface="Muli Bol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32852" y="199887"/>
            <a:ext cx="12222297" cy="1144339"/>
            <a:chOff x="0" y="0"/>
            <a:chExt cx="9396668" cy="879783"/>
          </a:xfrm>
        </p:grpSpPr>
        <p:sp>
          <p:nvSpPr>
            <p:cNvPr id="3" name="Freeform 3"/>
            <p:cNvSpPr/>
            <p:nvPr/>
          </p:nvSpPr>
          <p:spPr>
            <a:xfrm>
              <a:off x="0" y="0"/>
              <a:ext cx="9396668" cy="879783"/>
            </a:xfrm>
            <a:custGeom>
              <a:avLst/>
              <a:gdLst/>
              <a:ahLst/>
              <a:cxnLst/>
              <a:rect l="l" t="t" r="r" b="b"/>
              <a:pathLst>
                <a:path w="9396668" h="879783">
                  <a:moveTo>
                    <a:pt x="0" y="0"/>
                  </a:moveTo>
                  <a:lnTo>
                    <a:pt x="0" y="879783"/>
                  </a:lnTo>
                  <a:lnTo>
                    <a:pt x="9396668" y="879783"/>
                  </a:lnTo>
                  <a:lnTo>
                    <a:pt x="9396668" y="0"/>
                  </a:lnTo>
                  <a:lnTo>
                    <a:pt x="0" y="0"/>
                  </a:lnTo>
                  <a:close/>
                  <a:moveTo>
                    <a:pt x="9335708" y="818823"/>
                  </a:moveTo>
                  <a:lnTo>
                    <a:pt x="59690" y="818823"/>
                  </a:lnTo>
                  <a:lnTo>
                    <a:pt x="59690" y="59690"/>
                  </a:lnTo>
                  <a:lnTo>
                    <a:pt x="9335708" y="59690"/>
                  </a:lnTo>
                  <a:lnTo>
                    <a:pt x="9335708" y="818823"/>
                  </a:lnTo>
                  <a:close/>
                </a:path>
              </a:pathLst>
            </a:custGeom>
            <a:gradFill rotWithShape="1">
              <a:gsLst>
                <a:gs pos="0">
                  <a:srgbClr val="5170FF">
                    <a:alpha val="50000"/>
                  </a:srgbClr>
                </a:gs>
                <a:gs pos="100000">
                  <a:srgbClr val="FF66C4">
                    <a:alpha val="50000"/>
                  </a:srgbClr>
                </a:gs>
              </a:gsLst>
              <a:lin ang="0"/>
            </a:gradFill>
          </p:spPr>
        </p:sp>
      </p:grpSp>
      <p:sp>
        <p:nvSpPr>
          <p:cNvPr id="4" name="TextBox 4"/>
          <p:cNvSpPr txBox="1"/>
          <p:nvPr/>
        </p:nvSpPr>
        <p:spPr>
          <a:xfrm>
            <a:off x="3342963" y="458048"/>
            <a:ext cx="11602075" cy="570866"/>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C. Analyze Data Imbalance</a:t>
            </a:r>
          </a:p>
        </p:txBody>
      </p:sp>
      <p:grpSp>
        <p:nvGrpSpPr>
          <p:cNvPr id="5" name="Group 5"/>
          <p:cNvGrpSpPr/>
          <p:nvPr/>
        </p:nvGrpSpPr>
        <p:grpSpPr>
          <a:xfrm>
            <a:off x="1028700" y="3262076"/>
            <a:ext cx="4992043" cy="5231807"/>
            <a:chOff x="0" y="0"/>
            <a:chExt cx="6656057" cy="6975742"/>
          </a:xfrm>
        </p:grpSpPr>
        <p:sp>
          <p:nvSpPr>
            <p:cNvPr id="6" name="Freeform 6"/>
            <p:cNvSpPr/>
            <p:nvPr/>
          </p:nvSpPr>
          <p:spPr>
            <a:xfrm>
              <a:off x="0" y="0"/>
              <a:ext cx="6656057" cy="6975742"/>
            </a:xfrm>
            <a:custGeom>
              <a:avLst/>
              <a:gdLst/>
              <a:ahLst/>
              <a:cxnLst/>
              <a:rect l="l" t="t" r="r" b="b"/>
              <a:pathLst>
                <a:path w="6656057" h="6975742">
                  <a:moveTo>
                    <a:pt x="0" y="0"/>
                  </a:moveTo>
                  <a:lnTo>
                    <a:pt x="6656057" y="0"/>
                  </a:lnTo>
                  <a:lnTo>
                    <a:pt x="6656057" y="6975742"/>
                  </a:lnTo>
                  <a:lnTo>
                    <a:pt x="0" y="6975742"/>
                  </a:lnTo>
                  <a:lnTo>
                    <a:pt x="0" y="0"/>
                  </a:lnTo>
                  <a:close/>
                </a:path>
              </a:pathLst>
            </a:custGeom>
            <a:blipFill>
              <a:blip r:embed="rId2"/>
              <a:stretch>
                <a:fillRect l="-52480" t="-5976" r="-51372" b="-6131"/>
              </a:stretch>
            </a:blipFill>
          </p:spPr>
        </p:sp>
        <p:grpSp>
          <p:nvGrpSpPr>
            <p:cNvPr id="7" name="Group 7"/>
            <p:cNvGrpSpPr/>
            <p:nvPr/>
          </p:nvGrpSpPr>
          <p:grpSpPr>
            <a:xfrm>
              <a:off x="0" y="0"/>
              <a:ext cx="6656057" cy="6975742"/>
              <a:chOff x="0" y="0"/>
              <a:chExt cx="3850613" cy="4035555"/>
            </a:xfrm>
          </p:grpSpPr>
          <p:sp>
            <p:nvSpPr>
              <p:cNvPr id="8" name="Freeform 8"/>
              <p:cNvSpPr/>
              <p:nvPr/>
            </p:nvSpPr>
            <p:spPr>
              <a:xfrm>
                <a:off x="0" y="0"/>
                <a:ext cx="3850613" cy="4035554"/>
              </a:xfrm>
              <a:custGeom>
                <a:avLst/>
                <a:gdLst/>
                <a:ahLst/>
                <a:cxnLst/>
                <a:rect l="l" t="t" r="r" b="b"/>
                <a:pathLst>
                  <a:path w="3850613" h="4035554">
                    <a:moveTo>
                      <a:pt x="0" y="0"/>
                    </a:moveTo>
                    <a:lnTo>
                      <a:pt x="0" y="4035554"/>
                    </a:lnTo>
                    <a:lnTo>
                      <a:pt x="3850613" y="4035554"/>
                    </a:lnTo>
                    <a:lnTo>
                      <a:pt x="3850613" y="0"/>
                    </a:lnTo>
                    <a:lnTo>
                      <a:pt x="0" y="0"/>
                    </a:lnTo>
                    <a:close/>
                    <a:moveTo>
                      <a:pt x="3789653" y="3974595"/>
                    </a:moveTo>
                    <a:lnTo>
                      <a:pt x="59690" y="3974595"/>
                    </a:lnTo>
                    <a:lnTo>
                      <a:pt x="59690" y="59690"/>
                    </a:lnTo>
                    <a:lnTo>
                      <a:pt x="3789653" y="59690"/>
                    </a:lnTo>
                    <a:lnTo>
                      <a:pt x="3789653" y="3974595"/>
                    </a:lnTo>
                    <a:close/>
                  </a:path>
                </a:pathLst>
              </a:custGeom>
              <a:gradFill rotWithShape="1">
                <a:gsLst>
                  <a:gs pos="0">
                    <a:srgbClr val="5170FF">
                      <a:alpha val="50000"/>
                    </a:srgbClr>
                  </a:gs>
                  <a:gs pos="100000">
                    <a:srgbClr val="FF66C4">
                      <a:alpha val="50000"/>
                    </a:srgbClr>
                  </a:gs>
                </a:gsLst>
                <a:lin ang="0"/>
              </a:gradFill>
            </p:spPr>
          </p:sp>
        </p:grpSp>
      </p:grpSp>
      <p:sp>
        <p:nvSpPr>
          <p:cNvPr id="9" name="AutoShape 9"/>
          <p:cNvSpPr/>
          <p:nvPr/>
        </p:nvSpPr>
        <p:spPr>
          <a:xfrm flipH="1" flipV="1">
            <a:off x="2466565" y="2683998"/>
            <a:ext cx="95773" cy="1005188"/>
          </a:xfrm>
          <a:prstGeom prst="line">
            <a:avLst/>
          </a:prstGeom>
          <a:ln w="38100" cap="flat">
            <a:solidFill>
              <a:srgbClr val="000000"/>
            </a:solidFill>
            <a:prstDash val="solid"/>
            <a:headEnd type="none" w="sm" len="sm"/>
            <a:tailEnd type="arrow" w="med" len="sm"/>
          </a:ln>
        </p:spPr>
      </p:sp>
      <p:grpSp>
        <p:nvGrpSpPr>
          <p:cNvPr id="10" name="Group 10"/>
          <p:cNvGrpSpPr/>
          <p:nvPr/>
        </p:nvGrpSpPr>
        <p:grpSpPr>
          <a:xfrm>
            <a:off x="1411631" y="1920944"/>
            <a:ext cx="3862664" cy="764414"/>
            <a:chOff x="0" y="0"/>
            <a:chExt cx="5150218" cy="1019218"/>
          </a:xfrm>
        </p:grpSpPr>
        <p:grpSp>
          <p:nvGrpSpPr>
            <p:cNvPr id="11" name="Group 11"/>
            <p:cNvGrpSpPr/>
            <p:nvPr/>
          </p:nvGrpSpPr>
          <p:grpSpPr>
            <a:xfrm>
              <a:off x="0" y="0"/>
              <a:ext cx="5150218" cy="1019218"/>
              <a:chOff x="0" y="0"/>
              <a:chExt cx="2979466" cy="589631"/>
            </a:xfrm>
          </p:grpSpPr>
          <p:sp>
            <p:nvSpPr>
              <p:cNvPr id="12" name="Freeform 12"/>
              <p:cNvSpPr/>
              <p:nvPr/>
            </p:nvSpPr>
            <p:spPr>
              <a:xfrm>
                <a:off x="0" y="0"/>
                <a:ext cx="2979466" cy="589631"/>
              </a:xfrm>
              <a:custGeom>
                <a:avLst/>
                <a:gdLst/>
                <a:ahLst/>
                <a:cxnLst/>
                <a:rect l="l" t="t" r="r" b="b"/>
                <a:pathLst>
                  <a:path w="2979466" h="589631">
                    <a:moveTo>
                      <a:pt x="0" y="0"/>
                    </a:moveTo>
                    <a:lnTo>
                      <a:pt x="0" y="589631"/>
                    </a:lnTo>
                    <a:lnTo>
                      <a:pt x="2979466" y="589631"/>
                    </a:lnTo>
                    <a:lnTo>
                      <a:pt x="2979466" y="0"/>
                    </a:lnTo>
                    <a:lnTo>
                      <a:pt x="0" y="0"/>
                    </a:lnTo>
                    <a:close/>
                    <a:moveTo>
                      <a:pt x="2918506" y="528671"/>
                    </a:moveTo>
                    <a:lnTo>
                      <a:pt x="59690" y="528671"/>
                    </a:lnTo>
                    <a:lnTo>
                      <a:pt x="59690" y="59690"/>
                    </a:lnTo>
                    <a:lnTo>
                      <a:pt x="2918506" y="59690"/>
                    </a:lnTo>
                    <a:lnTo>
                      <a:pt x="2918506" y="528671"/>
                    </a:lnTo>
                    <a:close/>
                  </a:path>
                </a:pathLst>
              </a:custGeom>
              <a:gradFill rotWithShape="1">
                <a:gsLst>
                  <a:gs pos="0">
                    <a:srgbClr val="5170FF">
                      <a:alpha val="50000"/>
                    </a:srgbClr>
                  </a:gs>
                  <a:gs pos="100000">
                    <a:srgbClr val="FF66C4">
                      <a:alpha val="50000"/>
                    </a:srgbClr>
                  </a:gs>
                </a:gsLst>
                <a:lin ang="0"/>
              </a:gradFill>
            </p:spPr>
          </p:sp>
        </p:grpSp>
        <p:sp>
          <p:nvSpPr>
            <p:cNvPr id="13" name="TextBox 13"/>
            <p:cNvSpPr txBox="1"/>
            <p:nvPr/>
          </p:nvSpPr>
          <p:spPr>
            <a:xfrm>
              <a:off x="181329" y="169950"/>
              <a:ext cx="4968889"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Payement Difficulties</a:t>
              </a:r>
            </a:p>
          </p:txBody>
        </p:sp>
      </p:grpSp>
      <p:grpSp>
        <p:nvGrpSpPr>
          <p:cNvPr id="14" name="Group 14"/>
          <p:cNvGrpSpPr/>
          <p:nvPr/>
        </p:nvGrpSpPr>
        <p:grpSpPr>
          <a:xfrm>
            <a:off x="1593390" y="9258300"/>
            <a:ext cx="4427353" cy="764414"/>
            <a:chOff x="0" y="0"/>
            <a:chExt cx="5903138" cy="1019218"/>
          </a:xfrm>
        </p:grpSpPr>
        <p:grpSp>
          <p:nvGrpSpPr>
            <p:cNvPr id="15" name="Group 15"/>
            <p:cNvGrpSpPr/>
            <p:nvPr/>
          </p:nvGrpSpPr>
          <p:grpSpPr>
            <a:xfrm>
              <a:off x="0" y="0"/>
              <a:ext cx="5903138" cy="1019218"/>
              <a:chOff x="0" y="0"/>
              <a:chExt cx="3415040" cy="589631"/>
            </a:xfrm>
          </p:grpSpPr>
          <p:sp>
            <p:nvSpPr>
              <p:cNvPr id="16" name="Freeform 16"/>
              <p:cNvSpPr/>
              <p:nvPr/>
            </p:nvSpPr>
            <p:spPr>
              <a:xfrm>
                <a:off x="0" y="0"/>
                <a:ext cx="3415040" cy="589631"/>
              </a:xfrm>
              <a:custGeom>
                <a:avLst/>
                <a:gdLst/>
                <a:ahLst/>
                <a:cxnLst/>
                <a:rect l="l" t="t" r="r" b="b"/>
                <a:pathLst>
                  <a:path w="3415040" h="589631">
                    <a:moveTo>
                      <a:pt x="0" y="0"/>
                    </a:moveTo>
                    <a:lnTo>
                      <a:pt x="0" y="589631"/>
                    </a:lnTo>
                    <a:lnTo>
                      <a:pt x="3415040" y="589631"/>
                    </a:lnTo>
                    <a:lnTo>
                      <a:pt x="3415040" y="0"/>
                    </a:lnTo>
                    <a:lnTo>
                      <a:pt x="0" y="0"/>
                    </a:lnTo>
                    <a:close/>
                    <a:moveTo>
                      <a:pt x="3354079" y="528671"/>
                    </a:moveTo>
                    <a:lnTo>
                      <a:pt x="59690" y="528671"/>
                    </a:lnTo>
                    <a:lnTo>
                      <a:pt x="59690" y="59690"/>
                    </a:lnTo>
                    <a:lnTo>
                      <a:pt x="3354079" y="59690"/>
                    </a:lnTo>
                    <a:lnTo>
                      <a:pt x="3354079" y="528671"/>
                    </a:lnTo>
                    <a:close/>
                  </a:path>
                </a:pathLst>
              </a:custGeom>
              <a:gradFill rotWithShape="1">
                <a:gsLst>
                  <a:gs pos="0">
                    <a:srgbClr val="5170FF">
                      <a:alpha val="50000"/>
                    </a:srgbClr>
                  </a:gs>
                  <a:gs pos="100000">
                    <a:srgbClr val="FF66C4">
                      <a:alpha val="50000"/>
                    </a:srgbClr>
                  </a:gs>
                </a:gsLst>
                <a:lin ang="0"/>
              </a:gradFill>
            </p:spPr>
          </p:sp>
        </p:grpSp>
        <p:sp>
          <p:nvSpPr>
            <p:cNvPr id="17" name="TextBox 17"/>
            <p:cNvSpPr txBox="1"/>
            <p:nvPr/>
          </p:nvSpPr>
          <p:spPr>
            <a:xfrm>
              <a:off x="207838" y="169950"/>
              <a:ext cx="5695300"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No payement Difficulties</a:t>
              </a:r>
            </a:p>
          </p:txBody>
        </p:sp>
      </p:grpSp>
      <p:sp>
        <p:nvSpPr>
          <p:cNvPr id="18" name="AutoShape 18"/>
          <p:cNvSpPr/>
          <p:nvPr/>
        </p:nvSpPr>
        <p:spPr>
          <a:xfrm flipH="1">
            <a:off x="2562338" y="7915804"/>
            <a:ext cx="451549" cy="1342496"/>
          </a:xfrm>
          <a:prstGeom prst="line">
            <a:avLst/>
          </a:prstGeom>
          <a:ln w="38100" cap="flat">
            <a:solidFill>
              <a:srgbClr val="000000"/>
            </a:solidFill>
            <a:prstDash val="solid"/>
            <a:headEnd type="none" w="sm" len="sm"/>
            <a:tailEnd type="arrow" w="med" len="sm"/>
          </a:ln>
        </p:spPr>
      </p:sp>
      <p:grpSp>
        <p:nvGrpSpPr>
          <p:cNvPr id="19" name="Group 19"/>
          <p:cNvGrpSpPr/>
          <p:nvPr/>
        </p:nvGrpSpPr>
        <p:grpSpPr>
          <a:xfrm>
            <a:off x="7043971" y="2683998"/>
            <a:ext cx="4200059" cy="2228973"/>
            <a:chOff x="0" y="0"/>
            <a:chExt cx="5600079" cy="2971964"/>
          </a:xfrm>
        </p:grpSpPr>
        <p:grpSp>
          <p:nvGrpSpPr>
            <p:cNvPr id="20" name="Group 20"/>
            <p:cNvGrpSpPr/>
            <p:nvPr/>
          </p:nvGrpSpPr>
          <p:grpSpPr>
            <a:xfrm>
              <a:off x="0" y="0"/>
              <a:ext cx="5600079" cy="2971964"/>
              <a:chOff x="0" y="0"/>
              <a:chExt cx="3229063" cy="1713665"/>
            </a:xfrm>
          </p:grpSpPr>
          <p:sp>
            <p:nvSpPr>
              <p:cNvPr id="21" name="Freeform 21"/>
              <p:cNvSpPr/>
              <p:nvPr/>
            </p:nvSpPr>
            <p:spPr>
              <a:xfrm>
                <a:off x="0" y="0"/>
                <a:ext cx="3229063" cy="1713665"/>
              </a:xfrm>
              <a:custGeom>
                <a:avLst/>
                <a:gdLst/>
                <a:ahLst/>
                <a:cxnLst/>
                <a:rect l="l" t="t" r="r" b="b"/>
                <a:pathLst>
                  <a:path w="3229063" h="1713665">
                    <a:moveTo>
                      <a:pt x="0" y="0"/>
                    </a:moveTo>
                    <a:lnTo>
                      <a:pt x="0" y="1713665"/>
                    </a:lnTo>
                    <a:lnTo>
                      <a:pt x="3229063" y="1713665"/>
                    </a:lnTo>
                    <a:lnTo>
                      <a:pt x="3229063" y="0"/>
                    </a:lnTo>
                    <a:lnTo>
                      <a:pt x="0" y="0"/>
                    </a:lnTo>
                    <a:close/>
                    <a:moveTo>
                      <a:pt x="3168103" y="1652705"/>
                    </a:moveTo>
                    <a:lnTo>
                      <a:pt x="59690" y="1652705"/>
                    </a:lnTo>
                    <a:lnTo>
                      <a:pt x="59690" y="59690"/>
                    </a:lnTo>
                    <a:lnTo>
                      <a:pt x="3168103" y="59690"/>
                    </a:lnTo>
                    <a:lnTo>
                      <a:pt x="3168103" y="1652705"/>
                    </a:lnTo>
                    <a:close/>
                  </a:path>
                </a:pathLst>
              </a:custGeom>
              <a:gradFill rotWithShape="1">
                <a:gsLst>
                  <a:gs pos="0">
                    <a:srgbClr val="5170FF">
                      <a:alpha val="50000"/>
                    </a:srgbClr>
                  </a:gs>
                  <a:gs pos="100000">
                    <a:srgbClr val="FF66C4">
                      <a:alpha val="50000"/>
                    </a:srgbClr>
                  </a:gs>
                </a:gsLst>
                <a:lin ang="0"/>
              </a:gradFill>
            </p:spPr>
          </p:sp>
        </p:grpSp>
        <p:sp>
          <p:nvSpPr>
            <p:cNvPr id="22" name="TextBox 22"/>
            <p:cNvSpPr txBox="1"/>
            <p:nvPr/>
          </p:nvSpPr>
          <p:spPr>
            <a:xfrm>
              <a:off x="229578" y="532602"/>
              <a:ext cx="5140922"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Payement Difficulties</a:t>
              </a:r>
            </a:p>
          </p:txBody>
        </p:sp>
        <p:sp>
          <p:nvSpPr>
            <p:cNvPr id="23" name="TextBox 23"/>
            <p:cNvSpPr txBox="1"/>
            <p:nvPr/>
          </p:nvSpPr>
          <p:spPr>
            <a:xfrm>
              <a:off x="2024633" y="2039813"/>
              <a:ext cx="1550812"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a:rPr>
                <a:t>3520</a:t>
              </a:r>
            </a:p>
          </p:txBody>
        </p:sp>
        <p:sp>
          <p:nvSpPr>
            <p:cNvPr id="24" name="AutoShape 24"/>
            <p:cNvSpPr/>
            <p:nvPr/>
          </p:nvSpPr>
          <p:spPr>
            <a:xfrm>
              <a:off x="0" y="1611188"/>
              <a:ext cx="5600079"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grpSp>
      <p:grpSp>
        <p:nvGrpSpPr>
          <p:cNvPr id="25" name="Group 25"/>
          <p:cNvGrpSpPr/>
          <p:nvPr/>
        </p:nvGrpSpPr>
        <p:grpSpPr>
          <a:xfrm>
            <a:off x="12263204" y="2683998"/>
            <a:ext cx="4996096" cy="2228973"/>
            <a:chOff x="0" y="0"/>
            <a:chExt cx="3841066" cy="1713665"/>
          </a:xfrm>
        </p:grpSpPr>
        <p:sp>
          <p:nvSpPr>
            <p:cNvPr id="26" name="Freeform 26"/>
            <p:cNvSpPr/>
            <p:nvPr/>
          </p:nvSpPr>
          <p:spPr>
            <a:xfrm>
              <a:off x="0" y="0"/>
              <a:ext cx="3841066" cy="1713665"/>
            </a:xfrm>
            <a:custGeom>
              <a:avLst/>
              <a:gdLst/>
              <a:ahLst/>
              <a:cxnLst/>
              <a:rect l="l" t="t" r="r" b="b"/>
              <a:pathLst>
                <a:path w="3841066" h="1713665">
                  <a:moveTo>
                    <a:pt x="0" y="0"/>
                  </a:moveTo>
                  <a:lnTo>
                    <a:pt x="0" y="1713665"/>
                  </a:lnTo>
                  <a:lnTo>
                    <a:pt x="3841066" y="1713665"/>
                  </a:lnTo>
                  <a:lnTo>
                    <a:pt x="3841066" y="0"/>
                  </a:lnTo>
                  <a:lnTo>
                    <a:pt x="0" y="0"/>
                  </a:lnTo>
                  <a:close/>
                  <a:moveTo>
                    <a:pt x="3780106" y="1652705"/>
                  </a:moveTo>
                  <a:lnTo>
                    <a:pt x="59690" y="1652705"/>
                  </a:lnTo>
                  <a:lnTo>
                    <a:pt x="59690" y="59690"/>
                  </a:lnTo>
                  <a:lnTo>
                    <a:pt x="3780106" y="59690"/>
                  </a:lnTo>
                  <a:lnTo>
                    <a:pt x="3780106" y="1652705"/>
                  </a:lnTo>
                  <a:close/>
                </a:path>
              </a:pathLst>
            </a:custGeom>
            <a:gradFill rotWithShape="1">
              <a:gsLst>
                <a:gs pos="0">
                  <a:srgbClr val="5170FF">
                    <a:alpha val="50000"/>
                  </a:srgbClr>
                </a:gs>
                <a:gs pos="100000">
                  <a:srgbClr val="FF66C4">
                    <a:alpha val="50000"/>
                  </a:srgbClr>
                </a:gs>
              </a:gsLst>
              <a:lin ang="0"/>
            </a:gradFill>
          </p:spPr>
        </p:sp>
      </p:grpSp>
      <p:sp>
        <p:nvSpPr>
          <p:cNvPr id="27" name="TextBox 27"/>
          <p:cNvSpPr txBox="1"/>
          <p:nvPr/>
        </p:nvSpPr>
        <p:spPr>
          <a:xfrm>
            <a:off x="12468022" y="3009376"/>
            <a:ext cx="4586461"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No payement Difficulties</a:t>
            </a:r>
          </a:p>
        </p:txBody>
      </p:sp>
      <p:sp>
        <p:nvSpPr>
          <p:cNvPr id="28" name="TextBox 28"/>
          <p:cNvSpPr txBox="1"/>
          <p:nvPr/>
        </p:nvSpPr>
        <p:spPr>
          <a:xfrm>
            <a:off x="14069476" y="4122335"/>
            <a:ext cx="1383553"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37552</a:t>
            </a:r>
          </a:p>
        </p:txBody>
      </p:sp>
      <p:sp>
        <p:nvSpPr>
          <p:cNvPr id="29" name="AutoShape 29"/>
          <p:cNvSpPr/>
          <p:nvPr/>
        </p:nvSpPr>
        <p:spPr>
          <a:xfrm>
            <a:off x="12263204" y="3817535"/>
            <a:ext cx="4996096" cy="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30" name="Group 30"/>
          <p:cNvGrpSpPr/>
          <p:nvPr/>
        </p:nvGrpSpPr>
        <p:grpSpPr>
          <a:xfrm>
            <a:off x="9719708" y="5877979"/>
            <a:ext cx="4349768" cy="2615903"/>
            <a:chOff x="0" y="0"/>
            <a:chExt cx="3344161" cy="2011142"/>
          </a:xfrm>
        </p:grpSpPr>
        <p:sp>
          <p:nvSpPr>
            <p:cNvPr id="31" name="Freeform 31"/>
            <p:cNvSpPr/>
            <p:nvPr/>
          </p:nvSpPr>
          <p:spPr>
            <a:xfrm>
              <a:off x="0" y="0"/>
              <a:ext cx="3344161" cy="2011142"/>
            </a:xfrm>
            <a:custGeom>
              <a:avLst/>
              <a:gdLst/>
              <a:ahLst/>
              <a:cxnLst/>
              <a:rect l="l" t="t" r="r" b="b"/>
              <a:pathLst>
                <a:path w="3344161" h="2011142">
                  <a:moveTo>
                    <a:pt x="0" y="0"/>
                  </a:moveTo>
                  <a:lnTo>
                    <a:pt x="0" y="2011142"/>
                  </a:lnTo>
                  <a:lnTo>
                    <a:pt x="3344161" y="2011142"/>
                  </a:lnTo>
                  <a:lnTo>
                    <a:pt x="3344161" y="0"/>
                  </a:lnTo>
                  <a:lnTo>
                    <a:pt x="0" y="0"/>
                  </a:lnTo>
                  <a:close/>
                  <a:moveTo>
                    <a:pt x="3283201" y="1950182"/>
                  </a:moveTo>
                  <a:lnTo>
                    <a:pt x="59690" y="1950182"/>
                  </a:lnTo>
                  <a:lnTo>
                    <a:pt x="59690" y="59690"/>
                  </a:lnTo>
                  <a:lnTo>
                    <a:pt x="3283201" y="59690"/>
                  </a:lnTo>
                  <a:lnTo>
                    <a:pt x="3283201" y="1950182"/>
                  </a:lnTo>
                  <a:close/>
                </a:path>
              </a:pathLst>
            </a:custGeom>
            <a:gradFill rotWithShape="1">
              <a:gsLst>
                <a:gs pos="0">
                  <a:srgbClr val="5170FF">
                    <a:alpha val="50000"/>
                  </a:srgbClr>
                </a:gs>
                <a:gs pos="100000">
                  <a:srgbClr val="FF66C4">
                    <a:alpha val="50000"/>
                  </a:srgbClr>
                </a:gs>
              </a:gsLst>
              <a:lin ang="0"/>
            </a:gradFill>
          </p:spPr>
        </p:sp>
      </p:grpSp>
      <p:sp>
        <p:nvSpPr>
          <p:cNvPr id="32" name="TextBox 32"/>
          <p:cNvSpPr txBox="1"/>
          <p:nvPr/>
        </p:nvSpPr>
        <p:spPr>
          <a:xfrm>
            <a:off x="9898029" y="6270287"/>
            <a:ext cx="3993126"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Data Imbalance Ratio</a:t>
            </a:r>
          </a:p>
        </p:txBody>
      </p:sp>
      <p:sp>
        <p:nvSpPr>
          <p:cNvPr id="33" name="TextBox 33"/>
          <p:cNvSpPr txBox="1"/>
          <p:nvPr/>
        </p:nvSpPr>
        <p:spPr>
          <a:xfrm>
            <a:off x="10672086" y="7521103"/>
            <a:ext cx="2445012"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10.66818182</a:t>
            </a:r>
          </a:p>
        </p:txBody>
      </p:sp>
      <p:sp>
        <p:nvSpPr>
          <p:cNvPr id="34" name="AutoShape 34"/>
          <p:cNvSpPr/>
          <p:nvPr/>
        </p:nvSpPr>
        <p:spPr>
          <a:xfrm>
            <a:off x="9719708" y="7216303"/>
            <a:ext cx="4349768" cy="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35" name="Group 35"/>
          <p:cNvGrpSpPr/>
          <p:nvPr/>
        </p:nvGrpSpPr>
        <p:grpSpPr>
          <a:xfrm>
            <a:off x="14069476" y="8808208"/>
            <a:ext cx="3704768" cy="711842"/>
            <a:chOff x="0" y="0"/>
            <a:chExt cx="4939691" cy="949123"/>
          </a:xfrm>
        </p:grpSpPr>
        <p:grpSp>
          <p:nvGrpSpPr>
            <p:cNvPr id="36" name="Group 36"/>
            <p:cNvGrpSpPr/>
            <p:nvPr/>
          </p:nvGrpSpPr>
          <p:grpSpPr>
            <a:xfrm>
              <a:off x="0" y="0"/>
              <a:ext cx="4939691" cy="949123"/>
              <a:chOff x="0" y="0"/>
              <a:chExt cx="3630121" cy="697500"/>
            </a:xfrm>
          </p:grpSpPr>
          <p:sp>
            <p:nvSpPr>
              <p:cNvPr id="37" name="Freeform 37"/>
              <p:cNvSpPr/>
              <p:nvPr/>
            </p:nvSpPr>
            <p:spPr>
              <a:xfrm>
                <a:off x="0" y="0"/>
                <a:ext cx="3630121" cy="697500"/>
              </a:xfrm>
              <a:custGeom>
                <a:avLst/>
                <a:gdLst/>
                <a:ahLst/>
                <a:cxnLst/>
                <a:rect l="l" t="t" r="r" b="b"/>
                <a:pathLst>
                  <a:path w="3630121" h="697500">
                    <a:moveTo>
                      <a:pt x="0" y="0"/>
                    </a:moveTo>
                    <a:lnTo>
                      <a:pt x="0" y="697500"/>
                    </a:lnTo>
                    <a:lnTo>
                      <a:pt x="3630121" y="697500"/>
                    </a:lnTo>
                    <a:lnTo>
                      <a:pt x="3630121" y="0"/>
                    </a:lnTo>
                    <a:lnTo>
                      <a:pt x="0" y="0"/>
                    </a:lnTo>
                    <a:close/>
                    <a:moveTo>
                      <a:pt x="3569161" y="636540"/>
                    </a:moveTo>
                    <a:lnTo>
                      <a:pt x="59690" y="636540"/>
                    </a:lnTo>
                    <a:lnTo>
                      <a:pt x="59690" y="59690"/>
                    </a:lnTo>
                    <a:lnTo>
                      <a:pt x="3569161" y="59690"/>
                    </a:lnTo>
                    <a:lnTo>
                      <a:pt x="3569161" y="636540"/>
                    </a:lnTo>
                    <a:close/>
                  </a:path>
                </a:pathLst>
              </a:custGeom>
              <a:gradFill rotWithShape="1">
                <a:gsLst>
                  <a:gs pos="0">
                    <a:srgbClr val="5170FF">
                      <a:alpha val="50000"/>
                    </a:srgbClr>
                  </a:gs>
                  <a:gs pos="100000">
                    <a:srgbClr val="FF66C4">
                      <a:alpha val="50000"/>
                    </a:srgbClr>
                  </a:gs>
                </a:gsLst>
                <a:lin ang="0"/>
              </a:gradFill>
            </p:spPr>
          </p:sp>
        </p:grpSp>
        <p:sp>
          <p:nvSpPr>
            <p:cNvPr id="38" name="TextBox 38"/>
            <p:cNvSpPr txBox="1"/>
            <p:nvPr/>
          </p:nvSpPr>
          <p:spPr>
            <a:xfrm>
              <a:off x="79507" y="215247"/>
              <a:ext cx="4860184" cy="497317"/>
            </a:xfrm>
            <a:prstGeom prst="rect">
              <a:avLst/>
            </a:prstGeom>
          </p:spPr>
          <p:txBody>
            <a:bodyPr lIns="0" tIns="0" rIns="0" bIns="0" rtlCol="0" anchor="t">
              <a:spAutoFit/>
            </a:bodyPr>
            <a:lstStyle/>
            <a:p>
              <a:pPr algn="just">
                <a:lnSpc>
                  <a:spcPts val="3013"/>
                </a:lnSpc>
              </a:pPr>
              <a:r>
                <a:rPr lang="en-US" sz="2318" dirty="0">
                  <a:solidFill>
                    <a:srgbClr val="000000"/>
                  </a:solidFill>
                  <a:latin typeface="Muli Bold"/>
                </a:rPr>
                <a:t>Reference :- </a:t>
              </a:r>
              <a:r>
                <a:rPr lang="en-US" sz="2318" dirty="0">
                  <a:solidFill>
                    <a:srgbClr val="000000"/>
                  </a:solidFill>
                  <a:latin typeface="Muli Bold"/>
                  <a:hlinkClick r:id="rId3"/>
                </a:rPr>
                <a:t>Excel Sheet</a:t>
              </a:r>
              <a:endParaRPr lang="en-US" sz="2318" dirty="0">
                <a:solidFill>
                  <a:srgbClr val="000000"/>
                </a:solidFill>
                <a:latin typeface="Muli Bold"/>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84890" y="195580"/>
            <a:ext cx="14318220" cy="1144339"/>
            <a:chOff x="0" y="0"/>
            <a:chExt cx="11008043" cy="879783"/>
          </a:xfrm>
        </p:grpSpPr>
        <p:sp>
          <p:nvSpPr>
            <p:cNvPr id="3" name="Freeform 3"/>
            <p:cNvSpPr/>
            <p:nvPr/>
          </p:nvSpPr>
          <p:spPr>
            <a:xfrm>
              <a:off x="0" y="0"/>
              <a:ext cx="11008043" cy="879783"/>
            </a:xfrm>
            <a:custGeom>
              <a:avLst/>
              <a:gdLst/>
              <a:ahLst/>
              <a:cxnLst/>
              <a:rect l="l" t="t" r="r" b="b"/>
              <a:pathLst>
                <a:path w="11008043" h="879783">
                  <a:moveTo>
                    <a:pt x="0" y="0"/>
                  </a:moveTo>
                  <a:lnTo>
                    <a:pt x="0" y="879783"/>
                  </a:lnTo>
                  <a:lnTo>
                    <a:pt x="11008043" y="879783"/>
                  </a:lnTo>
                  <a:lnTo>
                    <a:pt x="11008043" y="0"/>
                  </a:lnTo>
                  <a:lnTo>
                    <a:pt x="0" y="0"/>
                  </a:lnTo>
                  <a:close/>
                  <a:moveTo>
                    <a:pt x="10947082" y="818823"/>
                  </a:moveTo>
                  <a:lnTo>
                    <a:pt x="59690" y="818823"/>
                  </a:lnTo>
                  <a:lnTo>
                    <a:pt x="59690" y="59690"/>
                  </a:lnTo>
                  <a:lnTo>
                    <a:pt x="10947082" y="59690"/>
                  </a:lnTo>
                  <a:lnTo>
                    <a:pt x="10947082" y="818823"/>
                  </a:lnTo>
                  <a:close/>
                </a:path>
              </a:pathLst>
            </a:custGeom>
            <a:gradFill rotWithShape="1">
              <a:gsLst>
                <a:gs pos="0">
                  <a:srgbClr val="5170FF">
                    <a:alpha val="50000"/>
                  </a:srgbClr>
                </a:gs>
                <a:gs pos="100000">
                  <a:srgbClr val="FF66C4">
                    <a:alpha val="50000"/>
                  </a:srgbClr>
                </a:gs>
              </a:gsLst>
              <a:lin ang="0"/>
            </a:gradFill>
          </p:spPr>
        </p:sp>
      </p:grpSp>
      <p:sp>
        <p:nvSpPr>
          <p:cNvPr id="4" name="TextBox 4"/>
          <p:cNvSpPr txBox="1"/>
          <p:nvPr/>
        </p:nvSpPr>
        <p:spPr>
          <a:xfrm>
            <a:off x="1984890" y="388053"/>
            <a:ext cx="14318220" cy="570866"/>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D. Perform Univariate, Segmented Univariate, and Bivariate Analysis</a:t>
            </a:r>
          </a:p>
        </p:txBody>
      </p:sp>
      <p:grpSp>
        <p:nvGrpSpPr>
          <p:cNvPr id="5" name="Group 5"/>
          <p:cNvGrpSpPr/>
          <p:nvPr/>
        </p:nvGrpSpPr>
        <p:grpSpPr>
          <a:xfrm>
            <a:off x="53138" y="1978238"/>
            <a:ext cx="13586662" cy="7657776"/>
            <a:chOff x="0" y="0"/>
            <a:chExt cx="18115549" cy="10210367"/>
          </a:xfrm>
        </p:grpSpPr>
        <p:grpSp>
          <p:nvGrpSpPr>
            <p:cNvPr id="6" name="Group 6"/>
            <p:cNvGrpSpPr/>
            <p:nvPr/>
          </p:nvGrpSpPr>
          <p:grpSpPr>
            <a:xfrm>
              <a:off x="0" y="0"/>
              <a:ext cx="18115549" cy="10210367"/>
              <a:chOff x="0" y="0"/>
              <a:chExt cx="10399922" cy="5861651"/>
            </a:xfrm>
          </p:grpSpPr>
          <p:sp>
            <p:nvSpPr>
              <p:cNvPr id="7" name="Freeform 7"/>
              <p:cNvSpPr/>
              <p:nvPr/>
            </p:nvSpPr>
            <p:spPr>
              <a:xfrm>
                <a:off x="0" y="0"/>
                <a:ext cx="10399922" cy="5861651"/>
              </a:xfrm>
              <a:custGeom>
                <a:avLst/>
                <a:gdLst/>
                <a:ahLst/>
                <a:cxnLst/>
                <a:rect l="l" t="t" r="r" b="b"/>
                <a:pathLst>
                  <a:path w="10399922" h="5861651">
                    <a:moveTo>
                      <a:pt x="0" y="0"/>
                    </a:moveTo>
                    <a:lnTo>
                      <a:pt x="0" y="5861651"/>
                    </a:lnTo>
                    <a:lnTo>
                      <a:pt x="10399922" y="5861651"/>
                    </a:lnTo>
                    <a:lnTo>
                      <a:pt x="10399922" y="0"/>
                    </a:lnTo>
                    <a:lnTo>
                      <a:pt x="0" y="0"/>
                    </a:lnTo>
                    <a:close/>
                    <a:moveTo>
                      <a:pt x="10338961" y="5800691"/>
                    </a:moveTo>
                    <a:lnTo>
                      <a:pt x="59690" y="5800691"/>
                    </a:lnTo>
                    <a:lnTo>
                      <a:pt x="59690" y="59690"/>
                    </a:lnTo>
                    <a:lnTo>
                      <a:pt x="10338961" y="59690"/>
                    </a:lnTo>
                    <a:lnTo>
                      <a:pt x="10338961" y="5800691"/>
                    </a:lnTo>
                    <a:close/>
                  </a:path>
                </a:pathLst>
              </a:custGeom>
              <a:gradFill rotWithShape="1">
                <a:gsLst>
                  <a:gs pos="0">
                    <a:srgbClr val="5170FF">
                      <a:alpha val="50000"/>
                    </a:srgbClr>
                  </a:gs>
                  <a:gs pos="100000">
                    <a:srgbClr val="FF66C4">
                      <a:alpha val="50000"/>
                    </a:srgbClr>
                  </a:gs>
                </a:gsLst>
                <a:lin ang="0"/>
              </a:gradFill>
            </p:spPr>
          </p:sp>
        </p:grpSp>
        <p:sp>
          <p:nvSpPr>
            <p:cNvPr id="8" name="Freeform 8"/>
            <p:cNvSpPr/>
            <p:nvPr/>
          </p:nvSpPr>
          <p:spPr>
            <a:xfrm>
              <a:off x="235224" y="849922"/>
              <a:ext cx="17121085" cy="9061613"/>
            </a:xfrm>
            <a:custGeom>
              <a:avLst/>
              <a:gdLst/>
              <a:ahLst/>
              <a:cxnLst/>
              <a:rect l="l" t="t" r="r" b="b"/>
              <a:pathLst>
                <a:path w="17121085" h="9061613">
                  <a:moveTo>
                    <a:pt x="0" y="0"/>
                  </a:moveTo>
                  <a:lnTo>
                    <a:pt x="17121085" y="0"/>
                  </a:lnTo>
                  <a:lnTo>
                    <a:pt x="17121085" y="9061613"/>
                  </a:lnTo>
                  <a:lnTo>
                    <a:pt x="0" y="9061613"/>
                  </a:lnTo>
                  <a:lnTo>
                    <a:pt x="0" y="0"/>
                  </a:lnTo>
                  <a:close/>
                </a:path>
              </a:pathLst>
            </a:custGeom>
            <a:blipFill>
              <a:blip r:embed="rId2"/>
              <a:stretch>
                <a:fillRect/>
              </a:stretch>
            </a:blipFill>
          </p:spPr>
        </p:sp>
        <p:sp>
          <p:nvSpPr>
            <p:cNvPr id="9" name="TextBox 9"/>
            <p:cNvSpPr txBox="1"/>
            <p:nvPr/>
          </p:nvSpPr>
          <p:spPr>
            <a:xfrm>
              <a:off x="4740068" y="223681"/>
              <a:ext cx="8111398"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Income Range vs </a:t>
              </a:r>
              <a:r>
                <a:rPr lang="en-US" sz="2954">
                  <a:solidFill>
                    <a:srgbClr val="60ABF1"/>
                  </a:solidFill>
                  <a:latin typeface="Muli Bold"/>
                </a:rPr>
                <a:t>Loan Applicants</a:t>
              </a:r>
            </a:p>
          </p:txBody>
        </p:sp>
      </p:grpSp>
      <p:sp>
        <p:nvSpPr>
          <p:cNvPr id="10" name="TextBox 10"/>
          <p:cNvSpPr txBox="1"/>
          <p:nvPr/>
        </p:nvSpPr>
        <p:spPr>
          <a:xfrm>
            <a:off x="13586662" y="4582876"/>
            <a:ext cx="4701338" cy="24199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As per the chart we can see that the more </a:t>
            </a:r>
            <a:r>
              <a:rPr lang="en-US" sz="2954">
                <a:solidFill>
                  <a:srgbClr val="60ABF1"/>
                </a:solidFill>
                <a:latin typeface="Muli"/>
              </a:rPr>
              <a:t>loan applicants (6508)</a:t>
            </a:r>
            <a:r>
              <a:rPr lang="en-US" sz="2954">
                <a:solidFill>
                  <a:srgbClr val="000000"/>
                </a:solidFill>
                <a:latin typeface="Muli"/>
              </a:rPr>
              <a:t> are comes under the income range of 125k - 150k. </a:t>
            </a:r>
          </a:p>
        </p:txBody>
      </p:sp>
      <p:grpSp>
        <p:nvGrpSpPr>
          <p:cNvPr id="11" name="Group 11"/>
          <p:cNvGrpSpPr/>
          <p:nvPr/>
        </p:nvGrpSpPr>
        <p:grpSpPr>
          <a:xfrm>
            <a:off x="13586662" y="8902379"/>
            <a:ext cx="3786938" cy="711842"/>
            <a:chOff x="0" y="0"/>
            <a:chExt cx="5049251" cy="949123"/>
          </a:xfrm>
        </p:grpSpPr>
        <p:grpSp>
          <p:nvGrpSpPr>
            <p:cNvPr id="12" name="Group 12"/>
            <p:cNvGrpSpPr/>
            <p:nvPr/>
          </p:nvGrpSpPr>
          <p:grpSpPr>
            <a:xfrm>
              <a:off x="0" y="0"/>
              <a:ext cx="4939691" cy="949123"/>
              <a:chOff x="0" y="0"/>
              <a:chExt cx="3630121" cy="697500"/>
            </a:xfrm>
          </p:grpSpPr>
          <p:sp>
            <p:nvSpPr>
              <p:cNvPr id="13" name="Freeform 13"/>
              <p:cNvSpPr/>
              <p:nvPr/>
            </p:nvSpPr>
            <p:spPr>
              <a:xfrm>
                <a:off x="0" y="0"/>
                <a:ext cx="3630121" cy="697500"/>
              </a:xfrm>
              <a:custGeom>
                <a:avLst/>
                <a:gdLst/>
                <a:ahLst/>
                <a:cxnLst/>
                <a:rect l="l" t="t" r="r" b="b"/>
                <a:pathLst>
                  <a:path w="3630121" h="697500">
                    <a:moveTo>
                      <a:pt x="0" y="0"/>
                    </a:moveTo>
                    <a:lnTo>
                      <a:pt x="0" y="697500"/>
                    </a:lnTo>
                    <a:lnTo>
                      <a:pt x="3630121" y="697500"/>
                    </a:lnTo>
                    <a:lnTo>
                      <a:pt x="3630121" y="0"/>
                    </a:lnTo>
                    <a:lnTo>
                      <a:pt x="0" y="0"/>
                    </a:lnTo>
                    <a:close/>
                    <a:moveTo>
                      <a:pt x="3569161" y="636540"/>
                    </a:moveTo>
                    <a:lnTo>
                      <a:pt x="59690" y="636540"/>
                    </a:lnTo>
                    <a:lnTo>
                      <a:pt x="59690" y="59690"/>
                    </a:lnTo>
                    <a:lnTo>
                      <a:pt x="3569161" y="59690"/>
                    </a:lnTo>
                    <a:lnTo>
                      <a:pt x="3569161" y="636540"/>
                    </a:lnTo>
                    <a:close/>
                  </a:path>
                </a:pathLst>
              </a:custGeom>
              <a:gradFill rotWithShape="1">
                <a:gsLst>
                  <a:gs pos="0">
                    <a:srgbClr val="5170FF">
                      <a:alpha val="50000"/>
                    </a:srgbClr>
                  </a:gs>
                  <a:gs pos="100000">
                    <a:srgbClr val="FF66C4">
                      <a:alpha val="50000"/>
                    </a:srgbClr>
                  </a:gs>
                </a:gsLst>
                <a:lin ang="0"/>
              </a:gradFill>
            </p:spPr>
          </p:sp>
        </p:grpSp>
        <p:sp>
          <p:nvSpPr>
            <p:cNvPr id="14" name="TextBox 14"/>
            <p:cNvSpPr txBox="1"/>
            <p:nvPr/>
          </p:nvSpPr>
          <p:spPr>
            <a:xfrm>
              <a:off x="189067" y="215247"/>
              <a:ext cx="4860184" cy="497318"/>
            </a:xfrm>
            <a:prstGeom prst="rect">
              <a:avLst/>
            </a:prstGeom>
          </p:spPr>
          <p:txBody>
            <a:bodyPr lIns="0" tIns="0" rIns="0" bIns="0" rtlCol="0" anchor="t">
              <a:spAutoFit/>
            </a:bodyPr>
            <a:lstStyle/>
            <a:p>
              <a:pPr algn="just">
                <a:lnSpc>
                  <a:spcPts val="3013"/>
                </a:lnSpc>
              </a:pPr>
              <a:r>
                <a:rPr lang="en-US" sz="2318" dirty="0">
                  <a:solidFill>
                    <a:srgbClr val="000000"/>
                  </a:solidFill>
                  <a:latin typeface="Muli Bold"/>
                </a:rPr>
                <a:t>Reference :- </a:t>
              </a:r>
              <a:r>
                <a:rPr lang="en-US" sz="2318" dirty="0">
                  <a:solidFill>
                    <a:srgbClr val="000000"/>
                  </a:solidFill>
                  <a:latin typeface="Muli Bold"/>
                  <a:hlinkClick r:id="rId3"/>
                </a:rPr>
                <a:t>Excel sheet</a:t>
              </a:r>
              <a:endParaRPr lang="en-US" sz="2318" dirty="0">
                <a:solidFill>
                  <a:srgbClr val="000000"/>
                </a:solidFill>
                <a:latin typeface="Muli Bold"/>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180310"/>
            <a:ext cx="13201696" cy="7657776"/>
            <a:chOff x="0" y="0"/>
            <a:chExt cx="10105249" cy="5861651"/>
          </a:xfrm>
        </p:grpSpPr>
        <p:sp>
          <p:nvSpPr>
            <p:cNvPr id="3" name="Freeform 3"/>
            <p:cNvSpPr/>
            <p:nvPr/>
          </p:nvSpPr>
          <p:spPr>
            <a:xfrm>
              <a:off x="0" y="0"/>
              <a:ext cx="10105249" cy="5861651"/>
            </a:xfrm>
            <a:custGeom>
              <a:avLst/>
              <a:gdLst/>
              <a:ahLst/>
              <a:cxnLst/>
              <a:rect l="l" t="t" r="r" b="b"/>
              <a:pathLst>
                <a:path w="10105249" h="5861651">
                  <a:moveTo>
                    <a:pt x="0" y="0"/>
                  </a:moveTo>
                  <a:lnTo>
                    <a:pt x="0" y="5861651"/>
                  </a:lnTo>
                  <a:lnTo>
                    <a:pt x="10105249" y="5861651"/>
                  </a:lnTo>
                  <a:lnTo>
                    <a:pt x="10105249" y="0"/>
                  </a:lnTo>
                  <a:lnTo>
                    <a:pt x="0" y="0"/>
                  </a:lnTo>
                  <a:close/>
                  <a:moveTo>
                    <a:pt x="10044289" y="5800691"/>
                  </a:moveTo>
                  <a:lnTo>
                    <a:pt x="59690" y="5800691"/>
                  </a:lnTo>
                  <a:lnTo>
                    <a:pt x="59690" y="59690"/>
                  </a:lnTo>
                  <a:lnTo>
                    <a:pt x="10044289" y="59690"/>
                  </a:lnTo>
                  <a:lnTo>
                    <a:pt x="10044289"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204964" y="1593626"/>
            <a:ext cx="12783721" cy="7076507"/>
          </a:xfrm>
          <a:custGeom>
            <a:avLst/>
            <a:gdLst/>
            <a:ahLst/>
            <a:cxnLst/>
            <a:rect l="l" t="t" r="r" b="b"/>
            <a:pathLst>
              <a:path w="12783721" h="7076507">
                <a:moveTo>
                  <a:pt x="0" y="0"/>
                </a:moveTo>
                <a:lnTo>
                  <a:pt x="12783722" y="0"/>
                </a:lnTo>
                <a:lnTo>
                  <a:pt x="12783722" y="7076508"/>
                </a:lnTo>
                <a:lnTo>
                  <a:pt x="0" y="7076508"/>
                </a:lnTo>
                <a:lnTo>
                  <a:pt x="0" y="0"/>
                </a:lnTo>
                <a:close/>
              </a:path>
            </a:pathLst>
          </a:custGeom>
          <a:blipFill>
            <a:blip r:embed="rId2"/>
            <a:stretch>
              <a:fillRect/>
            </a:stretch>
          </a:blipFill>
        </p:spPr>
      </p:sp>
      <p:sp>
        <p:nvSpPr>
          <p:cNvPr id="5" name="TextBox 5"/>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6" name="TextBox 6"/>
          <p:cNvSpPr txBox="1"/>
          <p:nvPr/>
        </p:nvSpPr>
        <p:spPr>
          <a:xfrm>
            <a:off x="2357380" y="1340927"/>
            <a:ext cx="8478889"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Income Range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
        <p:nvSpPr>
          <p:cNvPr id="7" name="TextBox 7"/>
          <p:cNvSpPr txBox="1"/>
          <p:nvPr/>
        </p:nvSpPr>
        <p:spPr>
          <a:xfrm>
            <a:off x="13201696" y="3784948"/>
            <a:ext cx="4701338" cy="24199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As per the chart we can conclude that there are  </a:t>
            </a:r>
            <a:r>
              <a:rPr lang="en-US" sz="2954">
                <a:solidFill>
                  <a:srgbClr val="40CD54"/>
                </a:solidFill>
                <a:latin typeface="Muli"/>
              </a:rPr>
              <a:t>0 loan defaulters</a:t>
            </a:r>
            <a:r>
              <a:rPr lang="en-US" sz="2954">
                <a:solidFill>
                  <a:srgbClr val="000000"/>
                </a:solidFill>
                <a:latin typeface="Muli"/>
              </a:rPr>
              <a:t> in the income range of 200k - 250k.</a:t>
            </a:r>
          </a:p>
        </p:txBody>
      </p:sp>
      <p:sp>
        <p:nvSpPr>
          <p:cNvPr id="8" name="Freeform 8"/>
          <p:cNvSpPr/>
          <p:nvPr/>
        </p:nvSpPr>
        <p:spPr>
          <a:xfrm>
            <a:off x="10836270"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
        <p:nvSpPr>
          <p:cNvPr id="9" name="Freeform 9"/>
          <p:cNvSpPr/>
          <p:nvPr/>
        </p:nvSpPr>
        <p:spPr>
          <a:xfrm>
            <a:off x="-2442061"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14612"/>
            <a:ext cx="13586662" cy="7657776"/>
            <a:chOff x="0" y="0"/>
            <a:chExt cx="10399922" cy="5861651"/>
          </a:xfrm>
        </p:grpSpPr>
        <p:sp>
          <p:nvSpPr>
            <p:cNvPr id="3" name="Freeform 3"/>
            <p:cNvSpPr/>
            <p:nvPr/>
          </p:nvSpPr>
          <p:spPr>
            <a:xfrm>
              <a:off x="0" y="0"/>
              <a:ext cx="10399922" cy="5861651"/>
            </a:xfrm>
            <a:custGeom>
              <a:avLst/>
              <a:gdLst/>
              <a:ahLst/>
              <a:cxnLst/>
              <a:rect l="l" t="t" r="r" b="b"/>
              <a:pathLst>
                <a:path w="10399922" h="5861651">
                  <a:moveTo>
                    <a:pt x="0" y="0"/>
                  </a:moveTo>
                  <a:lnTo>
                    <a:pt x="0" y="5861651"/>
                  </a:lnTo>
                  <a:lnTo>
                    <a:pt x="10399922" y="5861651"/>
                  </a:lnTo>
                  <a:lnTo>
                    <a:pt x="10399922" y="0"/>
                  </a:lnTo>
                  <a:lnTo>
                    <a:pt x="0" y="0"/>
                  </a:lnTo>
                  <a:close/>
                  <a:moveTo>
                    <a:pt x="10338961" y="5800691"/>
                  </a:moveTo>
                  <a:lnTo>
                    <a:pt x="59690" y="5800691"/>
                  </a:lnTo>
                  <a:lnTo>
                    <a:pt x="59690" y="59690"/>
                  </a:lnTo>
                  <a:lnTo>
                    <a:pt x="10338961" y="59690"/>
                  </a:lnTo>
                  <a:lnTo>
                    <a:pt x="10338961"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264914" y="1575001"/>
            <a:ext cx="13056833" cy="7136998"/>
          </a:xfrm>
          <a:custGeom>
            <a:avLst/>
            <a:gdLst/>
            <a:ahLst/>
            <a:cxnLst/>
            <a:rect l="l" t="t" r="r" b="b"/>
            <a:pathLst>
              <a:path w="13056833" h="7136998">
                <a:moveTo>
                  <a:pt x="0" y="0"/>
                </a:moveTo>
                <a:lnTo>
                  <a:pt x="13056834" y="0"/>
                </a:lnTo>
                <a:lnTo>
                  <a:pt x="13056834" y="7136998"/>
                </a:lnTo>
                <a:lnTo>
                  <a:pt x="0" y="7136998"/>
                </a:lnTo>
                <a:lnTo>
                  <a:pt x="0" y="0"/>
                </a:lnTo>
                <a:close/>
              </a:path>
            </a:pathLst>
          </a:custGeom>
          <a:blipFill>
            <a:blip r:embed="rId2"/>
            <a:stretch>
              <a:fillRect/>
            </a:stretch>
          </a:blipFill>
        </p:spPr>
      </p:sp>
      <p:sp>
        <p:nvSpPr>
          <p:cNvPr id="5" name="TextBox 5"/>
          <p:cNvSpPr txBox="1"/>
          <p:nvPr/>
        </p:nvSpPr>
        <p:spPr>
          <a:xfrm>
            <a:off x="3751557" y="1518632"/>
            <a:ext cx="6083549"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Credit Range vs </a:t>
            </a:r>
            <a:r>
              <a:rPr lang="en-US" sz="2954">
                <a:solidFill>
                  <a:srgbClr val="60ABF1"/>
                </a:solidFill>
                <a:latin typeface="Muli Bold"/>
              </a:rPr>
              <a:t>Loan Applicants</a:t>
            </a:r>
          </a:p>
        </p:txBody>
      </p:sp>
      <p:sp>
        <p:nvSpPr>
          <p:cNvPr id="6" name="TextBox 6"/>
          <p:cNvSpPr txBox="1"/>
          <p:nvPr/>
        </p:nvSpPr>
        <p:spPr>
          <a:xfrm>
            <a:off x="13586662" y="3919250"/>
            <a:ext cx="4701338" cy="1934149"/>
          </a:xfrm>
          <a:prstGeom prst="rect">
            <a:avLst/>
          </a:prstGeom>
        </p:spPr>
        <p:txBody>
          <a:bodyPr lIns="0" tIns="0" rIns="0" bIns="0" rtlCol="0" anchor="t">
            <a:spAutoFit/>
          </a:bodyPr>
          <a:lstStyle/>
          <a:p>
            <a:pPr algn="just">
              <a:lnSpc>
                <a:spcPts val="3841"/>
              </a:lnSpc>
            </a:pPr>
            <a:r>
              <a:rPr lang="en-US" sz="2954">
                <a:solidFill>
                  <a:srgbClr val="000000"/>
                </a:solidFill>
                <a:latin typeface="Muli"/>
              </a:rPr>
              <a:t>As per the chart we can see that </a:t>
            </a:r>
            <a:r>
              <a:rPr lang="en-US" sz="2954">
                <a:solidFill>
                  <a:srgbClr val="60ABF1"/>
                </a:solidFill>
                <a:latin typeface="Muli"/>
              </a:rPr>
              <a:t>7086 applicants</a:t>
            </a:r>
            <a:r>
              <a:rPr lang="en-US" sz="2954">
                <a:solidFill>
                  <a:srgbClr val="000000"/>
                </a:solidFill>
                <a:latin typeface="Muli"/>
              </a:rPr>
              <a:t> comes under the credit range of 1M and above.</a:t>
            </a:r>
          </a:p>
        </p:txBody>
      </p:sp>
      <p:sp>
        <p:nvSpPr>
          <p:cNvPr id="7" name="TextBox 7"/>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8" name="Freeform 8"/>
          <p:cNvSpPr/>
          <p:nvPr/>
        </p:nvSpPr>
        <p:spPr>
          <a:xfrm>
            <a:off x="10458229"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
        <p:nvSpPr>
          <p:cNvPr id="9" name="Freeform 9"/>
          <p:cNvSpPr/>
          <p:nvPr/>
        </p:nvSpPr>
        <p:spPr>
          <a:xfrm>
            <a:off x="-2249578"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180310"/>
            <a:ext cx="13201696" cy="7657776"/>
            <a:chOff x="0" y="0"/>
            <a:chExt cx="10105249" cy="5861651"/>
          </a:xfrm>
        </p:grpSpPr>
        <p:sp>
          <p:nvSpPr>
            <p:cNvPr id="3" name="Freeform 3"/>
            <p:cNvSpPr/>
            <p:nvPr/>
          </p:nvSpPr>
          <p:spPr>
            <a:xfrm>
              <a:off x="0" y="0"/>
              <a:ext cx="10105249" cy="5861651"/>
            </a:xfrm>
            <a:custGeom>
              <a:avLst/>
              <a:gdLst/>
              <a:ahLst/>
              <a:cxnLst/>
              <a:rect l="l" t="t" r="r" b="b"/>
              <a:pathLst>
                <a:path w="10105249" h="5861651">
                  <a:moveTo>
                    <a:pt x="0" y="0"/>
                  </a:moveTo>
                  <a:lnTo>
                    <a:pt x="0" y="5861651"/>
                  </a:lnTo>
                  <a:lnTo>
                    <a:pt x="10105249" y="5861651"/>
                  </a:lnTo>
                  <a:lnTo>
                    <a:pt x="10105249" y="0"/>
                  </a:lnTo>
                  <a:lnTo>
                    <a:pt x="0" y="0"/>
                  </a:lnTo>
                  <a:close/>
                  <a:moveTo>
                    <a:pt x="10044289" y="5800691"/>
                  </a:moveTo>
                  <a:lnTo>
                    <a:pt x="59690" y="5800691"/>
                  </a:lnTo>
                  <a:lnTo>
                    <a:pt x="59690" y="59690"/>
                  </a:lnTo>
                  <a:lnTo>
                    <a:pt x="10044289" y="59690"/>
                  </a:lnTo>
                  <a:lnTo>
                    <a:pt x="10044289"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11030911"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2446084"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261516" y="1593626"/>
            <a:ext cx="12733521" cy="6922762"/>
          </a:xfrm>
          <a:custGeom>
            <a:avLst/>
            <a:gdLst/>
            <a:ahLst/>
            <a:cxnLst/>
            <a:rect l="l" t="t" r="r" b="b"/>
            <a:pathLst>
              <a:path w="12733521" h="6922762">
                <a:moveTo>
                  <a:pt x="0" y="0"/>
                </a:moveTo>
                <a:lnTo>
                  <a:pt x="12733521" y="0"/>
                </a:lnTo>
                <a:lnTo>
                  <a:pt x="12733521" y="6922762"/>
                </a:lnTo>
                <a:lnTo>
                  <a:pt x="0" y="6922762"/>
                </a:lnTo>
                <a:lnTo>
                  <a:pt x="0" y="0"/>
                </a:lnTo>
                <a:close/>
              </a:path>
            </a:pathLst>
          </a:custGeom>
          <a:blipFill>
            <a:blip r:embed="rId4"/>
            <a:stretch>
              <a:fillRect/>
            </a:stretch>
          </a:blipFill>
        </p:spPr>
      </p:sp>
      <p:sp>
        <p:nvSpPr>
          <p:cNvPr id="7" name="TextBox 7"/>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8" name="TextBox 8"/>
          <p:cNvSpPr txBox="1"/>
          <p:nvPr/>
        </p:nvSpPr>
        <p:spPr>
          <a:xfrm>
            <a:off x="2357380" y="1340927"/>
            <a:ext cx="8478889"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Credit Range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
        <p:nvSpPr>
          <p:cNvPr id="9" name="TextBox 9"/>
          <p:cNvSpPr txBox="1"/>
          <p:nvPr/>
        </p:nvSpPr>
        <p:spPr>
          <a:xfrm>
            <a:off x="13201696" y="4027835"/>
            <a:ext cx="4701338" cy="1934149"/>
          </a:xfrm>
          <a:prstGeom prst="rect">
            <a:avLst/>
          </a:prstGeom>
        </p:spPr>
        <p:txBody>
          <a:bodyPr lIns="0" tIns="0" rIns="0" bIns="0" rtlCol="0" anchor="t">
            <a:spAutoFit/>
          </a:bodyPr>
          <a:lstStyle/>
          <a:p>
            <a:pPr algn="just">
              <a:lnSpc>
                <a:spcPts val="3841"/>
              </a:lnSpc>
            </a:pPr>
            <a:r>
              <a:rPr lang="en-US" sz="2954">
                <a:solidFill>
                  <a:srgbClr val="000000"/>
                </a:solidFill>
                <a:latin typeface="Muli"/>
              </a:rPr>
              <a:t>In the range of 200k - 300k, we can see that there are max ratio of defaulters.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7229" y="1314612"/>
            <a:ext cx="17393543" cy="7657776"/>
            <a:chOff x="0" y="0"/>
            <a:chExt cx="13313902" cy="5861651"/>
          </a:xfrm>
        </p:grpSpPr>
        <p:sp>
          <p:nvSpPr>
            <p:cNvPr id="3" name="Freeform 3"/>
            <p:cNvSpPr/>
            <p:nvPr/>
          </p:nvSpPr>
          <p:spPr>
            <a:xfrm>
              <a:off x="0" y="0"/>
              <a:ext cx="13313902" cy="5861651"/>
            </a:xfrm>
            <a:custGeom>
              <a:avLst/>
              <a:gdLst/>
              <a:ahLst/>
              <a:cxnLst/>
              <a:rect l="l" t="t" r="r" b="b"/>
              <a:pathLst>
                <a:path w="13313902" h="5861651">
                  <a:moveTo>
                    <a:pt x="0" y="0"/>
                  </a:moveTo>
                  <a:lnTo>
                    <a:pt x="0" y="5861651"/>
                  </a:lnTo>
                  <a:lnTo>
                    <a:pt x="13313902" y="5861651"/>
                  </a:lnTo>
                  <a:lnTo>
                    <a:pt x="13313902" y="0"/>
                  </a:lnTo>
                  <a:lnTo>
                    <a:pt x="0" y="0"/>
                  </a:lnTo>
                  <a:close/>
                  <a:moveTo>
                    <a:pt x="13252941" y="5800691"/>
                  </a:moveTo>
                  <a:lnTo>
                    <a:pt x="59690" y="5800691"/>
                  </a:lnTo>
                  <a:lnTo>
                    <a:pt x="59690" y="59690"/>
                  </a:lnTo>
                  <a:lnTo>
                    <a:pt x="13252941" y="59690"/>
                  </a:lnTo>
                  <a:lnTo>
                    <a:pt x="13252941"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10458229"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2249578"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699324" y="1771332"/>
            <a:ext cx="16889352" cy="7044696"/>
          </a:xfrm>
          <a:custGeom>
            <a:avLst/>
            <a:gdLst/>
            <a:ahLst/>
            <a:cxnLst/>
            <a:rect l="l" t="t" r="r" b="b"/>
            <a:pathLst>
              <a:path w="16889352" h="7044696">
                <a:moveTo>
                  <a:pt x="0" y="0"/>
                </a:moveTo>
                <a:lnTo>
                  <a:pt x="16889352" y="0"/>
                </a:lnTo>
                <a:lnTo>
                  <a:pt x="16889352" y="7044696"/>
                </a:lnTo>
                <a:lnTo>
                  <a:pt x="0" y="7044696"/>
                </a:lnTo>
                <a:lnTo>
                  <a:pt x="0" y="0"/>
                </a:lnTo>
                <a:close/>
              </a:path>
            </a:pathLst>
          </a:custGeom>
          <a:blipFill>
            <a:blip r:embed="rId4"/>
            <a:stretch>
              <a:fillRect/>
            </a:stretch>
          </a:blipFill>
        </p:spPr>
      </p:sp>
      <p:sp>
        <p:nvSpPr>
          <p:cNvPr id="7" name="TextBox 7"/>
          <p:cNvSpPr txBox="1"/>
          <p:nvPr/>
        </p:nvSpPr>
        <p:spPr>
          <a:xfrm>
            <a:off x="5558756" y="1518632"/>
            <a:ext cx="6276031"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Annuity Range vs </a:t>
            </a:r>
            <a:r>
              <a:rPr lang="en-US" sz="2954">
                <a:solidFill>
                  <a:srgbClr val="60ABF1"/>
                </a:solidFill>
                <a:latin typeface="Muli Bold"/>
              </a:rPr>
              <a:t>Loan Applicants</a:t>
            </a:r>
          </a:p>
        </p:txBody>
      </p:sp>
      <p:sp>
        <p:nvSpPr>
          <p:cNvPr id="8" name="TextBox 8"/>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30911"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446084"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grpSp>
        <p:nvGrpSpPr>
          <p:cNvPr id="5" name="Group 5"/>
          <p:cNvGrpSpPr/>
          <p:nvPr/>
        </p:nvGrpSpPr>
        <p:grpSpPr>
          <a:xfrm>
            <a:off x="693179" y="1688884"/>
            <a:ext cx="16901643" cy="6909232"/>
            <a:chOff x="0" y="0"/>
            <a:chExt cx="22535523" cy="9212309"/>
          </a:xfrm>
        </p:grpSpPr>
        <p:grpSp>
          <p:nvGrpSpPr>
            <p:cNvPr id="6" name="Group 6"/>
            <p:cNvGrpSpPr/>
            <p:nvPr/>
          </p:nvGrpSpPr>
          <p:grpSpPr>
            <a:xfrm>
              <a:off x="0" y="0"/>
              <a:ext cx="22535523" cy="9212309"/>
              <a:chOff x="0" y="0"/>
              <a:chExt cx="12937376" cy="5288677"/>
            </a:xfrm>
          </p:grpSpPr>
          <p:sp>
            <p:nvSpPr>
              <p:cNvPr id="7" name="Freeform 7"/>
              <p:cNvSpPr/>
              <p:nvPr/>
            </p:nvSpPr>
            <p:spPr>
              <a:xfrm>
                <a:off x="0" y="0"/>
                <a:ext cx="12937376" cy="5288677"/>
              </a:xfrm>
              <a:custGeom>
                <a:avLst/>
                <a:gdLst/>
                <a:ahLst/>
                <a:cxnLst/>
                <a:rect l="l" t="t" r="r" b="b"/>
                <a:pathLst>
                  <a:path w="12937376" h="5288677">
                    <a:moveTo>
                      <a:pt x="0" y="0"/>
                    </a:moveTo>
                    <a:lnTo>
                      <a:pt x="0" y="5288677"/>
                    </a:lnTo>
                    <a:lnTo>
                      <a:pt x="12937376" y="5288677"/>
                    </a:lnTo>
                    <a:lnTo>
                      <a:pt x="12937376" y="0"/>
                    </a:lnTo>
                    <a:lnTo>
                      <a:pt x="0" y="0"/>
                    </a:lnTo>
                    <a:close/>
                    <a:moveTo>
                      <a:pt x="12876416" y="5227717"/>
                    </a:moveTo>
                    <a:lnTo>
                      <a:pt x="59690" y="5227717"/>
                    </a:lnTo>
                    <a:lnTo>
                      <a:pt x="59690" y="59690"/>
                    </a:lnTo>
                    <a:lnTo>
                      <a:pt x="12876416" y="59690"/>
                    </a:lnTo>
                    <a:lnTo>
                      <a:pt x="12876416" y="5227717"/>
                    </a:lnTo>
                    <a:close/>
                  </a:path>
                </a:pathLst>
              </a:custGeom>
              <a:gradFill rotWithShape="1">
                <a:gsLst>
                  <a:gs pos="0">
                    <a:srgbClr val="5170FF">
                      <a:alpha val="50000"/>
                    </a:srgbClr>
                  </a:gs>
                  <a:gs pos="100000">
                    <a:srgbClr val="FF66C4">
                      <a:alpha val="50000"/>
                    </a:srgbClr>
                  </a:gs>
                </a:gsLst>
                <a:lin ang="0"/>
              </a:gradFill>
            </p:spPr>
          </p:sp>
        </p:grpSp>
        <p:sp>
          <p:nvSpPr>
            <p:cNvPr id="8" name="Freeform 8"/>
            <p:cNvSpPr/>
            <p:nvPr/>
          </p:nvSpPr>
          <p:spPr>
            <a:xfrm>
              <a:off x="325332" y="924852"/>
              <a:ext cx="21933073" cy="8041702"/>
            </a:xfrm>
            <a:custGeom>
              <a:avLst/>
              <a:gdLst/>
              <a:ahLst/>
              <a:cxnLst/>
              <a:rect l="l" t="t" r="r" b="b"/>
              <a:pathLst>
                <a:path w="21933073" h="8041702">
                  <a:moveTo>
                    <a:pt x="0" y="0"/>
                  </a:moveTo>
                  <a:lnTo>
                    <a:pt x="21933073" y="0"/>
                  </a:lnTo>
                  <a:lnTo>
                    <a:pt x="21933073" y="8041702"/>
                  </a:lnTo>
                  <a:lnTo>
                    <a:pt x="0" y="8041702"/>
                  </a:lnTo>
                  <a:lnTo>
                    <a:pt x="0" y="0"/>
                  </a:lnTo>
                  <a:close/>
                </a:path>
              </a:pathLst>
            </a:custGeom>
            <a:blipFill>
              <a:blip r:embed="rId4"/>
              <a:stretch>
                <a:fillRect/>
              </a:stretch>
            </a:blipFill>
          </p:spPr>
        </p:sp>
        <p:sp>
          <p:nvSpPr>
            <p:cNvPr id="9" name="TextBox 9"/>
            <p:cNvSpPr txBox="1"/>
            <p:nvPr/>
          </p:nvSpPr>
          <p:spPr>
            <a:xfrm>
              <a:off x="5485408" y="298611"/>
              <a:ext cx="11564707"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Annuity Range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58229"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121256"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725259" y="1314612"/>
            <a:ext cx="16837482" cy="7657776"/>
            <a:chOff x="0" y="0"/>
            <a:chExt cx="22449975" cy="10210367"/>
          </a:xfrm>
        </p:grpSpPr>
        <p:grpSp>
          <p:nvGrpSpPr>
            <p:cNvPr id="5" name="Group 5"/>
            <p:cNvGrpSpPr/>
            <p:nvPr/>
          </p:nvGrpSpPr>
          <p:grpSpPr>
            <a:xfrm>
              <a:off x="0" y="0"/>
              <a:ext cx="22449975" cy="10210367"/>
              <a:chOff x="0" y="0"/>
              <a:chExt cx="12888264" cy="5861651"/>
            </a:xfrm>
          </p:grpSpPr>
          <p:sp>
            <p:nvSpPr>
              <p:cNvPr id="6" name="Freeform 6"/>
              <p:cNvSpPr/>
              <p:nvPr/>
            </p:nvSpPr>
            <p:spPr>
              <a:xfrm>
                <a:off x="0" y="0"/>
                <a:ext cx="12888264" cy="5861651"/>
              </a:xfrm>
              <a:custGeom>
                <a:avLst/>
                <a:gdLst/>
                <a:ahLst/>
                <a:cxnLst/>
                <a:rect l="l" t="t" r="r" b="b"/>
                <a:pathLst>
                  <a:path w="12888264" h="5861651">
                    <a:moveTo>
                      <a:pt x="0" y="0"/>
                    </a:moveTo>
                    <a:lnTo>
                      <a:pt x="0" y="5861651"/>
                    </a:lnTo>
                    <a:lnTo>
                      <a:pt x="12888264" y="5861651"/>
                    </a:lnTo>
                    <a:lnTo>
                      <a:pt x="12888264" y="0"/>
                    </a:lnTo>
                    <a:lnTo>
                      <a:pt x="0" y="0"/>
                    </a:lnTo>
                    <a:close/>
                    <a:moveTo>
                      <a:pt x="12827304" y="5800691"/>
                    </a:moveTo>
                    <a:lnTo>
                      <a:pt x="59690" y="5800691"/>
                    </a:lnTo>
                    <a:lnTo>
                      <a:pt x="59690" y="59690"/>
                    </a:lnTo>
                    <a:lnTo>
                      <a:pt x="12827304" y="59690"/>
                    </a:lnTo>
                    <a:lnTo>
                      <a:pt x="12827304" y="5800691"/>
                    </a:lnTo>
                    <a:close/>
                  </a:path>
                </a:pathLst>
              </a:custGeom>
              <a:gradFill rotWithShape="1">
                <a:gsLst>
                  <a:gs pos="0">
                    <a:srgbClr val="5170FF">
                      <a:alpha val="50000"/>
                    </a:srgbClr>
                  </a:gs>
                  <a:gs pos="100000">
                    <a:srgbClr val="FF66C4">
                      <a:alpha val="50000"/>
                    </a:srgbClr>
                  </a:gs>
                </a:gsLst>
                <a:lin ang="0"/>
              </a:gradFill>
            </p:spPr>
          </p:sp>
        </p:grpSp>
        <p:sp>
          <p:nvSpPr>
            <p:cNvPr id="7" name="Freeform 7"/>
            <p:cNvSpPr/>
            <p:nvPr/>
          </p:nvSpPr>
          <p:spPr>
            <a:xfrm>
              <a:off x="175402" y="608960"/>
              <a:ext cx="22069081" cy="9374217"/>
            </a:xfrm>
            <a:custGeom>
              <a:avLst/>
              <a:gdLst/>
              <a:ahLst/>
              <a:cxnLst/>
              <a:rect l="l" t="t" r="r" b="b"/>
              <a:pathLst>
                <a:path w="22069081" h="9374217">
                  <a:moveTo>
                    <a:pt x="0" y="0"/>
                  </a:moveTo>
                  <a:lnTo>
                    <a:pt x="22069081" y="0"/>
                  </a:lnTo>
                  <a:lnTo>
                    <a:pt x="22069081" y="9374217"/>
                  </a:lnTo>
                  <a:lnTo>
                    <a:pt x="0" y="9374217"/>
                  </a:lnTo>
                  <a:lnTo>
                    <a:pt x="0" y="0"/>
                  </a:lnTo>
                  <a:close/>
                </a:path>
              </a:pathLst>
            </a:custGeom>
            <a:blipFill>
              <a:blip r:embed="rId4"/>
              <a:stretch>
                <a:fillRect/>
              </a:stretch>
            </a:blipFill>
          </p:spPr>
        </p:sp>
        <p:sp>
          <p:nvSpPr>
            <p:cNvPr id="8" name="TextBox 8"/>
            <p:cNvSpPr txBox="1"/>
            <p:nvPr/>
          </p:nvSpPr>
          <p:spPr>
            <a:xfrm>
              <a:off x="6556196" y="281552"/>
              <a:ext cx="9337584"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Goods Price Range vs </a:t>
              </a:r>
              <a:r>
                <a:rPr lang="en-US" sz="2954">
                  <a:solidFill>
                    <a:srgbClr val="60ABF1"/>
                  </a:solidFill>
                  <a:latin typeface="Muli Bold"/>
                </a:rPr>
                <a:t>Loan Applicants</a:t>
              </a:r>
            </a:p>
          </p:txBody>
        </p:sp>
      </p:grpSp>
      <p:sp>
        <p:nvSpPr>
          <p:cNvPr id="9" name="TextBox 9"/>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2374" y="1180310"/>
            <a:ext cx="17543252" cy="7657776"/>
            <a:chOff x="0" y="0"/>
            <a:chExt cx="13428496" cy="5861651"/>
          </a:xfrm>
        </p:grpSpPr>
        <p:sp>
          <p:nvSpPr>
            <p:cNvPr id="3" name="Freeform 3"/>
            <p:cNvSpPr/>
            <p:nvPr/>
          </p:nvSpPr>
          <p:spPr>
            <a:xfrm>
              <a:off x="0" y="0"/>
              <a:ext cx="13428497" cy="5861651"/>
            </a:xfrm>
            <a:custGeom>
              <a:avLst/>
              <a:gdLst/>
              <a:ahLst/>
              <a:cxnLst/>
              <a:rect l="l" t="t" r="r" b="b"/>
              <a:pathLst>
                <a:path w="13428497" h="5861651">
                  <a:moveTo>
                    <a:pt x="0" y="0"/>
                  </a:moveTo>
                  <a:lnTo>
                    <a:pt x="0" y="5861651"/>
                  </a:lnTo>
                  <a:lnTo>
                    <a:pt x="13428497" y="5861651"/>
                  </a:lnTo>
                  <a:lnTo>
                    <a:pt x="13428497" y="0"/>
                  </a:lnTo>
                  <a:lnTo>
                    <a:pt x="0" y="0"/>
                  </a:lnTo>
                  <a:close/>
                  <a:moveTo>
                    <a:pt x="13367536" y="5800691"/>
                  </a:moveTo>
                  <a:lnTo>
                    <a:pt x="59690" y="5800691"/>
                  </a:lnTo>
                  <a:lnTo>
                    <a:pt x="59690" y="59690"/>
                  </a:lnTo>
                  <a:lnTo>
                    <a:pt x="13367536" y="59690"/>
                  </a:lnTo>
                  <a:lnTo>
                    <a:pt x="13367536"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11030911"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2446084"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520293" y="1860525"/>
            <a:ext cx="17247414" cy="6789324"/>
          </a:xfrm>
          <a:custGeom>
            <a:avLst/>
            <a:gdLst/>
            <a:ahLst/>
            <a:cxnLst/>
            <a:rect l="l" t="t" r="r" b="b"/>
            <a:pathLst>
              <a:path w="17247414" h="6789324">
                <a:moveTo>
                  <a:pt x="0" y="0"/>
                </a:moveTo>
                <a:lnTo>
                  <a:pt x="17247414" y="0"/>
                </a:lnTo>
                <a:lnTo>
                  <a:pt x="17247414" y="6789324"/>
                </a:lnTo>
                <a:lnTo>
                  <a:pt x="0" y="6789324"/>
                </a:lnTo>
                <a:lnTo>
                  <a:pt x="0" y="0"/>
                </a:lnTo>
                <a:close/>
              </a:path>
            </a:pathLst>
          </a:custGeom>
          <a:blipFill>
            <a:blip r:embed="rId4"/>
            <a:stretch>
              <a:fillRect/>
            </a:stretch>
          </a:blipFill>
        </p:spPr>
      </p:sp>
      <p:sp>
        <p:nvSpPr>
          <p:cNvPr id="7" name="TextBox 7"/>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8" name="TextBox 8"/>
          <p:cNvSpPr txBox="1"/>
          <p:nvPr/>
        </p:nvSpPr>
        <p:spPr>
          <a:xfrm>
            <a:off x="4487509" y="1383701"/>
            <a:ext cx="9312981"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Goods Price Range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50820" y="57737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4374934" y="-3845014"/>
            <a:ext cx="9042909" cy="9026468"/>
          </a:xfrm>
          <a:custGeom>
            <a:avLst/>
            <a:gdLst/>
            <a:ahLst/>
            <a:cxnLst/>
            <a:rect l="l" t="t" r="r" b="b"/>
            <a:pathLst>
              <a:path w="9042909" h="9026468">
                <a:moveTo>
                  <a:pt x="0" y="0"/>
                </a:moveTo>
                <a:lnTo>
                  <a:pt x="9042910" y="0"/>
                </a:lnTo>
                <a:lnTo>
                  <a:pt x="9042910"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33470" y="1028700"/>
            <a:ext cx="10388282" cy="1371600"/>
          </a:xfrm>
          <a:prstGeom prst="rect">
            <a:avLst/>
          </a:prstGeom>
        </p:spPr>
        <p:txBody>
          <a:bodyPr lIns="0" tIns="0" rIns="0" bIns="0" rtlCol="0" anchor="t">
            <a:spAutoFit/>
          </a:bodyPr>
          <a:lstStyle/>
          <a:p>
            <a:pPr algn="l">
              <a:lnSpc>
                <a:spcPts val="10800"/>
              </a:lnSpc>
            </a:pPr>
            <a:r>
              <a:rPr lang="en-US" sz="9000" dirty="0">
                <a:solidFill>
                  <a:srgbClr val="000000"/>
                </a:solidFill>
                <a:latin typeface="Playfair Display Bold"/>
              </a:rPr>
              <a:t>Project Description</a:t>
            </a:r>
          </a:p>
        </p:txBody>
      </p:sp>
      <p:grpSp>
        <p:nvGrpSpPr>
          <p:cNvPr id="5" name="Group 5"/>
          <p:cNvGrpSpPr/>
          <p:nvPr/>
        </p:nvGrpSpPr>
        <p:grpSpPr>
          <a:xfrm>
            <a:off x="4184400" y="3437172"/>
            <a:ext cx="10190534" cy="6469695"/>
            <a:chOff x="0" y="0"/>
            <a:chExt cx="7834622" cy="4973989"/>
          </a:xfrm>
        </p:grpSpPr>
        <p:sp>
          <p:nvSpPr>
            <p:cNvPr id="6" name="Freeform 6"/>
            <p:cNvSpPr/>
            <p:nvPr/>
          </p:nvSpPr>
          <p:spPr>
            <a:xfrm>
              <a:off x="0" y="0"/>
              <a:ext cx="7834622" cy="4973989"/>
            </a:xfrm>
            <a:custGeom>
              <a:avLst/>
              <a:gdLst/>
              <a:ahLst/>
              <a:cxnLst/>
              <a:rect l="l" t="t" r="r" b="b"/>
              <a:pathLst>
                <a:path w="7834622" h="4973989">
                  <a:moveTo>
                    <a:pt x="0" y="0"/>
                  </a:moveTo>
                  <a:lnTo>
                    <a:pt x="0" y="4973989"/>
                  </a:lnTo>
                  <a:lnTo>
                    <a:pt x="7834622" y="4973989"/>
                  </a:lnTo>
                  <a:lnTo>
                    <a:pt x="7834622" y="0"/>
                  </a:lnTo>
                  <a:lnTo>
                    <a:pt x="0" y="0"/>
                  </a:lnTo>
                  <a:close/>
                  <a:moveTo>
                    <a:pt x="7773662" y="4913029"/>
                  </a:moveTo>
                  <a:lnTo>
                    <a:pt x="59690" y="4913029"/>
                  </a:lnTo>
                  <a:lnTo>
                    <a:pt x="59690" y="59690"/>
                  </a:lnTo>
                  <a:lnTo>
                    <a:pt x="7773662" y="59690"/>
                  </a:lnTo>
                  <a:lnTo>
                    <a:pt x="7773662" y="4913029"/>
                  </a:lnTo>
                  <a:close/>
                </a:path>
              </a:pathLst>
            </a:custGeom>
            <a:gradFill rotWithShape="1">
              <a:gsLst>
                <a:gs pos="0">
                  <a:srgbClr val="5170FF">
                    <a:alpha val="50000"/>
                  </a:srgbClr>
                </a:gs>
                <a:gs pos="100000">
                  <a:srgbClr val="FF66C4">
                    <a:alpha val="50000"/>
                  </a:srgbClr>
                </a:gs>
              </a:gsLst>
              <a:lin ang="0"/>
            </a:gradFill>
          </p:spPr>
        </p:sp>
      </p:grpSp>
      <p:sp>
        <p:nvSpPr>
          <p:cNvPr id="7" name="TextBox 7"/>
          <p:cNvSpPr txBox="1"/>
          <p:nvPr/>
        </p:nvSpPr>
        <p:spPr>
          <a:xfrm>
            <a:off x="4479716" y="3990444"/>
            <a:ext cx="9599902" cy="5329151"/>
          </a:xfrm>
          <a:prstGeom prst="rect">
            <a:avLst/>
          </a:prstGeom>
        </p:spPr>
        <p:txBody>
          <a:bodyPr lIns="0" tIns="0" rIns="0" bIns="0" rtlCol="0" anchor="t">
            <a:spAutoFit/>
          </a:bodyPr>
          <a:lstStyle/>
          <a:p>
            <a:pPr algn="just">
              <a:lnSpc>
                <a:spcPts val="3841"/>
              </a:lnSpc>
            </a:pPr>
            <a:r>
              <a:rPr lang="en-US" sz="2950" kern="100" dirty="0">
                <a:effectLst/>
                <a:latin typeface="Muli" panose="020B0604020202020204" charset="0"/>
                <a:ea typeface="Calibri" panose="020F0502020204030204" pitchFamily="34" charset="0"/>
                <a:cs typeface="Times New Roman" panose="02020603050405020304" pitchFamily="18" charset="0"/>
              </a:rPr>
              <a:t>As a data analyst for a financial business that </a:t>
            </a:r>
            <a:r>
              <a:rPr lang="en-US" sz="2950" kern="100" dirty="0" err="1">
                <a:effectLst/>
                <a:latin typeface="Muli" panose="020B0604020202020204" charset="0"/>
                <a:ea typeface="Calibri" panose="020F0502020204030204" pitchFamily="34" charset="0"/>
                <a:cs typeface="Times New Roman" panose="02020603050405020304" pitchFamily="18" charset="0"/>
              </a:rPr>
              <a:t>specialises</a:t>
            </a:r>
            <a:r>
              <a:rPr lang="en-US" sz="2950" kern="100" dirty="0">
                <a:effectLst/>
                <a:latin typeface="Muli" panose="020B0604020202020204" charset="0"/>
                <a:ea typeface="Calibri" panose="020F0502020204030204" pitchFamily="34" charset="0"/>
                <a:cs typeface="Times New Roman" panose="02020603050405020304" pitchFamily="18" charset="0"/>
              </a:rPr>
              <a:t> in urban Lending, our </a:t>
            </a:r>
            <a:r>
              <a:rPr lang="en-US" sz="2950" kern="100" dirty="0" err="1">
                <a:effectLst/>
                <a:latin typeface="Muli" panose="020B0604020202020204" charset="0"/>
                <a:ea typeface="Calibri" panose="020F0502020204030204" pitchFamily="34" charset="0"/>
                <a:cs typeface="Times New Roman" panose="02020603050405020304" pitchFamily="18" charset="0"/>
              </a:rPr>
              <a:t>organisation</a:t>
            </a:r>
            <a:r>
              <a:rPr lang="en-US" sz="2950" kern="100" dirty="0">
                <a:effectLst/>
                <a:latin typeface="Muli" panose="020B0604020202020204" charset="0"/>
                <a:ea typeface="Calibri" panose="020F0502020204030204" pitchFamily="34" charset="0"/>
                <a:cs typeface="Times New Roman" panose="02020603050405020304" pitchFamily="18" charset="0"/>
              </a:rPr>
              <a:t> has to deal with a serious problem: certain clients take advantage of their short credit history, which leads to loan defaults. The goal of the project is to use Exploratory Data Analysis (EDA) to methodically examine data patterns. Our goals are twofold: first, we want to avoid turning away eligible candidates, and second, we want to reduce the default risks brought on by a lack of credit history</a:t>
            </a:r>
            <a:endParaRPr lang="en-IN" sz="2950" kern="100" dirty="0">
              <a:effectLst/>
              <a:latin typeface="Muli" panose="020B0604020202020204" charset="0"/>
              <a:ea typeface="Calibri" panose="020F0502020204030204" pitchFamily="34" charset="0"/>
              <a:cs typeface="Times New Roman" panose="02020603050405020304" pitchFamily="18" charset="0"/>
            </a:endParaRPr>
          </a:p>
          <a:p>
            <a:pPr algn="just">
              <a:lnSpc>
                <a:spcPts val="3841"/>
              </a:lnSpc>
            </a:pPr>
            <a:endParaRPr lang="en-US" sz="2954" dirty="0">
              <a:solidFill>
                <a:srgbClr val="000000"/>
              </a:solidFill>
              <a:latin typeface="Muli"/>
              <a:hlinkClick r:id="rId4" action="ppaction://hlinksldjum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83023" y="137540"/>
            <a:ext cx="8618592" cy="852122"/>
            <a:chOff x="0" y="0"/>
            <a:chExt cx="11491456" cy="1136163"/>
          </a:xfrm>
        </p:grpSpPr>
        <p:grpSp>
          <p:nvGrpSpPr>
            <p:cNvPr id="3" name="Group 3"/>
            <p:cNvGrpSpPr/>
            <p:nvPr/>
          </p:nvGrpSpPr>
          <p:grpSpPr>
            <a:xfrm>
              <a:off x="0" y="0"/>
              <a:ext cx="11491456" cy="1136163"/>
              <a:chOff x="0" y="0"/>
              <a:chExt cx="6626091" cy="655123"/>
            </a:xfrm>
          </p:grpSpPr>
          <p:sp>
            <p:nvSpPr>
              <p:cNvPr id="4" name="Freeform 4"/>
              <p:cNvSpPr/>
              <p:nvPr/>
            </p:nvSpPr>
            <p:spPr>
              <a:xfrm>
                <a:off x="0" y="0"/>
                <a:ext cx="6626091" cy="655123"/>
              </a:xfrm>
              <a:custGeom>
                <a:avLst/>
                <a:gdLst/>
                <a:ahLst/>
                <a:cxnLst/>
                <a:rect l="l" t="t" r="r" b="b"/>
                <a:pathLst>
                  <a:path w="6626091" h="655123">
                    <a:moveTo>
                      <a:pt x="0" y="0"/>
                    </a:moveTo>
                    <a:lnTo>
                      <a:pt x="0" y="655123"/>
                    </a:lnTo>
                    <a:lnTo>
                      <a:pt x="6626091" y="655123"/>
                    </a:lnTo>
                    <a:lnTo>
                      <a:pt x="6626091" y="0"/>
                    </a:lnTo>
                    <a:lnTo>
                      <a:pt x="0" y="0"/>
                    </a:lnTo>
                    <a:close/>
                    <a:moveTo>
                      <a:pt x="6565131" y="594163"/>
                    </a:moveTo>
                    <a:lnTo>
                      <a:pt x="59690" y="594163"/>
                    </a:lnTo>
                    <a:lnTo>
                      <a:pt x="59690" y="59690"/>
                    </a:lnTo>
                    <a:lnTo>
                      <a:pt x="6565131" y="59690"/>
                    </a:lnTo>
                    <a:lnTo>
                      <a:pt x="6565131" y="594163"/>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413481" y="230210"/>
              <a:ext cx="10906879" cy="635213"/>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Muli Bold"/>
                </a:rPr>
                <a:t>Ratio of Male/Female in Non-Defaulting Loan</a:t>
              </a:r>
            </a:p>
          </p:txBody>
        </p:sp>
      </p:grpSp>
      <p:grpSp>
        <p:nvGrpSpPr>
          <p:cNvPr id="6" name="Group 6"/>
          <p:cNvGrpSpPr/>
          <p:nvPr/>
        </p:nvGrpSpPr>
        <p:grpSpPr>
          <a:xfrm>
            <a:off x="9850856" y="1603318"/>
            <a:ext cx="8138087" cy="7762205"/>
            <a:chOff x="0" y="0"/>
            <a:chExt cx="10850783" cy="10349606"/>
          </a:xfrm>
        </p:grpSpPr>
        <p:grpSp>
          <p:nvGrpSpPr>
            <p:cNvPr id="7" name="Group 7"/>
            <p:cNvGrpSpPr/>
            <p:nvPr/>
          </p:nvGrpSpPr>
          <p:grpSpPr>
            <a:xfrm>
              <a:off x="0" y="0"/>
              <a:ext cx="9293576" cy="8544120"/>
              <a:chOff x="0" y="0"/>
              <a:chExt cx="5376451" cy="4942881"/>
            </a:xfrm>
          </p:grpSpPr>
          <p:sp>
            <p:nvSpPr>
              <p:cNvPr id="8" name="Freeform 8"/>
              <p:cNvSpPr/>
              <p:nvPr/>
            </p:nvSpPr>
            <p:spPr>
              <a:xfrm>
                <a:off x="0" y="0"/>
                <a:ext cx="5376451" cy="4942881"/>
              </a:xfrm>
              <a:custGeom>
                <a:avLst/>
                <a:gdLst/>
                <a:ahLst/>
                <a:cxnLst/>
                <a:rect l="l" t="t" r="r" b="b"/>
                <a:pathLst>
                  <a:path w="5376451" h="4942881">
                    <a:moveTo>
                      <a:pt x="0" y="0"/>
                    </a:moveTo>
                    <a:lnTo>
                      <a:pt x="0" y="4942881"/>
                    </a:lnTo>
                    <a:lnTo>
                      <a:pt x="5376451" y="4942881"/>
                    </a:lnTo>
                    <a:lnTo>
                      <a:pt x="5376451" y="0"/>
                    </a:lnTo>
                    <a:lnTo>
                      <a:pt x="0" y="0"/>
                    </a:lnTo>
                    <a:close/>
                    <a:moveTo>
                      <a:pt x="5315491" y="4881921"/>
                    </a:moveTo>
                    <a:lnTo>
                      <a:pt x="59690" y="4881921"/>
                    </a:lnTo>
                    <a:lnTo>
                      <a:pt x="59690" y="59690"/>
                    </a:lnTo>
                    <a:lnTo>
                      <a:pt x="5315491" y="59690"/>
                    </a:lnTo>
                    <a:lnTo>
                      <a:pt x="5315491" y="4881921"/>
                    </a:lnTo>
                    <a:close/>
                  </a:path>
                </a:pathLst>
              </a:custGeom>
              <a:gradFill rotWithShape="1">
                <a:gsLst>
                  <a:gs pos="0">
                    <a:srgbClr val="5170FF">
                      <a:alpha val="50000"/>
                    </a:srgbClr>
                  </a:gs>
                  <a:gs pos="100000">
                    <a:srgbClr val="FF66C4">
                      <a:alpha val="50000"/>
                    </a:srgbClr>
                  </a:gs>
                </a:gsLst>
                <a:lin ang="0"/>
              </a:gradFill>
            </p:spPr>
          </p:sp>
        </p:grpSp>
        <p:grpSp>
          <p:nvGrpSpPr>
            <p:cNvPr id="9" name="Group 9"/>
            <p:cNvGrpSpPr/>
            <p:nvPr/>
          </p:nvGrpSpPr>
          <p:grpSpPr>
            <a:xfrm>
              <a:off x="9293576" y="390430"/>
              <a:ext cx="1557207" cy="1019218"/>
              <a:chOff x="0" y="0"/>
              <a:chExt cx="900864" cy="589631"/>
            </a:xfrm>
          </p:grpSpPr>
          <p:sp>
            <p:nvSpPr>
              <p:cNvPr id="10" name="Freeform 10"/>
              <p:cNvSpPr/>
              <p:nvPr/>
            </p:nvSpPr>
            <p:spPr>
              <a:xfrm>
                <a:off x="0" y="0"/>
                <a:ext cx="900864" cy="589631"/>
              </a:xfrm>
              <a:custGeom>
                <a:avLst/>
                <a:gdLst/>
                <a:ahLst/>
                <a:cxnLst/>
                <a:rect l="l" t="t" r="r" b="b"/>
                <a:pathLst>
                  <a:path w="900864" h="589631">
                    <a:moveTo>
                      <a:pt x="0" y="0"/>
                    </a:moveTo>
                    <a:lnTo>
                      <a:pt x="0" y="589631"/>
                    </a:lnTo>
                    <a:lnTo>
                      <a:pt x="900864" y="589631"/>
                    </a:lnTo>
                    <a:lnTo>
                      <a:pt x="900864" y="0"/>
                    </a:lnTo>
                    <a:lnTo>
                      <a:pt x="0" y="0"/>
                    </a:lnTo>
                    <a:close/>
                    <a:moveTo>
                      <a:pt x="839904" y="528671"/>
                    </a:moveTo>
                    <a:lnTo>
                      <a:pt x="59690" y="528671"/>
                    </a:lnTo>
                    <a:lnTo>
                      <a:pt x="59690" y="59690"/>
                    </a:lnTo>
                    <a:lnTo>
                      <a:pt x="839904" y="59690"/>
                    </a:lnTo>
                    <a:lnTo>
                      <a:pt x="839904" y="528671"/>
                    </a:lnTo>
                    <a:close/>
                  </a:path>
                </a:pathLst>
              </a:custGeom>
              <a:gradFill rotWithShape="1">
                <a:gsLst>
                  <a:gs pos="0">
                    <a:srgbClr val="5170FF">
                      <a:alpha val="50000"/>
                    </a:srgbClr>
                  </a:gs>
                  <a:gs pos="100000">
                    <a:srgbClr val="FF66C4">
                      <a:alpha val="50000"/>
                    </a:srgbClr>
                  </a:gs>
                </a:gsLst>
                <a:lin ang="0"/>
              </a:gradFill>
            </p:spPr>
          </p:sp>
        </p:grpSp>
        <p:sp>
          <p:nvSpPr>
            <p:cNvPr id="11" name="TextBox 11"/>
            <p:cNvSpPr txBox="1"/>
            <p:nvPr/>
          </p:nvSpPr>
          <p:spPr>
            <a:xfrm>
              <a:off x="9492085" y="575984"/>
              <a:ext cx="1160189"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Male</a:t>
              </a:r>
            </a:p>
          </p:txBody>
        </p:sp>
        <p:grpSp>
          <p:nvGrpSpPr>
            <p:cNvPr id="12" name="Group 12"/>
            <p:cNvGrpSpPr/>
            <p:nvPr/>
          </p:nvGrpSpPr>
          <p:grpSpPr>
            <a:xfrm>
              <a:off x="400368" y="9330388"/>
              <a:ext cx="1910903" cy="1019218"/>
              <a:chOff x="0" y="0"/>
              <a:chExt cx="1105482" cy="589631"/>
            </a:xfrm>
          </p:grpSpPr>
          <p:sp>
            <p:nvSpPr>
              <p:cNvPr id="13" name="Freeform 13"/>
              <p:cNvSpPr/>
              <p:nvPr/>
            </p:nvSpPr>
            <p:spPr>
              <a:xfrm>
                <a:off x="0" y="0"/>
                <a:ext cx="1105481" cy="589631"/>
              </a:xfrm>
              <a:custGeom>
                <a:avLst/>
                <a:gdLst/>
                <a:ahLst/>
                <a:cxnLst/>
                <a:rect l="l" t="t" r="r" b="b"/>
                <a:pathLst>
                  <a:path w="1105481" h="589631">
                    <a:moveTo>
                      <a:pt x="0" y="0"/>
                    </a:moveTo>
                    <a:lnTo>
                      <a:pt x="0" y="589631"/>
                    </a:lnTo>
                    <a:lnTo>
                      <a:pt x="1105481" y="589631"/>
                    </a:lnTo>
                    <a:lnTo>
                      <a:pt x="1105481" y="0"/>
                    </a:lnTo>
                    <a:lnTo>
                      <a:pt x="0" y="0"/>
                    </a:lnTo>
                    <a:close/>
                    <a:moveTo>
                      <a:pt x="1044521" y="528671"/>
                    </a:moveTo>
                    <a:lnTo>
                      <a:pt x="59690" y="528671"/>
                    </a:lnTo>
                    <a:lnTo>
                      <a:pt x="59690" y="59690"/>
                    </a:lnTo>
                    <a:lnTo>
                      <a:pt x="1044521" y="59690"/>
                    </a:lnTo>
                    <a:lnTo>
                      <a:pt x="1044521" y="528671"/>
                    </a:lnTo>
                    <a:close/>
                  </a:path>
                </a:pathLst>
              </a:custGeom>
              <a:gradFill rotWithShape="1">
                <a:gsLst>
                  <a:gs pos="0">
                    <a:srgbClr val="5170FF">
                      <a:alpha val="50000"/>
                    </a:srgbClr>
                  </a:gs>
                  <a:gs pos="100000">
                    <a:srgbClr val="FF66C4">
                      <a:alpha val="50000"/>
                    </a:srgbClr>
                  </a:gs>
                </a:gsLst>
                <a:lin ang="0"/>
              </a:gradFill>
            </p:spPr>
          </p:sp>
        </p:grpSp>
        <p:sp>
          <p:nvSpPr>
            <p:cNvPr id="14" name="TextBox 14"/>
            <p:cNvSpPr txBox="1"/>
            <p:nvPr/>
          </p:nvSpPr>
          <p:spPr>
            <a:xfrm>
              <a:off x="505297" y="9515942"/>
              <a:ext cx="1701044"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Female</a:t>
              </a:r>
            </a:p>
          </p:txBody>
        </p:sp>
        <p:sp>
          <p:nvSpPr>
            <p:cNvPr id="15" name="Freeform 15"/>
            <p:cNvSpPr/>
            <p:nvPr/>
          </p:nvSpPr>
          <p:spPr>
            <a:xfrm>
              <a:off x="139953" y="390430"/>
              <a:ext cx="8930212" cy="7926817"/>
            </a:xfrm>
            <a:custGeom>
              <a:avLst/>
              <a:gdLst/>
              <a:ahLst/>
              <a:cxnLst/>
              <a:rect l="l" t="t" r="r" b="b"/>
              <a:pathLst>
                <a:path w="8930212" h="7926817">
                  <a:moveTo>
                    <a:pt x="0" y="0"/>
                  </a:moveTo>
                  <a:lnTo>
                    <a:pt x="8930211" y="0"/>
                  </a:lnTo>
                  <a:lnTo>
                    <a:pt x="8930211" y="7926817"/>
                  </a:lnTo>
                  <a:lnTo>
                    <a:pt x="0" y="7926817"/>
                  </a:lnTo>
                  <a:lnTo>
                    <a:pt x="0" y="0"/>
                  </a:lnTo>
                  <a:close/>
                </a:path>
              </a:pathLst>
            </a:custGeom>
            <a:blipFill>
              <a:blip r:embed="rId2"/>
              <a:stretch>
                <a:fillRect l="-38310" t="-7069" r="-34191" b="-4535"/>
              </a:stretch>
            </a:blipFill>
          </p:spPr>
        </p:sp>
        <p:sp>
          <p:nvSpPr>
            <p:cNvPr id="16" name="AutoShape 16"/>
            <p:cNvSpPr/>
            <p:nvPr/>
          </p:nvSpPr>
          <p:spPr>
            <a:xfrm flipV="1">
              <a:off x="7304276" y="940930"/>
              <a:ext cx="1925452" cy="1342659"/>
            </a:xfrm>
            <a:prstGeom prst="line">
              <a:avLst/>
            </a:prstGeom>
            <a:ln w="50800" cap="flat">
              <a:solidFill>
                <a:srgbClr val="000000"/>
              </a:solidFill>
              <a:prstDash val="solid"/>
              <a:headEnd type="none" w="sm" len="sm"/>
              <a:tailEnd type="arrow" w="med" len="sm"/>
            </a:ln>
          </p:spPr>
        </p:sp>
        <p:sp>
          <p:nvSpPr>
            <p:cNvPr id="17" name="AutoShape 17"/>
            <p:cNvSpPr/>
            <p:nvPr/>
          </p:nvSpPr>
          <p:spPr>
            <a:xfrm flipH="1">
              <a:off x="2311271" y="7540393"/>
              <a:ext cx="602066" cy="1789995"/>
            </a:xfrm>
            <a:prstGeom prst="line">
              <a:avLst/>
            </a:prstGeom>
            <a:ln w="50800" cap="flat">
              <a:solidFill>
                <a:srgbClr val="000000"/>
              </a:solidFill>
              <a:prstDash val="solid"/>
              <a:headEnd type="none" w="sm" len="sm"/>
              <a:tailEnd type="arrow" w="med" len="sm"/>
            </a:ln>
          </p:spPr>
        </p:sp>
      </p:grpSp>
      <p:grpSp>
        <p:nvGrpSpPr>
          <p:cNvPr id="18" name="Group 18"/>
          <p:cNvGrpSpPr/>
          <p:nvPr/>
        </p:nvGrpSpPr>
        <p:grpSpPr>
          <a:xfrm>
            <a:off x="5573321" y="2259908"/>
            <a:ext cx="2498338" cy="2228973"/>
            <a:chOff x="0" y="0"/>
            <a:chExt cx="3331118" cy="2971964"/>
          </a:xfrm>
        </p:grpSpPr>
        <p:grpSp>
          <p:nvGrpSpPr>
            <p:cNvPr id="19" name="Group 19"/>
            <p:cNvGrpSpPr/>
            <p:nvPr/>
          </p:nvGrpSpPr>
          <p:grpSpPr>
            <a:xfrm>
              <a:off x="194" y="0"/>
              <a:ext cx="3330730" cy="2971964"/>
              <a:chOff x="0" y="0"/>
              <a:chExt cx="1920533" cy="1713665"/>
            </a:xfrm>
          </p:grpSpPr>
          <p:sp>
            <p:nvSpPr>
              <p:cNvPr id="20" name="Freeform 20"/>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21" name="AutoShape 21"/>
            <p:cNvSpPr/>
            <p:nvPr/>
          </p:nvSpPr>
          <p:spPr>
            <a:xfrm>
              <a:off x="194" y="1460582"/>
              <a:ext cx="3330730" cy="2540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2" name="TextBox 22"/>
            <p:cNvSpPr txBox="1"/>
            <p:nvPr/>
          </p:nvSpPr>
          <p:spPr>
            <a:xfrm>
              <a:off x="1008710" y="392978"/>
              <a:ext cx="1313699" cy="626241"/>
            </a:xfrm>
            <a:prstGeom prst="rect">
              <a:avLst/>
            </a:prstGeom>
          </p:spPr>
          <p:txBody>
            <a:bodyPr lIns="0" tIns="0" rIns="0" bIns="0" rtlCol="0" anchor="t">
              <a:spAutoFit/>
            </a:bodyPr>
            <a:lstStyle/>
            <a:p>
              <a:pPr algn="just">
                <a:lnSpc>
                  <a:spcPts val="3841"/>
                </a:lnSpc>
              </a:pPr>
              <a:r>
                <a:rPr lang="en-US" sz="2954">
                  <a:solidFill>
                    <a:srgbClr val="185F81"/>
                  </a:solidFill>
                  <a:latin typeface="Muli Bold"/>
                </a:rPr>
                <a:t>Male</a:t>
              </a:r>
            </a:p>
          </p:txBody>
        </p:sp>
        <p:sp>
          <p:nvSpPr>
            <p:cNvPr id="23" name="TextBox 23"/>
            <p:cNvSpPr txBox="1"/>
            <p:nvPr/>
          </p:nvSpPr>
          <p:spPr>
            <a:xfrm>
              <a:off x="875950" y="1864585"/>
              <a:ext cx="1579218" cy="626241"/>
            </a:xfrm>
            <a:prstGeom prst="rect">
              <a:avLst/>
            </a:prstGeom>
          </p:spPr>
          <p:txBody>
            <a:bodyPr lIns="0" tIns="0" rIns="0" bIns="0" rtlCol="0" anchor="t">
              <a:spAutoFit/>
            </a:bodyPr>
            <a:lstStyle/>
            <a:p>
              <a:pPr algn="just">
                <a:lnSpc>
                  <a:spcPts val="3841"/>
                </a:lnSpc>
              </a:pPr>
              <a:r>
                <a:rPr lang="en-US" sz="2954">
                  <a:solidFill>
                    <a:srgbClr val="000000"/>
                  </a:solidFill>
                  <a:latin typeface="Muli"/>
                </a:rPr>
                <a:t>13900</a:t>
              </a:r>
            </a:p>
          </p:txBody>
        </p:sp>
      </p:grpSp>
      <p:grpSp>
        <p:nvGrpSpPr>
          <p:cNvPr id="24" name="Group 24"/>
          <p:cNvGrpSpPr/>
          <p:nvPr/>
        </p:nvGrpSpPr>
        <p:grpSpPr>
          <a:xfrm>
            <a:off x="5573321" y="5759128"/>
            <a:ext cx="2498048" cy="2228973"/>
            <a:chOff x="0" y="0"/>
            <a:chExt cx="1920533" cy="1713665"/>
          </a:xfrm>
        </p:grpSpPr>
        <p:sp>
          <p:nvSpPr>
            <p:cNvPr id="25" name="Freeform 25"/>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26" name="AutoShape 26"/>
          <p:cNvSpPr/>
          <p:nvPr/>
        </p:nvSpPr>
        <p:spPr>
          <a:xfrm>
            <a:off x="5573321" y="6854564"/>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7" name="TextBox 27"/>
          <p:cNvSpPr txBox="1"/>
          <p:nvPr/>
        </p:nvSpPr>
        <p:spPr>
          <a:xfrm>
            <a:off x="6113262" y="6158488"/>
            <a:ext cx="1418165" cy="476824"/>
          </a:xfrm>
          <a:prstGeom prst="rect">
            <a:avLst/>
          </a:prstGeom>
        </p:spPr>
        <p:txBody>
          <a:bodyPr lIns="0" tIns="0" rIns="0" bIns="0" rtlCol="0" anchor="t">
            <a:spAutoFit/>
          </a:bodyPr>
          <a:lstStyle/>
          <a:p>
            <a:pPr algn="just">
              <a:lnSpc>
                <a:spcPts val="3841"/>
              </a:lnSpc>
            </a:pPr>
            <a:r>
              <a:rPr lang="en-US" sz="2954">
                <a:solidFill>
                  <a:srgbClr val="FD951C"/>
                </a:solidFill>
                <a:latin typeface="Muli Bold"/>
              </a:rPr>
              <a:t>Female</a:t>
            </a:r>
          </a:p>
        </p:txBody>
      </p:sp>
      <p:sp>
        <p:nvSpPr>
          <p:cNvPr id="28" name="TextBox 28"/>
          <p:cNvSpPr txBox="1"/>
          <p:nvPr/>
        </p:nvSpPr>
        <p:spPr>
          <a:xfrm>
            <a:off x="6230138" y="7235970"/>
            <a:ext cx="1184413"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23650</a:t>
            </a:r>
          </a:p>
        </p:txBody>
      </p:sp>
      <p:sp>
        <p:nvSpPr>
          <p:cNvPr id="29" name="TextBox 29"/>
          <p:cNvSpPr txBox="1"/>
          <p:nvPr/>
        </p:nvSpPr>
        <p:spPr>
          <a:xfrm>
            <a:off x="111258" y="956649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30" name="Freeform 30"/>
          <p:cNvSpPr/>
          <p:nvPr/>
        </p:nvSpPr>
        <p:spPr>
          <a:xfrm>
            <a:off x="-4774061" y="-4375694"/>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34704" y="268722"/>
            <a:ext cx="8618592" cy="852122"/>
            <a:chOff x="0" y="0"/>
            <a:chExt cx="11491456" cy="1136163"/>
          </a:xfrm>
        </p:grpSpPr>
        <p:grpSp>
          <p:nvGrpSpPr>
            <p:cNvPr id="3" name="Group 3"/>
            <p:cNvGrpSpPr/>
            <p:nvPr/>
          </p:nvGrpSpPr>
          <p:grpSpPr>
            <a:xfrm>
              <a:off x="0" y="0"/>
              <a:ext cx="11491456" cy="1136163"/>
              <a:chOff x="0" y="0"/>
              <a:chExt cx="6626091" cy="655123"/>
            </a:xfrm>
          </p:grpSpPr>
          <p:sp>
            <p:nvSpPr>
              <p:cNvPr id="4" name="Freeform 4"/>
              <p:cNvSpPr/>
              <p:nvPr/>
            </p:nvSpPr>
            <p:spPr>
              <a:xfrm>
                <a:off x="0" y="0"/>
                <a:ext cx="6626091" cy="655123"/>
              </a:xfrm>
              <a:custGeom>
                <a:avLst/>
                <a:gdLst/>
                <a:ahLst/>
                <a:cxnLst/>
                <a:rect l="l" t="t" r="r" b="b"/>
                <a:pathLst>
                  <a:path w="6626091" h="655123">
                    <a:moveTo>
                      <a:pt x="0" y="0"/>
                    </a:moveTo>
                    <a:lnTo>
                      <a:pt x="0" y="655123"/>
                    </a:lnTo>
                    <a:lnTo>
                      <a:pt x="6626091" y="655123"/>
                    </a:lnTo>
                    <a:lnTo>
                      <a:pt x="6626091" y="0"/>
                    </a:lnTo>
                    <a:lnTo>
                      <a:pt x="0" y="0"/>
                    </a:lnTo>
                    <a:close/>
                    <a:moveTo>
                      <a:pt x="6565131" y="594163"/>
                    </a:moveTo>
                    <a:lnTo>
                      <a:pt x="59690" y="594163"/>
                    </a:lnTo>
                    <a:lnTo>
                      <a:pt x="59690" y="59690"/>
                    </a:lnTo>
                    <a:lnTo>
                      <a:pt x="6565131" y="59690"/>
                    </a:lnTo>
                    <a:lnTo>
                      <a:pt x="6565131" y="594163"/>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413481" y="230210"/>
              <a:ext cx="10906879" cy="635213"/>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Muli Bold"/>
                </a:rPr>
                <a:t>Ratio of Male/Female in Defaulting Loan</a:t>
              </a:r>
            </a:p>
          </p:txBody>
        </p:sp>
      </p:grpSp>
      <p:grpSp>
        <p:nvGrpSpPr>
          <p:cNvPr id="6" name="Group 6"/>
          <p:cNvGrpSpPr/>
          <p:nvPr/>
        </p:nvGrpSpPr>
        <p:grpSpPr>
          <a:xfrm>
            <a:off x="846941" y="2085793"/>
            <a:ext cx="6970182" cy="6408090"/>
            <a:chOff x="0" y="0"/>
            <a:chExt cx="5376451" cy="4942881"/>
          </a:xfrm>
        </p:grpSpPr>
        <p:sp>
          <p:nvSpPr>
            <p:cNvPr id="7" name="Freeform 7"/>
            <p:cNvSpPr/>
            <p:nvPr/>
          </p:nvSpPr>
          <p:spPr>
            <a:xfrm>
              <a:off x="0" y="0"/>
              <a:ext cx="5376451" cy="4942881"/>
            </a:xfrm>
            <a:custGeom>
              <a:avLst/>
              <a:gdLst/>
              <a:ahLst/>
              <a:cxnLst/>
              <a:rect l="l" t="t" r="r" b="b"/>
              <a:pathLst>
                <a:path w="5376451" h="4942881">
                  <a:moveTo>
                    <a:pt x="0" y="0"/>
                  </a:moveTo>
                  <a:lnTo>
                    <a:pt x="0" y="4942881"/>
                  </a:lnTo>
                  <a:lnTo>
                    <a:pt x="5376451" y="4942881"/>
                  </a:lnTo>
                  <a:lnTo>
                    <a:pt x="5376451" y="0"/>
                  </a:lnTo>
                  <a:lnTo>
                    <a:pt x="0" y="0"/>
                  </a:lnTo>
                  <a:close/>
                  <a:moveTo>
                    <a:pt x="5315491" y="4881921"/>
                  </a:moveTo>
                  <a:lnTo>
                    <a:pt x="59690" y="4881921"/>
                  </a:lnTo>
                  <a:lnTo>
                    <a:pt x="59690" y="59690"/>
                  </a:lnTo>
                  <a:lnTo>
                    <a:pt x="5315491" y="59690"/>
                  </a:lnTo>
                  <a:lnTo>
                    <a:pt x="5315491" y="4881921"/>
                  </a:lnTo>
                  <a:close/>
                </a:path>
              </a:pathLst>
            </a:custGeom>
            <a:gradFill rotWithShape="1">
              <a:gsLst>
                <a:gs pos="0">
                  <a:srgbClr val="5170FF">
                    <a:alpha val="50000"/>
                  </a:srgbClr>
                </a:gs>
                <a:gs pos="100000">
                  <a:srgbClr val="FF66C4">
                    <a:alpha val="50000"/>
                  </a:srgbClr>
                </a:gs>
              </a:gsLst>
              <a:lin ang="0"/>
            </a:gradFill>
          </p:spPr>
        </p:sp>
      </p:grpSp>
      <p:grpSp>
        <p:nvGrpSpPr>
          <p:cNvPr id="8" name="Group 8"/>
          <p:cNvGrpSpPr/>
          <p:nvPr/>
        </p:nvGrpSpPr>
        <p:grpSpPr>
          <a:xfrm>
            <a:off x="7817123" y="2378615"/>
            <a:ext cx="1167905" cy="764414"/>
            <a:chOff x="0" y="0"/>
            <a:chExt cx="900864" cy="589631"/>
          </a:xfrm>
        </p:grpSpPr>
        <p:sp>
          <p:nvSpPr>
            <p:cNvPr id="9" name="Freeform 9"/>
            <p:cNvSpPr/>
            <p:nvPr/>
          </p:nvSpPr>
          <p:spPr>
            <a:xfrm>
              <a:off x="0" y="0"/>
              <a:ext cx="900864" cy="589631"/>
            </a:xfrm>
            <a:custGeom>
              <a:avLst/>
              <a:gdLst/>
              <a:ahLst/>
              <a:cxnLst/>
              <a:rect l="l" t="t" r="r" b="b"/>
              <a:pathLst>
                <a:path w="900864" h="589631">
                  <a:moveTo>
                    <a:pt x="0" y="0"/>
                  </a:moveTo>
                  <a:lnTo>
                    <a:pt x="0" y="589631"/>
                  </a:lnTo>
                  <a:lnTo>
                    <a:pt x="900864" y="589631"/>
                  </a:lnTo>
                  <a:lnTo>
                    <a:pt x="900864" y="0"/>
                  </a:lnTo>
                  <a:lnTo>
                    <a:pt x="0" y="0"/>
                  </a:lnTo>
                  <a:close/>
                  <a:moveTo>
                    <a:pt x="839904" y="528671"/>
                  </a:moveTo>
                  <a:lnTo>
                    <a:pt x="59690" y="528671"/>
                  </a:lnTo>
                  <a:lnTo>
                    <a:pt x="59690" y="59690"/>
                  </a:lnTo>
                  <a:lnTo>
                    <a:pt x="839904" y="59690"/>
                  </a:lnTo>
                  <a:lnTo>
                    <a:pt x="839904" y="528671"/>
                  </a:lnTo>
                  <a:close/>
                </a:path>
              </a:pathLst>
            </a:custGeom>
            <a:gradFill rotWithShape="1">
              <a:gsLst>
                <a:gs pos="0">
                  <a:srgbClr val="5170FF">
                    <a:alpha val="50000"/>
                  </a:srgbClr>
                </a:gs>
                <a:gs pos="100000">
                  <a:srgbClr val="FF66C4">
                    <a:alpha val="50000"/>
                  </a:srgbClr>
                </a:gs>
              </a:gsLst>
              <a:lin ang="0"/>
            </a:gradFill>
          </p:spPr>
        </p:sp>
      </p:grpSp>
      <p:grpSp>
        <p:nvGrpSpPr>
          <p:cNvPr id="10" name="Group 10"/>
          <p:cNvGrpSpPr/>
          <p:nvPr/>
        </p:nvGrpSpPr>
        <p:grpSpPr>
          <a:xfrm>
            <a:off x="1147217" y="9083584"/>
            <a:ext cx="1433177" cy="764414"/>
            <a:chOff x="0" y="0"/>
            <a:chExt cx="1105482" cy="589631"/>
          </a:xfrm>
        </p:grpSpPr>
        <p:sp>
          <p:nvSpPr>
            <p:cNvPr id="11" name="Freeform 11"/>
            <p:cNvSpPr/>
            <p:nvPr/>
          </p:nvSpPr>
          <p:spPr>
            <a:xfrm>
              <a:off x="0" y="0"/>
              <a:ext cx="1105481" cy="589631"/>
            </a:xfrm>
            <a:custGeom>
              <a:avLst/>
              <a:gdLst/>
              <a:ahLst/>
              <a:cxnLst/>
              <a:rect l="l" t="t" r="r" b="b"/>
              <a:pathLst>
                <a:path w="1105481" h="589631">
                  <a:moveTo>
                    <a:pt x="0" y="0"/>
                  </a:moveTo>
                  <a:lnTo>
                    <a:pt x="0" y="589631"/>
                  </a:lnTo>
                  <a:lnTo>
                    <a:pt x="1105481" y="589631"/>
                  </a:lnTo>
                  <a:lnTo>
                    <a:pt x="1105481" y="0"/>
                  </a:lnTo>
                  <a:lnTo>
                    <a:pt x="0" y="0"/>
                  </a:lnTo>
                  <a:close/>
                  <a:moveTo>
                    <a:pt x="1044521" y="528671"/>
                  </a:moveTo>
                  <a:lnTo>
                    <a:pt x="59690" y="528671"/>
                  </a:lnTo>
                  <a:lnTo>
                    <a:pt x="59690" y="59690"/>
                  </a:lnTo>
                  <a:lnTo>
                    <a:pt x="1044521" y="59690"/>
                  </a:lnTo>
                  <a:lnTo>
                    <a:pt x="1044521" y="528671"/>
                  </a:lnTo>
                  <a:close/>
                </a:path>
              </a:pathLst>
            </a:custGeom>
            <a:gradFill rotWithShape="1">
              <a:gsLst>
                <a:gs pos="0">
                  <a:srgbClr val="5170FF">
                    <a:alpha val="50000"/>
                  </a:srgbClr>
                </a:gs>
                <a:gs pos="100000">
                  <a:srgbClr val="FF66C4">
                    <a:alpha val="50000"/>
                  </a:srgbClr>
                </a:gs>
              </a:gsLst>
              <a:lin ang="0"/>
            </a:gradFill>
          </p:spPr>
        </p:sp>
      </p:grpSp>
      <p:grpSp>
        <p:nvGrpSpPr>
          <p:cNvPr id="12" name="Group 12"/>
          <p:cNvGrpSpPr/>
          <p:nvPr/>
        </p:nvGrpSpPr>
        <p:grpSpPr>
          <a:xfrm>
            <a:off x="9656229" y="2406258"/>
            <a:ext cx="2498048" cy="2228973"/>
            <a:chOff x="0" y="0"/>
            <a:chExt cx="1920533" cy="1713665"/>
          </a:xfrm>
        </p:grpSpPr>
        <p:sp>
          <p:nvSpPr>
            <p:cNvPr id="13" name="Freeform 13"/>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14" name="AutoShape 14"/>
          <p:cNvSpPr/>
          <p:nvPr/>
        </p:nvSpPr>
        <p:spPr>
          <a:xfrm>
            <a:off x="9656229" y="3501694"/>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5" name="TextBox 15"/>
          <p:cNvSpPr txBox="1"/>
          <p:nvPr/>
        </p:nvSpPr>
        <p:spPr>
          <a:xfrm>
            <a:off x="10412616" y="2693847"/>
            <a:ext cx="985274" cy="476824"/>
          </a:xfrm>
          <a:prstGeom prst="rect">
            <a:avLst/>
          </a:prstGeom>
        </p:spPr>
        <p:txBody>
          <a:bodyPr lIns="0" tIns="0" rIns="0" bIns="0" rtlCol="0" anchor="t">
            <a:spAutoFit/>
          </a:bodyPr>
          <a:lstStyle/>
          <a:p>
            <a:pPr algn="just">
              <a:lnSpc>
                <a:spcPts val="3841"/>
              </a:lnSpc>
            </a:pPr>
            <a:r>
              <a:rPr lang="en-US" sz="2954">
                <a:solidFill>
                  <a:srgbClr val="185F81"/>
                </a:solidFill>
                <a:latin typeface="Muli Bold"/>
              </a:rPr>
              <a:t>Male</a:t>
            </a:r>
          </a:p>
        </p:txBody>
      </p:sp>
      <p:sp>
        <p:nvSpPr>
          <p:cNvPr id="16" name="TextBox 16"/>
          <p:cNvSpPr txBox="1"/>
          <p:nvPr/>
        </p:nvSpPr>
        <p:spPr>
          <a:xfrm>
            <a:off x="10362831" y="3722698"/>
            <a:ext cx="1084844"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1634</a:t>
            </a:r>
          </a:p>
        </p:txBody>
      </p:sp>
      <p:grpSp>
        <p:nvGrpSpPr>
          <p:cNvPr id="17" name="Group 17"/>
          <p:cNvGrpSpPr/>
          <p:nvPr/>
        </p:nvGrpSpPr>
        <p:grpSpPr>
          <a:xfrm>
            <a:off x="9656084" y="5825264"/>
            <a:ext cx="2498048" cy="2228973"/>
            <a:chOff x="0" y="0"/>
            <a:chExt cx="1920533" cy="1713665"/>
          </a:xfrm>
        </p:grpSpPr>
        <p:sp>
          <p:nvSpPr>
            <p:cNvPr id="18" name="Freeform 18"/>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19" name="AutoShape 19"/>
          <p:cNvSpPr/>
          <p:nvPr/>
        </p:nvSpPr>
        <p:spPr>
          <a:xfrm>
            <a:off x="9656084" y="6920700"/>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0" name="Freeform 20"/>
          <p:cNvSpPr/>
          <p:nvPr/>
        </p:nvSpPr>
        <p:spPr>
          <a:xfrm>
            <a:off x="1026384" y="2406258"/>
            <a:ext cx="6639256" cy="5647979"/>
          </a:xfrm>
          <a:custGeom>
            <a:avLst/>
            <a:gdLst/>
            <a:ahLst/>
            <a:cxnLst/>
            <a:rect l="l" t="t" r="r" b="b"/>
            <a:pathLst>
              <a:path w="6639256" h="5647979">
                <a:moveTo>
                  <a:pt x="0" y="0"/>
                </a:moveTo>
                <a:lnTo>
                  <a:pt x="6639257" y="0"/>
                </a:lnTo>
                <a:lnTo>
                  <a:pt x="6639257" y="5647979"/>
                </a:lnTo>
                <a:lnTo>
                  <a:pt x="0" y="5647979"/>
                </a:lnTo>
                <a:lnTo>
                  <a:pt x="0" y="0"/>
                </a:lnTo>
                <a:close/>
              </a:path>
            </a:pathLst>
          </a:custGeom>
          <a:blipFill>
            <a:blip r:embed="rId2"/>
            <a:stretch>
              <a:fillRect l="-46800" t="-7579" r="-45747" b="-7984"/>
            </a:stretch>
          </a:blipFill>
        </p:spPr>
      </p:sp>
      <p:sp>
        <p:nvSpPr>
          <p:cNvPr id="21" name="AutoShape 21"/>
          <p:cNvSpPr/>
          <p:nvPr/>
        </p:nvSpPr>
        <p:spPr>
          <a:xfrm flipH="1">
            <a:off x="2580394" y="7463057"/>
            <a:ext cx="601258" cy="1620527"/>
          </a:xfrm>
          <a:prstGeom prst="line">
            <a:avLst/>
          </a:prstGeom>
          <a:ln w="38100" cap="flat">
            <a:solidFill>
              <a:srgbClr val="000000"/>
            </a:solidFill>
            <a:prstDash val="solid"/>
            <a:headEnd type="none" w="sm" len="sm"/>
            <a:tailEnd type="arrow" w="med" len="sm"/>
          </a:ln>
        </p:spPr>
      </p:sp>
      <p:sp>
        <p:nvSpPr>
          <p:cNvPr id="22" name="AutoShape 22"/>
          <p:cNvSpPr/>
          <p:nvPr/>
        </p:nvSpPr>
        <p:spPr>
          <a:xfrm flipV="1">
            <a:off x="6325148" y="2791490"/>
            <a:ext cx="1444089" cy="1006995"/>
          </a:xfrm>
          <a:prstGeom prst="line">
            <a:avLst/>
          </a:prstGeom>
          <a:ln w="38100" cap="flat">
            <a:solidFill>
              <a:srgbClr val="000000"/>
            </a:solidFill>
            <a:prstDash val="solid"/>
            <a:headEnd type="none" w="sm" len="sm"/>
            <a:tailEnd type="arrow" w="med" len="sm"/>
          </a:ln>
        </p:spPr>
      </p:sp>
      <p:sp>
        <p:nvSpPr>
          <p:cNvPr id="23" name="TextBox 23"/>
          <p:cNvSpPr txBox="1"/>
          <p:nvPr/>
        </p:nvSpPr>
        <p:spPr>
          <a:xfrm>
            <a:off x="7966005" y="2510637"/>
            <a:ext cx="870142"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Male</a:t>
            </a:r>
          </a:p>
        </p:txBody>
      </p:sp>
      <p:sp>
        <p:nvSpPr>
          <p:cNvPr id="24" name="TextBox 24"/>
          <p:cNvSpPr txBox="1"/>
          <p:nvPr/>
        </p:nvSpPr>
        <p:spPr>
          <a:xfrm>
            <a:off x="1225914" y="9215605"/>
            <a:ext cx="1275783"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Female</a:t>
            </a:r>
          </a:p>
        </p:txBody>
      </p:sp>
      <p:sp>
        <p:nvSpPr>
          <p:cNvPr id="25" name="TextBox 25"/>
          <p:cNvSpPr txBox="1"/>
          <p:nvPr/>
        </p:nvSpPr>
        <p:spPr>
          <a:xfrm>
            <a:off x="10196025" y="6139076"/>
            <a:ext cx="1418165" cy="476824"/>
          </a:xfrm>
          <a:prstGeom prst="rect">
            <a:avLst/>
          </a:prstGeom>
        </p:spPr>
        <p:txBody>
          <a:bodyPr lIns="0" tIns="0" rIns="0" bIns="0" rtlCol="0" anchor="t">
            <a:spAutoFit/>
          </a:bodyPr>
          <a:lstStyle/>
          <a:p>
            <a:pPr algn="just">
              <a:lnSpc>
                <a:spcPts val="3841"/>
              </a:lnSpc>
            </a:pPr>
            <a:r>
              <a:rPr lang="en-US" sz="2954">
                <a:solidFill>
                  <a:srgbClr val="FD951C"/>
                </a:solidFill>
                <a:latin typeface="Muli Bold"/>
              </a:rPr>
              <a:t>Female</a:t>
            </a:r>
          </a:p>
        </p:txBody>
      </p:sp>
      <p:sp>
        <p:nvSpPr>
          <p:cNvPr id="26" name="TextBox 26"/>
          <p:cNvSpPr txBox="1"/>
          <p:nvPr/>
        </p:nvSpPr>
        <p:spPr>
          <a:xfrm>
            <a:off x="10430529" y="7141704"/>
            <a:ext cx="949157"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1886</a:t>
            </a:r>
          </a:p>
        </p:txBody>
      </p:sp>
      <p:sp>
        <p:nvSpPr>
          <p:cNvPr id="27" name="TextBox 27"/>
          <p:cNvSpPr txBox="1"/>
          <p:nvPr/>
        </p:nvSpPr>
        <p:spPr>
          <a:xfrm>
            <a:off x="10710535" y="9819422"/>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28" name="Freeform 28"/>
          <p:cNvSpPr/>
          <p:nvPr/>
        </p:nvSpPr>
        <p:spPr>
          <a:xfrm>
            <a:off x="14834421" y="-3484534"/>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34704" y="268722"/>
            <a:ext cx="8618592" cy="852122"/>
            <a:chOff x="0" y="0"/>
            <a:chExt cx="11491456" cy="1136163"/>
          </a:xfrm>
        </p:grpSpPr>
        <p:grpSp>
          <p:nvGrpSpPr>
            <p:cNvPr id="3" name="Group 3"/>
            <p:cNvGrpSpPr/>
            <p:nvPr/>
          </p:nvGrpSpPr>
          <p:grpSpPr>
            <a:xfrm>
              <a:off x="0" y="0"/>
              <a:ext cx="11491456" cy="1136163"/>
              <a:chOff x="0" y="0"/>
              <a:chExt cx="6626091" cy="655123"/>
            </a:xfrm>
          </p:grpSpPr>
          <p:sp>
            <p:nvSpPr>
              <p:cNvPr id="4" name="Freeform 4"/>
              <p:cNvSpPr/>
              <p:nvPr/>
            </p:nvSpPr>
            <p:spPr>
              <a:xfrm>
                <a:off x="0" y="0"/>
                <a:ext cx="6626091" cy="655123"/>
              </a:xfrm>
              <a:custGeom>
                <a:avLst/>
                <a:gdLst/>
                <a:ahLst/>
                <a:cxnLst/>
                <a:rect l="l" t="t" r="r" b="b"/>
                <a:pathLst>
                  <a:path w="6626091" h="655123">
                    <a:moveTo>
                      <a:pt x="0" y="0"/>
                    </a:moveTo>
                    <a:lnTo>
                      <a:pt x="0" y="655123"/>
                    </a:lnTo>
                    <a:lnTo>
                      <a:pt x="6626091" y="655123"/>
                    </a:lnTo>
                    <a:lnTo>
                      <a:pt x="6626091" y="0"/>
                    </a:lnTo>
                    <a:lnTo>
                      <a:pt x="0" y="0"/>
                    </a:lnTo>
                    <a:close/>
                    <a:moveTo>
                      <a:pt x="6565131" y="594163"/>
                    </a:moveTo>
                    <a:lnTo>
                      <a:pt x="59690" y="594163"/>
                    </a:lnTo>
                    <a:lnTo>
                      <a:pt x="59690" y="59690"/>
                    </a:lnTo>
                    <a:lnTo>
                      <a:pt x="6565131" y="59690"/>
                    </a:lnTo>
                    <a:lnTo>
                      <a:pt x="6565131" y="594163"/>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413481" y="230210"/>
              <a:ext cx="10906879" cy="635213"/>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Muli Bold"/>
                </a:rPr>
                <a:t>Applicants as per Age Groups</a:t>
              </a:r>
            </a:p>
          </p:txBody>
        </p:sp>
      </p:grpSp>
      <p:grpSp>
        <p:nvGrpSpPr>
          <p:cNvPr id="6" name="Group 6"/>
          <p:cNvGrpSpPr/>
          <p:nvPr/>
        </p:nvGrpSpPr>
        <p:grpSpPr>
          <a:xfrm>
            <a:off x="846941" y="2085793"/>
            <a:ext cx="6970182" cy="6408090"/>
            <a:chOff x="0" y="0"/>
            <a:chExt cx="5376451" cy="4942881"/>
          </a:xfrm>
        </p:grpSpPr>
        <p:sp>
          <p:nvSpPr>
            <p:cNvPr id="7" name="Freeform 7"/>
            <p:cNvSpPr/>
            <p:nvPr/>
          </p:nvSpPr>
          <p:spPr>
            <a:xfrm>
              <a:off x="0" y="0"/>
              <a:ext cx="5376451" cy="4942881"/>
            </a:xfrm>
            <a:custGeom>
              <a:avLst/>
              <a:gdLst/>
              <a:ahLst/>
              <a:cxnLst/>
              <a:rect l="l" t="t" r="r" b="b"/>
              <a:pathLst>
                <a:path w="5376451" h="4942881">
                  <a:moveTo>
                    <a:pt x="0" y="0"/>
                  </a:moveTo>
                  <a:lnTo>
                    <a:pt x="0" y="4942881"/>
                  </a:lnTo>
                  <a:lnTo>
                    <a:pt x="5376451" y="4942881"/>
                  </a:lnTo>
                  <a:lnTo>
                    <a:pt x="5376451" y="0"/>
                  </a:lnTo>
                  <a:lnTo>
                    <a:pt x="0" y="0"/>
                  </a:lnTo>
                  <a:close/>
                  <a:moveTo>
                    <a:pt x="5315491" y="4881921"/>
                  </a:moveTo>
                  <a:lnTo>
                    <a:pt x="59690" y="4881921"/>
                  </a:lnTo>
                  <a:lnTo>
                    <a:pt x="59690" y="59690"/>
                  </a:lnTo>
                  <a:lnTo>
                    <a:pt x="5315491" y="59690"/>
                  </a:lnTo>
                  <a:lnTo>
                    <a:pt x="5315491" y="4881921"/>
                  </a:lnTo>
                  <a:close/>
                </a:path>
              </a:pathLst>
            </a:custGeom>
            <a:gradFill rotWithShape="1">
              <a:gsLst>
                <a:gs pos="0">
                  <a:srgbClr val="5170FF">
                    <a:alpha val="50000"/>
                  </a:srgbClr>
                </a:gs>
                <a:gs pos="100000">
                  <a:srgbClr val="FF66C4">
                    <a:alpha val="50000"/>
                  </a:srgbClr>
                </a:gs>
              </a:gsLst>
              <a:lin ang="0"/>
            </a:gradFill>
          </p:spPr>
        </p:sp>
      </p:grpSp>
      <p:grpSp>
        <p:nvGrpSpPr>
          <p:cNvPr id="8" name="Group 8"/>
          <p:cNvGrpSpPr/>
          <p:nvPr/>
        </p:nvGrpSpPr>
        <p:grpSpPr>
          <a:xfrm>
            <a:off x="7817123" y="2378615"/>
            <a:ext cx="1326877" cy="764414"/>
            <a:chOff x="0" y="0"/>
            <a:chExt cx="1023486" cy="589631"/>
          </a:xfrm>
        </p:grpSpPr>
        <p:sp>
          <p:nvSpPr>
            <p:cNvPr id="9" name="Freeform 9"/>
            <p:cNvSpPr/>
            <p:nvPr/>
          </p:nvSpPr>
          <p:spPr>
            <a:xfrm>
              <a:off x="0" y="0"/>
              <a:ext cx="1023486" cy="589631"/>
            </a:xfrm>
            <a:custGeom>
              <a:avLst/>
              <a:gdLst/>
              <a:ahLst/>
              <a:cxnLst/>
              <a:rect l="l" t="t" r="r" b="b"/>
              <a:pathLst>
                <a:path w="1023486" h="589631">
                  <a:moveTo>
                    <a:pt x="0" y="0"/>
                  </a:moveTo>
                  <a:lnTo>
                    <a:pt x="0" y="589631"/>
                  </a:lnTo>
                  <a:lnTo>
                    <a:pt x="1023486" y="589631"/>
                  </a:lnTo>
                  <a:lnTo>
                    <a:pt x="1023486" y="0"/>
                  </a:lnTo>
                  <a:lnTo>
                    <a:pt x="0" y="0"/>
                  </a:lnTo>
                  <a:close/>
                  <a:moveTo>
                    <a:pt x="962526" y="528671"/>
                  </a:moveTo>
                  <a:lnTo>
                    <a:pt x="59690" y="528671"/>
                  </a:lnTo>
                  <a:lnTo>
                    <a:pt x="59690" y="59690"/>
                  </a:lnTo>
                  <a:lnTo>
                    <a:pt x="962526" y="59690"/>
                  </a:lnTo>
                  <a:lnTo>
                    <a:pt x="962526" y="528671"/>
                  </a:lnTo>
                  <a:close/>
                </a:path>
              </a:pathLst>
            </a:custGeom>
            <a:gradFill rotWithShape="1">
              <a:gsLst>
                <a:gs pos="0">
                  <a:srgbClr val="5170FF">
                    <a:alpha val="50000"/>
                  </a:srgbClr>
                </a:gs>
                <a:gs pos="100000">
                  <a:srgbClr val="FF66C4">
                    <a:alpha val="50000"/>
                  </a:srgbClr>
                </a:gs>
              </a:gsLst>
              <a:lin ang="0"/>
            </a:gradFill>
          </p:spPr>
        </p:sp>
      </p:grpSp>
      <p:grpSp>
        <p:nvGrpSpPr>
          <p:cNvPr id="10" name="Group 10"/>
          <p:cNvGrpSpPr/>
          <p:nvPr/>
        </p:nvGrpSpPr>
        <p:grpSpPr>
          <a:xfrm>
            <a:off x="1147217" y="8646283"/>
            <a:ext cx="1433177" cy="764414"/>
            <a:chOff x="0" y="0"/>
            <a:chExt cx="1105482" cy="589631"/>
          </a:xfrm>
        </p:grpSpPr>
        <p:sp>
          <p:nvSpPr>
            <p:cNvPr id="11" name="Freeform 11"/>
            <p:cNvSpPr/>
            <p:nvPr/>
          </p:nvSpPr>
          <p:spPr>
            <a:xfrm>
              <a:off x="0" y="0"/>
              <a:ext cx="1105481" cy="589631"/>
            </a:xfrm>
            <a:custGeom>
              <a:avLst/>
              <a:gdLst/>
              <a:ahLst/>
              <a:cxnLst/>
              <a:rect l="l" t="t" r="r" b="b"/>
              <a:pathLst>
                <a:path w="1105481" h="589631">
                  <a:moveTo>
                    <a:pt x="0" y="0"/>
                  </a:moveTo>
                  <a:lnTo>
                    <a:pt x="0" y="589631"/>
                  </a:lnTo>
                  <a:lnTo>
                    <a:pt x="1105481" y="589631"/>
                  </a:lnTo>
                  <a:lnTo>
                    <a:pt x="1105481" y="0"/>
                  </a:lnTo>
                  <a:lnTo>
                    <a:pt x="0" y="0"/>
                  </a:lnTo>
                  <a:close/>
                  <a:moveTo>
                    <a:pt x="1044521" y="528671"/>
                  </a:moveTo>
                  <a:lnTo>
                    <a:pt x="59690" y="528671"/>
                  </a:lnTo>
                  <a:lnTo>
                    <a:pt x="59690" y="59690"/>
                  </a:lnTo>
                  <a:lnTo>
                    <a:pt x="1044521" y="59690"/>
                  </a:lnTo>
                  <a:lnTo>
                    <a:pt x="1044521" y="528671"/>
                  </a:lnTo>
                  <a:close/>
                </a:path>
              </a:pathLst>
            </a:custGeom>
            <a:gradFill rotWithShape="1">
              <a:gsLst>
                <a:gs pos="0">
                  <a:srgbClr val="5170FF">
                    <a:alpha val="50000"/>
                  </a:srgbClr>
                </a:gs>
                <a:gs pos="100000">
                  <a:srgbClr val="FF66C4">
                    <a:alpha val="50000"/>
                  </a:srgbClr>
                </a:gs>
              </a:gsLst>
              <a:lin ang="0"/>
            </a:gradFill>
          </p:spPr>
        </p:sp>
      </p:grpSp>
      <p:grpSp>
        <p:nvGrpSpPr>
          <p:cNvPr id="12" name="Group 12"/>
          <p:cNvGrpSpPr/>
          <p:nvPr/>
        </p:nvGrpSpPr>
        <p:grpSpPr>
          <a:xfrm>
            <a:off x="8401221" y="5482091"/>
            <a:ext cx="2498048" cy="2228973"/>
            <a:chOff x="0" y="0"/>
            <a:chExt cx="1920533" cy="1713665"/>
          </a:xfrm>
        </p:grpSpPr>
        <p:sp>
          <p:nvSpPr>
            <p:cNvPr id="13" name="Freeform 13"/>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14" name="AutoShape 14"/>
          <p:cNvSpPr/>
          <p:nvPr/>
        </p:nvSpPr>
        <p:spPr>
          <a:xfrm>
            <a:off x="8401221" y="6577528"/>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15" name="Group 15"/>
          <p:cNvGrpSpPr/>
          <p:nvPr/>
        </p:nvGrpSpPr>
        <p:grpSpPr>
          <a:xfrm>
            <a:off x="11758910" y="5482091"/>
            <a:ext cx="2498048" cy="2228973"/>
            <a:chOff x="0" y="0"/>
            <a:chExt cx="1920533" cy="1713665"/>
          </a:xfrm>
        </p:grpSpPr>
        <p:sp>
          <p:nvSpPr>
            <p:cNvPr id="16" name="Freeform 16"/>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17" name="AutoShape 17"/>
          <p:cNvSpPr/>
          <p:nvPr/>
        </p:nvSpPr>
        <p:spPr>
          <a:xfrm>
            <a:off x="11758910" y="6577528"/>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18" name="Group 18"/>
          <p:cNvGrpSpPr/>
          <p:nvPr/>
        </p:nvGrpSpPr>
        <p:grpSpPr>
          <a:xfrm>
            <a:off x="11126847" y="2009492"/>
            <a:ext cx="4698532" cy="2987743"/>
            <a:chOff x="0" y="0"/>
            <a:chExt cx="6264709" cy="3983658"/>
          </a:xfrm>
        </p:grpSpPr>
        <p:grpSp>
          <p:nvGrpSpPr>
            <p:cNvPr id="19" name="Group 19"/>
            <p:cNvGrpSpPr/>
            <p:nvPr/>
          </p:nvGrpSpPr>
          <p:grpSpPr>
            <a:xfrm>
              <a:off x="0" y="25400"/>
              <a:ext cx="6264709" cy="3958258"/>
              <a:chOff x="0" y="0"/>
              <a:chExt cx="2818769" cy="1780995"/>
            </a:xfrm>
          </p:grpSpPr>
          <p:sp>
            <p:nvSpPr>
              <p:cNvPr id="20" name="Freeform 20"/>
              <p:cNvSpPr/>
              <p:nvPr/>
            </p:nvSpPr>
            <p:spPr>
              <a:xfrm>
                <a:off x="0" y="0"/>
                <a:ext cx="2818769" cy="1780995"/>
              </a:xfrm>
              <a:custGeom>
                <a:avLst/>
                <a:gdLst/>
                <a:ahLst/>
                <a:cxnLst/>
                <a:rect l="l" t="t" r="r" b="b"/>
                <a:pathLst>
                  <a:path w="2818769" h="1780995">
                    <a:moveTo>
                      <a:pt x="0" y="0"/>
                    </a:moveTo>
                    <a:lnTo>
                      <a:pt x="0" y="1780995"/>
                    </a:lnTo>
                    <a:lnTo>
                      <a:pt x="2818769" y="1780995"/>
                    </a:lnTo>
                    <a:lnTo>
                      <a:pt x="2818769" y="0"/>
                    </a:lnTo>
                    <a:lnTo>
                      <a:pt x="0" y="0"/>
                    </a:lnTo>
                    <a:close/>
                    <a:moveTo>
                      <a:pt x="2757809" y="1720035"/>
                    </a:moveTo>
                    <a:lnTo>
                      <a:pt x="59690" y="1720035"/>
                    </a:lnTo>
                    <a:lnTo>
                      <a:pt x="59690" y="59690"/>
                    </a:lnTo>
                    <a:lnTo>
                      <a:pt x="2757809" y="59690"/>
                    </a:lnTo>
                    <a:lnTo>
                      <a:pt x="2757809" y="1720035"/>
                    </a:lnTo>
                    <a:close/>
                  </a:path>
                </a:pathLst>
              </a:custGeom>
              <a:gradFill rotWithShape="1">
                <a:gsLst>
                  <a:gs pos="0">
                    <a:srgbClr val="5170FF">
                      <a:alpha val="50000"/>
                    </a:srgbClr>
                  </a:gs>
                  <a:gs pos="100000">
                    <a:srgbClr val="FF66C4">
                      <a:alpha val="50000"/>
                    </a:srgbClr>
                  </a:gs>
                </a:gsLst>
                <a:lin ang="0"/>
              </a:gradFill>
            </p:spPr>
          </p:sp>
        </p:grpSp>
        <p:sp>
          <p:nvSpPr>
            <p:cNvPr id="21" name="AutoShape 21"/>
            <p:cNvSpPr/>
            <p:nvPr/>
          </p:nvSpPr>
          <p:spPr>
            <a:xfrm>
              <a:off x="0" y="1042664"/>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2" name="AutoShape 22"/>
            <p:cNvSpPr/>
            <p:nvPr/>
          </p:nvSpPr>
          <p:spPr>
            <a:xfrm>
              <a:off x="2949" y="1979129"/>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3" name="AutoShape 23"/>
            <p:cNvSpPr/>
            <p:nvPr/>
          </p:nvSpPr>
          <p:spPr>
            <a:xfrm>
              <a:off x="0" y="2903378"/>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4" name="AutoShape 24"/>
            <p:cNvSpPr/>
            <p:nvPr/>
          </p:nvSpPr>
          <p:spPr>
            <a:xfrm>
              <a:off x="3076532" y="0"/>
              <a:ext cx="0" cy="3958258"/>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5" name="TextBox 25"/>
            <p:cNvSpPr txBox="1"/>
            <p:nvPr/>
          </p:nvSpPr>
          <p:spPr>
            <a:xfrm>
              <a:off x="1138799" y="168109"/>
              <a:ext cx="1017609" cy="614030"/>
            </a:xfrm>
            <a:prstGeom prst="rect">
              <a:avLst/>
            </a:prstGeom>
          </p:spPr>
          <p:txBody>
            <a:bodyPr lIns="0" tIns="0" rIns="0" bIns="0" rtlCol="0" anchor="t">
              <a:spAutoFit/>
            </a:bodyPr>
            <a:lstStyle/>
            <a:p>
              <a:pPr algn="just">
                <a:lnSpc>
                  <a:spcPts val="3803"/>
                </a:lnSpc>
              </a:pPr>
              <a:r>
                <a:rPr lang="en-US" sz="2925">
                  <a:solidFill>
                    <a:srgbClr val="000000"/>
                  </a:solidFill>
                  <a:latin typeface="Muli Bold"/>
                </a:rPr>
                <a:t>Age</a:t>
              </a:r>
            </a:p>
          </p:txBody>
        </p:sp>
        <p:sp>
          <p:nvSpPr>
            <p:cNvPr id="26" name="TextBox 26"/>
            <p:cNvSpPr txBox="1"/>
            <p:nvPr/>
          </p:nvSpPr>
          <p:spPr>
            <a:xfrm>
              <a:off x="3759657" y="170861"/>
              <a:ext cx="1673477" cy="614030"/>
            </a:xfrm>
            <a:prstGeom prst="rect">
              <a:avLst/>
            </a:prstGeom>
          </p:spPr>
          <p:txBody>
            <a:bodyPr lIns="0" tIns="0" rIns="0" bIns="0" rtlCol="0" anchor="t">
              <a:spAutoFit/>
            </a:bodyPr>
            <a:lstStyle/>
            <a:p>
              <a:pPr algn="just">
                <a:lnSpc>
                  <a:spcPts val="3803"/>
                </a:lnSpc>
              </a:pPr>
              <a:r>
                <a:rPr lang="en-US" sz="2925">
                  <a:solidFill>
                    <a:srgbClr val="000000"/>
                  </a:solidFill>
                  <a:latin typeface="Muli Bold"/>
                </a:rPr>
                <a:t>Stages</a:t>
              </a:r>
            </a:p>
          </p:txBody>
        </p:sp>
        <p:sp>
          <p:nvSpPr>
            <p:cNvPr id="27" name="TextBox 27"/>
            <p:cNvSpPr txBox="1"/>
            <p:nvPr/>
          </p:nvSpPr>
          <p:spPr>
            <a:xfrm>
              <a:off x="787133" y="1186841"/>
              <a:ext cx="186352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20 - 40</a:t>
              </a:r>
            </a:p>
          </p:txBody>
        </p:sp>
        <p:sp>
          <p:nvSpPr>
            <p:cNvPr id="28" name="TextBox 28"/>
            <p:cNvSpPr txBox="1"/>
            <p:nvPr/>
          </p:nvSpPr>
          <p:spPr>
            <a:xfrm>
              <a:off x="822778" y="2061268"/>
              <a:ext cx="179223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41 - 60</a:t>
              </a:r>
            </a:p>
          </p:txBody>
        </p:sp>
        <p:sp>
          <p:nvSpPr>
            <p:cNvPr id="29" name="TextBox 29"/>
            <p:cNvSpPr txBox="1"/>
            <p:nvPr/>
          </p:nvSpPr>
          <p:spPr>
            <a:xfrm>
              <a:off x="502110" y="3103403"/>
              <a:ext cx="2290986"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61 above</a:t>
              </a:r>
            </a:p>
          </p:txBody>
        </p:sp>
        <p:sp>
          <p:nvSpPr>
            <p:cNvPr id="30" name="TextBox 30"/>
            <p:cNvSpPr txBox="1"/>
            <p:nvPr/>
          </p:nvSpPr>
          <p:spPr>
            <a:xfrm>
              <a:off x="3807288" y="1186841"/>
              <a:ext cx="1578215"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Young</a:t>
              </a:r>
            </a:p>
          </p:txBody>
        </p:sp>
        <p:sp>
          <p:nvSpPr>
            <p:cNvPr id="31" name="TextBox 31"/>
            <p:cNvSpPr txBox="1"/>
            <p:nvPr/>
          </p:nvSpPr>
          <p:spPr>
            <a:xfrm>
              <a:off x="3827812" y="2128354"/>
              <a:ext cx="1564532"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Middle</a:t>
              </a:r>
            </a:p>
          </p:txBody>
        </p:sp>
        <p:sp>
          <p:nvSpPr>
            <p:cNvPr id="32" name="TextBox 32"/>
            <p:cNvSpPr txBox="1"/>
            <p:nvPr/>
          </p:nvSpPr>
          <p:spPr>
            <a:xfrm>
              <a:off x="4130515" y="3027203"/>
              <a:ext cx="93176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Old</a:t>
              </a:r>
            </a:p>
          </p:txBody>
        </p:sp>
      </p:grpSp>
      <p:grpSp>
        <p:nvGrpSpPr>
          <p:cNvPr id="33" name="Group 33"/>
          <p:cNvGrpSpPr/>
          <p:nvPr/>
        </p:nvGrpSpPr>
        <p:grpSpPr>
          <a:xfrm>
            <a:off x="15114499" y="5463041"/>
            <a:ext cx="2498048" cy="2228973"/>
            <a:chOff x="0" y="0"/>
            <a:chExt cx="1920533" cy="1713665"/>
          </a:xfrm>
        </p:grpSpPr>
        <p:sp>
          <p:nvSpPr>
            <p:cNvPr id="34" name="Freeform 34"/>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35" name="AutoShape 35"/>
          <p:cNvSpPr/>
          <p:nvPr/>
        </p:nvSpPr>
        <p:spPr>
          <a:xfrm>
            <a:off x="15114499" y="6558478"/>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36" name="Group 36"/>
          <p:cNvGrpSpPr/>
          <p:nvPr/>
        </p:nvGrpSpPr>
        <p:grpSpPr>
          <a:xfrm>
            <a:off x="2459608" y="1168979"/>
            <a:ext cx="1167905" cy="764414"/>
            <a:chOff x="0" y="0"/>
            <a:chExt cx="900864" cy="589631"/>
          </a:xfrm>
        </p:grpSpPr>
        <p:sp>
          <p:nvSpPr>
            <p:cNvPr id="37" name="Freeform 37"/>
            <p:cNvSpPr/>
            <p:nvPr/>
          </p:nvSpPr>
          <p:spPr>
            <a:xfrm>
              <a:off x="0" y="0"/>
              <a:ext cx="900864" cy="589631"/>
            </a:xfrm>
            <a:custGeom>
              <a:avLst/>
              <a:gdLst/>
              <a:ahLst/>
              <a:cxnLst/>
              <a:rect l="l" t="t" r="r" b="b"/>
              <a:pathLst>
                <a:path w="900864" h="589631">
                  <a:moveTo>
                    <a:pt x="0" y="0"/>
                  </a:moveTo>
                  <a:lnTo>
                    <a:pt x="0" y="589631"/>
                  </a:lnTo>
                  <a:lnTo>
                    <a:pt x="900864" y="589631"/>
                  </a:lnTo>
                  <a:lnTo>
                    <a:pt x="900864" y="0"/>
                  </a:lnTo>
                  <a:lnTo>
                    <a:pt x="0" y="0"/>
                  </a:lnTo>
                  <a:close/>
                  <a:moveTo>
                    <a:pt x="839904" y="528671"/>
                  </a:moveTo>
                  <a:lnTo>
                    <a:pt x="59690" y="528671"/>
                  </a:lnTo>
                  <a:lnTo>
                    <a:pt x="59690" y="59690"/>
                  </a:lnTo>
                  <a:lnTo>
                    <a:pt x="839904" y="59690"/>
                  </a:lnTo>
                  <a:lnTo>
                    <a:pt x="839904" y="528671"/>
                  </a:lnTo>
                  <a:close/>
                </a:path>
              </a:pathLst>
            </a:custGeom>
            <a:gradFill rotWithShape="1">
              <a:gsLst>
                <a:gs pos="0">
                  <a:srgbClr val="5170FF">
                    <a:alpha val="50000"/>
                  </a:srgbClr>
                </a:gs>
                <a:gs pos="100000">
                  <a:srgbClr val="FF66C4">
                    <a:alpha val="50000"/>
                  </a:srgbClr>
                </a:gs>
              </a:gsLst>
              <a:lin ang="0"/>
            </a:gradFill>
          </p:spPr>
        </p:sp>
      </p:grpSp>
      <p:sp>
        <p:nvSpPr>
          <p:cNvPr id="38" name="Freeform 38"/>
          <p:cNvSpPr/>
          <p:nvPr/>
        </p:nvSpPr>
        <p:spPr>
          <a:xfrm>
            <a:off x="1028700" y="2241446"/>
            <a:ext cx="6559823" cy="6014322"/>
          </a:xfrm>
          <a:custGeom>
            <a:avLst/>
            <a:gdLst/>
            <a:ahLst/>
            <a:cxnLst/>
            <a:rect l="l" t="t" r="r" b="b"/>
            <a:pathLst>
              <a:path w="6559823" h="6014322">
                <a:moveTo>
                  <a:pt x="0" y="0"/>
                </a:moveTo>
                <a:lnTo>
                  <a:pt x="6559823" y="0"/>
                </a:lnTo>
                <a:lnTo>
                  <a:pt x="6559823" y="6014322"/>
                </a:lnTo>
                <a:lnTo>
                  <a:pt x="0" y="6014322"/>
                </a:lnTo>
                <a:lnTo>
                  <a:pt x="0" y="0"/>
                </a:lnTo>
                <a:close/>
              </a:path>
            </a:pathLst>
          </a:custGeom>
          <a:blipFill>
            <a:blip r:embed="rId2"/>
            <a:stretch>
              <a:fillRect l="-18827" t="-1618" r="-10718"/>
            </a:stretch>
          </a:blipFill>
        </p:spPr>
      </p:sp>
      <p:sp>
        <p:nvSpPr>
          <p:cNvPr id="39" name="AutoShape 39"/>
          <p:cNvSpPr/>
          <p:nvPr/>
        </p:nvSpPr>
        <p:spPr>
          <a:xfrm flipH="1" flipV="1">
            <a:off x="3627513" y="1551186"/>
            <a:ext cx="502041" cy="1231503"/>
          </a:xfrm>
          <a:prstGeom prst="line">
            <a:avLst/>
          </a:prstGeom>
          <a:ln w="38100" cap="flat">
            <a:solidFill>
              <a:srgbClr val="000000"/>
            </a:solidFill>
            <a:prstDash val="solid"/>
            <a:headEnd type="none" w="sm" len="sm"/>
            <a:tailEnd type="arrow" w="med" len="sm"/>
          </a:ln>
        </p:spPr>
      </p:sp>
      <p:sp>
        <p:nvSpPr>
          <p:cNvPr id="40" name="AutoShape 40"/>
          <p:cNvSpPr/>
          <p:nvPr/>
        </p:nvSpPr>
        <p:spPr>
          <a:xfrm flipH="1">
            <a:off x="2580394" y="7463057"/>
            <a:ext cx="601258" cy="1620527"/>
          </a:xfrm>
          <a:prstGeom prst="line">
            <a:avLst/>
          </a:prstGeom>
          <a:ln w="38100" cap="flat">
            <a:solidFill>
              <a:srgbClr val="000000"/>
            </a:solidFill>
            <a:prstDash val="solid"/>
            <a:headEnd type="none" w="sm" len="sm"/>
            <a:tailEnd type="arrow" w="med" len="sm"/>
          </a:ln>
        </p:spPr>
      </p:sp>
      <p:sp>
        <p:nvSpPr>
          <p:cNvPr id="41" name="AutoShape 41"/>
          <p:cNvSpPr/>
          <p:nvPr/>
        </p:nvSpPr>
        <p:spPr>
          <a:xfrm flipV="1">
            <a:off x="6325148" y="2791490"/>
            <a:ext cx="1444089" cy="1006995"/>
          </a:xfrm>
          <a:prstGeom prst="line">
            <a:avLst/>
          </a:prstGeom>
          <a:ln w="38100" cap="flat">
            <a:solidFill>
              <a:srgbClr val="000000"/>
            </a:solidFill>
            <a:prstDash val="solid"/>
            <a:headEnd type="none" w="sm" len="sm"/>
            <a:tailEnd type="arrow" w="med" len="sm"/>
          </a:ln>
        </p:spPr>
      </p:sp>
      <p:sp>
        <p:nvSpPr>
          <p:cNvPr id="42" name="TextBox 42"/>
          <p:cNvSpPr txBox="1"/>
          <p:nvPr/>
        </p:nvSpPr>
        <p:spPr>
          <a:xfrm>
            <a:off x="9056756" y="5784539"/>
            <a:ext cx="1186979" cy="476824"/>
          </a:xfrm>
          <a:prstGeom prst="rect">
            <a:avLst/>
          </a:prstGeom>
        </p:spPr>
        <p:txBody>
          <a:bodyPr lIns="0" tIns="0" rIns="0" bIns="0" rtlCol="0" anchor="t">
            <a:spAutoFit/>
          </a:bodyPr>
          <a:lstStyle/>
          <a:p>
            <a:pPr algn="just">
              <a:lnSpc>
                <a:spcPts val="3841"/>
              </a:lnSpc>
            </a:pPr>
            <a:r>
              <a:rPr lang="en-US" sz="2954">
                <a:solidFill>
                  <a:srgbClr val="185F81"/>
                </a:solidFill>
                <a:latin typeface="Muli Bold"/>
              </a:rPr>
              <a:t>Young</a:t>
            </a:r>
          </a:p>
        </p:txBody>
      </p:sp>
      <p:sp>
        <p:nvSpPr>
          <p:cNvPr id="43" name="TextBox 43"/>
          <p:cNvSpPr txBox="1"/>
          <p:nvPr/>
        </p:nvSpPr>
        <p:spPr>
          <a:xfrm>
            <a:off x="9082289" y="6798531"/>
            <a:ext cx="1135912"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20717</a:t>
            </a:r>
          </a:p>
        </p:txBody>
      </p:sp>
      <p:sp>
        <p:nvSpPr>
          <p:cNvPr id="44" name="TextBox 44"/>
          <p:cNvSpPr txBox="1"/>
          <p:nvPr/>
        </p:nvSpPr>
        <p:spPr>
          <a:xfrm>
            <a:off x="7966005" y="2510637"/>
            <a:ext cx="1177995"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Young</a:t>
            </a:r>
          </a:p>
        </p:txBody>
      </p:sp>
      <p:sp>
        <p:nvSpPr>
          <p:cNvPr id="45" name="TextBox 45"/>
          <p:cNvSpPr txBox="1"/>
          <p:nvPr/>
        </p:nvSpPr>
        <p:spPr>
          <a:xfrm>
            <a:off x="1225914" y="8778305"/>
            <a:ext cx="1275783"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Middle</a:t>
            </a:r>
          </a:p>
        </p:txBody>
      </p:sp>
      <p:sp>
        <p:nvSpPr>
          <p:cNvPr id="46" name="TextBox 46"/>
          <p:cNvSpPr txBox="1"/>
          <p:nvPr/>
        </p:nvSpPr>
        <p:spPr>
          <a:xfrm>
            <a:off x="12298852" y="5795904"/>
            <a:ext cx="1332617" cy="476824"/>
          </a:xfrm>
          <a:prstGeom prst="rect">
            <a:avLst/>
          </a:prstGeom>
        </p:spPr>
        <p:txBody>
          <a:bodyPr lIns="0" tIns="0" rIns="0" bIns="0" rtlCol="0" anchor="t">
            <a:spAutoFit/>
          </a:bodyPr>
          <a:lstStyle/>
          <a:p>
            <a:pPr algn="just">
              <a:lnSpc>
                <a:spcPts val="3841"/>
              </a:lnSpc>
            </a:pPr>
            <a:r>
              <a:rPr lang="en-US" sz="2954">
                <a:solidFill>
                  <a:srgbClr val="FD951C"/>
                </a:solidFill>
                <a:latin typeface="Muli Bold"/>
              </a:rPr>
              <a:t>Middle</a:t>
            </a:r>
          </a:p>
        </p:txBody>
      </p:sp>
      <p:sp>
        <p:nvSpPr>
          <p:cNvPr id="47" name="TextBox 47"/>
          <p:cNvSpPr txBox="1"/>
          <p:nvPr/>
        </p:nvSpPr>
        <p:spPr>
          <a:xfrm>
            <a:off x="12351567" y="6779481"/>
            <a:ext cx="1227187"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18139</a:t>
            </a:r>
          </a:p>
        </p:txBody>
      </p:sp>
      <p:sp>
        <p:nvSpPr>
          <p:cNvPr id="48" name="TextBox 48"/>
          <p:cNvSpPr txBox="1"/>
          <p:nvPr/>
        </p:nvSpPr>
        <p:spPr>
          <a:xfrm>
            <a:off x="10710535" y="9819422"/>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49" name="TextBox 49"/>
          <p:cNvSpPr txBox="1"/>
          <p:nvPr/>
        </p:nvSpPr>
        <p:spPr>
          <a:xfrm>
            <a:off x="15998206" y="5784539"/>
            <a:ext cx="730634" cy="476824"/>
          </a:xfrm>
          <a:prstGeom prst="rect">
            <a:avLst/>
          </a:prstGeom>
        </p:spPr>
        <p:txBody>
          <a:bodyPr lIns="0" tIns="0" rIns="0" bIns="0" rtlCol="0" anchor="t">
            <a:spAutoFit/>
          </a:bodyPr>
          <a:lstStyle/>
          <a:p>
            <a:pPr algn="just">
              <a:lnSpc>
                <a:spcPts val="3841"/>
              </a:lnSpc>
            </a:pPr>
            <a:r>
              <a:rPr lang="en-US" sz="2954">
                <a:solidFill>
                  <a:srgbClr val="00BF63"/>
                </a:solidFill>
                <a:latin typeface="Muli Bold"/>
              </a:rPr>
              <a:t>Old</a:t>
            </a:r>
          </a:p>
        </p:txBody>
      </p:sp>
      <p:sp>
        <p:nvSpPr>
          <p:cNvPr id="50" name="TextBox 50"/>
          <p:cNvSpPr txBox="1"/>
          <p:nvPr/>
        </p:nvSpPr>
        <p:spPr>
          <a:xfrm>
            <a:off x="15973814" y="6798531"/>
            <a:ext cx="779417"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730</a:t>
            </a:r>
          </a:p>
        </p:txBody>
      </p:sp>
      <p:sp>
        <p:nvSpPr>
          <p:cNvPr id="51" name="TextBox 51"/>
          <p:cNvSpPr txBox="1"/>
          <p:nvPr/>
        </p:nvSpPr>
        <p:spPr>
          <a:xfrm>
            <a:off x="2672650" y="1301001"/>
            <a:ext cx="741820"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Old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34704" y="268722"/>
            <a:ext cx="8618592" cy="852122"/>
            <a:chOff x="0" y="0"/>
            <a:chExt cx="11491456" cy="1136163"/>
          </a:xfrm>
        </p:grpSpPr>
        <p:grpSp>
          <p:nvGrpSpPr>
            <p:cNvPr id="3" name="Group 3"/>
            <p:cNvGrpSpPr/>
            <p:nvPr/>
          </p:nvGrpSpPr>
          <p:grpSpPr>
            <a:xfrm>
              <a:off x="0" y="0"/>
              <a:ext cx="11491456" cy="1136163"/>
              <a:chOff x="0" y="0"/>
              <a:chExt cx="6626091" cy="655123"/>
            </a:xfrm>
          </p:grpSpPr>
          <p:sp>
            <p:nvSpPr>
              <p:cNvPr id="4" name="Freeform 4"/>
              <p:cNvSpPr/>
              <p:nvPr/>
            </p:nvSpPr>
            <p:spPr>
              <a:xfrm>
                <a:off x="0" y="0"/>
                <a:ext cx="6626091" cy="655123"/>
              </a:xfrm>
              <a:custGeom>
                <a:avLst/>
                <a:gdLst/>
                <a:ahLst/>
                <a:cxnLst/>
                <a:rect l="l" t="t" r="r" b="b"/>
                <a:pathLst>
                  <a:path w="6626091" h="655123">
                    <a:moveTo>
                      <a:pt x="0" y="0"/>
                    </a:moveTo>
                    <a:lnTo>
                      <a:pt x="0" y="655123"/>
                    </a:lnTo>
                    <a:lnTo>
                      <a:pt x="6626091" y="655123"/>
                    </a:lnTo>
                    <a:lnTo>
                      <a:pt x="6626091" y="0"/>
                    </a:lnTo>
                    <a:lnTo>
                      <a:pt x="0" y="0"/>
                    </a:lnTo>
                    <a:close/>
                    <a:moveTo>
                      <a:pt x="6565131" y="594163"/>
                    </a:moveTo>
                    <a:lnTo>
                      <a:pt x="59690" y="594163"/>
                    </a:lnTo>
                    <a:lnTo>
                      <a:pt x="59690" y="59690"/>
                    </a:lnTo>
                    <a:lnTo>
                      <a:pt x="6565131" y="59690"/>
                    </a:lnTo>
                    <a:lnTo>
                      <a:pt x="6565131" y="594163"/>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413481" y="230210"/>
              <a:ext cx="10906879" cy="635213"/>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Muli Bold"/>
                </a:rPr>
                <a:t>Non-Defaulters as per Age Groups</a:t>
              </a:r>
            </a:p>
          </p:txBody>
        </p:sp>
      </p:grpSp>
      <p:grpSp>
        <p:nvGrpSpPr>
          <p:cNvPr id="6" name="Group 6"/>
          <p:cNvGrpSpPr/>
          <p:nvPr/>
        </p:nvGrpSpPr>
        <p:grpSpPr>
          <a:xfrm>
            <a:off x="9743921" y="2280376"/>
            <a:ext cx="6970182" cy="6408090"/>
            <a:chOff x="0" y="0"/>
            <a:chExt cx="5376451" cy="4942881"/>
          </a:xfrm>
        </p:grpSpPr>
        <p:sp>
          <p:nvSpPr>
            <p:cNvPr id="7" name="Freeform 7"/>
            <p:cNvSpPr/>
            <p:nvPr/>
          </p:nvSpPr>
          <p:spPr>
            <a:xfrm>
              <a:off x="0" y="0"/>
              <a:ext cx="5376451" cy="4942881"/>
            </a:xfrm>
            <a:custGeom>
              <a:avLst/>
              <a:gdLst/>
              <a:ahLst/>
              <a:cxnLst/>
              <a:rect l="l" t="t" r="r" b="b"/>
              <a:pathLst>
                <a:path w="5376451" h="4942881">
                  <a:moveTo>
                    <a:pt x="0" y="0"/>
                  </a:moveTo>
                  <a:lnTo>
                    <a:pt x="0" y="4942881"/>
                  </a:lnTo>
                  <a:lnTo>
                    <a:pt x="5376451" y="4942881"/>
                  </a:lnTo>
                  <a:lnTo>
                    <a:pt x="5376451" y="0"/>
                  </a:lnTo>
                  <a:lnTo>
                    <a:pt x="0" y="0"/>
                  </a:lnTo>
                  <a:close/>
                  <a:moveTo>
                    <a:pt x="5315491" y="4881921"/>
                  </a:moveTo>
                  <a:lnTo>
                    <a:pt x="59690" y="4881921"/>
                  </a:lnTo>
                  <a:lnTo>
                    <a:pt x="59690" y="59690"/>
                  </a:lnTo>
                  <a:lnTo>
                    <a:pt x="5315491" y="59690"/>
                  </a:lnTo>
                  <a:lnTo>
                    <a:pt x="5315491" y="4881921"/>
                  </a:lnTo>
                  <a:close/>
                </a:path>
              </a:pathLst>
            </a:custGeom>
            <a:gradFill rotWithShape="1">
              <a:gsLst>
                <a:gs pos="0">
                  <a:srgbClr val="5170FF">
                    <a:alpha val="50000"/>
                  </a:srgbClr>
                </a:gs>
                <a:gs pos="100000">
                  <a:srgbClr val="FF66C4">
                    <a:alpha val="50000"/>
                  </a:srgbClr>
                </a:gs>
              </a:gsLst>
              <a:lin ang="0"/>
            </a:gradFill>
          </p:spPr>
        </p:sp>
      </p:grpSp>
      <p:grpSp>
        <p:nvGrpSpPr>
          <p:cNvPr id="8" name="Group 8"/>
          <p:cNvGrpSpPr/>
          <p:nvPr/>
        </p:nvGrpSpPr>
        <p:grpSpPr>
          <a:xfrm>
            <a:off x="16714104" y="2573198"/>
            <a:ext cx="1326877" cy="764414"/>
            <a:chOff x="0" y="0"/>
            <a:chExt cx="1023486" cy="589631"/>
          </a:xfrm>
        </p:grpSpPr>
        <p:sp>
          <p:nvSpPr>
            <p:cNvPr id="9" name="Freeform 9"/>
            <p:cNvSpPr/>
            <p:nvPr/>
          </p:nvSpPr>
          <p:spPr>
            <a:xfrm>
              <a:off x="0" y="0"/>
              <a:ext cx="1023486" cy="589631"/>
            </a:xfrm>
            <a:custGeom>
              <a:avLst/>
              <a:gdLst/>
              <a:ahLst/>
              <a:cxnLst/>
              <a:rect l="l" t="t" r="r" b="b"/>
              <a:pathLst>
                <a:path w="1023486" h="589631">
                  <a:moveTo>
                    <a:pt x="0" y="0"/>
                  </a:moveTo>
                  <a:lnTo>
                    <a:pt x="0" y="589631"/>
                  </a:lnTo>
                  <a:lnTo>
                    <a:pt x="1023486" y="589631"/>
                  </a:lnTo>
                  <a:lnTo>
                    <a:pt x="1023486" y="0"/>
                  </a:lnTo>
                  <a:lnTo>
                    <a:pt x="0" y="0"/>
                  </a:lnTo>
                  <a:close/>
                  <a:moveTo>
                    <a:pt x="962526" y="528671"/>
                  </a:moveTo>
                  <a:lnTo>
                    <a:pt x="59690" y="528671"/>
                  </a:lnTo>
                  <a:lnTo>
                    <a:pt x="59690" y="59690"/>
                  </a:lnTo>
                  <a:lnTo>
                    <a:pt x="962526" y="59690"/>
                  </a:lnTo>
                  <a:lnTo>
                    <a:pt x="962526" y="528671"/>
                  </a:lnTo>
                  <a:close/>
                </a:path>
              </a:pathLst>
            </a:custGeom>
            <a:gradFill rotWithShape="1">
              <a:gsLst>
                <a:gs pos="0">
                  <a:srgbClr val="5170FF">
                    <a:alpha val="50000"/>
                  </a:srgbClr>
                </a:gs>
                <a:gs pos="100000">
                  <a:srgbClr val="FF66C4">
                    <a:alpha val="50000"/>
                  </a:srgbClr>
                </a:gs>
              </a:gsLst>
              <a:lin ang="0"/>
            </a:gradFill>
          </p:spPr>
        </p:sp>
      </p:grpSp>
      <p:grpSp>
        <p:nvGrpSpPr>
          <p:cNvPr id="10" name="Group 10"/>
          <p:cNvGrpSpPr/>
          <p:nvPr/>
        </p:nvGrpSpPr>
        <p:grpSpPr>
          <a:xfrm>
            <a:off x="10044197" y="8840866"/>
            <a:ext cx="1433177" cy="764414"/>
            <a:chOff x="0" y="0"/>
            <a:chExt cx="1105482" cy="589631"/>
          </a:xfrm>
        </p:grpSpPr>
        <p:sp>
          <p:nvSpPr>
            <p:cNvPr id="11" name="Freeform 11"/>
            <p:cNvSpPr/>
            <p:nvPr/>
          </p:nvSpPr>
          <p:spPr>
            <a:xfrm>
              <a:off x="0" y="0"/>
              <a:ext cx="1105481" cy="589631"/>
            </a:xfrm>
            <a:custGeom>
              <a:avLst/>
              <a:gdLst/>
              <a:ahLst/>
              <a:cxnLst/>
              <a:rect l="l" t="t" r="r" b="b"/>
              <a:pathLst>
                <a:path w="1105481" h="589631">
                  <a:moveTo>
                    <a:pt x="0" y="0"/>
                  </a:moveTo>
                  <a:lnTo>
                    <a:pt x="0" y="589631"/>
                  </a:lnTo>
                  <a:lnTo>
                    <a:pt x="1105481" y="589631"/>
                  </a:lnTo>
                  <a:lnTo>
                    <a:pt x="1105481" y="0"/>
                  </a:lnTo>
                  <a:lnTo>
                    <a:pt x="0" y="0"/>
                  </a:lnTo>
                  <a:close/>
                  <a:moveTo>
                    <a:pt x="1044521" y="528671"/>
                  </a:moveTo>
                  <a:lnTo>
                    <a:pt x="59690" y="528671"/>
                  </a:lnTo>
                  <a:lnTo>
                    <a:pt x="59690" y="59690"/>
                  </a:lnTo>
                  <a:lnTo>
                    <a:pt x="1044521" y="59690"/>
                  </a:lnTo>
                  <a:lnTo>
                    <a:pt x="1044521" y="528671"/>
                  </a:lnTo>
                  <a:close/>
                </a:path>
              </a:pathLst>
            </a:custGeom>
            <a:gradFill rotWithShape="1">
              <a:gsLst>
                <a:gs pos="0">
                  <a:srgbClr val="5170FF">
                    <a:alpha val="50000"/>
                  </a:srgbClr>
                </a:gs>
                <a:gs pos="100000">
                  <a:srgbClr val="FF66C4">
                    <a:alpha val="50000"/>
                  </a:srgbClr>
                </a:gs>
              </a:gsLst>
              <a:lin ang="0"/>
            </a:gradFill>
          </p:spPr>
        </p:sp>
      </p:grpSp>
      <p:grpSp>
        <p:nvGrpSpPr>
          <p:cNvPr id="12" name="Group 12"/>
          <p:cNvGrpSpPr/>
          <p:nvPr/>
        </p:nvGrpSpPr>
        <p:grpSpPr>
          <a:xfrm>
            <a:off x="2359339" y="1745769"/>
            <a:ext cx="4698532" cy="2987743"/>
            <a:chOff x="0" y="0"/>
            <a:chExt cx="6264709" cy="3983658"/>
          </a:xfrm>
        </p:grpSpPr>
        <p:grpSp>
          <p:nvGrpSpPr>
            <p:cNvPr id="13" name="Group 13"/>
            <p:cNvGrpSpPr/>
            <p:nvPr/>
          </p:nvGrpSpPr>
          <p:grpSpPr>
            <a:xfrm>
              <a:off x="0" y="25400"/>
              <a:ext cx="6264709" cy="3958258"/>
              <a:chOff x="0" y="0"/>
              <a:chExt cx="2818769" cy="1780995"/>
            </a:xfrm>
          </p:grpSpPr>
          <p:sp>
            <p:nvSpPr>
              <p:cNvPr id="14" name="Freeform 14"/>
              <p:cNvSpPr/>
              <p:nvPr/>
            </p:nvSpPr>
            <p:spPr>
              <a:xfrm>
                <a:off x="0" y="0"/>
                <a:ext cx="2818769" cy="1780995"/>
              </a:xfrm>
              <a:custGeom>
                <a:avLst/>
                <a:gdLst/>
                <a:ahLst/>
                <a:cxnLst/>
                <a:rect l="l" t="t" r="r" b="b"/>
                <a:pathLst>
                  <a:path w="2818769" h="1780995">
                    <a:moveTo>
                      <a:pt x="0" y="0"/>
                    </a:moveTo>
                    <a:lnTo>
                      <a:pt x="0" y="1780995"/>
                    </a:lnTo>
                    <a:lnTo>
                      <a:pt x="2818769" y="1780995"/>
                    </a:lnTo>
                    <a:lnTo>
                      <a:pt x="2818769" y="0"/>
                    </a:lnTo>
                    <a:lnTo>
                      <a:pt x="0" y="0"/>
                    </a:lnTo>
                    <a:close/>
                    <a:moveTo>
                      <a:pt x="2757809" y="1720035"/>
                    </a:moveTo>
                    <a:lnTo>
                      <a:pt x="59690" y="1720035"/>
                    </a:lnTo>
                    <a:lnTo>
                      <a:pt x="59690" y="59690"/>
                    </a:lnTo>
                    <a:lnTo>
                      <a:pt x="2757809" y="59690"/>
                    </a:lnTo>
                    <a:lnTo>
                      <a:pt x="2757809" y="1720035"/>
                    </a:lnTo>
                    <a:close/>
                  </a:path>
                </a:pathLst>
              </a:custGeom>
              <a:gradFill rotWithShape="1">
                <a:gsLst>
                  <a:gs pos="0">
                    <a:srgbClr val="5170FF">
                      <a:alpha val="50000"/>
                    </a:srgbClr>
                  </a:gs>
                  <a:gs pos="100000">
                    <a:srgbClr val="FF66C4">
                      <a:alpha val="50000"/>
                    </a:srgbClr>
                  </a:gs>
                </a:gsLst>
                <a:lin ang="0"/>
              </a:gradFill>
            </p:spPr>
          </p:sp>
        </p:grpSp>
        <p:sp>
          <p:nvSpPr>
            <p:cNvPr id="15" name="AutoShape 15"/>
            <p:cNvSpPr/>
            <p:nvPr/>
          </p:nvSpPr>
          <p:spPr>
            <a:xfrm>
              <a:off x="0" y="1042664"/>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6" name="AutoShape 16"/>
            <p:cNvSpPr/>
            <p:nvPr/>
          </p:nvSpPr>
          <p:spPr>
            <a:xfrm>
              <a:off x="2949" y="1979129"/>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7" name="AutoShape 17"/>
            <p:cNvSpPr/>
            <p:nvPr/>
          </p:nvSpPr>
          <p:spPr>
            <a:xfrm>
              <a:off x="0" y="2903378"/>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8" name="AutoShape 18"/>
            <p:cNvSpPr/>
            <p:nvPr/>
          </p:nvSpPr>
          <p:spPr>
            <a:xfrm>
              <a:off x="3076532" y="0"/>
              <a:ext cx="0" cy="3958258"/>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19" name="TextBox 19"/>
            <p:cNvSpPr txBox="1"/>
            <p:nvPr/>
          </p:nvSpPr>
          <p:spPr>
            <a:xfrm>
              <a:off x="1138799" y="168109"/>
              <a:ext cx="1017609" cy="614030"/>
            </a:xfrm>
            <a:prstGeom prst="rect">
              <a:avLst/>
            </a:prstGeom>
          </p:spPr>
          <p:txBody>
            <a:bodyPr lIns="0" tIns="0" rIns="0" bIns="0" rtlCol="0" anchor="t">
              <a:spAutoFit/>
            </a:bodyPr>
            <a:lstStyle/>
            <a:p>
              <a:pPr algn="just">
                <a:lnSpc>
                  <a:spcPts val="3803"/>
                </a:lnSpc>
              </a:pPr>
              <a:r>
                <a:rPr lang="en-US" sz="2925">
                  <a:solidFill>
                    <a:srgbClr val="000000"/>
                  </a:solidFill>
                  <a:latin typeface="Muli Bold"/>
                </a:rPr>
                <a:t>Age</a:t>
              </a:r>
            </a:p>
          </p:txBody>
        </p:sp>
        <p:sp>
          <p:nvSpPr>
            <p:cNvPr id="20" name="TextBox 20"/>
            <p:cNvSpPr txBox="1"/>
            <p:nvPr/>
          </p:nvSpPr>
          <p:spPr>
            <a:xfrm>
              <a:off x="3759657" y="170861"/>
              <a:ext cx="1673477" cy="614030"/>
            </a:xfrm>
            <a:prstGeom prst="rect">
              <a:avLst/>
            </a:prstGeom>
          </p:spPr>
          <p:txBody>
            <a:bodyPr lIns="0" tIns="0" rIns="0" bIns="0" rtlCol="0" anchor="t">
              <a:spAutoFit/>
            </a:bodyPr>
            <a:lstStyle/>
            <a:p>
              <a:pPr algn="just">
                <a:lnSpc>
                  <a:spcPts val="3803"/>
                </a:lnSpc>
              </a:pPr>
              <a:r>
                <a:rPr lang="en-US" sz="2925">
                  <a:solidFill>
                    <a:srgbClr val="000000"/>
                  </a:solidFill>
                  <a:latin typeface="Muli Bold"/>
                </a:rPr>
                <a:t>Stages</a:t>
              </a:r>
            </a:p>
          </p:txBody>
        </p:sp>
        <p:sp>
          <p:nvSpPr>
            <p:cNvPr id="21" name="TextBox 21"/>
            <p:cNvSpPr txBox="1"/>
            <p:nvPr/>
          </p:nvSpPr>
          <p:spPr>
            <a:xfrm>
              <a:off x="787133" y="1186841"/>
              <a:ext cx="186352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20 - 40</a:t>
              </a:r>
            </a:p>
          </p:txBody>
        </p:sp>
        <p:sp>
          <p:nvSpPr>
            <p:cNvPr id="22" name="TextBox 22"/>
            <p:cNvSpPr txBox="1"/>
            <p:nvPr/>
          </p:nvSpPr>
          <p:spPr>
            <a:xfrm>
              <a:off x="822778" y="2061268"/>
              <a:ext cx="179223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41 - 60</a:t>
              </a:r>
            </a:p>
          </p:txBody>
        </p:sp>
        <p:sp>
          <p:nvSpPr>
            <p:cNvPr id="23" name="TextBox 23"/>
            <p:cNvSpPr txBox="1"/>
            <p:nvPr/>
          </p:nvSpPr>
          <p:spPr>
            <a:xfrm>
              <a:off x="502110" y="3103403"/>
              <a:ext cx="2290986"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61 above</a:t>
              </a:r>
            </a:p>
          </p:txBody>
        </p:sp>
        <p:sp>
          <p:nvSpPr>
            <p:cNvPr id="24" name="TextBox 24"/>
            <p:cNvSpPr txBox="1"/>
            <p:nvPr/>
          </p:nvSpPr>
          <p:spPr>
            <a:xfrm>
              <a:off x="3807288" y="1186841"/>
              <a:ext cx="1578215"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Young</a:t>
              </a:r>
            </a:p>
          </p:txBody>
        </p:sp>
        <p:sp>
          <p:nvSpPr>
            <p:cNvPr id="25" name="TextBox 25"/>
            <p:cNvSpPr txBox="1"/>
            <p:nvPr/>
          </p:nvSpPr>
          <p:spPr>
            <a:xfrm>
              <a:off x="3827812" y="2128354"/>
              <a:ext cx="1564532"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Middle</a:t>
              </a:r>
            </a:p>
          </p:txBody>
        </p:sp>
        <p:sp>
          <p:nvSpPr>
            <p:cNvPr id="26" name="TextBox 26"/>
            <p:cNvSpPr txBox="1"/>
            <p:nvPr/>
          </p:nvSpPr>
          <p:spPr>
            <a:xfrm>
              <a:off x="4130515" y="3027203"/>
              <a:ext cx="93176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Old</a:t>
              </a:r>
            </a:p>
          </p:txBody>
        </p:sp>
      </p:grpSp>
      <p:grpSp>
        <p:nvGrpSpPr>
          <p:cNvPr id="27" name="Group 27"/>
          <p:cNvGrpSpPr/>
          <p:nvPr/>
        </p:nvGrpSpPr>
        <p:grpSpPr>
          <a:xfrm>
            <a:off x="11356588" y="1363562"/>
            <a:ext cx="1167905" cy="764414"/>
            <a:chOff x="0" y="0"/>
            <a:chExt cx="900864" cy="589631"/>
          </a:xfrm>
        </p:grpSpPr>
        <p:sp>
          <p:nvSpPr>
            <p:cNvPr id="28" name="Freeform 28"/>
            <p:cNvSpPr/>
            <p:nvPr/>
          </p:nvSpPr>
          <p:spPr>
            <a:xfrm>
              <a:off x="0" y="0"/>
              <a:ext cx="900864" cy="589631"/>
            </a:xfrm>
            <a:custGeom>
              <a:avLst/>
              <a:gdLst/>
              <a:ahLst/>
              <a:cxnLst/>
              <a:rect l="l" t="t" r="r" b="b"/>
              <a:pathLst>
                <a:path w="900864" h="589631">
                  <a:moveTo>
                    <a:pt x="0" y="0"/>
                  </a:moveTo>
                  <a:lnTo>
                    <a:pt x="0" y="589631"/>
                  </a:lnTo>
                  <a:lnTo>
                    <a:pt x="900864" y="589631"/>
                  </a:lnTo>
                  <a:lnTo>
                    <a:pt x="900864" y="0"/>
                  </a:lnTo>
                  <a:lnTo>
                    <a:pt x="0" y="0"/>
                  </a:lnTo>
                  <a:close/>
                  <a:moveTo>
                    <a:pt x="839904" y="528671"/>
                  </a:moveTo>
                  <a:lnTo>
                    <a:pt x="59690" y="528671"/>
                  </a:lnTo>
                  <a:lnTo>
                    <a:pt x="59690" y="59690"/>
                  </a:lnTo>
                  <a:lnTo>
                    <a:pt x="839904" y="59690"/>
                  </a:lnTo>
                  <a:lnTo>
                    <a:pt x="839904" y="528671"/>
                  </a:lnTo>
                  <a:close/>
                </a:path>
              </a:pathLst>
            </a:custGeom>
            <a:gradFill rotWithShape="1">
              <a:gsLst>
                <a:gs pos="0">
                  <a:srgbClr val="5170FF">
                    <a:alpha val="50000"/>
                  </a:srgbClr>
                </a:gs>
                <a:gs pos="100000">
                  <a:srgbClr val="FF66C4">
                    <a:alpha val="50000"/>
                  </a:srgbClr>
                </a:gs>
              </a:gsLst>
              <a:lin ang="0"/>
            </a:gradFill>
          </p:spPr>
        </p:sp>
      </p:grpSp>
      <p:sp>
        <p:nvSpPr>
          <p:cNvPr id="29" name="Freeform 29"/>
          <p:cNvSpPr/>
          <p:nvPr/>
        </p:nvSpPr>
        <p:spPr>
          <a:xfrm>
            <a:off x="9925680" y="2515003"/>
            <a:ext cx="6559823" cy="6013172"/>
          </a:xfrm>
          <a:custGeom>
            <a:avLst/>
            <a:gdLst/>
            <a:ahLst/>
            <a:cxnLst/>
            <a:rect l="l" t="t" r="r" b="b"/>
            <a:pathLst>
              <a:path w="6559823" h="6013172">
                <a:moveTo>
                  <a:pt x="0" y="0"/>
                </a:moveTo>
                <a:lnTo>
                  <a:pt x="6559824" y="0"/>
                </a:lnTo>
                <a:lnTo>
                  <a:pt x="6559824" y="6013171"/>
                </a:lnTo>
                <a:lnTo>
                  <a:pt x="0" y="6013171"/>
                </a:lnTo>
                <a:lnTo>
                  <a:pt x="0" y="0"/>
                </a:lnTo>
                <a:close/>
              </a:path>
            </a:pathLst>
          </a:custGeom>
          <a:blipFill>
            <a:blip r:embed="rId2"/>
            <a:stretch>
              <a:fillRect l="-29418" t="-754" r="-28030" b="-4918"/>
            </a:stretch>
          </a:blipFill>
        </p:spPr>
      </p:sp>
      <p:sp>
        <p:nvSpPr>
          <p:cNvPr id="30" name="AutoShape 30"/>
          <p:cNvSpPr/>
          <p:nvPr/>
        </p:nvSpPr>
        <p:spPr>
          <a:xfrm flipH="1" flipV="1">
            <a:off x="12524493" y="1745769"/>
            <a:ext cx="502041" cy="1231503"/>
          </a:xfrm>
          <a:prstGeom prst="line">
            <a:avLst/>
          </a:prstGeom>
          <a:ln w="38100" cap="flat">
            <a:solidFill>
              <a:srgbClr val="000000"/>
            </a:solidFill>
            <a:prstDash val="solid"/>
            <a:headEnd type="none" w="sm" len="sm"/>
            <a:tailEnd type="arrow" w="med" len="sm"/>
          </a:ln>
        </p:spPr>
      </p:sp>
      <p:sp>
        <p:nvSpPr>
          <p:cNvPr id="31" name="AutoShape 31"/>
          <p:cNvSpPr/>
          <p:nvPr/>
        </p:nvSpPr>
        <p:spPr>
          <a:xfrm flipV="1">
            <a:off x="15222128" y="2986073"/>
            <a:ext cx="1444089" cy="1006995"/>
          </a:xfrm>
          <a:prstGeom prst="line">
            <a:avLst/>
          </a:prstGeom>
          <a:ln w="38100" cap="flat">
            <a:solidFill>
              <a:srgbClr val="000000"/>
            </a:solidFill>
            <a:prstDash val="solid"/>
            <a:headEnd type="none" w="sm" len="sm"/>
            <a:tailEnd type="arrow" w="med" len="sm"/>
          </a:ln>
        </p:spPr>
      </p:sp>
      <p:sp>
        <p:nvSpPr>
          <p:cNvPr id="32" name="AutoShape 32"/>
          <p:cNvSpPr/>
          <p:nvPr/>
        </p:nvSpPr>
        <p:spPr>
          <a:xfrm flipH="1">
            <a:off x="11477374" y="7657640"/>
            <a:ext cx="601258" cy="1620527"/>
          </a:xfrm>
          <a:prstGeom prst="line">
            <a:avLst/>
          </a:prstGeom>
          <a:ln w="38100" cap="flat">
            <a:solidFill>
              <a:srgbClr val="000000"/>
            </a:solidFill>
            <a:prstDash val="solid"/>
            <a:headEnd type="none" w="sm" len="sm"/>
            <a:tailEnd type="arrow" w="med" len="sm"/>
          </a:ln>
        </p:spPr>
      </p:sp>
      <p:sp>
        <p:nvSpPr>
          <p:cNvPr id="33" name="TextBox 33"/>
          <p:cNvSpPr txBox="1"/>
          <p:nvPr/>
        </p:nvSpPr>
        <p:spPr>
          <a:xfrm>
            <a:off x="16862985" y="2705220"/>
            <a:ext cx="1177995"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Young</a:t>
            </a:r>
          </a:p>
        </p:txBody>
      </p:sp>
      <p:sp>
        <p:nvSpPr>
          <p:cNvPr id="34" name="TextBox 34"/>
          <p:cNvSpPr txBox="1"/>
          <p:nvPr/>
        </p:nvSpPr>
        <p:spPr>
          <a:xfrm>
            <a:off x="10201591" y="8972887"/>
            <a:ext cx="1275783"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Middle</a:t>
            </a:r>
          </a:p>
        </p:txBody>
      </p:sp>
      <p:sp>
        <p:nvSpPr>
          <p:cNvPr id="35" name="TextBox 35"/>
          <p:cNvSpPr txBox="1"/>
          <p:nvPr/>
        </p:nvSpPr>
        <p:spPr>
          <a:xfrm>
            <a:off x="0" y="9798035"/>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36" name="TextBox 36"/>
          <p:cNvSpPr txBox="1"/>
          <p:nvPr/>
        </p:nvSpPr>
        <p:spPr>
          <a:xfrm>
            <a:off x="11569631" y="1495584"/>
            <a:ext cx="741820"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Old</a:t>
            </a:r>
          </a:p>
        </p:txBody>
      </p:sp>
      <p:grpSp>
        <p:nvGrpSpPr>
          <p:cNvPr id="37" name="Group 37"/>
          <p:cNvGrpSpPr/>
          <p:nvPr/>
        </p:nvGrpSpPr>
        <p:grpSpPr>
          <a:xfrm>
            <a:off x="229041" y="5824283"/>
            <a:ext cx="2498048" cy="2228973"/>
            <a:chOff x="0" y="0"/>
            <a:chExt cx="1920533" cy="1713665"/>
          </a:xfrm>
        </p:grpSpPr>
        <p:sp>
          <p:nvSpPr>
            <p:cNvPr id="38" name="Freeform 38"/>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39" name="AutoShape 39"/>
          <p:cNvSpPr/>
          <p:nvPr/>
        </p:nvSpPr>
        <p:spPr>
          <a:xfrm>
            <a:off x="229041" y="6919719"/>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40" name="Group 40"/>
          <p:cNvGrpSpPr/>
          <p:nvPr/>
        </p:nvGrpSpPr>
        <p:grpSpPr>
          <a:xfrm>
            <a:off x="3586731" y="5824283"/>
            <a:ext cx="2498048" cy="2228973"/>
            <a:chOff x="0" y="0"/>
            <a:chExt cx="1920533" cy="1713665"/>
          </a:xfrm>
        </p:grpSpPr>
        <p:sp>
          <p:nvSpPr>
            <p:cNvPr id="41" name="Freeform 41"/>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42" name="AutoShape 42"/>
          <p:cNvSpPr/>
          <p:nvPr/>
        </p:nvSpPr>
        <p:spPr>
          <a:xfrm>
            <a:off x="3586731" y="6919719"/>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43" name="Group 43"/>
          <p:cNvGrpSpPr/>
          <p:nvPr/>
        </p:nvGrpSpPr>
        <p:grpSpPr>
          <a:xfrm>
            <a:off x="6942319" y="5805233"/>
            <a:ext cx="2498048" cy="2228973"/>
            <a:chOff x="0" y="0"/>
            <a:chExt cx="1920533" cy="1713665"/>
          </a:xfrm>
        </p:grpSpPr>
        <p:sp>
          <p:nvSpPr>
            <p:cNvPr id="44" name="Freeform 44"/>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45" name="AutoShape 45"/>
          <p:cNvSpPr/>
          <p:nvPr/>
        </p:nvSpPr>
        <p:spPr>
          <a:xfrm>
            <a:off x="6942319" y="6900669"/>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46" name="TextBox 46"/>
          <p:cNvSpPr txBox="1"/>
          <p:nvPr/>
        </p:nvSpPr>
        <p:spPr>
          <a:xfrm>
            <a:off x="884576" y="6126730"/>
            <a:ext cx="1186979" cy="476824"/>
          </a:xfrm>
          <a:prstGeom prst="rect">
            <a:avLst/>
          </a:prstGeom>
        </p:spPr>
        <p:txBody>
          <a:bodyPr lIns="0" tIns="0" rIns="0" bIns="0" rtlCol="0" anchor="t">
            <a:spAutoFit/>
          </a:bodyPr>
          <a:lstStyle/>
          <a:p>
            <a:pPr algn="just">
              <a:lnSpc>
                <a:spcPts val="3841"/>
              </a:lnSpc>
            </a:pPr>
            <a:r>
              <a:rPr lang="en-US" sz="2954">
                <a:solidFill>
                  <a:srgbClr val="185F81"/>
                </a:solidFill>
                <a:latin typeface="Muli Bold"/>
              </a:rPr>
              <a:t>Young</a:t>
            </a:r>
          </a:p>
        </p:txBody>
      </p:sp>
      <p:sp>
        <p:nvSpPr>
          <p:cNvPr id="47" name="TextBox 47"/>
          <p:cNvSpPr txBox="1"/>
          <p:nvPr/>
        </p:nvSpPr>
        <p:spPr>
          <a:xfrm>
            <a:off x="910110" y="7140723"/>
            <a:ext cx="1135912"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18589</a:t>
            </a:r>
          </a:p>
        </p:txBody>
      </p:sp>
      <p:sp>
        <p:nvSpPr>
          <p:cNvPr id="48" name="TextBox 48"/>
          <p:cNvSpPr txBox="1"/>
          <p:nvPr/>
        </p:nvSpPr>
        <p:spPr>
          <a:xfrm>
            <a:off x="4126672" y="6138095"/>
            <a:ext cx="1332617" cy="476824"/>
          </a:xfrm>
          <a:prstGeom prst="rect">
            <a:avLst/>
          </a:prstGeom>
        </p:spPr>
        <p:txBody>
          <a:bodyPr lIns="0" tIns="0" rIns="0" bIns="0" rtlCol="0" anchor="t">
            <a:spAutoFit/>
          </a:bodyPr>
          <a:lstStyle/>
          <a:p>
            <a:pPr algn="just">
              <a:lnSpc>
                <a:spcPts val="3841"/>
              </a:lnSpc>
            </a:pPr>
            <a:r>
              <a:rPr lang="en-US" sz="2954">
                <a:solidFill>
                  <a:srgbClr val="FD951C"/>
                </a:solidFill>
                <a:latin typeface="Muli Bold"/>
              </a:rPr>
              <a:t>Middle</a:t>
            </a:r>
          </a:p>
        </p:txBody>
      </p:sp>
      <p:sp>
        <p:nvSpPr>
          <p:cNvPr id="49" name="TextBox 49"/>
          <p:cNvSpPr txBox="1"/>
          <p:nvPr/>
        </p:nvSpPr>
        <p:spPr>
          <a:xfrm>
            <a:off x="4179387" y="7121673"/>
            <a:ext cx="1227187"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16884</a:t>
            </a:r>
          </a:p>
        </p:txBody>
      </p:sp>
      <p:sp>
        <p:nvSpPr>
          <p:cNvPr id="50" name="TextBox 50"/>
          <p:cNvSpPr txBox="1"/>
          <p:nvPr/>
        </p:nvSpPr>
        <p:spPr>
          <a:xfrm>
            <a:off x="7826026" y="6126730"/>
            <a:ext cx="730634" cy="476824"/>
          </a:xfrm>
          <a:prstGeom prst="rect">
            <a:avLst/>
          </a:prstGeom>
        </p:spPr>
        <p:txBody>
          <a:bodyPr lIns="0" tIns="0" rIns="0" bIns="0" rtlCol="0" anchor="t">
            <a:spAutoFit/>
          </a:bodyPr>
          <a:lstStyle/>
          <a:p>
            <a:pPr algn="just">
              <a:lnSpc>
                <a:spcPts val="3841"/>
              </a:lnSpc>
            </a:pPr>
            <a:r>
              <a:rPr lang="en-US" sz="2954">
                <a:solidFill>
                  <a:srgbClr val="00BF63"/>
                </a:solidFill>
                <a:latin typeface="Muli Bold"/>
              </a:rPr>
              <a:t>Old</a:t>
            </a:r>
          </a:p>
        </p:txBody>
      </p:sp>
      <p:sp>
        <p:nvSpPr>
          <p:cNvPr id="51" name="TextBox 51"/>
          <p:cNvSpPr txBox="1"/>
          <p:nvPr/>
        </p:nvSpPr>
        <p:spPr>
          <a:xfrm>
            <a:off x="7801634" y="7140723"/>
            <a:ext cx="779417"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690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34704" y="268722"/>
            <a:ext cx="8618592" cy="852122"/>
            <a:chOff x="0" y="0"/>
            <a:chExt cx="11491456" cy="1136163"/>
          </a:xfrm>
        </p:grpSpPr>
        <p:grpSp>
          <p:nvGrpSpPr>
            <p:cNvPr id="3" name="Group 3"/>
            <p:cNvGrpSpPr/>
            <p:nvPr/>
          </p:nvGrpSpPr>
          <p:grpSpPr>
            <a:xfrm>
              <a:off x="0" y="0"/>
              <a:ext cx="11491456" cy="1136163"/>
              <a:chOff x="0" y="0"/>
              <a:chExt cx="6626091" cy="655123"/>
            </a:xfrm>
          </p:grpSpPr>
          <p:sp>
            <p:nvSpPr>
              <p:cNvPr id="4" name="Freeform 4"/>
              <p:cNvSpPr/>
              <p:nvPr/>
            </p:nvSpPr>
            <p:spPr>
              <a:xfrm>
                <a:off x="0" y="0"/>
                <a:ext cx="6626091" cy="655123"/>
              </a:xfrm>
              <a:custGeom>
                <a:avLst/>
                <a:gdLst/>
                <a:ahLst/>
                <a:cxnLst/>
                <a:rect l="l" t="t" r="r" b="b"/>
                <a:pathLst>
                  <a:path w="6626091" h="655123">
                    <a:moveTo>
                      <a:pt x="0" y="0"/>
                    </a:moveTo>
                    <a:lnTo>
                      <a:pt x="0" y="655123"/>
                    </a:lnTo>
                    <a:lnTo>
                      <a:pt x="6626091" y="655123"/>
                    </a:lnTo>
                    <a:lnTo>
                      <a:pt x="6626091" y="0"/>
                    </a:lnTo>
                    <a:lnTo>
                      <a:pt x="0" y="0"/>
                    </a:lnTo>
                    <a:close/>
                    <a:moveTo>
                      <a:pt x="6565131" y="594163"/>
                    </a:moveTo>
                    <a:lnTo>
                      <a:pt x="59690" y="594163"/>
                    </a:lnTo>
                    <a:lnTo>
                      <a:pt x="59690" y="59690"/>
                    </a:lnTo>
                    <a:lnTo>
                      <a:pt x="6565131" y="59690"/>
                    </a:lnTo>
                    <a:lnTo>
                      <a:pt x="6565131" y="594163"/>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413481" y="230210"/>
              <a:ext cx="10906879" cy="635213"/>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Muli Bold"/>
                </a:rPr>
                <a:t>Defaulters as per Age Groups</a:t>
              </a:r>
            </a:p>
          </p:txBody>
        </p:sp>
      </p:grpSp>
      <p:grpSp>
        <p:nvGrpSpPr>
          <p:cNvPr id="6" name="Group 6"/>
          <p:cNvGrpSpPr/>
          <p:nvPr/>
        </p:nvGrpSpPr>
        <p:grpSpPr>
          <a:xfrm>
            <a:off x="846941" y="2085793"/>
            <a:ext cx="6970182" cy="6408090"/>
            <a:chOff x="0" y="0"/>
            <a:chExt cx="5376451" cy="4942881"/>
          </a:xfrm>
        </p:grpSpPr>
        <p:sp>
          <p:nvSpPr>
            <p:cNvPr id="7" name="Freeform 7"/>
            <p:cNvSpPr/>
            <p:nvPr/>
          </p:nvSpPr>
          <p:spPr>
            <a:xfrm>
              <a:off x="0" y="0"/>
              <a:ext cx="5376451" cy="4942881"/>
            </a:xfrm>
            <a:custGeom>
              <a:avLst/>
              <a:gdLst/>
              <a:ahLst/>
              <a:cxnLst/>
              <a:rect l="l" t="t" r="r" b="b"/>
              <a:pathLst>
                <a:path w="5376451" h="4942881">
                  <a:moveTo>
                    <a:pt x="0" y="0"/>
                  </a:moveTo>
                  <a:lnTo>
                    <a:pt x="0" y="4942881"/>
                  </a:lnTo>
                  <a:lnTo>
                    <a:pt x="5376451" y="4942881"/>
                  </a:lnTo>
                  <a:lnTo>
                    <a:pt x="5376451" y="0"/>
                  </a:lnTo>
                  <a:lnTo>
                    <a:pt x="0" y="0"/>
                  </a:lnTo>
                  <a:close/>
                  <a:moveTo>
                    <a:pt x="5315491" y="4881921"/>
                  </a:moveTo>
                  <a:lnTo>
                    <a:pt x="59690" y="4881921"/>
                  </a:lnTo>
                  <a:lnTo>
                    <a:pt x="59690" y="59690"/>
                  </a:lnTo>
                  <a:lnTo>
                    <a:pt x="5315491" y="59690"/>
                  </a:lnTo>
                  <a:lnTo>
                    <a:pt x="5315491" y="4881921"/>
                  </a:lnTo>
                  <a:close/>
                </a:path>
              </a:pathLst>
            </a:custGeom>
            <a:gradFill rotWithShape="1">
              <a:gsLst>
                <a:gs pos="0">
                  <a:srgbClr val="5170FF">
                    <a:alpha val="50000"/>
                  </a:srgbClr>
                </a:gs>
                <a:gs pos="100000">
                  <a:srgbClr val="FF66C4">
                    <a:alpha val="50000"/>
                  </a:srgbClr>
                </a:gs>
              </a:gsLst>
              <a:lin ang="0"/>
            </a:gradFill>
          </p:spPr>
        </p:sp>
      </p:grpSp>
      <p:grpSp>
        <p:nvGrpSpPr>
          <p:cNvPr id="8" name="Group 8"/>
          <p:cNvGrpSpPr/>
          <p:nvPr/>
        </p:nvGrpSpPr>
        <p:grpSpPr>
          <a:xfrm>
            <a:off x="7817123" y="2378615"/>
            <a:ext cx="1326877" cy="764414"/>
            <a:chOff x="0" y="0"/>
            <a:chExt cx="1023486" cy="589631"/>
          </a:xfrm>
        </p:grpSpPr>
        <p:sp>
          <p:nvSpPr>
            <p:cNvPr id="9" name="Freeform 9"/>
            <p:cNvSpPr/>
            <p:nvPr/>
          </p:nvSpPr>
          <p:spPr>
            <a:xfrm>
              <a:off x="0" y="0"/>
              <a:ext cx="1023486" cy="589631"/>
            </a:xfrm>
            <a:custGeom>
              <a:avLst/>
              <a:gdLst/>
              <a:ahLst/>
              <a:cxnLst/>
              <a:rect l="l" t="t" r="r" b="b"/>
              <a:pathLst>
                <a:path w="1023486" h="589631">
                  <a:moveTo>
                    <a:pt x="0" y="0"/>
                  </a:moveTo>
                  <a:lnTo>
                    <a:pt x="0" y="589631"/>
                  </a:lnTo>
                  <a:lnTo>
                    <a:pt x="1023486" y="589631"/>
                  </a:lnTo>
                  <a:lnTo>
                    <a:pt x="1023486" y="0"/>
                  </a:lnTo>
                  <a:lnTo>
                    <a:pt x="0" y="0"/>
                  </a:lnTo>
                  <a:close/>
                  <a:moveTo>
                    <a:pt x="962526" y="528671"/>
                  </a:moveTo>
                  <a:lnTo>
                    <a:pt x="59690" y="528671"/>
                  </a:lnTo>
                  <a:lnTo>
                    <a:pt x="59690" y="59690"/>
                  </a:lnTo>
                  <a:lnTo>
                    <a:pt x="962526" y="59690"/>
                  </a:lnTo>
                  <a:lnTo>
                    <a:pt x="962526" y="528671"/>
                  </a:lnTo>
                  <a:close/>
                </a:path>
              </a:pathLst>
            </a:custGeom>
            <a:gradFill rotWithShape="1">
              <a:gsLst>
                <a:gs pos="0">
                  <a:srgbClr val="5170FF">
                    <a:alpha val="50000"/>
                  </a:srgbClr>
                </a:gs>
                <a:gs pos="100000">
                  <a:srgbClr val="FF66C4">
                    <a:alpha val="50000"/>
                  </a:srgbClr>
                </a:gs>
              </a:gsLst>
              <a:lin ang="0"/>
            </a:gradFill>
          </p:spPr>
        </p:sp>
      </p:grpSp>
      <p:grpSp>
        <p:nvGrpSpPr>
          <p:cNvPr id="10" name="Group 10"/>
          <p:cNvGrpSpPr/>
          <p:nvPr/>
        </p:nvGrpSpPr>
        <p:grpSpPr>
          <a:xfrm>
            <a:off x="1147217" y="8646283"/>
            <a:ext cx="1433177" cy="764414"/>
            <a:chOff x="0" y="0"/>
            <a:chExt cx="1105482" cy="589631"/>
          </a:xfrm>
        </p:grpSpPr>
        <p:sp>
          <p:nvSpPr>
            <p:cNvPr id="11" name="Freeform 11"/>
            <p:cNvSpPr/>
            <p:nvPr/>
          </p:nvSpPr>
          <p:spPr>
            <a:xfrm>
              <a:off x="0" y="0"/>
              <a:ext cx="1105481" cy="589631"/>
            </a:xfrm>
            <a:custGeom>
              <a:avLst/>
              <a:gdLst/>
              <a:ahLst/>
              <a:cxnLst/>
              <a:rect l="l" t="t" r="r" b="b"/>
              <a:pathLst>
                <a:path w="1105481" h="589631">
                  <a:moveTo>
                    <a:pt x="0" y="0"/>
                  </a:moveTo>
                  <a:lnTo>
                    <a:pt x="0" y="589631"/>
                  </a:lnTo>
                  <a:lnTo>
                    <a:pt x="1105481" y="589631"/>
                  </a:lnTo>
                  <a:lnTo>
                    <a:pt x="1105481" y="0"/>
                  </a:lnTo>
                  <a:lnTo>
                    <a:pt x="0" y="0"/>
                  </a:lnTo>
                  <a:close/>
                  <a:moveTo>
                    <a:pt x="1044521" y="528671"/>
                  </a:moveTo>
                  <a:lnTo>
                    <a:pt x="59690" y="528671"/>
                  </a:lnTo>
                  <a:lnTo>
                    <a:pt x="59690" y="59690"/>
                  </a:lnTo>
                  <a:lnTo>
                    <a:pt x="1044521" y="59690"/>
                  </a:lnTo>
                  <a:lnTo>
                    <a:pt x="1044521" y="528671"/>
                  </a:lnTo>
                  <a:close/>
                </a:path>
              </a:pathLst>
            </a:custGeom>
            <a:gradFill rotWithShape="1">
              <a:gsLst>
                <a:gs pos="0">
                  <a:srgbClr val="5170FF">
                    <a:alpha val="50000"/>
                  </a:srgbClr>
                </a:gs>
                <a:gs pos="100000">
                  <a:srgbClr val="FF66C4">
                    <a:alpha val="50000"/>
                  </a:srgbClr>
                </a:gs>
              </a:gsLst>
              <a:lin ang="0"/>
            </a:gradFill>
          </p:spPr>
        </p:sp>
      </p:grpSp>
      <p:grpSp>
        <p:nvGrpSpPr>
          <p:cNvPr id="12" name="Group 12"/>
          <p:cNvGrpSpPr/>
          <p:nvPr/>
        </p:nvGrpSpPr>
        <p:grpSpPr>
          <a:xfrm>
            <a:off x="8401221" y="5482091"/>
            <a:ext cx="2498048" cy="2228973"/>
            <a:chOff x="0" y="0"/>
            <a:chExt cx="1920533" cy="1713665"/>
          </a:xfrm>
        </p:grpSpPr>
        <p:sp>
          <p:nvSpPr>
            <p:cNvPr id="13" name="Freeform 13"/>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14" name="AutoShape 14"/>
          <p:cNvSpPr/>
          <p:nvPr/>
        </p:nvSpPr>
        <p:spPr>
          <a:xfrm>
            <a:off x="8401221" y="6577528"/>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15" name="Group 15"/>
          <p:cNvGrpSpPr/>
          <p:nvPr/>
        </p:nvGrpSpPr>
        <p:grpSpPr>
          <a:xfrm>
            <a:off x="11758910" y="5482091"/>
            <a:ext cx="2498048" cy="2228973"/>
            <a:chOff x="0" y="0"/>
            <a:chExt cx="1920533" cy="1713665"/>
          </a:xfrm>
        </p:grpSpPr>
        <p:sp>
          <p:nvSpPr>
            <p:cNvPr id="16" name="Freeform 16"/>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17" name="AutoShape 17"/>
          <p:cNvSpPr/>
          <p:nvPr/>
        </p:nvSpPr>
        <p:spPr>
          <a:xfrm>
            <a:off x="11758910" y="6577528"/>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18" name="Group 18"/>
          <p:cNvGrpSpPr/>
          <p:nvPr/>
        </p:nvGrpSpPr>
        <p:grpSpPr>
          <a:xfrm>
            <a:off x="11126847" y="2009492"/>
            <a:ext cx="4698532" cy="2987743"/>
            <a:chOff x="0" y="0"/>
            <a:chExt cx="6264709" cy="3983658"/>
          </a:xfrm>
        </p:grpSpPr>
        <p:grpSp>
          <p:nvGrpSpPr>
            <p:cNvPr id="19" name="Group 19"/>
            <p:cNvGrpSpPr/>
            <p:nvPr/>
          </p:nvGrpSpPr>
          <p:grpSpPr>
            <a:xfrm>
              <a:off x="0" y="25400"/>
              <a:ext cx="6264709" cy="3958258"/>
              <a:chOff x="0" y="0"/>
              <a:chExt cx="2818769" cy="1780995"/>
            </a:xfrm>
          </p:grpSpPr>
          <p:sp>
            <p:nvSpPr>
              <p:cNvPr id="20" name="Freeform 20"/>
              <p:cNvSpPr/>
              <p:nvPr/>
            </p:nvSpPr>
            <p:spPr>
              <a:xfrm>
                <a:off x="0" y="0"/>
                <a:ext cx="2818769" cy="1780995"/>
              </a:xfrm>
              <a:custGeom>
                <a:avLst/>
                <a:gdLst/>
                <a:ahLst/>
                <a:cxnLst/>
                <a:rect l="l" t="t" r="r" b="b"/>
                <a:pathLst>
                  <a:path w="2818769" h="1780995">
                    <a:moveTo>
                      <a:pt x="0" y="0"/>
                    </a:moveTo>
                    <a:lnTo>
                      <a:pt x="0" y="1780995"/>
                    </a:lnTo>
                    <a:lnTo>
                      <a:pt x="2818769" y="1780995"/>
                    </a:lnTo>
                    <a:lnTo>
                      <a:pt x="2818769" y="0"/>
                    </a:lnTo>
                    <a:lnTo>
                      <a:pt x="0" y="0"/>
                    </a:lnTo>
                    <a:close/>
                    <a:moveTo>
                      <a:pt x="2757809" y="1720035"/>
                    </a:moveTo>
                    <a:lnTo>
                      <a:pt x="59690" y="1720035"/>
                    </a:lnTo>
                    <a:lnTo>
                      <a:pt x="59690" y="59690"/>
                    </a:lnTo>
                    <a:lnTo>
                      <a:pt x="2757809" y="59690"/>
                    </a:lnTo>
                    <a:lnTo>
                      <a:pt x="2757809" y="1720035"/>
                    </a:lnTo>
                    <a:close/>
                  </a:path>
                </a:pathLst>
              </a:custGeom>
              <a:gradFill rotWithShape="1">
                <a:gsLst>
                  <a:gs pos="0">
                    <a:srgbClr val="5170FF">
                      <a:alpha val="50000"/>
                    </a:srgbClr>
                  </a:gs>
                  <a:gs pos="100000">
                    <a:srgbClr val="FF66C4">
                      <a:alpha val="50000"/>
                    </a:srgbClr>
                  </a:gs>
                </a:gsLst>
                <a:lin ang="0"/>
              </a:gradFill>
            </p:spPr>
          </p:sp>
        </p:grpSp>
        <p:sp>
          <p:nvSpPr>
            <p:cNvPr id="21" name="AutoShape 21"/>
            <p:cNvSpPr/>
            <p:nvPr/>
          </p:nvSpPr>
          <p:spPr>
            <a:xfrm>
              <a:off x="0" y="1042664"/>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2" name="AutoShape 22"/>
            <p:cNvSpPr/>
            <p:nvPr/>
          </p:nvSpPr>
          <p:spPr>
            <a:xfrm>
              <a:off x="2949" y="1979129"/>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3" name="AutoShape 23"/>
            <p:cNvSpPr/>
            <p:nvPr/>
          </p:nvSpPr>
          <p:spPr>
            <a:xfrm>
              <a:off x="0" y="2903378"/>
              <a:ext cx="6261761" cy="0"/>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4" name="AutoShape 24"/>
            <p:cNvSpPr/>
            <p:nvPr/>
          </p:nvSpPr>
          <p:spPr>
            <a:xfrm>
              <a:off x="3076532" y="0"/>
              <a:ext cx="0" cy="3958258"/>
            </a:xfrm>
            <a:prstGeom prst="line">
              <a:avLst/>
            </a:prstGeom>
            <a:ln w="50800" cap="flat">
              <a:gradFill>
                <a:gsLst>
                  <a:gs pos="0">
                    <a:srgbClr val="FF5757">
                      <a:alpha val="100000"/>
                    </a:srgbClr>
                  </a:gs>
                  <a:gs pos="100000">
                    <a:srgbClr val="8C52FF">
                      <a:alpha val="100000"/>
                    </a:srgbClr>
                  </a:gs>
                </a:gsLst>
                <a:lin ang="0"/>
              </a:gradFill>
              <a:prstDash val="solid"/>
              <a:headEnd type="none" w="sm" len="sm"/>
              <a:tailEnd type="none" w="sm" len="sm"/>
            </a:ln>
          </p:spPr>
        </p:sp>
        <p:sp>
          <p:nvSpPr>
            <p:cNvPr id="25" name="TextBox 25"/>
            <p:cNvSpPr txBox="1"/>
            <p:nvPr/>
          </p:nvSpPr>
          <p:spPr>
            <a:xfrm>
              <a:off x="1138799" y="168109"/>
              <a:ext cx="1017609" cy="614030"/>
            </a:xfrm>
            <a:prstGeom prst="rect">
              <a:avLst/>
            </a:prstGeom>
          </p:spPr>
          <p:txBody>
            <a:bodyPr lIns="0" tIns="0" rIns="0" bIns="0" rtlCol="0" anchor="t">
              <a:spAutoFit/>
            </a:bodyPr>
            <a:lstStyle/>
            <a:p>
              <a:pPr algn="just">
                <a:lnSpc>
                  <a:spcPts val="3803"/>
                </a:lnSpc>
              </a:pPr>
              <a:r>
                <a:rPr lang="en-US" sz="2925">
                  <a:solidFill>
                    <a:srgbClr val="000000"/>
                  </a:solidFill>
                  <a:latin typeface="Muli Bold"/>
                </a:rPr>
                <a:t>Age</a:t>
              </a:r>
            </a:p>
          </p:txBody>
        </p:sp>
        <p:sp>
          <p:nvSpPr>
            <p:cNvPr id="26" name="TextBox 26"/>
            <p:cNvSpPr txBox="1"/>
            <p:nvPr/>
          </p:nvSpPr>
          <p:spPr>
            <a:xfrm>
              <a:off x="3759657" y="170861"/>
              <a:ext cx="1673477" cy="614030"/>
            </a:xfrm>
            <a:prstGeom prst="rect">
              <a:avLst/>
            </a:prstGeom>
          </p:spPr>
          <p:txBody>
            <a:bodyPr lIns="0" tIns="0" rIns="0" bIns="0" rtlCol="0" anchor="t">
              <a:spAutoFit/>
            </a:bodyPr>
            <a:lstStyle/>
            <a:p>
              <a:pPr algn="just">
                <a:lnSpc>
                  <a:spcPts val="3803"/>
                </a:lnSpc>
              </a:pPr>
              <a:r>
                <a:rPr lang="en-US" sz="2925">
                  <a:solidFill>
                    <a:srgbClr val="000000"/>
                  </a:solidFill>
                  <a:latin typeface="Muli Bold"/>
                </a:rPr>
                <a:t>Stages</a:t>
              </a:r>
            </a:p>
          </p:txBody>
        </p:sp>
        <p:sp>
          <p:nvSpPr>
            <p:cNvPr id="27" name="TextBox 27"/>
            <p:cNvSpPr txBox="1"/>
            <p:nvPr/>
          </p:nvSpPr>
          <p:spPr>
            <a:xfrm>
              <a:off x="787133" y="1186841"/>
              <a:ext cx="186352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20 - 40</a:t>
              </a:r>
            </a:p>
          </p:txBody>
        </p:sp>
        <p:sp>
          <p:nvSpPr>
            <p:cNvPr id="28" name="TextBox 28"/>
            <p:cNvSpPr txBox="1"/>
            <p:nvPr/>
          </p:nvSpPr>
          <p:spPr>
            <a:xfrm>
              <a:off x="822778" y="2061268"/>
              <a:ext cx="179223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41 - 60</a:t>
              </a:r>
            </a:p>
          </p:txBody>
        </p:sp>
        <p:sp>
          <p:nvSpPr>
            <p:cNvPr id="29" name="TextBox 29"/>
            <p:cNvSpPr txBox="1"/>
            <p:nvPr/>
          </p:nvSpPr>
          <p:spPr>
            <a:xfrm>
              <a:off x="502110" y="3103403"/>
              <a:ext cx="2290986"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61 above</a:t>
              </a:r>
            </a:p>
          </p:txBody>
        </p:sp>
        <p:sp>
          <p:nvSpPr>
            <p:cNvPr id="30" name="TextBox 30"/>
            <p:cNvSpPr txBox="1"/>
            <p:nvPr/>
          </p:nvSpPr>
          <p:spPr>
            <a:xfrm>
              <a:off x="3807288" y="1186841"/>
              <a:ext cx="1578215"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Young</a:t>
              </a:r>
            </a:p>
          </p:txBody>
        </p:sp>
        <p:sp>
          <p:nvSpPr>
            <p:cNvPr id="31" name="TextBox 31"/>
            <p:cNvSpPr txBox="1"/>
            <p:nvPr/>
          </p:nvSpPr>
          <p:spPr>
            <a:xfrm>
              <a:off x="3827812" y="2128354"/>
              <a:ext cx="1564532"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Middle</a:t>
              </a:r>
            </a:p>
          </p:txBody>
        </p:sp>
        <p:sp>
          <p:nvSpPr>
            <p:cNvPr id="32" name="TextBox 32"/>
            <p:cNvSpPr txBox="1"/>
            <p:nvPr/>
          </p:nvSpPr>
          <p:spPr>
            <a:xfrm>
              <a:off x="4130515" y="3027203"/>
              <a:ext cx="931761" cy="619535"/>
            </a:xfrm>
            <a:prstGeom prst="rect">
              <a:avLst/>
            </a:prstGeom>
          </p:spPr>
          <p:txBody>
            <a:bodyPr lIns="0" tIns="0" rIns="0" bIns="0" rtlCol="0" anchor="t">
              <a:spAutoFit/>
            </a:bodyPr>
            <a:lstStyle/>
            <a:p>
              <a:pPr algn="just">
                <a:lnSpc>
                  <a:spcPts val="3803"/>
                </a:lnSpc>
              </a:pPr>
              <a:r>
                <a:rPr lang="en-US" sz="2925">
                  <a:solidFill>
                    <a:srgbClr val="000000"/>
                  </a:solidFill>
                  <a:latin typeface="Muli"/>
                </a:rPr>
                <a:t>Old</a:t>
              </a:r>
            </a:p>
          </p:txBody>
        </p:sp>
      </p:grpSp>
      <p:grpSp>
        <p:nvGrpSpPr>
          <p:cNvPr id="33" name="Group 33"/>
          <p:cNvGrpSpPr/>
          <p:nvPr/>
        </p:nvGrpSpPr>
        <p:grpSpPr>
          <a:xfrm>
            <a:off x="15114499" y="5463041"/>
            <a:ext cx="2498048" cy="2228973"/>
            <a:chOff x="0" y="0"/>
            <a:chExt cx="1920533" cy="1713665"/>
          </a:xfrm>
        </p:grpSpPr>
        <p:sp>
          <p:nvSpPr>
            <p:cNvPr id="34" name="Freeform 34"/>
            <p:cNvSpPr/>
            <p:nvPr/>
          </p:nvSpPr>
          <p:spPr>
            <a:xfrm>
              <a:off x="0" y="0"/>
              <a:ext cx="1920533" cy="1713665"/>
            </a:xfrm>
            <a:custGeom>
              <a:avLst/>
              <a:gdLst/>
              <a:ahLst/>
              <a:cxnLst/>
              <a:rect l="l" t="t" r="r" b="b"/>
              <a:pathLst>
                <a:path w="1920533" h="1713665">
                  <a:moveTo>
                    <a:pt x="0" y="0"/>
                  </a:moveTo>
                  <a:lnTo>
                    <a:pt x="0" y="1713665"/>
                  </a:lnTo>
                  <a:lnTo>
                    <a:pt x="1920533" y="1713665"/>
                  </a:lnTo>
                  <a:lnTo>
                    <a:pt x="1920533" y="0"/>
                  </a:lnTo>
                  <a:lnTo>
                    <a:pt x="0" y="0"/>
                  </a:lnTo>
                  <a:close/>
                  <a:moveTo>
                    <a:pt x="1859573" y="1652705"/>
                  </a:moveTo>
                  <a:lnTo>
                    <a:pt x="59690" y="1652705"/>
                  </a:lnTo>
                  <a:lnTo>
                    <a:pt x="59690" y="59690"/>
                  </a:lnTo>
                  <a:lnTo>
                    <a:pt x="1859573" y="59690"/>
                  </a:lnTo>
                  <a:lnTo>
                    <a:pt x="1859573" y="1652705"/>
                  </a:lnTo>
                  <a:close/>
                </a:path>
              </a:pathLst>
            </a:custGeom>
            <a:gradFill rotWithShape="1">
              <a:gsLst>
                <a:gs pos="0">
                  <a:srgbClr val="5170FF">
                    <a:alpha val="50000"/>
                  </a:srgbClr>
                </a:gs>
                <a:gs pos="100000">
                  <a:srgbClr val="FF66C4">
                    <a:alpha val="50000"/>
                  </a:srgbClr>
                </a:gs>
              </a:gsLst>
              <a:lin ang="0"/>
            </a:gradFill>
          </p:spPr>
        </p:sp>
      </p:grpSp>
      <p:sp>
        <p:nvSpPr>
          <p:cNvPr id="35" name="AutoShape 35"/>
          <p:cNvSpPr/>
          <p:nvPr/>
        </p:nvSpPr>
        <p:spPr>
          <a:xfrm>
            <a:off x="15114499" y="6558478"/>
            <a:ext cx="2498048" cy="19050"/>
          </a:xfrm>
          <a:prstGeom prst="line">
            <a:avLst/>
          </a:prstGeom>
          <a:ln w="38100" cap="flat">
            <a:gradFill>
              <a:gsLst>
                <a:gs pos="0">
                  <a:srgbClr val="FF5757">
                    <a:alpha val="100000"/>
                  </a:srgbClr>
                </a:gs>
                <a:gs pos="100000">
                  <a:srgbClr val="8C52FF">
                    <a:alpha val="100000"/>
                  </a:srgbClr>
                </a:gs>
              </a:gsLst>
              <a:lin ang="0"/>
            </a:gradFill>
            <a:prstDash val="solid"/>
            <a:headEnd type="none" w="sm" len="sm"/>
            <a:tailEnd type="none" w="sm" len="sm"/>
          </a:ln>
        </p:spPr>
      </p:sp>
      <p:grpSp>
        <p:nvGrpSpPr>
          <p:cNvPr id="36" name="Group 36"/>
          <p:cNvGrpSpPr/>
          <p:nvPr/>
        </p:nvGrpSpPr>
        <p:grpSpPr>
          <a:xfrm>
            <a:off x="2459608" y="1168979"/>
            <a:ext cx="1167905" cy="764414"/>
            <a:chOff x="0" y="0"/>
            <a:chExt cx="900864" cy="589631"/>
          </a:xfrm>
        </p:grpSpPr>
        <p:sp>
          <p:nvSpPr>
            <p:cNvPr id="37" name="Freeform 37"/>
            <p:cNvSpPr/>
            <p:nvPr/>
          </p:nvSpPr>
          <p:spPr>
            <a:xfrm>
              <a:off x="0" y="0"/>
              <a:ext cx="900864" cy="589631"/>
            </a:xfrm>
            <a:custGeom>
              <a:avLst/>
              <a:gdLst/>
              <a:ahLst/>
              <a:cxnLst/>
              <a:rect l="l" t="t" r="r" b="b"/>
              <a:pathLst>
                <a:path w="900864" h="589631">
                  <a:moveTo>
                    <a:pt x="0" y="0"/>
                  </a:moveTo>
                  <a:lnTo>
                    <a:pt x="0" y="589631"/>
                  </a:lnTo>
                  <a:lnTo>
                    <a:pt x="900864" y="589631"/>
                  </a:lnTo>
                  <a:lnTo>
                    <a:pt x="900864" y="0"/>
                  </a:lnTo>
                  <a:lnTo>
                    <a:pt x="0" y="0"/>
                  </a:lnTo>
                  <a:close/>
                  <a:moveTo>
                    <a:pt x="839904" y="528671"/>
                  </a:moveTo>
                  <a:lnTo>
                    <a:pt x="59690" y="528671"/>
                  </a:lnTo>
                  <a:lnTo>
                    <a:pt x="59690" y="59690"/>
                  </a:lnTo>
                  <a:lnTo>
                    <a:pt x="839904" y="59690"/>
                  </a:lnTo>
                  <a:lnTo>
                    <a:pt x="839904" y="528671"/>
                  </a:lnTo>
                  <a:close/>
                </a:path>
              </a:pathLst>
            </a:custGeom>
            <a:gradFill rotWithShape="1">
              <a:gsLst>
                <a:gs pos="0">
                  <a:srgbClr val="5170FF">
                    <a:alpha val="50000"/>
                  </a:srgbClr>
                </a:gs>
                <a:gs pos="100000">
                  <a:srgbClr val="FF66C4">
                    <a:alpha val="50000"/>
                  </a:srgbClr>
                </a:gs>
              </a:gsLst>
              <a:lin ang="0"/>
            </a:gradFill>
          </p:spPr>
        </p:sp>
      </p:grpSp>
      <p:sp>
        <p:nvSpPr>
          <p:cNvPr id="38" name="Freeform 38"/>
          <p:cNvSpPr/>
          <p:nvPr/>
        </p:nvSpPr>
        <p:spPr>
          <a:xfrm>
            <a:off x="1028700" y="2242435"/>
            <a:ext cx="6288739" cy="6106731"/>
          </a:xfrm>
          <a:custGeom>
            <a:avLst/>
            <a:gdLst/>
            <a:ahLst/>
            <a:cxnLst/>
            <a:rect l="l" t="t" r="r" b="b"/>
            <a:pathLst>
              <a:path w="6288739" h="6106731">
                <a:moveTo>
                  <a:pt x="0" y="0"/>
                </a:moveTo>
                <a:lnTo>
                  <a:pt x="6288739" y="0"/>
                </a:lnTo>
                <a:lnTo>
                  <a:pt x="6288739" y="6106731"/>
                </a:lnTo>
                <a:lnTo>
                  <a:pt x="0" y="6106731"/>
                </a:lnTo>
                <a:lnTo>
                  <a:pt x="0" y="0"/>
                </a:lnTo>
                <a:close/>
              </a:path>
            </a:pathLst>
          </a:custGeom>
          <a:blipFill>
            <a:blip r:embed="rId2"/>
            <a:stretch>
              <a:fillRect l="-24018" r="-12589" b="-1798"/>
            </a:stretch>
          </a:blipFill>
        </p:spPr>
      </p:sp>
      <p:sp>
        <p:nvSpPr>
          <p:cNvPr id="39" name="AutoShape 39"/>
          <p:cNvSpPr/>
          <p:nvPr/>
        </p:nvSpPr>
        <p:spPr>
          <a:xfrm flipH="1" flipV="1">
            <a:off x="3627513" y="1551186"/>
            <a:ext cx="502041" cy="1231503"/>
          </a:xfrm>
          <a:prstGeom prst="line">
            <a:avLst/>
          </a:prstGeom>
          <a:ln w="38100" cap="flat">
            <a:solidFill>
              <a:srgbClr val="000000"/>
            </a:solidFill>
            <a:prstDash val="solid"/>
            <a:headEnd type="none" w="sm" len="sm"/>
            <a:tailEnd type="arrow" w="med" len="sm"/>
          </a:ln>
        </p:spPr>
      </p:sp>
      <p:sp>
        <p:nvSpPr>
          <p:cNvPr id="40" name="AutoShape 40"/>
          <p:cNvSpPr/>
          <p:nvPr/>
        </p:nvSpPr>
        <p:spPr>
          <a:xfrm flipV="1">
            <a:off x="6325148" y="2791490"/>
            <a:ext cx="1444089" cy="1006995"/>
          </a:xfrm>
          <a:prstGeom prst="line">
            <a:avLst/>
          </a:prstGeom>
          <a:ln w="38100" cap="flat">
            <a:solidFill>
              <a:srgbClr val="000000"/>
            </a:solidFill>
            <a:prstDash val="solid"/>
            <a:headEnd type="none" w="sm" len="sm"/>
            <a:tailEnd type="arrow" w="med" len="sm"/>
          </a:ln>
        </p:spPr>
      </p:sp>
      <p:sp>
        <p:nvSpPr>
          <p:cNvPr id="41" name="AutoShape 41"/>
          <p:cNvSpPr/>
          <p:nvPr/>
        </p:nvSpPr>
        <p:spPr>
          <a:xfrm flipH="1">
            <a:off x="2580394" y="7463057"/>
            <a:ext cx="601258" cy="1620527"/>
          </a:xfrm>
          <a:prstGeom prst="line">
            <a:avLst/>
          </a:prstGeom>
          <a:ln w="38100" cap="flat">
            <a:solidFill>
              <a:srgbClr val="000000"/>
            </a:solidFill>
            <a:prstDash val="solid"/>
            <a:headEnd type="none" w="sm" len="sm"/>
            <a:tailEnd type="arrow" w="med" len="sm"/>
          </a:ln>
        </p:spPr>
      </p:sp>
      <p:sp>
        <p:nvSpPr>
          <p:cNvPr id="42" name="TextBox 42"/>
          <p:cNvSpPr txBox="1"/>
          <p:nvPr/>
        </p:nvSpPr>
        <p:spPr>
          <a:xfrm>
            <a:off x="9056756" y="5784539"/>
            <a:ext cx="1186979" cy="476824"/>
          </a:xfrm>
          <a:prstGeom prst="rect">
            <a:avLst/>
          </a:prstGeom>
        </p:spPr>
        <p:txBody>
          <a:bodyPr lIns="0" tIns="0" rIns="0" bIns="0" rtlCol="0" anchor="t">
            <a:spAutoFit/>
          </a:bodyPr>
          <a:lstStyle/>
          <a:p>
            <a:pPr algn="just">
              <a:lnSpc>
                <a:spcPts val="3841"/>
              </a:lnSpc>
            </a:pPr>
            <a:r>
              <a:rPr lang="en-US" sz="2954">
                <a:solidFill>
                  <a:srgbClr val="185F81"/>
                </a:solidFill>
                <a:latin typeface="Muli Bold"/>
              </a:rPr>
              <a:t>Young</a:t>
            </a:r>
          </a:p>
        </p:txBody>
      </p:sp>
      <p:sp>
        <p:nvSpPr>
          <p:cNvPr id="43" name="TextBox 43"/>
          <p:cNvSpPr txBox="1"/>
          <p:nvPr/>
        </p:nvSpPr>
        <p:spPr>
          <a:xfrm>
            <a:off x="9169185" y="6798531"/>
            <a:ext cx="962121"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2128</a:t>
            </a:r>
          </a:p>
        </p:txBody>
      </p:sp>
      <p:sp>
        <p:nvSpPr>
          <p:cNvPr id="44" name="TextBox 44"/>
          <p:cNvSpPr txBox="1"/>
          <p:nvPr/>
        </p:nvSpPr>
        <p:spPr>
          <a:xfrm>
            <a:off x="7966005" y="2510637"/>
            <a:ext cx="1177995"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Young</a:t>
            </a:r>
          </a:p>
        </p:txBody>
      </p:sp>
      <p:sp>
        <p:nvSpPr>
          <p:cNvPr id="45" name="TextBox 45"/>
          <p:cNvSpPr txBox="1"/>
          <p:nvPr/>
        </p:nvSpPr>
        <p:spPr>
          <a:xfrm>
            <a:off x="1225914" y="8778305"/>
            <a:ext cx="1275783"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Middle</a:t>
            </a:r>
          </a:p>
        </p:txBody>
      </p:sp>
      <p:sp>
        <p:nvSpPr>
          <p:cNvPr id="46" name="TextBox 46"/>
          <p:cNvSpPr txBox="1"/>
          <p:nvPr/>
        </p:nvSpPr>
        <p:spPr>
          <a:xfrm>
            <a:off x="12298852" y="5795904"/>
            <a:ext cx="1332617" cy="476824"/>
          </a:xfrm>
          <a:prstGeom prst="rect">
            <a:avLst/>
          </a:prstGeom>
        </p:spPr>
        <p:txBody>
          <a:bodyPr lIns="0" tIns="0" rIns="0" bIns="0" rtlCol="0" anchor="t">
            <a:spAutoFit/>
          </a:bodyPr>
          <a:lstStyle/>
          <a:p>
            <a:pPr algn="just">
              <a:lnSpc>
                <a:spcPts val="3841"/>
              </a:lnSpc>
            </a:pPr>
            <a:r>
              <a:rPr lang="en-US" sz="2954">
                <a:solidFill>
                  <a:srgbClr val="FD951C"/>
                </a:solidFill>
                <a:latin typeface="Muli Bold"/>
              </a:rPr>
              <a:t>Middle</a:t>
            </a:r>
          </a:p>
        </p:txBody>
      </p:sp>
      <p:sp>
        <p:nvSpPr>
          <p:cNvPr id="47" name="TextBox 47"/>
          <p:cNvSpPr txBox="1"/>
          <p:nvPr/>
        </p:nvSpPr>
        <p:spPr>
          <a:xfrm>
            <a:off x="12479889" y="6798531"/>
            <a:ext cx="970544"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1255</a:t>
            </a:r>
          </a:p>
        </p:txBody>
      </p:sp>
      <p:sp>
        <p:nvSpPr>
          <p:cNvPr id="48" name="TextBox 48"/>
          <p:cNvSpPr txBox="1"/>
          <p:nvPr/>
        </p:nvSpPr>
        <p:spPr>
          <a:xfrm>
            <a:off x="10710535" y="9819422"/>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49" name="TextBox 49"/>
          <p:cNvSpPr txBox="1"/>
          <p:nvPr/>
        </p:nvSpPr>
        <p:spPr>
          <a:xfrm>
            <a:off x="15998206" y="5784539"/>
            <a:ext cx="730634" cy="476824"/>
          </a:xfrm>
          <a:prstGeom prst="rect">
            <a:avLst/>
          </a:prstGeom>
        </p:spPr>
        <p:txBody>
          <a:bodyPr lIns="0" tIns="0" rIns="0" bIns="0" rtlCol="0" anchor="t">
            <a:spAutoFit/>
          </a:bodyPr>
          <a:lstStyle/>
          <a:p>
            <a:pPr algn="just">
              <a:lnSpc>
                <a:spcPts val="3841"/>
              </a:lnSpc>
            </a:pPr>
            <a:r>
              <a:rPr lang="en-US" sz="2954">
                <a:solidFill>
                  <a:srgbClr val="00BF63"/>
                </a:solidFill>
                <a:latin typeface="Muli Bold"/>
              </a:rPr>
              <a:t>Old</a:t>
            </a:r>
          </a:p>
        </p:txBody>
      </p:sp>
      <p:sp>
        <p:nvSpPr>
          <p:cNvPr id="50" name="TextBox 50"/>
          <p:cNvSpPr txBox="1"/>
          <p:nvPr/>
        </p:nvSpPr>
        <p:spPr>
          <a:xfrm>
            <a:off x="16070055" y="6798531"/>
            <a:ext cx="586934"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a:rPr>
              <a:t>40</a:t>
            </a:r>
          </a:p>
        </p:txBody>
      </p:sp>
      <p:sp>
        <p:nvSpPr>
          <p:cNvPr id="51" name="TextBox 51"/>
          <p:cNvSpPr txBox="1"/>
          <p:nvPr/>
        </p:nvSpPr>
        <p:spPr>
          <a:xfrm>
            <a:off x="2672650" y="1301001"/>
            <a:ext cx="741820" cy="471795"/>
          </a:xfrm>
          <a:prstGeom prst="rect">
            <a:avLst/>
          </a:prstGeom>
        </p:spPr>
        <p:txBody>
          <a:bodyPr lIns="0" tIns="0" rIns="0" bIns="0" rtlCol="0" anchor="t">
            <a:spAutoFit/>
          </a:bodyPr>
          <a:lstStyle/>
          <a:p>
            <a:pPr algn="just">
              <a:lnSpc>
                <a:spcPts val="3803"/>
              </a:lnSpc>
            </a:pPr>
            <a:r>
              <a:rPr lang="en-US" sz="2925">
                <a:solidFill>
                  <a:srgbClr val="000000"/>
                </a:solidFill>
                <a:latin typeface="Muli"/>
              </a:rPr>
              <a:t>Old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14612"/>
            <a:ext cx="11426578" cy="7657776"/>
            <a:chOff x="0" y="0"/>
            <a:chExt cx="8746483" cy="5861651"/>
          </a:xfrm>
        </p:grpSpPr>
        <p:sp>
          <p:nvSpPr>
            <p:cNvPr id="3" name="Freeform 3"/>
            <p:cNvSpPr/>
            <p:nvPr/>
          </p:nvSpPr>
          <p:spPr>
            <a:xfrm>
              <a:off x="0" y="0"/>
              <a:ext cx="8746483" cy="5861651"/>
            </a:xfrm>
            <a:custGeom>
              <a:avLst/>
              <a:gdLst/>
              <a:ahLst/>
              <a:cxnLst/>
              <a:rect l="l" t="t" r="r" b="b"/>
              <a:pathLst>
                <a:path w="8746483" h="5861651">
                  <a:moveTo>
                    <a:pt x="0" y="0"/>
                  </a:moveTo>
                  <a:lnTo>
                    <a:pt x="0" y="5861651"/>
                  </a:lnTo>
                  <a:lnTo>
                    <a:pt x="8746483" y="5861651"/>
                  </a:lnTo>
                  <a:lnTo>
                    <a:pt x="8746483" y="0"/>
                  </a:lnTo>
                  <a:lnTo>
                    <a:pt x="0" y="0"/>
                  </a:lnTo>
                  <a:close/>
                  <a:moveTo>
                    <a:pt x="8685523" y="5800691"/>
                  </a:moveTo>
                  <a:lnTo>
                    <a:pt x="59690" y="5800691"/>
                  </a:lnTo>
                  <a:lnTo>
                    <a:pt x="59690" y="59690"/>
                  </a:lnTo>
                  <a:lnTo>
                    <a:pt x="8685523" y="59690"/>
                  </a:lnTo>
                  <a:lnTo>
                    <a:pt x="8685523"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10458229"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2249578"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72023" y="1547207"/>
            <a:ext cx="11109897" cy="7263718"/>
          </a:xfrm>
          <a:custGeom>
            <a:avLst/>
            <a:gdLst/>
            <a:ahLst/>
            <a:cxnLst/>
            <a:rect l="l" t="t" r="r" b="b"/>
            <a:pathLst>
              <a:path w="11109897" h="7263718">
                <a:moveTo>
                  <a:pt x="0" y="0"/>
                </a:moveTo>
                <a:lnTo>
                  <a:pt x="11109897" y="0"/>
                </a:lnTo>
                <a:lnTo>
                  <a:pt x="11109897" y="7263718"/>
                </a:lnTo>
                <a:lnTo>
                  <a:pt x="0" y="7263718"/>
                </a:lnTo>
                <a:lnTo>
                  <a:pt x="0" y="0"/>
                </a:lnTo>
                <a:close/>
              </a:path>
            </a:pathLst>
          </a:custGeom>
          <a:blipFill>
            <a:blip r:embed="rId4"/>
            <a:stretch>
              <a:fillRect/>
            </a:stretch>
          </a:blipFill>
        </p:spPr>
      </p:sp>
      <p:sp>
        <p:nvSpPr>
          <p:cNvPr id="7" name="TextBox 7"/>
          <p:cNvSpPr txBox="1"/>
          <p:nvPr/>
        </p:nvSpPr>
        <p:spPr>
          <a:xfrm>
            <a:off x="3751557" y="1518632"/>
            <a:ext cx="6083549"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Family Status vs </a:t>
            </a:r>
            <a:r>
              <a:rPr lang="en-US" sz="2954">
                <a:solidFill>
                  <a:srgbClr val="60ABF1"/>
                </a:solidFill>
                <a:latin typeface="Muli Bold"/>
              </a:rPr>
              <a:t>Loan Applicants</a:t>
            </a:r>
          </a:p>
        </p:txBody>
      </p:sp>
      <p:sp>
        <p:nvSpPr>
          <p:cNvPr id="8" name="TextBox 8"/>
          <p:cNvSpPr txBox="1"/>
          <p:nvPr/>
        </p:nvSpPr>
        <p:spPr>
          <a:xfrm>
            <a:off x="11961252" y="4197704"/>
            <a:ext cx="4851047" cy="1934149"/>
          </a:xfrm>
          <a:prstGeom prst="rect">
            <a:avLst/>
          </a:prstGeom>
        </p:spPr>
        <p:txBody>
          <a:bodyPr lIns="0" tIns="0" rIns="0" bIns="0" rtlCol="0" anchor="t">
            <a:spAutoFit/>
          </a:bodyPr>
          <a:lstStyle/>
          <a:p>
            <a:pPr algn="just">
              <a:lnSpc>
                <a:spcPts val="3841"/>
              </a:lnSpc>
            </a:pPr>
            <a:r>
              <a:rPr lang="en-US" sz="2954">
                <a:solidFill>
                  <a:srgbClr val="000000"/>
                </a:solidFill>
                <a:latin typeface="Muli"/>
              </a:rPr>
              <a:t>As per the chart we can see that maximum applicants those are taking loans are married.</a:t>
            </a:r>
          </a:p>
        </p:txBody>
      </p:sp>
      <p:sp>
        <p:nvSpPr>
          <p:cNvPr id="9" name="TextBox 9"/>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9907" y="1180310"/>
            <a:ext cx="12068187" cy="7657776"/>
            <a:chOff x="0" y="0"/>
            <a:chExt cx="9237604" cy="5861651"/>
          </a:xfrm>
        </p:grpSpPr>
        <p:sp>
          <p:nvSpPr>
            <p:cNvPr id="3" name="Freeform 3"/>
            <p:cNvSpPr/>
            <p:nvPr/>
          </p:nvSpPr>
          <p:spPr>
            <a:xfrm>
              <a:off x="0" y="0"/>
              <a:ext cx="9237604" cy="5861651"/>
            </a:xfrm>
            <a:custGeom>
              <a:avLst/>
              <a:gdLst/>
              <a:ahLst/>
              <a:cxnLst/>
              <a:rect l="l" t="t" r="r" b="b"/>
              <a:pathLst>
                <a:path w="9237604" h="5861651">
                  <a:moveTo>
                    <a:pt x="0" y="0"/>
                  </a:moveTo>
                  <a:lnTo>
                    <a:pt x="0" y="5861651"/>
                  </a:lnTo>
                  <a:lnTo>
                    <a:pt x="9237604" y="5861651"/>
                  </a:lnTo>
                  <a:lnTo>
                    <a:pt x="9237604" y="0"/>
                  </a:lnTo>
                  <a:lnTo>
                    <a:pt x="0" y="0"/>
                  </a:lnTo>
                  <a:close/>
                  <a:moveTo>
                    <a:pt x="9176644" y="5800691"/>
                  </a:moveTo>
                  <a:lnTo>
                    <a:pt x="59690" y="5800691"/>
                  </a:lnTo>
                  <a:lnTo>
                    <a:pt x="59690" y="59690"/>
                  </a:lnTo>
                  <a:lnTo>
                    <a:pt x="9176644" y="59690"/>
                  </a:lnTo>
                  <a:lnTo>
                    <a:pt x="9176644"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706732"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84835"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3245520" y="1369502"/>
            <a:ext cx="11786526" cy="7299210"/>
          </a:xfrm>
          <a:custGeom>
            <a:avLst/>
            <a:gdLst/>
            <a:ahLst/>
            <a:cxnLst/>
            <a:rect l="l" t="t" r="r" b="b"/>
            <a:pathLst>
              <a:path w="11786526" h="7299210">
                <a:moveTo>
                  <a:pt x="0" y="0"/>
                </a:moveTo>
                <a:lnTo>
                  <a:pt x="11786526" y="0"/>
                </a:lnTo>
                <a:lnTo>
                  <a:pt x="11786526" y="7299210"/>
                </a:lnTo>
                <a:lnTo>
                  <a:pt x="0" y="7299210"/>
                </a:lnTo>
                <a:lnTo>
                  <a:pt x="0" y="0"/>
                </a:lnTo>
                <a:close/>
              </a:path>
            </a:pathLst>
          </a:custGeom>
          <a:blipFill>
            <a:blip r:embed="rId4"/>
            <a:stretch>
              <a:fillRect/>
            </a:stretch>
          </a:blipFill>
        </p:spPr>
      </p:sp>
      <p:sp>
        <p:nvSpPr>
          <p:cNvPr id="7" name="TextBox 7"/>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8" name="TextBox 8"/>
          <p:cNvSpPr txBox="1"/>
          <p:nvPr/>
        </p:nvSpPr>
        <p:spPr>
          <a:xfrm>
            <a:off x="5467287" y="1340927"/>
            <a:ext cx="8478889"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Family Status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
        <p:nvSpPr>
          <p:cNvPr id="9" name="Freeform 9"/>
          <p:cNvSpPr/>
          <p:nvPr/>
        </p:nvSpPr>
        <p:spPr>
          <a:xfrm>
            <a:off x="-7459439" y="6302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10" name="Freeform 10"/>
          <p:cNvSpPr/>
          <p:nvPr/>
        </p:nvSpPr>
        <p:spPr>
          <a:xfrm>
            <a:off x="17130978" y="1817751"/>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30711" y="1314612"/>
            <a:ext cx="11426578" cy="7657776"/>
            <a:chOff x="0" y="0"/>
            <a:chExt cx="8746483" cy="5861651"/>
          </a:xfrm>
        </p:grpSpPr>
        <p:sp>
          <p:nvSpPr>
            <p:cNvPr id="3" name="Freeform 3"/>
            <p:cNvSpPr/>
            <p:nvPr/>
          </p:nvSpPr>
          <p:spPr>
            <a:xfrm>
              <a:off x="0" y="0"/>
              <a:ext cx="8746483" cy="5861651"/>
            </a:xfrm>
            <a:custGeom>
              <a:avLst/>
              <a:gdLst/>
              <a:ahLst/>
              <a:cxnLst/>
              <a:rect l="l" t="t" r="r" b="b"/>
              <a:pathLst>
                <a:path w="8746483" h="5861651">
                  <a:moveTo>
                    <a:pt x="0" y="0"/>
                  </a:moveTo>
                  <a:lnTo>
                    <a:pt x="0" y="5861651"/>
                  </a:lnTo>
                  <a:lnTo>
                    <a:pt x="8746483" y="5861651"/>
                  </a:lnTo>
                  <a:lnTo>
                    <a:pt x="8746483" y="0"/>
                  </a:lnTo>
                  <a:lnTo>
                    <a:pt x="0" y="0"/>
                  </a:lnTo>
                  <a:close/>
                  <a:moveTo>
                    <a:pt x="8685523" y="5800691"/>
                  </a:moveTo>
                  <a:lnTo>
                    <a:pt x="59690" y="5800691"/>
                  </a:lnTo>
                  <a:lnTo>
                    <a:pt x="59690" y="59690"/>
                  </a:lnTo>
                  <a:lnTo>
                    <a:pt x="8685523" y="59690"/>
                  </a:lnTo>
                  <a:lnTo>
                    <a:pt x="8685523"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245091"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14610"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3606844" y="1504433"/>
            <a:ext cx="11087419" cy="7324033"/>
          </a:xfrm>
          <a:custGeom>
            <a:avLst/>
            <a:gdLst/>
            <a:ahLst/>
            <a:cxnLst/>
            <a:rect l="l" t="t" r="r" b="b"/>
            <a:pathLst>
              <a:path w="11087419" h="7324033">
                <a:moveTo>
                  <a:pt x="0" y="0"/>
                </a:moveTo>
                <a:lnTo>
                  <a:pt x="11087420" y="0"/>
                </a:lnTo>
                <a:lnTo>
                  <a:pt x="11087420" y="7324033"/>
                </a:lnTo>
                <a:lnTo>
                  <a:pt x="0" y="7324033"/>
                </a:lnTo>
                <a:lnTo>
                  <a:pt x="0" y="0"/>
                </a:lnTo>
                <a:close/>
              </a:path>
            </a:pathLst>
          </a:custGeom>
          <a:blipFill>
            <a:blip r:embed="rId4"/>
            <a:stretch>
              <a:fillRect/>
            </a:stretch>
          </a:blipFill>
        </p:spPr>
      </p:sp>
      <p:sp>
        <p:nvSpPr>
          <p:cNvPr id="7" name="TextBox 7"/>
          <p:cNvSpPr txBox="1"/>
          <p:nvPr/>
        </p:nvSpPr>
        <p:spPr>
          <a:xfrm>
            <a:off x="6016678" y="1475858"/>
            <a:ext cx="6254644"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Children Count vs </a:t>
            </a:r>
            <a:r>
              <a:rPr lang="en-US" sz="2954">
                <a:solidFill>
                  <a:srgbClr val="60ABF1"/>
                </a:solidFill>
                <a:latin typeface="Muli Bold"/>
              </a:rPr>
              <a:t>Loan Applicants</a:t>
            </a:r>
          </a:p>
        </p:txBody>
      </p:sp>
      <p:sp>
        <p:nvSpPr>
          <p:cNvPr id="8" name="TextBox 8"/>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9" name="Freeform 9"/>
          <p:cNvSpPr/>
          <p:nvPr/>
        </p:nvSpPr>
        <p:spPr>
          <a:xfrm>
            <a:off x="-7469573" y="991927"/>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10" name="Freeform 10"/>
          <p:cNvSpPr/>
          <p:nvPr/>
        </p:nvSpPr>
        <p:spPr>
          <a:xfrm>
            <a:off x="16714664" y="17285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9907" y="1180310"/>
            <a:ext cx="12068187" cy="7657776"/>
            <a:chOff x="0" y="0"/>
            <a:chExt cx="9237604" cy="5861651"/>
          </a:xfrm>
        </p:grpSpPr>
        <p:sp>
          <p:nvSpPr>
            <p:cNvPr id="3" name="Freeform 3"/>
            <p:cNvSpPr/>
            <p:nvPr/>
          </p:nvSpPr>
          <p:spPr>
            <a:xfrm>
              <a:off x="0" y="0"/>
              <a:ext cx="9237604" cy="5861651"/>
            </a:xfrm>
            <a:custGeom>
              <a:avLst/>
              <a:gdLst/>
              <a:ahLst/>
              <a:cxnLst/>
              <a:rect l="l" t="t" r="r" b="b"/>
              <a:pathLst>
                <a:path w="9237604" h="5861651">
                  <a:moveTo>
                    <a:pt x="0" y="0"/>
                  </a:moveTo>
                  <a:lnTo>
                    <a:pt x="0" y="5861651"/>
                  </a:lnTo>
                  <a:lnTo>
                    <a:pt x="9237604" y="5861651"/>
                  </a:lnTo>
                  <a:lnTo>
                    <a:pt x="9237604" y="0"/>
                  </a:lnTo>
                  <a:lnTo>
                    <a:pt x="0" y="0"/>
                  </a:lnTo>
                  <a:close/>
                  <a:moveTo>
                    <a:pt x="9176644" y="5800691"/>
                  </a:moveTo>
                  <a:lnTo>
                    <a:pt x="59690" y="5800691"/>
                  </a:lnTo>
                  <a:lnTo>
                    <a:pt x="59690" y="59690"/>
                  </a:lnTo>
                  <a:lnTo>
                    <a:pt x="9176644" y="59690"/>
                  </a:lnTo>
                  <a:lnTo>
                    <a:pt x="9176644"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706732"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84835"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59439" y="6302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7130978" y="1817751"/>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3331684" y="1369502"/>
            <a:ext cx="11725154" cy="7328221"/>
          </a:xfrm>
          <a:custGeom>
            <a:avLst/>
            <a:gdLst/>
            <a:ahLst/>
            <a:cxnLst/>
            <a:rect l="l" t="t" r="r" b="b"/>
            <a:pathLst>
              <a:path w="11725154" h="7328221">
                <a:moveTo>
                  <a:pt x="0" y="0"/>
                </a:moveTo>
                <a:lnTo>
                  <a:pt x="11725154" y="0"/>
                </a:lnTo>
                <a:lnTo>
                  <a:pt x="11725154" y="7328221"/>
                </a:lnTo>
                <a:lnTo>
                  <a:pt x="0" y="7328221"/>
                </a:lnTo>
                <a:lnTo>
                  <a:pt x="0" y="0"/>
                </a:lnTo>
                <a:close/>
              </a:path>
            </a:pathLst>
          </a:custGeom>
          <a:blipFill>
            <a:blip r:embed="rId4"/>
            <a:stretch>
              <a:fillRect/>
            </a:stretch>
          </a:blipFill>
        </p:spPr>
      </p:sp>
      <p:sp>
        <p:nvSpPr>
          <p:cNvPr id="9" name="TextBox 9"/>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10" name="TextBox 10"/>
          <p:cNvSpPr txBox="1"/>
          <p:nvPr/>
        </p:nvSpPr>
        <p:spPr>
          <a:xfrm>
            <a:off x="5445900" y="1340927"/>
            <a:ext cx="8521663"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Children Count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30711" y="1314612"/>
            <a:ext cx="11426578" cy="7657776"/>
            <a:chOff x="0" y="0"/>
            <a:chExt cx="8746483" cy="5861651"/>
          </a:xfrm>
        </p:grpSpPr>
        <p:sp>
          <p:nvSpPr>
            <p:cNvPr id="3" name="Freeform 3"/>
            <p:cNvSpPr/>
            <p:nvPr/>
          </p:nvSpPr>
          <p:spPr>
            <a:xfrm>
              <a:off x="0" y="0"/>
              <a:ext cx="8746483" cy="5861651"/>
            </a:xfrm>
            <a:custGeom>
              <a:avLst/>
              <a:gdLst/>
              <a:ahLst/>
              <a:cxnLst/>
              <a:rect l="l" t="t" r="r" b="b"/>
              <a:pathLst>
                <a:path w="8746483" h="5861651">
                  <a:moveTo>
                    <a:pt x="0" y="0"/>
                  </a:moveTo>
                  <a:lnTo>
                    <a:pt x="0" y="5861651"/>
                  </a:lnTo>
                  <a:lnTo>
                    <a:pt x="8746483" y="5861651"/>
                  </a:lnTo>
                  <a:lnTo>
                    <a:pt x="8746483" y="0"/>
                  </a:lnTo>
                  <a:lnTo>
                    <a:pt x="0" y="0"/>
                  </a:lnTo>
                  <a:close/>
                  <a:moveTo>
                    <a:pt x="8685523" y="5800691"/>
                  </a:moveTo>
                  <a:lnTo>
                    <a:pt x="59690" y="5800691"/>
                  </a:lnTo>
                  <a:lnTo>
                    <a:pt x="59690" y="59690"/>
                  </a:lnTo>
                  <a:lnTo>
                    <a:pt x="8685523" y="59690"/>
                  </a:lnTo>
                  <a:lnTo>
                    <a:pt x="8685523" y="5800691"/>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245091"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14610"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69573" y="991927"/>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714664" y="17285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3606844" y="2143183"/>
            <a:ext cx="11105758" cy="6263982"/>
          </a:xfrm>
          <a:custGeom>
            <a:avLst/>
            <a:gdLst/>
            <a:ahLst/>
            <a:cxnLst/>
            <a:rect l="l" t="t" r="r" b="b"/>
            <a:pathLst>
              <a:path w="11105758" h="6263982">
                <a:moveTo>
                  <a:pt x="0" y="0"/>
                </a:moveTo>
                <a:lnTo>
                  <a:pt x="11105758" y="0"/>
                </a:lnTo>
                <a:lnTo>
                  <a:pt x="11105758" y="6263982"/>
                </a:lnTo>
                <a:lnTo>
                  <a:pt x="0" y="6263982"/>
                </a:lnTo>
                <a:lnTo>
                  <a:pt x="0" y="0"/>
                </a:lnTo>
                <a:close/>
              </a:path>
            </a:pathLst>
          </a:custGeom>
          <a:blipFill>
            <a:blip r:embed="rId4"/>
            <a:stretch>
              <a:fillRect/>
            </a:stretch>
          </a:blipFill>
        </p:spPr>
      </p:sp>
      <p:sp>
        <p:nvSpPr>
          <p:cNvPr id="9" name="TextBox 9"/>
          <p:cNvSpPr txBox="1"/>
          <p:nvPr/>
        </p:nvSpPr>
        <p:spPr>
          <a:xfrm>
            <a:off x="5877663" y="1475858"/>
            <a:ext cx="6532675"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Family Members vs </a:t>
            </a:r>
            <a:r>
              <a:rPr lang="en-US" sz="2954">
                <a:solidFill>
                  <a:srgbClr val="60ABF1"/>
                </a:solidFill>
                <a:latin typeface="Muli Bold"/>
              </a:rPr>
              <a:t>Loan Applicants</a:t>
            </a:r>
          </a:p>
        </p:txBody>
      </p:sp>
      <p:sp>
        <p:nvSpPr>
          <p:cNvPr id="10" name="TextBox 10"/>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3648" y="-6737612"/>
            <a:ext cx="9042909" cy="9026468"/>
          </a:xfrm>
          <a:custGeom>
            <a:avLst/>
            <a:gdLst/>
            <a:ahLst/>
            <a:cxnLst/>
            <a:rect l="l" t="t" r="r" b="b"/>
            <a:pathLst>
              <a:path w="9042909" h="9026468">
                <a:moveTo>
                  <a:pt x="0" y="0"/>
                </a:moveTo>
                <a:lnTo>
                  <a:pt x="9042910" y="0"/>
                </a:lnTo>
                <a:lnTo>
                  <a:pt x="9042910"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67005" y="2597665"/>
            <a:ext cx="17153991" cy="7474882"/>
            <a:chOff x="0" y="0"/>
            <a:chExt cx="13188222" cy="5746791"/>
          </a:xfrm>
        </p:grpSpPr>
        <p:sp>
          <p:nvSpPr>
            <p:cNvPr id="4" name="Freeform 4"/>
            <p:cNvSpPr/>
            <p:nvPr/>
          </p:nvSpPr>
          <p:spPr>
            <a:xfrm>
              <a:off x="0" y="0"/>
              <a:ext cx="13188221" cy="5746791"/>
            </a:xfrm>
            <a:custGeom>
              <a:avLst/>
              <a:gdLst/>
              <a:ahLst/>
              <a:cxnLst/>
              <a:rect l="l" t="t" r="r" b="b"/>
              <a:pathLst>
                <a:path w="13188221" h="5746791">
                  <a:moveTo>
                    <a:pt x="0" y="0"/>
                  </a:moveTo>
                  <a:lnTo>
                    <a:pt x="0" y="5746791"/>
                  </a:lnTo>
                  <a:lnTo>
                    <a:pt x="13188221" y="5746791"/>
                  </a:lnTo>
                  <a:lnTo>
                    <a:pt x="13188221" y="0"/>
                  </a:lnTo>
                  <a:lnTo>
                    <a:pt x="0" y="0"/>
                  </a:lnTo>
                  <a:close/>
                  <a:moveTo>
                    <a:pt x="13127262" y="5685831"/>
                  </a:moveTo>
                  <a:lnTo>
                    <a:pt x="59690" y="5685831"/>
                  </a:lnTo>
                  <a:lnTo>
                    <a:pt x="59690" y="59690"/>
                  </a:lnTo>
                  <a:lnTo>
                    <a:pt x="13127262" y="59690"/>
                  </a:lnTo>
                  <a:lnTo>
                    <a:pt x="13127262" y="5685831"/>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770181" y="3410614"/>
            <a:ext cx="16747638" cy="5820410"/>
          </a:xfrm>
          <a:prstGeom prst="rect">
            <a:avLst/>
          </a:prstGeom>
        </p:spPr>
        <p:txBody>
          <a:bodyPr lIns="0" tIns="0" rIns="0" bIns="0" rtlCol="0" anchor="t">
            <a:spAutoFit/>
          </a:bodyPr>
          <a:lstStyle/>
          <a:p>
            <a:pPr algn="just">
              <a:lnSpc>
                <a:spcPts val="3834"/>
              </a:lnSpc>
            </a:pPr>
            <a:r>
              <a:rPr lang="en-US" sz="2949" dirty="0">
                <a:solidFill>
                  <a:srgbClr val="000000"/>
                </a:solidFill>
                <a:latin typeface="Muli"/>
              </a:rPr>
              <a:t>When a consumer applies for a loan, our business might face the following two risks:</a:t>
            </a:r>
          </a:p>
          <a:p>
            <a:pPr algn="just">
              <a:lnSpc>
                <a:spcPts val="3834"/>
              </a:lnSpc>
            </a:pPr>
            <a:endParaRPr lang="en-US" sz="2949" dirty="0">
              <a:solidFill>
                <a:srgbClr val="000000"/>
              </a:solidFill>
              <a:latin typeface="Muli"/>
            </a:endParaRPr>
          </a:p>
          <a:p>
            <a:pPr algn="just">
              <a:lnSpc>
                <a:spcPts val="3834"/>
              </a:lnSpc>
            </a:pPr>
            <a:r>
              <a:rPr lang="en-US" sz="2949" dirty="0">
                <a:solidFill>
                  <a:srgbClr val="000000"/>
                </a:solidFill>
                <a:latin typeface="Muli Bold"/>
              </a:rPr>
              <a:t>1.</a:t>
            </a:r>
            <a:r>
              <a:rPr lang="en-US" sz="2949" dirty="0">
                <a:solidFill>
                  <a:srgbClr val="000000"/>
                </a:solidFill>
                <a:latin typeface="Muli"/>
              </a:rPr>
              <a:t>  If a borrower who can repay the loan is denied, the company loses out on business.</a:t>
            </a:r>
          </a:p>
          <a:p>
            <a:pPr algn="just">
              <a:lnSpc>
                <a:spcPts val="3834"/>
              </a:lnSpc>
            </a:pPr>
            <a:r>
              <a:rPr lang="en-US" sz="2949" dirty="0">
                <a:solidFill>
                  <a:srgbClr val="000000"/>
                </a:solidFill>
                <a:latin typeface="Muli Bold"/>
              </a:rPr>
              <a:t>2.</a:t>
            </a:r>
            <a:r>
              <a:rPr lang="en-US" sz="2949" dirty="0">
                <a:solidFill>
                  <a:srgbClr val="000000"/>
                </a:solidFill>
                <a:latin typeface="Muli"/>
              </a:rPr>
              <a:t> The corporation runs the risk of losing money if a loan is approved for a borrower who is unable to repay it.</a:t>
            </a:r>
          </a:p>
          <a:p>
            <a:pPr algn="just">
              <a:lnSpc>
                <a:spcPts val="3834"/>
              </a:lnSpc>
            </a:pPr>
            <a:endParaRPr lang="en-US" sz="2949" dirty="0">
              <a:solidFill>
                <a:srgbClr val="000000"/>
              </a:solidFill>
              <a:latin typeface="Muli"/>
            </a:endParaRPr>
          </a:p>
          <a:p>
            <a:pPr algn="just">
              <a:lnSpc>
                <a:spcPts val="3834"/>
              </a:lnSpc>
            </a:pPr>
            <a:r>
              <a:rPr lang="en-US" sz="2949" dirty="0">
                <a:solidFill>
                  <a:srgbClr val="000000"/>
                </a:solidFill>
                <a:latin typeface="Muli"/>
              </a:rPr>
              <a:t>The available dataset includes information on loan applications that are divided into two categories:</a:t>
            </a:r>
          </a:p>
          <a:p>
            <a:pPr algn="just">
              <a:lnSpc>
                <a:spcPts val="3834"/>
              </a:lnSpc>
            </a:pPr>
            <a:endParaRPr lang="en-US" sz="2949" dirty="0">
              <a:solidFill>
                <a:srgbClr val="000000"/>
              </a:solidFill>
              <a:latin typeface="Muli"/>
            </a:endParaRPr>
          </a:p>
          <a:p>
            <a:pPr algn="just">
              <a:lnSpc>
                <a:spcPts val="3834"/>
              </a:lnSpc>
            </a:pPr>
            <a:r>
              <a:rPr lang="en-US" sz="2949" dirty="0">
                <a:solidFill>
                  <a:srgbClr val="000000"/>
                </a:solidFill>
                <a:latin typeface="Muli Bold"/>
              </a:rPr>
              <a:t>1.</a:t>
            </a:r>
            <a:r>
              <a:rPr lang="en-US" sz="2949" dirty="0">
                <a:solidFill>
                  <a:srgbClr val="000000"/>
                </a:solidFill>
                <a:latin typeface="Muli"/>
              </a:rPr>
              <a:t> Clients having payment issues: These people have at least one early Y loan installment where they have late payments that are more than days past due.</a:t>
            </a:r>
          </a:p>
          <a:p>
            <a:pPr algn="just">
              <a:lnSpc>
                <a:spcPts val="3834"/>
              </a:lnSpc>
              <a:spcBef>
                <a:spcPct val="0"/>
              </a:spcBef>
            </a:pPr>
            <a:r>
              <a:rPr lang="en-US" sz="2949" dirty="0">
                <a:solidFill>
                  <a:srgbClr val="000000"/>
                </a:solidFill>
                <a:latin typeface="Muli Bold"/>
              </a:rPr>
              <a:t>2.</a:t>
            </a:r>
            <a:r>
              <a:rPr lang="en-US" sz="2949" dirty="0">
                <a:solidFill>
                  <a:srgbClr val="000000"/>
                </a:solidFill>
                <a:latin typeface="Muli"/>
              </a:rPr>
              <a:t> All other cases: This group includes situations in which payments were made on time.</a:t>
            </a:r>
          </a:p>
        </p:txBody>
      </p:sp>
      <p:sp>
        <p:nvSpPr>
          <p:cNvPr id="6" name="TextBox 6"/>
          <p:cNvSpPr txBox="1"/>
          <p:nvPr/>
        </p:nvSpPr>
        <p:spPr>
          <a:xfrm>
            <a:off x="14090997" y="1812606"/>
            <a:ext cx="3629999" cy="476250"/>
          </a:xfrm>
          <a:prstGeom prst="rect">
            <a:avLst/>
          </a:prstGeom>
        </p:spPr>
        <p:txBody>
          <a:bodyPr lIns="0" tIns="0" rIns="0" bIns="0" rtlCol="0" anchor="t">
            <a:spAutoFit/>
          </a:bodyPr>
          <a:lstStyle/>
          <a:p>
            <a:pPr algn="l">
              <a:lnSpc>
                <a:spcPts val="3720"/>
              </a:lnSpc>
            </a:pPr>
            <a:r>
              <a:rPr lang="en-US" sz="3100">
                <a:solidFill>
                  <a:srgbClr val="000000"/>
                </a:solidFill>
                <a:latin typeface="Playfair Display Bold"/>
              </a:rPr>
              <a:t>Project Description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9907" y="1539175"/>
            <a:ext cx="12068187" cy="7208649"/>
            <a:chOff x="0" y="0"/>
            <a:chExt cx="9237604" cy="5517866"/>
          </a:xfrm>
        </p:grpSpPr>
        <p:sp>
          <p:nvSpPr>
            <p:cNvPr id="3" name="Freeform 3"/>
            <p:cNvSpPr/>
            <p:nvPr/>
          </p:nvSpPr>
          <p:spPr>
            <a:xfrm>
              <a:off x="0" y="0"/>
              <a:ext cx="9237604" cy="5517866"/>
            </a:xfrm>
            <a:custGeom>
              <a:avLst/>
              <a:gdLst/>
              <a:ahLst/>
              <a:cxnLst/>
              <a:rect l="l" t="t" r="r" b="b"/>
              <a:pathLst>
                <a:path w="9237604" h="5517866">
                  <a:moveTo>
                    <a:pt x="0" y="0"/>
                  </a:moveTo>
                  <a:lnTo>
                    <a:pt x="0" y="5517866"/>
                  </a:lnTo>
                  <a:lnTo>
                    <a:pt x="9237604" y="5517866"/>
                  </a:lnTo>
                  <a:lnTo>
                    <a:pt x="9237604" y="0"/>
                  </a:lnTo>
                  <a:lnTo>
                    <a:pt x="0" y="0"/>
                  </a:lnTo>
                  <a:close/>
                  <a:moveTo>
                    <a:pt x="9176644" y="5456906"/>
                  </a:moveTo>
                  <a:lnTo>
                    <a:pt x="59690" y="5456906"/>
                  </a:lnTo>
                  <a:lnTo>
                    <a:pt x="59690" y="59690"/>
                  </a:lnTo>
                  <a:lnTo>
                    <a:pt x="9176644" y="59690"/>
                  </a:lnTo>
                  <a:lnTo>
                    <a:pt x="9176644" y="5456906"/>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706732"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84835"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59439" y="6302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7130978" y="1817751"/>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3219046" y="1952492"/>
            <a:ext cx="11849908" cy="6174741"/>
          </a:xfrm>
          <a:custGeom>
            <a:avLst/>
            <a:gdLst/>
            <a:ahLst/>
            <a:cxnLst/>
            <a:rect l="l" t="t" r="r" b="b"/>
            <a:pathLst>
              <a:path w="11849908" h="6174741">
                <a:moveTo>
                  <a:pt x="0" y="0"/>
                </a:moveTo>
                <a:lnTo>
                  <a:pt x="11849908" y="0"/>
                </a:lnTo>
                <a:lnTo>
                  <a:pt x="11849908" y="6174742"/>
                </a:lnTo>
                <a:lnTo>
                  <a:pt x="0" y="6174742"/>
                </a:lnTo>
                <a:lnTo>
                  <a:pt x="0" y="0"/>
                </a:lnTo>
                <a:close/>
              </a:path>
            </a:pathLst>
          </a:custGeom>
          <a:blipFill>
            <a:blip r:embed="rId4"/>
            <a:stretch>
              <a:fillRect/>
            </a:stretch>
          </a:blipFill>
        </p:spPr>
      </p:sp>
      <p:sp>
        <p:nvSpPr>
          <p:cNvPr id="9" name="TextBox 9"/>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10" name="TextBox 10"/>
          <p:cNvSpPr txBox="1"/>
          <p:nvPr/>
        </p:nvSpPr>
        <p:spPr>
          <a:xfrm>
            <a:off x="4752857" y="1699792"/>
            <a:ext cx="8782286"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Family Members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30711" y="1421547"/>
            <a:ext cx="11426578" cy="7443906"/>
            <a:chOff x="0" y="0"/>
            <a:chExt cx="8746483" cy="5697944"/>
          </a:xfrm>
        </p:grpSpPr>
        <p:sp>
          <p:nvSpPr>
            <p:cNvPr id="3" name="Freeform 3"/>
            <p:cNvSpPr/>
            <p:nvPr/>
          </p:nvSpPr>
          <p:spPr>
            <a:xfrm>
              <a:off x="0" y="0"/>
              <a:ext cx="8746483" cy="5697944"/>
            </a:xfrm>
            <a:custGeom>
              <a:avLst/>
              <a:gdLst/>
              <a:ahLst/>
              <a:cxnLst/>
              <a:rect l="l" t="t" r="r" b="b"/>
              <a:pathLst>
                <a:path w="8746483" h="5697944">
                  <a:moveTo>
                    <a:pt x="0" y="0"/>
                  </a:moveTo>
                  <a:lnTo>
                    <a:pt x="0" y="5697944"/>
                  </a:lnTo>
                  <a:lnTo>
                    <a:pt x="8746483" y="5697944"/>
                  </a:lnTo>
                  <a:lnTo>
                    <a:pt x="8746483" y="0"/>
                  </a:lnTo>
                  <a:lnTo>
                    <a:pt x="0" y="0"/>
                  </a:lnTo>
                  <a:close/>
                  <a:moveTo>
                    <a:pt x="8685523" y="5636984"/>
                  </a:moveTo>
                  <a:lnTo>
                    <a:pt x="59690" y="5636984"/>
                  </a:lnTo>
                  <a:lnTo>
                    <a:pt x="59690" y="59690"/>
                  </a:lnTo>
                  <a:lnTo>
                    <a:pt x="8685523" y="59690"/>
                  </a:lnTo>
                  <a:lnTo>
                    <a:pt x="8685523" y="5636984"/>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245091"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14610"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69573" y="991927"/>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714664" y="17285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3606844" y="2059618"/>
            <a:ext cx="11111877" cy="6278504"/>
          </a:xfrm>
          <a:custGeom>
            <a:avLst/>
            <a:gdLst/>
            <a:ahLst/>
            <a:cxnLst/>
            <a:rect l="l" t="t" r="r" b="b"/>
            <a:pathLst>
              <a:path w="11111877" h="6278504">
                <a:moveTo>
                  <a:pt x="0" y="0"/>
                </a:moveTo>
                <a:lnTo>
                  <a:pt x="11111878" y="0"/>
                </a:lnTo>
                <a:lnTo>
                  <a:pt x="11111878" y="6278503"/>
                </a:lnTo>
                <a:lnTo>
                  <a:pt x="0" y="6278503"/>
                </a:lnTo>
                <a:lnTo>
                  <a:pt x="0" y="0"/>
                </a:lnTo>
                <a:close/>
              </a:path>
            </a:pathLst>
          </a:custGeom>
          <a:blipFill>
            <a:blip r:embed="rId4"/>
            <a:stretch>
              <a:fillRect/>
            </a:stretch>
          </a:blipFill>
        </p:spPr>
      </p:sp>
      <p:sp>
        <p:nvSpPr>
          <p:cNvPr id="9" name="TextBox 9"/>
          <p:cNvSpPr txBox="1"/>
          <p:nvPr/>
        </p:nvSpPr>
        <p:spPr>
          <a:xfrm>
            <a:off x="6455111" y="1475858"/>
            <a:ext cx="5377779"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Education vs </a:t>
            </a:r>
            <a:r>
              <a:rPr lang="en-US" sz="2954">
                <a:solidFill>
                  <a:srgbClr val="60ABF1"/>
                </a:solidFill>
                <a:latin typeface="Muli Bold"/>
              </a:rPr>
              <a:t>Loan Applicants</a:t>
            </a:r>
          </a:p>
        </p:txBody>
      </p:sp>
      <p:sp>
        <p:nvSpPr>
          <p:cNvPr id="10" name="TextBox 10"/>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9907" y="1539175"/>
            <a:ext cx="12068187" cy="7208649"/>
            <a:chOff x="0" y="0"/>
            <a:chExt cx="9237604" cy="5517866"/>
          </a:xfrm>
        </p:grpSpPr>
        <p:sp>
          <p:nvSpPr>
            <p:cNvPr id="3" name="Freeform 3"/>
            <p:cNvSpPr/>
            <p:nvPr/>
          </p:nvSpPr>
          <p:spPr>
            <a:xfrm>
              <a:off x="0" y="0"/>
              <a:ext cx="9237604" cy="5517866"/>
            </a:xfrm>
            <a:custGeom>
              <a:avLst/>
              <a:gdLst/>
              <a:ahLst/>
              <a:cxnLst/>
              <a:rect l="l" t="t" r="r" b="b"/>
              <a:pathLst>
                <a:path w="9237604" h="5517866">
                  <a:moveTo>
                    <a:pt x="0" y="0"/>
                  </a:moveTo>
                  <a:lnTo>
                    <a:pt x="0" y="5517866"/>
                  </a:lnTo>
                  <a:lnTo>
                    <a:pt x="9237604" y="5517866"/>
                  </a:lnTo>
                  <a:lnTo>
                    <a:pt x="9237604" y="0"/>
                  </a:lnTo>
                  <a:lnTo>
                    <a:pt x="0" y="0"/>
                  </a:lnTo>
                  <a:close/>
                  <a:moveTo>
                    <a:pt x="9176644" y="5456906"/>
                  </a:moveTo>
                  <a:lnTo>
                    <a:pt x="59690" y="5456906"/>
                  </a:lnTo>
                  <a:lnTo>
                    <a:pt x="59690" y="59690"/>
                  </a:lnTo>
                  <a:lnTo>
                    <a:pt x="9176644" y="59690"/>
                  </a:lnTo>
                  <a:lnTo>
                    <a:pt x="9176644" y="5456906"/>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706732"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84835"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59439" y="6302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7130978" y="1817751"/>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3280189" y="1817751"/>
            <a:ext cx="11727623" cy="6766342"/>
          </a:xfrm>
          <a:custGeom>
            <a:avLst/>
            <a:gdLst/>
            <a:ahLst/>
            <a:cxnLst/>
            <a:rect l="l" t="t" r="r" b="b"/>
            <a:pathLst>
              <a:path w="11727623" h="6766342">
                <a:moveTo>
                  <a:pt x="0" y="0"/>
                </a:moveTo>
                <a:lnTo>
                  <a:pt x="11727622" y="0"/>
                </a:lnTo>
                <a:lnTo>
                  <a:pt x="11727622" y="6766342"/>
                </a:lnTo>
                <a:lnTo>
                  <a:pt x="0" y="6766342"/>
                </a:lnTo>
                <a:lnTo>
                  <a:pt x="0" y="0"/>
                </a:lnTo>
                <a:close/>
              </a:path>
            </a:pathLst>
          </a:custGeom>
          <a:blipFill>
            <a:blip r:embed="rId4"/>
            <a:stretch>
              <a:fillRect/>
            </a:stretch>
          </a:blipFill>
        </p:spPr>
      </p:sp>
      <p:sp>
        <p:nvSpPr>
          <p:cNvPr id="9" name="TextBox 9"/>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10" name="TextBox 10"/>
          <p:cNvSpPr txBox="1"/>
          <p:nvPr/>
        </p:nvSpPr>
        <p:spPr>
          <a:xfrm>
            <a:off x="5298225" y="1565051"/>
            <a:ext cx="7691551"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Education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48075" y="1421547"/>
            <a:ext cx="14634624" cy="7443906"/>
            <a:chOff x="0" y="0"/>
            <a:chExt cx="11202085" cy="5697944"/>
          </a:xfrm>
        </p:grpSpPr>
        <p:sp>
          <p:nvSpPr>
            <p:cNvPr id="3" name="Freeform 3"/>
            <p:cNvSpPr/>
            <p:nvPr/>
          </p:nvSpPr>
          <p:spPr>
            <a:xfrm>
              <a:off x="0" y="0"/>
              <a:ext cx="11202084" cy="5697944"/>
            </a:xfrm>
            <a:custGeom>
              <a:avLst/>
              <a:gdLst/>
              <a:ahLst/>
              <a:cxnLst/>
              <a:rect l="l" t="t" r="r" b="b"/>
              <a:pathLst>
                <a:path w="11202084" h="5697944">
                  <a:moveTo>
                    <a:pt x="0" y="0"/>
                  </a:moveTo>
                  <a:lnTo>
                    <a:pt x="0" y="5697944"/>
                  </a:lnTo>
                  <a:lnTo>
                    <a:pt x="11202084" y="5697944"/>
                  </a:lnTo>
                  <a:lnTo>
                    <a:pt x="11202084" y="0"/>
                  </a:lnTo>
                  <a:lnTo>
                    <a:pt x="0" y="0"/>
                  </a:lnTo>
                  <a:close/>
                  <a:moveTo>
                    <a:pt x="11141125" y="5636984"/>
                  </a:moveTo>
                  <a:lnTo>
                    <a:pt x="59690" y="5636984"/>
                  </a:lnTo>
                  <a:lnTo>
                    <a:pt x="59690" y="59690"/>
                  </a:lnTo>
                  <a:lnTo>
                    <a:pt x="11141125" y="59690"/>
                  </a:lnTo>
                  <a:lnTo>
                    <a:pt x="11141125" y="5636984"/>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245091"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14610"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69573" y="991927"/>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714664" y="17285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1991937" y="1977428"/>
            <a:ext cx="14304126" cy="6332144"/>
          </a:xfrm>
          <a:custGeom>
            <a:avLst/>
            <a:gdLst/>
            <a:ahLst/>
            <a:cxnLst/>
            <a:rect l="l" t="t" r="r" b="b"/>
            <a:pathLst>
              <a:path w="14304126" h="6332144">
                <a:moveTo>
                  <a:pt x="0" y="0"/>
                </a:moveTo>
                <a:lnTo>
                  <a:pt x="14304126" y="0"/>
                </a:lnTo>
                <a:lnTo>
                  <a:pt x="14304126" y="6332144"/>
                </a:lnTo>
                <a:lnTo>
                  <a:pt x="0" y="6332144"/>
                </a:lnTo>
                <a:lnTo>
                  <a:pt x="0" y="0"/>
                </a:lnTo>
                <a:close/>
              </a:path>
            </a:pathLst>
          </a:custGeom>
          <a:blipFill>
            <a:blip r:embed="rId4"/>
            <a:stretch>
              <a:fillRect/>
            </a:stretch>
          </a:blipFill>
        </p:spPr>
      </p:sp>
      <p:sp>
        <p:nvSpPr>
          <p:cNvPr id="9" name="TextBox 9"/>
          <p:cNvSpPr txBox="1"/>
          <p:nvPr/>
        </p:nvSpPr>
        <p:spPr>
          <a:xfrm>
            <a:off x="6348176" y="1475858"/>
            <a:ext cx="5591648"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Occupation vs </a:t>
            </a:r>
            <a:r>
              <a:rPr lang="en-US" sz="2954">
                <a:solidFill>
                  <a:srgbClr val="60ABF1"/>
                </a:solidFill>
                <a:latin typeface="Muli Bold"/>
              </a:rPr>
              <a:t>Loan Applicants</a:t>
            </a:r>
          </a:p>
        </p:txBody>
      </p:sp>
      <p:sp>
        <p:nvSpPr>
          <p:cNvPr id="10" name="TextBox 10"/>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1432" y="1795819"/>
            <a:ext cx="15105137" cy="6695362"/>
            <a:chOff x="0" y="0"/>
            <a:chExt cx="11562239" cy="5124970"/>
          </a:xfrm>
        </p:grpSpPr>
        <p:sp>
          <p:nvSpPr>
            <p:cNvPr id="3" name="Freeform 3"/>
            <p:cNvSpPr/>
            <p:nvPr/>
          </p:nvSpPr>
          <p:spPr>
            <a:xfrm>
              <a:off x="0" y="0"/>
              <a:ext cx="11562239" cy="5124970"/>
            </a:xfrm>
            <a:custGeom>
              <a:avLst/>
              <a:gdLst/>
              <a:ahLst/>
              <a:cxnLst/>
              <a:rect l="l" t="t" r="r" b="b"/>
              <a:pathLst>
                <a:path w="11562239" h="5124970">
                  <a:moveTo>
                    <a:pt x="0" y="0"/>
                  </a:moveTo>
                  <a:lnTo>
                    <a:pt x="0" y="5124970"/>
                  </a:lnTo>
                  <a:lnTo>
                    <a:pt x="11562239" y="5124970"/>
                  </a:lnTo>
                  <a:lnTo>
                    <a:pt x="11562239" y="0"/>
                  </a:lnTo>
                  <a:lnTo>
                    <a:pt x="0" y="0"/>
                  </a:lnTo>
                  <a:close/>
                  <a:moveTo>
                    <a:pt x="11501279" y="5064010"/>
                  </a:moveTo>
                  <a:lnTo>
                    <a:pt x="59690" y="5064010"/>
                  </a:lnTo>
                  <a:lnTo>
                    <a:pt x="59690" y="59690"/>
                  </a:lnTo>
                  <a:lnTo>
                    <a:pt x="11501279" y="59690"/>
                  </a:lnTo>
                  <a:lnTo>
                    <a:pt x="11501279" y="5064010"/>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706732" y="8838085"/>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84835" y="-78461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716083" y="480557"/>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7109591" y="1763300"/>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1784277" y="2607876"/>
            <a:ext cx="14762221" cy="5584535"/>
          </a:xfrm>
          <a:custGeom>
            <a:avLst/>
            <a:gdLst/>
            <a:ahLst/>
            <a:cxnLst/>
            <a:rect l="l" t="t" r="r" b="b"/>
            <a:pathLst>
              <a:path w="14762221" h="5584535">
                <a:moveTo>
                  <a:pt x="0" y="0"/>
                </a:moveTo>
                <a:lnTo>
                  <a:pt x="14762220" y="0"/>
                </a:lnTo>
                <a:lnTo>
                  <a:pt x="14762220" y="5584535"/>
                </a:lnTo>
                <a:lnTo>
                  <a:pt x="0" y="5584535"/>
                </a:lnTo>
                <a:lnTo>
                  <a:pt x="0" y="0"/>
                </a:lnTo>
                <a:close/>
              </a:path>
            </a:pathLst>
          </a:custGeom>
          <a:blipFill>
            <a:blip r:embed="rId4"/>
            <a:stretch>
              <a:fillRect/>
            </a:stretch>
          </a:blipFill>
        </p:spPr>
      </p:sp>
      <p:sp>
        <p:nvSpPr>
          <p:cNvPr id="9" name="TextBox 9"/>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
        <p:nvSpPr>
          <p:cNvPr id="10" name="TextBox 10"/>
          <p:cNvSpPr txBox="1"/>
          <p:nvPr/>
        </p:nvSpPr>
        <p:spPr>
          <a:xfrm>
            <a:off x="5191290" y="1959727"/>
            <a:ext cx="7905420"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Occupation vs </a:t>
            </a:r>
            <a:r>
              <a:rPr lang="en-US" sz="2954">
                <a:solidFill>
                  <a:srgbClr val="40CD54"/>
                </a:solidFill>
                <a:latin typeface="Muli Bold"/>
              </a:rPr>
              <a:t>Defaulters </a:t>
            </a:r>
            <a:r>
              <a:rPr lang="en-US" sz="2954">
                <a:solidFill>
                  <a:srgbClr val="000000"/>
                </a:solidFill>
                <a:latin typeface="Muli Bold"/>
              </a:rPr>
              <a:t>vs </a:t>
            </a:r>
            <a:r>
              <a:rPr lang="en-US" sz="2954">
                <a:solidFill>
                  <a:srgbClr val="60ABF1"/>
                </a:solidFill>
                <a:latin typeface="Muli Bold"/>
              </a:rPr>
              <a:t>Non-Defaulters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32458" y="1421547"/>
            <a:ext cx="13223083" cy="7443906"/>
            <a:chOff x="0" y="0"/>
            <a:chExt cx="10121620" cy="5697944"/>
          </a:xfrm>
        </p:grpSpPr>
        <p:sp>
          <p:nvSpPr>
            <p:cNvPr id="3" name="Freeform 3"/>
            <p:cNvSpPr/>
            <p:nvPr/>
          </p:nvSpPr>
          <p:spPr>
            <a:xfrm>
              <a:off x="0" y="0"/>
              <a:ext cx="10121620" cy="5697944"/>
            </a:xfrm>
            <a:custGeom>
              <a:avLst/>
              <a:gdLst/>
              <a:ahLst/>
              <a:cxnLst/>
              <a:rect l="l" t="t" r="r" b="b"/>
              <a:pathLst>
                <a:path w="10121620" h="5697944">
                  <a:moveTo>
                    <a:pt x="0" y="0"/>
                  </a:moveTo>
                  <a:lnTo>
                    <a:pt x="0" y="5697944"/>
                  </a:lnTo>
                  <a:lnTo>
                    <a:pt x="10121620" y="5697944"/>
                  </a:lnTo>
                  <a:lnTo>
                    <a:pt x="10121620" y="0"/>
                  </a:lnTo>
                  <a:lnTo>
                    <a:pt x="0" y="0"/>
                  </a:lnTo>
                  <a:close/>
                  <a:moveTo>
                    <a:pt x="10060660" y="5636984"/>
                  </a:moveTo>
                  <a:lnTo>
                    <a:pt x="59690" y="5636984"/>
                  </a:lnTo>
                  <a:lnTo>
                    <a:pt x="59690" y="59690"/>
                  </a:lnTo>
                  <a:lnTo>
                    <a:pt x="10060660" y="59690"/>
                  </a:lnTo>
                  <a:lnTo>
                    <a:pt x="10060660" y="5636984"/>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245091"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14610"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69573" y="991927"/>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714664" y="17285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2685990" y="1952683"/>
            <a:ext cx="12894992" cy="6775525"/>
          </a:xfrm>
          <a:custGeom>
            <a:avLst/>
            <a:gdLst/>
            <a:ahLst/>
            <a:cxnLst/>
            <a:rect l="l" t="t" r="r" b="b"/>
            <a:pathLst>
              <a:path w="12894992" h="6775525">
                <a:moveTo>
                  <a:pt x="0" y="0"/>
                </a:moveTo>
                <a:lnTo>
                  <a:pt x="12894993" y="0"/>
                </a:lnTo>
                <a:lnTo>
                  <a:pt x="12894993" y="6775525"/>
                </a:lnTo>
                <a:lnTo>
                  <a:pt x="0" y="6775525"/>
                </a:lnTo>
                <a:lnTo>
                  <a:pt x="0" y="0"/>
                </a:lnTo>
                <a:close/>
              </a:path>
            </a:pathLst>
          </a:custGeom>
          <a:blipFill>
            <a:blip r:embed="rId4"/>
            <a:stretch>
              <a:fillRect t="-2618" b="-2618"/>
            </a:stretch>
          </a:blipFill>
        </p:spPr>
      </p:sp>
      <p:sp>
        <p:nvSpPr>
          <p:cNvPr id="9" name="TextBox 9"/>
          <p:cNvSpPr txBox="1"/>
          <p:nvPr/>
        </p:nvSpPr>
        <p:spPr>
          <a:xfrm>
            <a:off x="6230728" y="1475858"/>
            <a:ext cx="5805518"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Income Range vs Amount Credit</a:t>
            </a:r>
          </a:p>
        </p:txBody>
      </p:sp>
      <p:sp>
        <p:nvSpPr>
          <p:cNvPr id="10" name="TextBox 10"/>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32458" y="1421547"/>
            <a:ext cx="13223083" cy="7443906"/>
            <a:chOff x="0" y="0"/>
            <a:chExt cx="10121620" cy="5697944"/>
          </a:xfrm>
        </p:grpSpPr>
        <p:sp>
          <p:nvSpPr>
            <p:cNvPr id="3" name="Freeform 3"/>
            <p:cNvSpPr/>
            <p:nvPr/>
          </p:nvSpPr>
          <p:spPr>
            <a:xfrm>
              <a:off x="0" y="0"/>
              <a:ext cx="10121620" cy="5697944"/>
            </a:xfrm>
            <a:custGeom>
              <a:avLst/>
              <a:gdLst/>
              <a:ahLst/>
              <a:cxnLst/>
              <a:rect l="l" t="t" r="r" b="b"/>
              <a:pathLst>
                <a:path w="10121620" h="5697944">
                  <a:moveTo>
                    <a:pt x="0" y="0"/>
                  </a:moveTo>
                  <a:lnTo>
                    <a:pt x="0" y="5697944"/>
                  </a:lnTo>
                  <a:lnTo>
                    <a:pt x="10121620" y="5697944"/>
                  </a:lnTo>
                  <a:lnTo>
                    <a:pt x="10121620" y="0"/>
                  </a:lnTo>
                  <a:lnTo>
                    <a:pt x="0" y="0"/>
                  </a:lnTo>
                  <a:close/>
                  <a:moveTo>
                    <a:pt x="10060660" y="5636984"/>
                  </a:moveTo>
                  <a:lnTo>
                    <a:pt x="59690" y="5636984"/>
                  </a:lnTo>
                  <a:lnTo>
                    <a:pt x="59690" y="59690"/>
                  </a:lnTo>
                  <a:lnTo>
                    <a:pt x="10060660" y="59690"/>
                  </a:lnTo>
                  <a:lnTo>
                    <a:pt x="10060660" y="5636984"/>
                  </a:lnTo>
                  <a:close/>
                </a:path>
              </a:pathLst>
            </a:custGeom>
            <a:gradFill rotWithShape="1">
              <a:gsLst>
                <a:gs pos="0">
                  <a:srgbClr val="5170FF">
                    <a:alpha val="50000"/>
                  </a:srgbClr>
                </a:gs>
                <a:gs pos="100000">
                  <a:srgbClr val="FF66C4">
                    <a:alpha val="50000"/>
                  </a:srgbClr>
                </a:gs>
              </a:gsLst>
              <a:lin ang="0"/>
            </a:gradFill>
          </p:spPr>
        </p:sp>
      </p:grpSp>
      <p:sp>
        <p:nvSpPr>
          <p:cNvPr id="4" name="Freeform 4"/>
          <p:cNvSpPr/>
          <p:nvPr/>
        </p:nvSpPr>
        <p:spPr>
          <a:xfrm>
            <a:off x="9245091" y="8972388"/>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14610" y="-7711855"/>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469573" y="991927"/>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714664" y="1728558"/>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2711633" y="1936064"/>
            <a:ext cx="12896303" cy="6651777"/>
          </a:xfrm>
          <a:custGeom>
            <a:avLst/>
            <a:gdLst/>
            <a:ahLst/>
            <a:cxnLst/>
            <a:rect l="l" t="t" r="r" b="b"/>
            <a:pathLst>
              <a:path w="12896303" h="6651777">
                <a:moveTo>
                  <a:pt x="0" y="0"/>
                </a:moveTo>
                <a:lnTo>
                  <a:pt x="12896302" y="0"/>
                </a:lnTo>
                <a:lnTo>
                  <a:pt x="12896302" y="6651777"/>
                </a:lnTo>
                <a:lnTo>
                  <a:pt x="0" y="6651777"/>
                </a:lnTo>
                <a:lnTo>
                  <a:pt x="0" y="0"/>
                </a:lnTo>
                <a:close/>
              </a:path>
            </a:pathLst>
          </a:custGeom>
          <a:blipFill>
            <a:blip r:embed="rId4"/>
            <a:stretch>
              <a:fillRect/>
            </a:stretch>
          </a:blipFill>
        </p:spPr>
      </p:sp>
      <p:sp>
        <p:nvSpPr>
          <p:cNvPr id="9" name="TextBox 9"/>
          <p:cNvSpPr txBox="1"/>
          <p:nvPr/>
        </p:nvSpPr>
        <p:spPr>
          <a:xfrm>
            <a:off x="6818869" y="1475858"/>
            <a:ext cx="4629235"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Income Range vs Annuity</a:t>
            </a:r>
          </a:p>
        </p:txBody>
      </p:sp>
      <p:sp>
        <p:nvSpPr>
          <p:cNvPr id="10" name="TextBox 10"/>
          <p:cNvSpPr txBox="1"/>
          <p:nvPr/>
        </p:nvSpPr>
        <p:spPr>
          <a:xfrm>
            <a:off x="0" y="9989820"/>
            <a:ext cx="7559937" cy="2971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uli Bold"/>
              </a:rPr>
              <a:t>D. Perform Univariate, Segmented Univariate, and Bivariate Analysis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32852" y="199887"/>
            <a:ext cx="12222297" cy="1144339"/>
            <a:chOff x="0" y="0"/>
            <a:chExt cx="9396668" cy="879783"/>
          </a:xfrm>
        </p:grpSpPr>
        <p:sp>
          <p:nvSpPr>
            <p:cNvPr id="3" name="Freeform 3"/>
            <p:cNvSpPr/>
            <p:nvPr/>
          </p:nvSpPr>
          <p:spPr>
            <a:xfrm>
              <a:off x="0" y="0"/>
              <a:ext cx="9396668" cy="879783"/>
            </a:xfrm>
            <a:custGeom>
              <a:avLst/>
              <a:gdLst/>
              <a:ahLst/>
              <a:cxnLst/>
              <a:rect l="l" t="t" r="r" b="b"/>
              <a:pathLst>
                <a:path w="9396668" h="879783">
                  <a:moveTo>
                    <a:pt x="0" y="0"/>
                  </a:moveTo>
                  <a:lnTo>
                    <a:pt x="0" y="879783"/>
                  </a:lnTo>
                  <a:lnTo>
                    <a:pt x="9396668" y="879783"/>
                  </a:lnTo>
                  <a:lnTo>
                    <a:pt x="9396668" y="0"/>
                  </a:lnTo>
                  <a:lnTo>
                    <a:pt x="0" y="0"/>
                  </a:lnTo>
                  <a:close/>
                  <a:moveTo>
                    <a:pt x="9335708" y="818823"/>
                  </a:moveTo>
                  <a:lnTo>
                    <a:pt x="59690" y="818823"/>
                  </a:lnTo>
                  <a:lnTo>
                    <a:pt x="59690" y="59690"/>
                  </a:lnTo>
                  <a:lnTo>
                    <a:pt x="9335708" y="59690"/>
                  </a:lnTo>
                  <a:lnTo>
                    <a:pt x="9335708" y="818823"/>
                  </a:lnTo>
                  <a:close/>
                </a:path>
              </a:pathLst>
            </a:custGeom>
            <a:gradFill rotWithShape="1">
              <a:gsLst>
                <a:gs pos="0">
                  <a:srgbClr val="5170FF">
                    <a:alpha val="50000"/>
                  </a:srgbClr>
                </a:gs>
                <a:gs pos="100000">
                  <a:srgbClr val="FF66C4">
                    <a:alpha val="50000"/>
                  </a:srgbClr>
                </a:gs>
              </a:gsLst>
              <a:lin ang="0"/>
            </a:gradFill>
          </p:spPr>
        </p:sp>
      </p:grpSp>
      <p:grpSp>
        <p:nvGrpSpPr>
          <p:cNvPr id="4" name="Group 4"/>
          <p:cNvGrpSpPr/>
          <p:nvPr/>
        </p:nvGrpSpPr>
        <p:grpSpPr>
          <a:xfrm>
            <a:off x="13554532" y="9258300"/>
            <a:ext cx="3704768" cy="711842"/>
            <a:chOff x="0" y="0"/>
            <a:chExt cx="4939691" cy="949123"/>
          </a:xfrm>
        </p:grpSpPr>
        <p:grpSp>
          <p:nvGrpSpPr>
            <p:cNvPr id="5" name="Group 5"/>
            <p:cNvGrpSpPr/>
            <p:nvPr/>
          </p:nvGrpSpPr>
          <p:grpSpPr>
            <a:xfrm>
              <a:off x="0" y="0"/>
              <a:ext cx="4939691" cy="949123"/>
              <a:chOff x="0" y="0"/>
              <a:chExt cx="3630121" cy="697500"/>
            </a:xfrm>
          </p:grpSpPr>
          <p:sp>
            <p:nvSpPr>
              <p:cNvPr id="6" name="Freeform 6"/>
              <p:cNvSpPr/>
              <p:nvPr/>
            </p:nvSpPr>
            <p:spPr>
              <a:xfrm>
                <a:off x="0" y="0"/>
                <a:ext cx="3630121" cy="697500"/>
              </a:xfrm>
              <a:custGeom>
                <a:avLst/>
                <a:gdLst/>
                <a:ahLst/>
                <a:cxnLst/>
                <a:rect l="l" t="t" r="r" b="b"/>
                <a:pathLst>
                  <a:path w="3630121" h="697500">
                    <a:moveTo>
                      <a:pt x="0" y="0"/>
                    </a:moveTo>
                    <a:lnTo>
                      <a:pt x="0" y="697500"/>
                    </a:lnTo>
                    <a:lnTo>
                      <a:pt x="3630121" y="697500"/>
                    </a:lnTo>
                    <a:lnTo>
                      <a:pt x="3630121" y="0"/>
                    </a:lnTo>
                    <a:lnTo>
                      <a:pt x="0" y="0"/>
                    </a:lnTo>
                    <a:close/>
                    <a:moveTo>
                      <a:pt x="3569161" y="636540"/>
                    </a:moveTo>
                    <a:lnTo>
                      <a:pt x="59690" y="636540"/>
                    </a:lnTo>
                    <a:lnTo>
                      <a:pt x="59690" y="59690"/>
                    </a:lnTo>
                    <a:lnTo>
                      <a:pt x="3569161" y="59690"/>
                    </a:lnTo>
                    <a:lnTo>
                      <a:pt x="3569161" y="636540"/>
                    </a:lnTo>
                    <a:close/>
                  </a:path>
                </a:pathLst>
              </a:custGeom>
              <a:gradFill rotWithShape="1">
                <a:gsLst>
                  <a:gs pos="0">
                    <a:srgbClr val="5170FF">
                      <a:alpha val="50000"/>
                    </a:srgbClr>
                  </a:gs>
                  <a:gs pos="100000">
                    <a:srgbClr val="FF66C4">
                      <a:alpha val="50000"/>
                    </a:srgbClr>
                  </a:gs>
                </a:gsLst>
                <a:lin ang="0"/>
              </a:gradFill>
            </p:spPr>
          </p:sp>
        </p:grpSp>
        <p:sp>
          <p:nvSpPr>
            <p:cNvPr id="7" name="TextBox 7"/>
            <p:cNvSpPr txBox="1"/>
            <p:nvPr/>
          </p:nvSpPr>
          <p:spPr>
            <a:xfrm>
              <a:off x="79507" y="215247"/>
              <a:ext cx="4860184" cy="497317"/>
            </a:xfrm>
            <a:prstGeom prst="rect">
              <a:avLst/>
            </a:prstGeom>
          </p:spPr>
          <p:txBody>
            <a:bodyPr lIns="0" tIns="0" rIns="0" bIns="0" rtlCol="0" anchor="t">
              <a:spAutoFit/>
            </a:bodyPr>
            <a:lstStyle/>
            <a:p>
              <a:pPr algn="just">
                <a:lnSpc>
                  <a:spcPts val="3013"/>
                </a:lnSpc>
              </a:pPr>
              <a:r>
                <a:rPr lang="en-US" sz="2318" dirty="0">
                  <a:solidFill>
                    <a:srgbClr val="000000"/>
                  </a:solidFill>
                  <a:latin typeface="Muli Bold"/>
                </a:rPr>
                <a:t>Reference :- </a:t>
              </a:r>
              <a:r>
                <a:rPr lang="en-US" sz="2318" dirty="0">
                  <a:solidFill>
                    <a:srgbClr val="000000"/>
                  </a:solidFill>
                  <a:latin typeface="Muli Bold"/>
                  <a:hlinkClick r:id="rId2"/>
                </a:rPr>
                <a:t>Excel Sheet</a:t>
              </a:r>
              <a:endParaRPr lang="en-US" sz="2318" dirty="0">
                <a:solidFill>
                  <a:srgbClr val="000000"/>
                </a:solidFill>
                <a:latin typeface="Muli Bold"/>
              </a:endParaRPr>
            </a:p>
          </p:txBody>
        </p:sp>
      </p:grpSp>
      <p:grpSp>
        <p:nvGrpSpPr>
          <p:cNvPr id="8" name="Group 8"/>
          <p:cNvGrpSpPr/>
          <p:nvPr/>
        </p:nvGrpSpPr>
        <p:grpSpPr>
          <a:xfrm>
            <a:off x="5779021" y="7823486"/>
            <a:ext cx="6575081" cy="1144339"/>
            <a:chOff x="0" y="0"/>
            <a:chExt cx="5055012" cy="879783"/>
          </a:xfrm>
        </p:grpSpPr>
        <p:sp>
          <p:nvSpPr>
            <p:cNvPr id="9" name="Freeform 9"/>
            <p:cNvSpPr/>
            <p:nvPr/>
          </p:nvSpPr>
          <p:spPr>
            <a:xfrm>
              <a:off x="0" y="0"/>
              <a:ext cx="5055012" cy="879783"/>
            </a:xfrm>
            <a:custGeom>
              <a:avLst/>
              <a:gdLst/>
              <a:ahLst/>
              <a:cxnLst/>
              <a:rect l="l" t="t" r="r" b="b"/>
              <a:pathLst>
                <a:path w="5055012" h="879783">
                  <a:moveTo>
                    <a:pt x="0" y="0"/>
                  </a:moveTo>
                  <a:lnTo>
                    <a:pt x="0" y="879783"/>
                  </a:lnTo>
                  <a:lnTo>
                    <a:pt x="5055012" y="879783"/>
                  </a:lnTo>
                  <a:lnTo>
                    <a:pt x="5055012" y="0"/>
                  </a:lnTo>
                  <a:lnTo>
                    <a:pt x="0" y="0"/>
                  </a:lnTo>
                  <a:close/>
                  <a:moveTo>
                    <a:pt x="4994052" y="818823"/>
                  </a:moveTo>
                  <a:lnTo>
                    <a:pt x="59690" y="818823"/>
                  </a:lnTo>
                  <a:lnTo>
                    <a:pt x="59690" y="59690"/>
                  </a:lnTo>
                  <a:lnTo>
                    <a:pt x="4994052" y="59690"/>
                  </a:lnTo>
                  <a:lnTo>
                    <a:pt x="4994052" y="818823"/>
                  </a:lnTo>
                  <a:close/>
                </a:path>
              </a:pathLst>
            </a:custGeom>
            <a:gradFill rotWithShape="1">
              <a:gsLst>
                <a:gs pos="0">
                  <a:srgbClr val="5170FF">
                    <a:alpha val="50000"/>
                  </a:srgbClr>
                </a:gs>
                <a:gs pos="100000">
                  <a:srgbClr val="FF66C4">
                    <a:alpha val="50000"/>
                  </a:srgbClr>
                </a:gs>
              </a:gsLst>
              <a:lin ang="0"/>
            </a:gradFill>
          </p:spPr>
        </p:sp>
      </p:grpSp>
      <p:grpSp>
        <p:nvGrpSpPr>
          <p:cNvPr id="10" name="Group 10"/>
          <p:cNvGrpSpPr/>
          <p:nvPr/>
        </p:nvGrpSpPr>
        <p:grpSpPr>
          <a:xfrm>
            <a:off x="873823" y="1836490"/>
            <a:ext cx="16385477" cy="5817883"/>
            <a:chOff x="0" y="0"/>
            <a:chExt cx="5055012" cy="1794850"/>
          </a:xfrm>
        </p:grpSpPr>
        <p:sp>
          <p:nvSpPr>
            <p:cNvPr id="11" name="Freeform 11"/>
            <p:cNvSpPr/>
            <p:nvPr/>
          </p:nvSpPr>
          <p:spPr>
            <a:xfrm>
              <a:off x="0" y="0"/>
              <a:ext cx="5055012" cy="1794850"/>
            </a:xfrm>
            <a:custGeom>
              <a:avLst/>
              <a:gdLst/>
              <a:ahLst/>
              <a:cxnLst/>
              <a:rect l="l" t="t" r="r" b="b"/>
              <a:pathLst>
                <a:path w="5055012" h="1794850">
                  <a:moveTo>
                    <a:pt x="0" y="0"/>
                  </a:moveTo>
                  <a:lnTo>
                    <a:pt x="0" y="1794850"/>
                  </a:lnTo>
                  <a:lnTo>
                    <a:pt x="5055012" y="1794850"/>
                  </a:lnTo>
                  <a:lnTo>
                    <a:pt x="5055012" y="0"/>
                  </a:lnTo>
                  <a:lnTo>
                    <a:pt x="0" y="0"/>
                  </a:lnTo>
                  <a:close/>
                  <a:moveTo>
                    <a:pt x="4994052" y="1733890"/>
                  </a:moveTo>
                  <a:lnTo>
                    <a:pt x="59690" y="1733890"/>
                  </a:lnTo>
                  <a:lnTo>
                    <a:pt x="59690" y="59690"/>
                  </a:lnTo>
                  <a:lnTo>
                    <a:pt x="4994052" y="59690"/>
                  </a:lnTo>
                  <a:lnTo>
                    <a:pt x="4994052" y="1733890"/>
                  </a:lnTo>
                  <a:close/>
                </a:path>
              </a:pathLst>
            </a:custGeom>
            <a:gradFill rotWithShape="1">
              <a:gsLst>
                <a:gs pos="0">
                  <a:srgbClr val="5170FF">
                    <a:alpha val="50000"/>
                  </a:srgbClr>
                </a:gs>
                <a:gs pos="100000">
                  <a:srgbClr val="FF66C4">
                    <a:alpha val="50000"/>
                  </a:srgbClr>
                </a:gs>
              </a:gsLst>
              <a:lin ang="0"/>
            </a:gradFill>
          </p:spPr>
        </p:sp>
      </p:grpSp>
      <p:sp>
        <p:nvSpPr>
          <p:cNvPr id="12" name="Freeform 12"/>
          <p:cNvSpPr/>
          <p:nvPr/>
        </p:nvSpPr>
        <p:spPr>
          <a:xfrm>
            <a:off x="1028700" y="2055993"/>
            <a:ext cx="16085145" cy="5406885"/>
          </a:xfrm>
          <a:custGeom>
            <a:avLst/>
            <a:gdLst/>
            <a:ahLst/>
            <a:cxnLst/>
            <a:rect l="l" t="t" r="r" b="b"/>
            <a:pathLst>
              <a:path w="16085145" h="5406885">
                <a:moveTo>
                  <a:pt x="0" y="0"/>
                </a:moveTo>
                <a:lnTo>
                  <a:pt x="16085145" y="0"/>
                </a:lnTo>
                <a:lnTo>
                  <a:pt x="16085145" y="5406885"/>
                </a:lnTo>
                <a:lnTo>
                  <a:pt x="0" y="5406885"/>
                </a:lnTo>
                <a:lnTo>
                  <a:pt x="0" y="0"/>
                </a:lnTo>
                <a:close/>
              </a:path>
            </a:pathLst>
          </a:custGeom>
          <a:blipFill>
            <a:blip r:embed="rId3"/>
            <a:stretch>
              <a:fillRect/>
            </a:stretch>
          </a:blipFill>
        </p:spPr>
      </p:sp>
      <p:sp>
        <p:nvSpPr>
          <p:cNvPr id="13" name="TextBox 13"/>
          <p:cNvSpPr txBox="1"/>
          <p:nvPr/>
        </p:nvSpPr>
        <p:spPr>
          <a:xfrm>
            <a:off x="3342963" y="458048"/>
            <a:ext cx="11602075" cy="570866"/>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uli Bold"/>
              </a:rPr>
              <a:t>E. Identify Top Correlations for Different Scenarios</a:t>
            </a:r>
          </a:p>
        </p:txBody>
      </p:sp>
      <p:sp>
        <p:nvSpPr>
          <p:cNvPr id="14" name="TextBox 14"/>
          <p:cNvSpPr txBox="1"/>
          <p:nvPr/>
        </p:nvSpPr>
        <p:spPr>
          <a:xfrm>
            <a:off x="5897177" y="8105633"/>
            <a:ext cx="6338769" cy="488316"/>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Muli Bold"/>
              </a:rPr>
              <a:t>Top Correlation for Non-Defaulters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856459" y="7566842"/>
            <a:ext cx="6575081" cy="1144339"/>
            <a:chOff x="0" y="0"/>
            <a:chExt cx="5055012" cy="879783"/>
          </a:xfrm>
        </p:grpSpPr>
        <p:sp>
          <p:nvSpPr>
            <p:cNvPr id="3" name="Freeform 3"/>
            <p:cNvSpPr/>
            <p:nvPr/>
          </p:nvSpPr>
          <p:spPr>
            <a:xfrm>
              <a:off x="0" y="0"/>
              <a:ext cx="5055012" cy="879783"/>
            </a:xfrm>
            <a:custGeom>
              <a:avLst/>
              <a:gdLst/>
              <a:ahLst/>
              <a:cxnLst/>
              <a:rect l="l" t="t" r="r" b="b"/>
              <a:pathLst>
                <a:path w="5055012" h="879783">
                  <a:moveTo>
                    <a:pt x="0" y="0"/>
                  </a:moveTo>
                  <a:lnTo>
                    <a:pt x="0" y="879783"/>
                  </a:lnTo>
                  <a:lnTo>
                    <a:pt x="5055012" y="879783"/>
                  </a:lnTo>
                  <a:lnTo>
                    <a:pt x="5055012" y="0"/>
                  </a:lnTo>
                  <a:lnTo>
                    <a:pt x="0" y="0"/>
                  </a:lnTo>
                  <a:close/>
                  <a:moveTo>
                    <a:pt x="4994052" y="818823"/>
                  </a:moveTo>
                  <a:lnTo>
                    <a:pt x="59690" y="818823"/>
                  </a:lnTo>
                  <a:lnTo>
                    <a:pt x="59690" y="59690"/>
                  </a:lnTo>
                  <a:lnTo>
                    <a:pt x="4994052" y="59690"/>
                  </a:lnTo>
                  <a:lnTo>
                    <a:pt x="4994052" y="818823"/>
                  </a:lnTo>
                  <a:close/>
                </a:path>
              </a:pathLst>
            </a:custGeom>
            <a:gradFill rotWithShape="1">
              <a:gsLst>
                <a:gs pos="0">
                  <a:srgbClr val="5170FF">
                    <a:alpha val="50000"/>
                  </a:srgbClr>
                </a:gs>
                <a:gs pos="100000">
                  <a:srgbClr val="FF66C4">
                    <a:alpha val="50000"/>
                  </a:srgbClr>
                </a:gs>
              </a:gsLst>
              <a:lin ang="0"/>
            </a:gradFill>
          </p:spPr>
        </p:sp>
      </p:grpSp>
      <p:grpSp>
        <p:nvGrpSpPr>
          <p:cNvPr id="4" name="Group 4"/>
          <p:cNvGrpSpPr/>
          <p:nvPr/>
        </p:nvGrpSpPr>
        <p:grpSpPr>
          <a:xfrm>
            <a:off x="951261" y="2166819"/>
            <a:ext cx="16385477" cy="5154887"/>
            <a:chOff x="0" y="0"/>
            <a:chExt cx="5055012" cy="1590312"/>
          </a:xfrm>
        </p:grpSpPr>
        <p:sp>
          <p:nvSpPr>
            <p:cNvPr id="5" name="Freeform 5"/>
            <p:cNvSpPr/>
            <p:nvPr/>
          </p:nvSpPr>
          <p:spPr>
            <a:xfrm>
              <a:off x="0" y="0"/>
              <a:ext cx="5055012" cy="1590312"/>
            </a:xfrm>
            <a:custGeom>
              <a:avLst/>
              <a:gdLst/>
              <a:ahLst/>
              <a:cxnLst/>
              <a:rect l="l" t="t" r="r" b="b"/>
              <a:pathLst>
                <a:path w="5055012" h="1590312">
                  <a:moveTo>
                    <a:pt x="0" y="0"/>
                  </a:moveTo>
                  <a:lnTo>
                    <a:pt x="0" y="1590312"/>
                  </a:lnTo>
                  <a:lnTo>
                    <a:pt x="5055012" y="1590312"/>
                  </a:lnTo>
                  <a:lnTo>
                    <a:pt x="5055012" y="0"/>
                  </a:lnTo>
                  <a:lnTo>
                    <a:pt x="0" y="0"/>
                  </a:lnTo>
                  <a:close/>
                  <a:moveTo>
                    <a:pt x="4994052" y="1529352"/>
                  </a:moveTo>
                  <a:lnTo>
                    <a:pt x="59690" y="1529352"/>
                  </a:lnTo>
                  <a:lnTo>
                    <a:pt x="59690" y="59690"/>
                  </a:lnTo>
                  <a:lnTo>
                    <a:pt x="4994052" y="59690"/>
                  </a:lnTo>
                  <a:lnTo>
                    <a:pt x="4994052" y="1529352"/>
                  </a:lnTo>
                  <a:close/>
                </a:path>
              </a:pathLst>
            </a:custGeom>
            <a:gradFill rotWithShape="1">
              <a:gsLst>
                <a:gs pos="0">
                  <a:srgbClr val="5170FF">
                    <a:alpha val="50000"/>
                  </a:srgbClr>
                </a:gs>
                <a:gs pos="100000">
                  <a:srgbClr val="FF66C4">
                    <a:alpha val="50000"/>
                  </a:srgbClr>
                </a:gs>
              </a:gsLst>
              <a:lin ang="0"/>
            </a:gradFill>
          </p:spPr>
        </p:sp>
      </p:grpSp>
      <p:sp>
        <p:nvSpPr>
          <p:cNvPr id="6" name="Freeform 6"/>
          <p:cNvSpPr/>
          <p:nvPr/>
        </p:nvSpPr>
        <p:spPr>
          <a:xfrm>
            <a:off x="1106139" y="2390337"/>
            <a:ext cx="16015339" cy="4709659"/>
          </a:xfrm>
          <a:custGeom>
            <a:avLst/>
            <a:gdLst/>
            <a:ahLst/>
            <a:cxnLst/>
            <a:rect l="l" t="t" r="r" b="b"/>
            <a:pathLst>
              <a:path w="16015339" h="4709659">
                <a:moveTo>
                  <a:pt x="0" y="0"/>
                </a:moveTo>
                <a:lnTo>
                  <a:pt x="16015339" y="0"/>
                </a:lnTo>
                <a:lnTo>
                  <a:pt x="16015339" y="4709659"/>
                </a:lnTo>
                <a:lnTo>
                  <a:pt x="0" y="4709659"/>
                </a:lnTo>
                <a:lnTo>
                  <a:pt x="0" y="0"/>
                </a:lnTo>
                <a:close/>
              </a:path>
            </a:pathLst>
          </a:custGeom>
          <a:blipFill>
            <a:blip r:embed="rId2"/>
            <a:stretch>
              <a:fillRect/>
            </a:stretch>
          </a:blipFill>
        </p:spPr>
      </p:sp>
      <p:sp>
        <p:nvSpPr>
          <p:cNvPr id="7" name="TextBox 7"/>
          <p:cNvSpPr txBox="1"/>
          <p:nvPr/>
        </p:nvSpPr>
        <p:spPr>
          <a:xfrm>
            <a:off x="10340972" y="1292294"/>
            <a:ext cx="6918328" cy="372745"/>
          </a:xfrm>
          <a:prstGeom prst="rect">
            <a:avLst/>
          </a:prstGeom>
        </p:spPr>
        <p:txBody>
          <a:bodyPr lIns="0" tIns="0" rIns="0" bIns="0" rtlCol="0" anchor="t">
            <a:spAutoFit/>
          </a:bodyPr>
          <a:lstStyle/>
          <a:p>
            <a:pPr algn="ctr">
              <a:lnSpc>
                <a:spcPts val="3079"/>
              </a:lnSpc>
              <a:spcBef>
                <a:spcPct val="0"/>
              </a:spcBef>
            </a:pPr>
            <a:r>
              <a:rPr lang="en-US" sz="2199">
                <a:solidFill>
                  <a:srgbClr val="000000"/>
                </a:solidFill>
                <a:latin typeface="Muli Bold"/>
              </a:rPr>
              <a:t>E. Identify Top Correlations for Different Scenarios</a:t>
            </a:r>
          </a:p>
        </p:txBody>
      </p:sp>
      <p:sp>
        <p:nvSpPr>
          <p:cNvPr id="8" name="TextBox 8"/>
          <p:cNvSpPr txBox="1"/>
          <p:nvPr/>
        </p:nvSpPr>
        <p:spPr>
          <a:xfrm>
            <a:off x="5974615" y="7848989"/>
            <a:ext cx="6338769" cy="488316"/>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Muli Bold"/>
              </a:rPr>
              <a:t>Top Correlation for Defaulters</a:t>
            </a:r>
          </a:p>
        </p:txBody>
      </p:sp>
      <p:sp>
        <p:nvSpPr>
          <p:cNvPr id="9" name="Freeform 9"/>
          <p:cNvSpPr/>
          <p:nvPr/>
        </p:nvSpPr>
        <p:spPr>
          <a:xfrm>
            <a:off x="-893223" y="-7326373"/>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5368" y="4523860"/>
            <a:ext cx="5811470" cy="1371600"/>
          </a:xfrm>
          <a:prstGeom prst="rect">
            <a:avLst/>
          </a:prstGeom>
        </p:spPr>
        <p:txBody>
          <a:bodyPr lIns="0" tIns="0" rIns="0" bIns="0" rtlCol="0" anchor="t">
            <a:spAutoFit/>
          </a:bodyPr>
          <a:lstStyle/>
          <a:p>
            <a:pPr algn="l">
              <a:lnSpc>
                <a:spcPts val="10800"/>
              </a:lnSpc>
            </a:pPr>
            <a:r>
              <a:rPr lang="en-US" sz="9000">
                <a:solidFill>
                  <a:srgbClr val="000000"/>
                </a:solidFill>
                <a:latin typeface="Playfair Display Bold"/>
              </a:rPr>
              <a:t>Thank You</a:t>
            </a:r>
          </a:p>
        </p:txBody>
      </p:sp>
      <p:grpSp>
        <p:nvGrpSpPr>
          <p:cNvPr id="3" name="Group 3"/>
          <p:cNvGrpSpPr/>
          <p:nvPr/>
        </p:nvGrpSpPr>
        <p:grpSpPr>
          <a:xfrm>
            <a:off x="10665368" y="4391540"/>
            <a:ext cx="5811470" cy="1503920"/>
            <a:chOff x="0" y="0"/>
            <a:chExt cx="4467937" cy="1156234"/>
          </a:xfrm>
        </p:grpSpPr>
        <p:sp>
          <p:nvSpPr>
            <p:cNvPr id="4" name="Freeform 4"/>
            <p:cNvSpPr/>
            <p:nvPr/>
          </p:nvSpPr>
          <p:spPr>
            <a:xfrm>
              <a:off x="0" y="0"/>
              <a:ext cx="4467937" cy="1156234"/>
            </a:xfrm>
            <a:custGeom>
              <a:avLst/>
              <a:gdLst/>
              <a:ahLst/>
              <a:cxnLst/>
              <a:rect l="l" t="t" r="r" b="b"/>
              <a:pathLst>
                <a:path w="4467937" h="1156234">
                  <a:moveTo>
                    <a:pt x="0" y="0"/>
                  </a:moveTo>
                  <a:lnTo>
                    <a:pt x="0" y="1156234"/>
                  </a:lnTo>
                  <a:lnTo>
                    <a:pt x="4467937" y="1156234"/>
                  </a:lnTo>
                  <a:lnTo>
                    <a:pt x="4467937" y="0"/>
                  </a:lnTo>
                  <a:lnTo>
                    <a:pt x="0" y="0"/>
                  </a:lnTo>
                  <a:close/>
                  <a:moveTo>
                    <a:pt x="4406977" y="1095274"/>
                  </a:moveTo>
                  <a:lnTo>
                    <a:pt x="59690" y="1095274"/>
                  </a:lnTo>
                  <a:lnTo>
                    <a:pt x="59690" y="59690"/>
                  </a:lnTo>
                  <a:lnTo>
                    <a:pt x="4406977" y="59690"/>
                  </a:lnTo>
                  <a:lnTo>
                    <a:pt x="4406977" y="1095274"/>
                  </a:lnTo>
                  <a:close/>
                </a:path>
              </a:pathLst>
            </a:custGeom>
            <a:gradFill rotWithShape="1">
              <a:gsLst>
                <a:gs pos="0">
                  <a:srgbClr val="5170FF">
                    <a:alpha val="50000"/>
                  </a:srgbClr>
                </a:gs>
                <a:gs pos="100000">
                  <a:srgbClr val="FF66C4">
                    <a:alpha val="50000"/>
                  </a:srgbClr>
                </a:gs>
              </a:gsLst>
              <a:lin ang="0"/>
            </a:gradFill>
          </p:spPr>
        </p:sp>
      </p:grpSp>
      <p:sp>
        <p:nvSpPr>
          <p:cNvPr id="5" name="Freeform 5"/>
          <p:cNvSpPr/>
          <p:nvPr/>
        </p:nvSpPr>
        <p:spPr>
          <a:xfrm>
            <a:off x="0" y="2750992"/>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5886653"/>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98673" y="7976624"/>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67005" y="180937"/>
            <a:ext cx="17153991" cy="7474882"/>
            <a:chOff x="0" y="0"/>
            <a:chExt cx="13188222" cy="5746791"/>
          </a:xfrm>
        </p:grpSpPr>
        <p:sp>
          <p:nvSpPr>
            <p:cNvPr id="4" name="Freeform 4"/>
            <p:cNvSpPr/>
            <p:nvPr/>
          </p:nvSpPr>
          <p:spPr>
            <a:xfrm>
              <a:off x="0" y="0"/>
              <a:ext cx="13188221" cy="5746791"/>
            </a:xfrm>
            <a:custGeom>
              <a:avLst/>
              <a:gdLst/>
              <a:ahLst/>
              <a:cxnLst/>
              <a:rect l="l" t="t" r="r" b="b"/>
              <a:pathLst>
                <a:path w="13188221" h="5746791">
                  <a:moveTo>
                    <a:pt x="0" y="0"/>
                  </a:moveTo>
                  <a:lnTo>
                    <a:pt x="0" y="5746791"/>
                  </a:lnTo>
                  <a:lnTo>
                    <a:pt x="13188221" y="5746791"/>
                  </a:lnTo>
                  <a:lnTo>
                    <a:pt x="13188221" y="0"/>
                  </a:lnTo>
                  <a:lnTo>
                    <a:pt x="0" y="0"/>
                  </a:lnTo>
                  <a:close/>
                  <a:moveTo>
                    <a:pt x="13127262" y="5685831"/>
                  </a:moveTo>
                  <a:lnTo>
                    <a:pt x="59690" y="5685831"/>
                  </a:lnTo>
                  <a:lnTo>
                    <a:pt x="59690" y="59690"/>
                  </a:lnTo>
                  <a:lnTo>
                    <a:pt x="13127262" y="59690"/>
                  </a:lnTo>
                  <a:lnTo>
                    <a:pt x="13127262" y="5685831"/>
                  </a:lnTo>
                  <a:close/>
                </a:path>
              </a:pathLst>
            </a:custGeom>
            <a:gradFill rotWithShape="1">
              <a:gsLst>
                <a:gs pos="0">
                  <a:srgbClr val="5170FF">
                    <a:alpha val="50000"/>
                  </a:srgbClr>
                </a:gs>
                <a:gs pos="100000">
                  <a:srgbClr val="FF66C4">
                    <a:alpha val="50000"/>
                  </a:srgbClr>
                </a:gs>
              </a:gsLst>
              <a:lin ang="0"/>
            </a:gradFill>
          </p:spPr>
        </p:sp>
      </p:grpSp>
      <p:sp>
        <p:nvSpPr>
          <p:cNvPr id="5" name="TextBox 5"/>
          <p:cNvSpPr txBox="1"/>
          <p:nvPr/>
        </p:nvSpPr>
        <p:spPr>
          <a:xfrm>
            <a:off x="770181" y="1722548"/>
            <a:ext cx="16747638" cy="4363085"/>
          </a:xfrm>
          <a:prstGeom prst="rect">
            <a:avLst/>
          </a:prstGeom>
        </p:spPr>
        <p:txBody>
          <a:bodyPr lIns="0" tIns="0" rIns="0" bIns="0" rtlCol="0" anchor="t">
            <a:spAutoFit/>
          </a:bodyPr>
          <a:lstStyle/>
          <a:p>
            <a:pPr algn="just">
              <a:lnSpc>
                <a:spcPts val="3834"/>
              </a:lnSpc>
            </a:pPr>
            <a:r>
              <a:rPr lang="en-US" sz="2949">
                <a:solidFill>
                  <a:srgbClr val="000000"/>
                </a:solidFill>
                <a:latin typeface="Muli"/>
              </a:rPr>
              <a:t>There are four possible outcomes when it comes to loon applications: </a:t>
            </a:r>
          </a:p>
          <a:p>
            <a:pPr algn="just">
              <a:lnSpc>
                <a:spcPts val="3834"/>
              </a:lnSpc>
            </a:pPr>
            <a:endParaRPr lang="en-US" sz="2949">
              <a:solidFill>
                <a:srgbClr val="000000"/>
              </a:solidFill>
              <a:latin typeface="Muli"/>
            </a:endParaRPr>
          </a:p>
          <a:p>
            <a:pPr algn="just">
              <a:lnSpc>
                <a:spcPts val="3834"/>
              </a:lnSpc>
            </a:pPr>
            <a:r>
              <a:rPr lang="en-US" sz="2949">
                <a:solidFill>
                  <a:srgbClr val="000000"/>
                </a:solidFill>
                <a:latin typeface="Muli Bold"/>
              </a:rPr>
              <a:t>1.</a:t>
            </a:r>
            <a:r>
              <a:rPr lang="en-US" sz="2949">
                <a:solidFill>
                  <a:srgbClr val="000000"/>
                </a:solidFill>
                <a:latin typeface="Muli"/>
              </a:rPr>
              <a:t> Approvat: The loan request is approved by the employer.</a:t>
            </a:r>
          </a:p>
          <a:p>
            <a:pPr algn="just">
              <a:lnSpc>
                <a:spcPts val="3834"/>
              </a:lnSpc>
            </a:pPr>
            <a:r>
              <a:rPr lang="en-US" sz="2949">
                <a:solidFill>
                  <a:srgbClr val="000000"/>
                </a:solidFill>
                <a:latin typeface="Muli Bold"/>
              </a:rPr>
              <a:t>2.</a:t>
            </a:r>
            <a:r>
              <a:rPr lang="en-US" sz="2949">
                <a:solidFill>
                  <a:srgbClr val="000000"/>
                </a:solidFill>
                <a:latin typeface="Muli"/>
              </a:rPr>
              <a:t> Cancellation: if the application is approved, the client may choose to withdraw it.</a:t>
            </a:r>
          </a:p>
          <a:p>
            <a:pPr algn="just">
              <a:lnSpc>
                <a:spcPts val="3834"/>
              </a:lnSpc>
            </a:pPr>
            <a:r>
              <a:rPr lang="en-US" sz="2949">
                <a:solidFill>
                  <a:srgbClr val="000000"/>
                </a:solidFill>
                <a:latin typeface="Muli Bold"/>
              </a:rPr>
              <a:t>3.</a:t>
            </a:r>
            <a:r>
              <a:rPr lang="en-US" sz="2949">
                <a:solidFill>
                  <a:srgbClr val="000000"/>
                </a:solidFill>
                <a:latin typeface="Muli"/>
              </a:rPr>
              <a:t> Refusal: The loan request is rejected by the firm.</a:t>
            </a:r>
          </a:p>
          <a:p>
            <a:pPr algn="just">
              <a:lnSpc>
                <a:spcPts val="3834"/>
              </a:lnSpc>
            </a:pPr>
            <a:r>
              <a:rPr lang="en-US" sz="2949">
                <a:solidFill>
                  <a:srgbClr val="000000"/>
                </a:solidFill>
                <a:latin typeface="Muli Bold"/>
              </a:rPr>
              <a:t>4.</a:t>
            </a:r>
            <a:r>
              <a:rPr lang="en-US" sz="2949">
                <a:solidFill>
                  <a:srgbClr val="000000"/>
                </a:solidFill>
                <a:latin typeface="Muli"/>
              </a:rPr>
              <a:t> Unused Offer: Even after being approved, the borrower decides not to use the loan.</a:t>
            </a:r>
          </a:p>
          <a:p>
            <a:pPr algn="just">
              <a:lnSpc>
                <a:spcPts val="3834"/>
              </a:lnSpc>
            </a:pPr>
            <a:endParaRPr lang="en-US" sz="2949">
              <a:solidFill>
                <a:srgbClr val="000000"/>
              </a:solidFill>
              <a:latin typeface="Muli"/>
            </a:endParaRPr>
          </a:p>
          <a:p>
            <a:pPr algn="just">
              <a:lnSpc>
                <a:spcPts val="3834"/>
              </a:lnSpc>
              <a:spcBef>
                <a:spcPct val="0"/>
              </a:spcBef>
            </a:pPr>
            <a:r>
              <a:rPr lang="en-US" sz="2949">
                <a:solidFill>
                  <a:srgbClr val="000000"/>
                </a:solidFill>
                <a:latin typeface="Muli"/>
              </a:rPr>
              <a:t>This project's main goal is to apply exploratory data analysis (EDA) to find out how loan and customer characteristics affect the likelihood of default</a:t>
            </a:r>
          </a:p>
        </p:txBody>
      </p:sp>
      <p:sp>
        <p:nvSpPr>
          <p:cNvPr id="6" name="TextBox 6"/>
          <p:cNvSpPr txBox="1"/>
          <p:nvPr/>
        </p:nvSpPr>
        <p:spPr>
          <a:xfrm>
            <a:off x="567005" y="7967099"/>
            <a:ext cx="3629999" cy="476250"/>
          </a:xfrm>
          <a:prstGeom prst="rect">
            <a:avLst/>
          </a:prstGeom>
        </p:spPr>
        <p:txBody>
          <a:bodyPr lIns="0" tIns="0" rIns="0" bIns="0" rtlCol="0" anchor="t">
            <a:spAutoFit/>
          </a:bodyPr>
          <a:lstStyle/>
          <a:p>
            <a:pPr algn="l">
              <a:lnSpc>
                <a:spcPts val="3720"/>
              </a:lnSpc>
            </a:pPr>
            <a:r>
              <a:rPr lang="en-US" sz="3100">
                <a:solidFill>
                  <a:srgbClr val="000000"/>
                </a:solidFill>
                <a:latin typeface="Playfair Display Bold"/>
              </a:rPr>
              <a:t>Project Description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27988" y="-6695490"/>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3520535"/>
            <a:ext cx="5148474" cy="2743200"/>
          </a:xfrm>
          <a:prstGeom prst="rect">
            <a:avLst/>
          </a:prstGeom>
        </p:spPr>
        <p:txBody>
          <a:bodyPr lIns="0" tIns="0" rIns="0" bIns="0" rtlCol="0" anchor="t">
            <a:spAutoFit/>
          </a:bodyPr>
          <a:lstStyle/>
          <a:p>
            <a:pPr algn="l">
              <a:lnSpc>
                <a:spcPts val="10800"/>
              </a:lnSpc>
            </a:pPr>
            <a:r>
              <a:rPr lang="en-US" sz="9000">
                <a:solidFill>
                  <a:srgbClr val="000000"/>
                </a:solidFill>
                <a:latin typeface="Playfair Display Bold"/>
              </a:rPr>
              <a:t>Business Objective</a:t>
            </a:r>
          </a:p>
        </p:txBody>
      </p:sp>
      <p:grpSp>
        <p:nvGrpSpPr>
          <p:cNvPr id="4" name="Group 4"/>
          <p:cNvGrpSpPr/>
          <p:nvPr/>
        </p:nvGrpSpPr>
        <p:grpSpPr>
          <a:xfrm>
            <a:off x="7584928" y="2582342"/>
            <a:ext cx="10190534" cy="5122315"/>
            <a:chOff x="0" y="0"/>
            <a:chExt cx="7834622" cy="3938106"/>
          </a:xfrm>
        </p:grpSpPr>
        <p:sp>
          <p:nvSpPr>
            <p:cNvPr id="5" name="Freeform 5"/>
            <p:cNvSpPr/>
            <p:nvPr/>
          </p:nvSpPr>
          <p:spPr>
            <a:xfrm>
              <a:off x="0" y="0"/>
              <a:ext cx="7834622" cy="3938106"/>
            </a:xfrm>
            <a:custGeom>
              <a:avLst/>
              <a:gdLst/>
              <a:ahLst/>
              <a:cxnLst/>
              <a:rect l="l" t="t" r="r" b="b"/>
              <a:pathLst>
                <a:path w="7834622" h="3938106">
                  <a:moveTo>
                    <a:pt x="0" y="0"/>
                  </a:moveTo>
                  <a:lnTo>
                    <a:pt x="0" y="3938106"/>
                  </a:lnTo>
                  <a:lnTo>
                    <a:pt x="7834622" y="3938106"/>
                  </a:lnTo>
                  <a:lnTo>
                    <a:pt x="7834622" y="0"/>
                  </a:lnTo>
                  <a:lnTo>
                    <a:pt x="0" y="0"/>
                  </a:lnTo>
                  <a:close/>
                  <a:moveTo>
                    <a:pt x="7773662" y="3877146"/>
                  </a:moveTo>
                  <a:lnTo>
                    <a:pt x="59690" y="3877146"/>
                  </a:lnTo>
                  <a:lnTo>
                    <a:pt x="59690" y="59690"/>
                  </a:lnTo>
                  <a:lnTo>
                    <a:pt x="7773662" y="59690"/>
                  </a:lnTo>
                  <a:lnTo>
                    <a:pt x="7773662" y="3877146"/>
                  </a:lnTo>
                  <a:close/>
                </a:path>
              </a:pathLst>
            </a:custGeom>
            <a:gradFill rotWithShape="1">
              <a:gsLst>
                <a:gs pos="0">
                  <a:srgbClr val="5170FF">
                    <a:alpha val="50000"/>
                  </a:srgbClr>
                </a:gs>
                <a:gs pos="100000">
                  <a:srgbClr val="FF66C4">
                    <a:alpha val="50000"/>
                  </a:srgbClr>
                </a:gs>
              </a:gsLst>
              <a:lin ang="0"/>
            </a:gradFill>
          </p:spPr>
        </p:sp>
      </p:grpSp>
      <p:sp>
        <p:nvSpPr>
          <p:cNvPr id="6" name="TextBox 6"/>
          <p:cNvSpPr txBox="1"/>
          <p:nvPr/>
        </p:nvSpPr>
        <p:spPr>
          <a:xfrm>
            <a:off x="7880244" y="2947700"/>
            <a:ext cx="9599902" cy="4841710"/>
          </a:xfrm>
          <a:prstGeom prst="rect">
            <a:avLst/>
          </a:prstGeom>
        </p:spPr>
        <p:txBody>
          <a:bodyPr lIns="0" tIns="0" rIns="0" bIns="0" rtlCol="0" anchor="t">
            <a:spAutoFit/>
          </a:bodyPr>
          <a:lstStyle/>
          <a:p>
            <a:pPr algn="just">
              <a:lnSpc>
                <a:spcPts val="3841"/>
              </a:lnSpc>
            </a:pPr>
            <a:r>
              <a:rPr lang="en-US" sz="2950" kern="100" dirty="0">
                <a:effectLst/>
                <a:latin typeface="Muli" panose="020B0604020202020204" charset="0"/>
                <a:ea typeface="Calibri" panose="020F0502020204030204" pitchFamily="34" charset="0"/>
                <a:cs typeface="Times New Roman" panose="02020603050405020304" pitchFamily="18" charset="0"/>
              </a:rPr>
              <a:t>This project's main goal is to identify trends that point to clients who could have trouble making their installment payments. This knowledge will help with strategic choices on whether to deny loan applications, reduce loan amounts, or provide higher interest rates to applicants who pose a risk. The organization hopes to improve loan approval procedures and make better lending judgements by understanding the main causes of loan defaults</a:t>
            </a:r>
            <a:endParaRPr lang="en-IN" sz="2950" kern="100" dirty="0">
              <a:effectLst/>
              <a:latin typeface="Muli" panose="020B0604020202020204" charset="0"/>
              <a:ea typeface="Calibri" panose="020F0502020204030204" pitchFamily="34" charset="0"/>
              <a:cs typeface="Times New Roman" panose="02020603050405020304" pitchFamily="18" charset="0"/>
            </a:endParaRPr>
          </a:p>
          <a:p>
            <a:pPr algn="just">
              <a:lnSpc>
                <a:spcPts val="3841"/>
              </a:lnSpc>
            </a:pPr>
            <a:r>
              <a:rPr lang="en-US" sz="2950" dirty="0">
                <a:solidFill>
                  <a:srgbClr val="000000"/>
                </a:solidFill>
                <a:latin typeface="Muli"/>
              </a:rPr>
              <a:t>.</a:t>
            </a:r>
          </a:p>
        </p:txBody>
      </p:sp>
      <p:sp>
        <p:nvSpPr>
          <p:cNvPr id="7" name="Freeform 7"/>
          <p:cNvSpPr/>
          <p:nvPr/>
        </p:nvSpPr>
        <p:spPr>
          <a:xfrm>
            <a:off x="-1322198" y="6790297"/>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7245" y="-6486899"/>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1939731" y="4019267"/>
            <a:ext cx="5319569" cy="1371600"/>
          </a:xfrm>
          <a:prstGeom prst="rect">
            <a:avLst/>
          </a:prstGeom>
        </p:spPr>
        <p:txBody>
          <a:bodyPr lIns="0" tIns="0" rIns="0" bIns="0" rtlCol="0" anchor="t">
            <a:spAutoFit/>
          </a:bodyPr>
          <a:lstStyle/>
          <a:p>
            <a:pPr algn="l">
              <a:lnSpc>
                <a:spcPts val="10800"/>
              </a:lnSpc>
            </a:pPr>
            <a:r>
              <a:rPr lang="en-US" sz="9000">
                <a:solidFill>
                  <a:srgbClr val="000000"/>
                </a:solidFill>
                <a:latin typeface="Playfair Display Bold"/>
              </a:rPr>
              <a:t>Approach</a:t>
            </a:r>
          </a:p>
        </p:txBody>
      </p:sp>
      <p:grpSp>
        <p:nvGrpSpPr>
          <p:cNvPr id="4" name="Group 4"/>
          <p:cNvGrpSpPr/>
          <p:nvPr/>
        </p:nvGrpSpPr>
        <p:grpSpPr>
          <a:xfrm>
            <a:off x="377519" y="2860373"/>
            <a:ext cx="10190534" cy="4571533"/>
            <a:chOff x="0" y="0"/>
            <a:chExt cx="7834622" cy="3514657"/>
          </a:xfrm>
        </p:grpSpPr>
        <p:sp>
          <p:nvSpPr>
            <p:cNvPr id="5" name="Freeform 5"/>
            <p:cNvSpPr/>
            <p:nvPr/>
          </p:nvSpPr>
          <p:spPr>
            <a:xfrm>
              <a:off x="0" y="0"/>
              <a:ext cx="7834622" cy="3514657"/>
            </a:xfrm>
            <a:custGeom>
              <a:avLst/>
              <a:gdLst/>
              <a:ahLst/>
              <a:cxnLst/>
              <a:rect l="l" t="t" r="r" b="b"/>
              <a:pathLst>
                <a:path w="7834622" h="3514657">
                  <a:moveTo>
                    <a:pt x="0" y="0"/>
                  </a:moveTo>
                  <a:lnTo>
                    <a:pt x="0" y="3514657"/>
                  </a:lnTo>
                  <a:lnTo>
                    <a:pt x="7834622" y="3514657"/>
                  </a:lnTo>
                  <a:lnTo>
                    <a:pt x="7834622" y="0"/>
                  </a:lnTo>
                  <a:lnTo>
                    <a:pt x="0" y="0"/>
                  </a:lnTo>
                  <a:close/>
                  <a:moveTo>
                    <a:pt x="7773662" y="3453697"/>
                  </a:moveTo>
                  <a:lnTo>
                    <a:pt x="59690" y="3453697"/>
                  </a:lnTo>
                  <a:lnTo>
                    <a:pt x="59690" y="59690"/>
                  </a:lnTo>
                  <a:lnTo>
                    <a:pt x="7773662" y="59690"/>
                  </a:lnTo>
                  <a:lnTo>
                    <a:pt x="7773662" y="3453697"/>
                  </a:lnTo>
                  <a:close/>
                </a:path>
              </a:pathLst>
            </a:custGeom>
            <a:gradFill rotWithShape="1">
              <a:gsLst>
                <a:gs pos="0">
                  <a:srgbClr val="5170FF">
                    <a:alpha val="50000"/>
                  </a:srgbClr>
                </a:gs>
                <a:gs pos="100000">
                  <a:srgbClr val="FF66C4">
                    <a:alpha val="50000"/>
                  </a:srgbClr>
                </a:gs>
              </a:gsLst>
              <a:lin ang="0"/>
            </a:gradFill>
          </p:spPr>
        </p:sp>
      </p:grpSp>
      <p:sp>
        <p:nvSpPr>
          <p:cNvPr id="6" name="TextBox 6"/>
          <p:cNvSpPr txBox="1"/>
          <p:nvPr/>
        </p:nvSpPr>
        <p:spPr>
          <a:xfrm>
            <a:off x="544513" y="3433475"/>
            <a:ext cx="9599902" cy="3391474"/>
          </a:xfrm>
          <a:prstGeom prst="rect">
            <a:avLst/>
          </a:prstGeom>
        </p:spPr>
        <p:txBody>
          <a:bodyPr lIns="0" tIns="0" rIns="0" bIns="0" rtlCol="0" anchor="t">
            <a:spAutoFit/>
          </a:bodyPr>
          <a:lstStyle/>
          <a:p>
            <a:pPr marL="637938" lvl="1" indent="-318969" algn="just">
              <a:lnSpc>
                <a:spcPts val="3841"/>
              </a:lnSpc>
              <a:buFont typeface="Arial"/>
              <a:buChar char="•"/>
            </a:pPr>
            <a:r>
              <a:rPr lang="en-US" sz="2954">
                <a:solidFill>
                  <a:srgbClr val="000000"/>
                </a:solidFill>
                <a:latin typeface="Muli"/>
              </a:rPr>
              <a:t>We have tables in our databases that provide a lot of information on bank loans. Before running a series of queries to get pertinent data from the database, we carefully examined the dataset.</a:t>
            </a:r>
          </a:p>
          <a:p>
            <a:pPr marL="637938" lvl="1" indent="-318969" algn="just">
              <a:lnSpc>
                <a:spcPts val="3841"/>
              </a:lnSpc>
              <a:buFont typeface="Arial"/>
              <a:buChar char="•"/>
            </a:pPr>
            <a:r>
              <a:rPr lang="en-US" sz="2954">
                <a:solidFill>
                  <a:srgbClr val="000000"/>
                </a:solidFill>
                <a:latin typeface="Muli"/>
              </a:rPr>
              <a:t>We clean the data and do various analysis to derive insights. After analysis we do data visualisation of results using graphs and charts.</a:t>
            </a:r>
          </a:p>
        </p:txBody>
      </p:sp>
      <p:sp>
        <p:nvSpPr>
          <p:cNvPr id="7" name="Freeform 7"/>
          <p:cNvSpPr/>
          <p:nvPr/>
        </p:nvSpPr>
        <p:spPr>
          <a:xfrm>
            <a:off x="9733962" y="7816871"/>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1762" y="5773766"/>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527522" y="3295719"/>
            <a:ext cx="4952361" cy="4124082"/>
            <a:chOff x="0" y="0"/>
            <a:chExt cx="3736132" cy="3111267"/>
          </a:xfrm>
        </p:grpSpPr>
        <p:sp>
          <p:nvSpPr>
            <p:cNvPr id="4" name="Freeform 4"/>
            <p:cNvSpPr/>
            <p:nvPr/>
          </p:nvSpPr>
          <p:spPr>
            <a:xfrm>
              <a:off x="0" y="0"/>
              <a:ext cx="3736132" cy="3111267"/>
            </a:xfrm>
            <a:custGeom>
              <a:avLst/>
              <a:gdLst/>
              <a:ahLst/>
              <a:cxnLst/>
              <a:rect l="l" t="t" r="r" b="b"/>
              <a:pathLst>
                <a:path w="3736132" h="3111267">
                  <a:moveTo>
                    <a:pt x="0" y="0"/>
                  </a:moveTo>
                  <a:lnTo>
                    <a:pt x="3736132" y="0"/>
                  </a:lnTo>
                  <a:lnTo>
                    <a:pt x="3736132" y="3111267"/>
                  </a:lnTo>
                  <a:lnTo>
                    <a:pt x="0" y="3111267"/>
                  </a:lnTo>
                  <a:close/>
                </a:path>
              </a:pathLst>
            </a:custGeom>
            <a:solidFill>
              <a:srgbClr val="FFFFFF"/>
            </a:solidFill>
            <a:ln w="38100" cap="sq">
              <a:gradFill>
                <a:gsLst>
                  <a:gs pos="0">
                    <a:srgbClr val="5170FF">
                      <a:alpha val="100000"/>
                    </a:srgbClr>
                  </a:gs>
                  <a:gs pos="100000">
                    <a:srgbClr val="FF66C4">
                      <a:alpha val="100000"/>
                    </a:srgbClr>
                  </a:gs>
                </a:gsLst>
                <a:lin ang="0"/>
              </a:gradFill>
              <a:prstDash val="solid"/>
              <a:miter/>
            </a:ln>
          </p:spPr>
        </p:sp>
        <p:sp>
          <p:nvSpPr>
            <p:cNvPr id="5" name="TextBox 5"/>
            <p:cNvSpPr txBox="1"/>
            <p:nvPr/>
          </p:nvSpPr>
          <p:spPr>
            <a:xfrm>
              <a:off x="0" y="-28575"/>
              <a:ext cx="3736132" cy="3139842"/>
            </a:xfrm>
            <a:prstGeom prst="rect">
              <a:avLst/>
            </a:prstGeom>
          </p:spPr>
          <p:txBody>
            <a:bodyPr lIns="254000" tIns="254000" rIns="254000" bIns="254000" rtlCol="0" anchor="ctr"/>
            <a:lstStyle/>
            <a:p>
              <a:pPr algn="l">
                <a:lnSpc>
                  <a:spcPts val="2520"/>
                </a:lnSpc>
              </a:pPr>
              <a:endParaRPr/>
            </a:p>
          </p:txBody>
        </p:sp>
      </p:grpSp>
      <p:sp>
        <p:nvSpPr>
          <p:cNvPr id="6" name="Freeform 6"/>
          <p:cNvSpPr/>
          <p:nvPr/>
        </p:nvSpPr>
        <p:spPr>
          <a:xfrm>
            <a:off x="13108023" y="-4118811"/>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0079814" y="3265334"/>
            <a:ext cx="4952361" cy="4124082"/>
            <a:chOff x="0" y="0"/>
            <a:chExt cx="3736132" cy="3111267"/>
          </a:xfrm>
        </p:grpSpPr>
        <p:sp>
          <p:nvSpPr>
            <p:cNvPr id="8" name="Freeform 8"/>
            <p:cNvSpPr/>
            <p:nvPr/>
          </p:nvSpPr>
          <p:spPr>
            <a:xfrm>
              <a:off x="0" y="0"/>
              <a:ext cx="3736132" cy="3111267"/>
            </a:xfrm>
            <a:custGeom>
              <a:avLst/>
              <a:gdLst/>
              <a:ahLst/>
              <a:cxnLst/>
              <a:rect l="l" t="t" r="r" b="b"/>
              <a:pathLst>
                <a:path w="3736132" h="3111267">
                  <a:moveTo>
                    <a:pt x="0" y="0"/>
                  </a:moveTo>
                  <a:lnTo>
                    <a:pt x="3736132" y="0"/>
                  </a:lnTo>
                  <a:lnTo>
                    <a:pt x="3736132" y="3111267"/>
                  </a:lnTo>
                  <a:lnTo>
                    <a:pt x="0" y="3111267"/>
                  </a:lnTo>
                  <a:close/>
                </a:path>
              </a:pathLst>
            </a:custGeom>
            <a:solidFill>
              <a:srgbClr val="FFFFFF"/>
            </a:solidFill>
            <a:ln w="38100" cap="sq">
              <a:gradFill>
                <a:gsLst>
                  <a:gs pos="0">
                    <a:srgbClr val="5170FF">
                      <a:alpha val="100000"/>
                    </a:srgbClr>
                  </a:gs>
                  <a:gs pos="100000">
                    <a:srgbClr val="FF66C4">
                      <a:alpha val="100000"/>
                    </a:srgbClr>
                  </a:gs>
                </a:gsLst>
                <a:lin ang="0"/>
              </a:gradFill>
              <a:prstDash val="solid"/>
              <a:miter/>
            </a:ln>
          </p:spPr>
        </p:sp>
        <p:sp>
          <p:nvSpPr>
            <p:cNvPr id="9" name="TextBox 9"/>
            <p:cNvSpPr txBox="1"/>
            <p:nvPr/>
          </p:nvSpPr>
          <p:spPr>
            <a:xfrm>
              <a:off x="0" y="-28575"/>
              <a:ext cx="3736132" cy="3139842"/>
            </a:xfrm>
            <a:prstGeom prst="rect">
              <a:avLst/>
            </a:prstGeom>
          </p:spPr>
          <p:txBody>
            <a:bodyPr lIns="254000" tIns="254000" rIns="254000" bIns="254000" rtlCol="0" anchor="ctr"/>
            <a:lstStyle/>
            <a:p>
              <a:pPr algn="l">
                <a:lnSpc>
                  <a:spcPts val="2520"/>
                </a:lnSpc>
              </a:pPr>
              <a:endParaRPr/>
            </a:p>
          </p:txBody>
        </p:sp>
      </p:grpSp>
      <p:sp>
        <p:nvSpPr>
          <p:cNvPr id="10" name="Freeform 10"/>
          <p:cNvSpPr/>
          <p:nvPr/>
        </p:nvSpPr>
        <p:spPr>
          <a:xfrm>
            <a:off x="3708069" y="3754216"/>
            <a:ext cx="2517055" cy="1573159"/>
          </a:xfrm>
          <a:custGeom>
            <a:avLst/>
            <a:gdLst/>
            <a:ahLst/>
            <a:cxnLst/>
            <a:rect l="l" t="t" r="r" b="b"/>
            <a:pathLst>
              <a:path w="2517055" h="1573159">
                <a:moveTo>
                  <a:pt x="0" y="0"/>
                </a:moveTo>
                <a:lnTo>
                  <a:pt x="2517054" y="0"/>
                </a:lnTo>
                <a:lnTo>
                  <a:pt x="2517054" y="1573159"/>
                </a:lnTo>
                <a:lnTo>
                  <a:pt x="0" y="1573159"/>
                </a:lnTo>
                <a:lnTo>
                  <a:pt x="0" y="0"/>
                </a:lnTo>
                <a:close/>
              </a:path>
            </a:pathLst>
          </a:custGeom>
          <a:blipFill>
            <a:blip r:embed="rId4"/>
            <a:stretch>
              <a:fillRect/>
            </a:stretch>
          </a:blipFill>
        </p:spPr>
      </p:sp>
      <p:sp>
        <p:nvSpPr>
          <p:cNvPr id="11" name="Freeform 11"/>
          <p:cNvSpPr/>
          <p:nvPr/>
        </p:nvSpPr>
        <p:spPr>
          <a:xfrm>
            <a:off x="11683358" y="3754216"/>
            <a:ext cx="1719593" cy="1573159"/>
          </a:xfrm>
          <a:custGeom>
            <a:avLst/>
            <a:gdLst/>
            <a:ahLst/>
            <a:cxnLst/>
            <a:rect l="l" t="t" r="r" b="b"/>
            <a:pathLst>
              <a:path w="1719593" h="1573159">
                <a:moveTo>
                  <a:pt x="0" y="0"/>
                </a:moveTo>
                <a:lnTo>
                  <a:pt x="1719593" y="0"/>
                </a:lnTo>
                <a:lnTo>
                  <a:pt x="1719593" y="1573159"/>
                </a:lnTo>
                <a:lnTo>
                  <a:pt x="0" y="1573159"/>
                </a:lnTo>
                <a:lnTo>
                  <a:pt x="0" y="0"/>
                </a:lnTo>
                <a:close/>
              </a:path>
            </a:pathLst>
          </a:custGeom>
          <a:blipFill>
            <a:blip r:embed="rId5"/>
            <a:stretch>
              <a:fillRect/>
            </a:stretch>
          </a:blipFill>
        </p:spPr>
      </p:sp>
      <p:sp>
        <p:nvSpPr>
          <p:cNvPr id="12" name="TextBox 12"/>
          <p:cNvSpPr txBox="1"/>
          <p:nvPr/>
        </p:nvSpPr>
        <p:spPr>
          <a:xfrm>
            <a:off x="3852601" y="5717178"/>
            <a:ext cx="2757092" cy="466725"/>
          </a:xfrm>
          <a:prstGeom prst="rect">
            <a:avLst/>
          </a:prstGeom>
        </p:spPr>
        <p:txBody>
          <a:bodyPr lIns="0" tIns="0" rIns="0" bIns="0" rtlCol="0" anchor="t">
            <a:spAutoFit/>
          </a:bodyPr>
          <a:lstStyle/>
          <a:p>
            <a:pPr algn="l">
              <a:lnSpc>
                <a:spcPts val="3899"/>
              </a:lnSpc>
            </a:pPr>
            <a:r>
              <a:rPr lang="en-US" sz="2999">
                <a:solidFill>
                  <a:srgbClr val="000000"/>
                </a:solidFill>
                <a:latin typeface="Muli Semi-Bold"/>
              </a:rPr>
              <a:t>Microsoft Excel</a:t>
            </a:r>
          </a:p>
        </p:txBody>
      </p:sp>
      <p:sp>
        <p:nvSpPr>
          <p:cNvPr id="13" name="TextBox 13"/>
          <p:cNvSpPr txBox="1"/>
          <p:nvPr/>
        </p:nvSpPr>
        <p:spPr>
          <a:xfrm>
            <a:off x="2778498" y="6457925"/>
            <a:ext cx="4450409" cy="650875"/>
          </a:xfrm>
          <a:prstGeom prst="rect">
            <a:avLst/>
          </a:prstGeom>
        </p:spPr>
        <p:txBody>
          <a:bodyPr lIns="0" tIns="0" rIns="0" bIns="0" rtlCol="0" anchor="t">
            <a:spAutoFit/>
          </a:bodyPr>
          <a:lstStyle/>
          <a:p>
            <a:pPr algn="l">
              <a:lnSpc>
                <a:spcPts val="2600"/>
              </a:lnSpc>
            </a:pPr>
            <a:r>
              <a:rPr lang="en-US" sz="2000">
                <a:solidFill>
                  <a:srgbClr val="000000"/>
                </a:solidFill>
                <a:latin typeface="Muli"/>
              </a:rPr>
              <a:t>All the tasks and questions are solved by using Excel.</a:t>
            </a:r>
          </a:p>
        </p:txBody>
      </p:sp>
      <p:sp>
        <p:nvSpPr>
          <p:cNvPr id="14" name="TextBox 14"/>
          <p:cNvSpPr txBox="1"/>
          <p:nvPr/>
        </p:nvSpPr>
        <p:spPr>
          <a:xfrm>
            <a:off x="1105539" y="1028700"/>
            <a:ext cx="9212412" cy="1371600"/>
          </a:xfrm>
          <a:prstGeom prst="rect">
            <a:avLst/>
          </a:prstGeom>
        </p:spPr>
        <p:txBody>
          <a:bodyPr lIns="0" tIns="0" rIns="0" bIns="0" rtlCol="0" anchor="t">
            <a:spAutoFit/>
          </a:bodyPr>
          <a:lstStyle/>
          <a:p>
            <a:pPr algn="l">
              <a:lnSpc>
                <a:spcPts val="10800"/>
              </a:lnSpc>
            </a:pPr>
            <a:r>
              <a:rPr lang="en-US" sz="9000">
                <a:solidFill>
                  <a:srgbClr val="000000"/>
                </a:solidFill>
                <a:latin typeface="Playfair Display Bold"/>
              </a:rPr>
              <a:t>Tack-Stack Used</a:t>
            </a:r>
          </a:p>
        </p:txBody>
      </p:sp>
      <p:sp>
        <p:nvSpPr>
          <p:cNvPr id="15" name="TextBox 15"/>
          <p:cNvSpPr txBox="1"/>
          <p:nvPr/>
        </p:nvSpPr>
        <p:spPr>
          <a:xfrm>
            <a:off x="10632217" y="5754716"/>
            <a:ext cx="3847555" cy="466725"/>
          </a:xfrm>
          <a:prstGeom prst="rect">
            <a:avLst/>
          </a:prstGeom>
        </p:spPr>
        <p:txBody>
          <a:bodyPr lIns="0" tIns="0" rIns="0" bIns="0" rtlCol="0" anchor="t">
            <a:spAutoFit/>
          </a:bodyPr>
          <a:lstStyle/>
          <a:p>
            <a:pPr algn="l">
              <a:lnSpc>
                <a:spcPts val="3899"/>
              </a:lnSpc>
            </a:pPr>
            <a:r>
              <a:rPr lang="en-US" sz="2999">
                <a:solidFill>
                  <a:srgbClr val="000000"/>
                </a:solidFill>
                <a:latin typeface="Muli Semi-Bold"/>
              </a:rPr>
              <a:t>Microsoft Powerpoint</a:t>
            </a:r>
          </a:p>
        </p:txBody>
      </p:sp>
      <p:sp>
        <p:nvSpPr>
          <p:cNvPr id="16" name="TextBox 16"/>
          <p:cNvSpPr txBox="1"/>
          <p:nvPr/>
        </p:nvSpPr>
        <p:spPr>
          <a:xfrm>
            <a:off x="10186043" y="6457925"/>
            <a:ext cx="4714225" cy="650875"/>
          </a:xfrm>
          <a:prstGeom prst="rect">
            <a:avLst/>
          </a:prstGeom>
        </p:spPr>
        <p:txBody>
          <a:bodyPr lIns="0" tIns="0" rIns="0" bIns="0" rtlCol="0" anchor="t">
            <a:spAutoFit/>
          </a:bodyPr>
          <a:lstStyle/>
          <a:p>
            <a:pPr algn="l">
              <a:lnSpc>
                <a:spcPts val="2600"/>
              </a:lnSpc>
            </a:pPr>
            <a:r>
              <a:rPr lang="en-US" sz="2000">
                <a:solidFill>
                  <a:srgbClr val="000000"/>
                </a:solidFill>
                <a:latin typeface="Muli"/>
              </a:rPr>
              <a:t>All the solutions are cleanely presented using PPT.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27988" y="-6695490"/>
            <a:ext cx="9042909" cy="9026468"/>
          </a:xfrm>
          <a:custGeom>
            <a:avLst/>
            <a:gdLst/>
            <a:ahLst/>
            <a:cxnLst/>
            <a:rect l="l" t="t" r="r" b="b"/>
            <a:pathLst>
              <a:path w="9042909" h="9026468">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4206335"/>
            <a:ext cx="4421317" cy="1371600"/>
          </a:xfrm>
          <a:prstGeom prst="rect">
            <a:avLst/>
          </a:prstGeom>
        </p:spPr>
        <p:txBody>
          <a:bodyPr lIns="0" tIns="0" rIns="0" bIns="0" rtlCol="0" anchor="t">
            <a:spAutoFit/>
          </a:bodyPr>
          <a:lstStyle/>
          <a:p>
            <a:pPr algn="l">
              <a:lnSpc>
                <a:spcPts val="10800"/>
              </a:lnSpc>
            </a:pPr>
            <a:r>
              <a:rPr lang="en-US" sz="9000">
                <a:solidFill>
                  <a:srgbClr val="000000"/>
                </a:solidFill>
                <a:latin typeface="Playfair Display Bold"/>
              </a:rPr>
              <a:t>Insights</a:t>
            </a:r>
          </a:p>
        </p:txBody>
      </p:sp>
      <p:grpSp>
        <p:nvGrpSpPr>
          <p:cNvPr id="4" name="Group 4"/>
          <p:cNvGrpSpPr/>
          <p:nvPr/>
        </p:nvGrpSpPr>
        <p:grpSpPr>
          <a:xfrm>
            <a:off x="6986093" y="2582342"/>
            <a:ext cx="10789370" cy="5122315"/>
            <a:chOff x="0" y="0"/>
            <a:chExt cx="8295014" cy="3938106"/>
          </a:xfrm>
        </p:grpSpPr>
        <p:sp>
          <p:nvSpPr>
            <p:cNvPr id="5" name="Freeform 5"/>
            <p:cNvSpPr/>
            <p:nvPr/>
          </p:nvSpPr>
          <p:spPr>
            <a:xfrm>
              <a:off x="0" y="0"/>
              <a:ext cx="8295015" cy="3938106"/>
            </a:xfrm>
            <a:custGeom>
              <a:avLst/>
              <a:gdLst/>
              <a:ahLst/>
              <a:cxnLst/>
              <a:rect l="l" t="t" r="r" b="b"/>
              <a:pathLst>
                <a:path w="8295015" h="3938106">
                  <a:moveTo>
                    <a:pt x="0" y="0"/>
                  </a:moveTo>
                  <a:lnTo>
                    <a:pt x="0" y="3938106"/>
                  </a:lnTo>
                  <a:lnTo>
                    <a:pt x="8295015" y="3938106"/>
                  </a:lnTo>
                  <a:lnTo>
                    <a:pt x="8295015" y="0"/>
                  </a:lnTo>
                  <a:lnTo>
                    <a:pt x="0" y="0"/>
                  </a:lnTo>
                  <a:close/>
                  <a:moveTo>
                    <a:pt x="8234054" y="3877146"/>
                  </a:moveTo>
                  <a:lnTo>
                    <a:pt x="59690" y="3877146"/>
                  </a:lnTo>
                  <a:lnTo>
                    <a:pt x="59690" y="59690"/>
                  </a:lnTo>
                  <a:lnTo>
                    <a:pt x="8234054" y="59690"/>
                  </a:lnTo>
                  <a:lnTo>
                    <a:pt x="8234054" y="3877146"/>
                  </a:lnTo>
                  <a:close/>
                </a:path>
              </a:pathLst>
            </a:custGeom>
            <a:gradFill rotWithShape="1">
              <a:gsLst>
                <a:gs pos="0">
                  <a:srgbClr val="5170FF">
                    <a:alpha val="50000"/>
                  </a:srgbClr>
                </a:gs>
                <a:gs pos="100000">
                  <a:srgbClr val="FF66C4">
                    <a:alpha val="50000"/>
                  </a:srgbClr>
                </a:gs>
              </a:gsLst>
              <a:lin ang="0"/>
            </a:gradFill>
          </p:spPr>
        </p:sp>
      </p:grpSp>
      <p:sp>
        <p:nvSpPr>
          <p:cNvPr id="6" name="TextBox 6"/>
          <p:cNvSpPr txBox="1"/>
          <p:nvPr/>
        </p:nvSpPr>
        <p:spPr>
          <a:xfrm>
            <a:off x="7377651" y="2926313"/>
            <a:ext cx="10006255" cy="476824"/>
          </a:xfrm>
          <a:prstGeom prst="rect">
            <a:avLst/>
          </a:prstGeom>
        </p:spPr>
        <p:txBody>
          <a:bodyPr lIns="0" tIns="0" rIns="0" bIns="0" rtlCol="0" anchor="t">
            <a:spAutoFit/>
          </a:bodyPr>
          <a:lstStyle/>
          <a:p>
            <a:pPr algn="just">
              <a:lnSpc>
                <a:spcPts val="3841"/>
              </a:lnSpc>
            </a:pPr>
            <a:r>
              <a:rPr lang="en-US" sz="2954">
                <a:solidFill>
                  <a:srgbClr val="000000"/>
                </a:solidFill>
                <a:latin typeface="Muli Bold"/>
              </a:rPr>
              <a:t>A. Identify Missing Data and Deal with it Appropriately:</a:t>
            </a:r>
          </a:p>
        </p:txBody>
      </p:sp>
      <p:sp>
        <p:nvSpPr>
          <p:cNvPr id="7" name="Freeform 7"/>
          <p:cNvSpPr/>
          <p:nvPr/>
        </p:nvSpPr>
        <p:spPr>
          <a:xfrm>
            <a:off x="-1322198" y="6790297"/>
            <a:ext cx="9042909" cy="9026468"/>
          </a:xfrm>
          <a:custGeom>
            <a:avLst/>
            <a:gdLst/>
            <a:ahLst/>
            <a:cxnLst/>
            <a:rect l="l" t="t" r="r" b="b"/>
            <a:pathLst>
              <a:path w="9042909" h="9026468">
                <a:moveTo>
                  <a:pt x="0" y="0"/>
                </a:moveTo>
                <a:lnTo>
                  <a:pt x="9042909" y="0"/>
                </a:lnTo>
                <a:lnTo>
                  <a:pt x="9042909"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7377651" y="3867911"/>
            <a:ext cx="10006255" cy="2905699"/>
          </a:xfrm>
          <a:prstGeom prst="rect">
            <a:avLst/>
          </a:prstGeom>
        </p:spPr>
        <p:txBody>
          <a:bodyPr lIns="0" tIns="0" rIns="0" bIns="0" rtlCol="0" anchor="t">
            <a:spAutoFit/>
          </a:bodyPr>
          <a:lstStyle/>
          <a:p>
            <a:pPr algn="just">
              <a:lnSpc>
                <a:spcPts val="3841"/>
              </a:lnSpc>
            </a:pPr>
            <a:r>
              <a:rPr lang="en-US" sz="2954">
                <a:solidFill>
                  <a:srgbClr val="000000"/>
                </a:solidFill>
                <a:latin typeface="Muli"/>
              </a:rPr>
              <a:t>We can see many missing data in the loan application dataset. As a analyst, It is essential to handle missing data effectively to ensure the accuracy of the analysis. We have to Identify the missing data in the dataset and decide on an appropriate method to deal with it using Excel built-in functions and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1723</Words>
  <Application>Microsoft Office PowerPoint</Application>
  <PresentationFormat>Custom</PresentationFormat>
  <Paragraphs>226</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Playfair Display Bold</vt:lpstr>
      <vt:lpstr>Muli Semi-Bold</vt:lpstr>
      <vt:lpstr>Muli</vt:lpstr>
      <vt:lpstr>Calibri</vt:lpstr>
      <vt:lpstr>Arial</vt:lpstr>
      <vt:lpstr>Muli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Neon Pink Bright Blue White Modular Abstract Business Case Study and Report Business Presentation</dc:title>
  <cp:lastModifiedBy>sneha kumar</cp:lastModifiedBy>
  <cp:revision>2</cp:revision>
  <dcterms:created xsi:type="dcterms:W3CDTF">2006-08-16T00:00:00Z</dcterms:created>
  <dcterms:modified xsi:type="dcterms:W3CDTF">2024-06-19T06:30:58Z</dcterms:modified>
  <dc:identifier>DAGIMcZtBnE</dc:identifier>
</cp:coreProperties>
</file>