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ial Black" panose="020B0A04020102020204" pitchFamily="34" charset="0"/>
      <p:bold r:id="rId15"/>
    </p:embeddedFont>
    <p:embeddedFont>
      <p:font typeface="Josefin Sans" pitchFamily="2" charset="0"/>
      <p:regular r:id="rId16"/>
    </p:embeddedFont>
    <p:embeddedFont>
      <p:font typeface="Josefin Sans Bold" pitchFamily="2" charset="0"/>
      <p:regular r:id="rId17"/>
      <p:boldItalic r:id="rId18"/>
    </p:embeddedFont>
    <p:embeddedFont>
      <p:font typeface="League Spartan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2" autoAdjust="0"/>
  </p:normalViewPr>
  <p:slideViewPr>
    <p:cSldViewPr>
      <p:cViewPr varScale="1">
        <p:scale>
          <a:sx n="56" d="100"/>
          <a:sy n="56" d="100"/>
        </p:scale>
        <p:origin x="63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10" Type="http://schemas.openxmlformats.org/officeDocument/2006/relationships/hyperlink" Target="https://docs.google.com/spreadsheets/d/1EYEIvqYRLoBjIJpsh0dU_xFSOSAfyUO-/edit?usp=sharing&amp;ouid=108382788522221645016&amp;rtpof=true&amp;sd=true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349788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143526" y="7597308"/>
            <a:ext cx="8233265" cy="8233265"/>
          </a:xfrm>
          <a:custGeom>
            <a:avLst/>
            <a:gdLst/>
            <a:ahLst/>
            <a:cxnLst/>
            <a:rect l="l" t="t" r="r" b="b"/>
            <a:pathLst>
              <a:path w="8233265" h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980388" y="1346208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48701" y="6288865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90910" y="3203997"/>
            <a:ext cx="7853090" cy="4393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62"/>
              </a:lnSpc>
            </a:pPr>
            <a:r>
              <a:rPr lang="en-US" sz="9400">
                <a:solidFill>
                  <a:srgbClr val="000000"/>
                </a:solidFill>
                <a:latin typeface="League Spartan"/>
              </a:rPr>
              <a:t>Hiring Process Analytics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1290910" y="7971936"/>
            <a:ext cx="5461877" cy="0"/>
          </a:xfrm>
          <a:prstGeom prst="line">
            <a:avLst/>
          </a:prstGeom>
          <a:ln w="6477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290910" y="7736986"/>
            <a:ext cx="5461877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Josefin Sans"/>
              </a:rPr>
              <a:t>Trainity Project By Vaishakh Menon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3137357" y="3896938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7"/>
                </a:lnTo>
                <a:lnTo>
                  <a:pt x="0" y="4709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23350" y="5577483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7"/>
                </a:lnTo>
                <a:lnTo>
                  <a:pt x="0" y="4709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9474040"/>
            <a:ext cx="18288000" cy="5657850"/>
            <a:chOff x="0" y="0"/>
            <a:chExt cx="6186311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1913890"/>
            </a:xfrm>
            <a:custGeom>
              <a:avLst/>
              <a:gdLst/>
              <a:ahLst/>
              <a:cxnLst/>
              <a:rect l="l" t="t" r="r" b="b"/>
              <a:pathLst>
                <a:path w="6186311" h="1913890">
                  <a:moveTo>
                    <a:pt x="0" y="0"/>
                  </a:moveTo>
                  <a:lnTo>
                    <a:pt x="6186311" y="0"/>
                  </a:lnTo>
                  <a:lnTo>
                    <a:pt x="618631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AutoShape 6"/>
          <p:cNvSpPr/>
          <p:nvPr/>
        </p:nvSpPr>
        <p:spPr>
          <a:xfrm rot="5207">
            <a:off x="10246088" y="3617655"/>
            <a:ext cx="943282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5400000">
            <a:off x="11032836" y="3954222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12501" y="2544047"/>
            <a:ext cx="6066873" cy="6066873"/>
          </a:xfrm>
          <a:custGeom>
            <a:avLst/>
            <a:gdLst/>
            <a:ahLst/>
            <a:cxnLst/>
            <a:rect l="l" t="t" r="r" b="b"/>
            <a:pathLst>
              <a:path w="6066873" h="6066873">
                <a:moveTo>
                  <a:pt x="0" y="0"/>
                </a:moveTo>
                <a:lnTo>
                  <a:pt x="6066873" y="0"/>
                </a:lnTo>
                <a:lnTo>
                  <a:pt x="6066873" y="6066873"/>
                </a:lnTo>
                <a:lnTo>
                  <a:pt x="0" y="60668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62971" t="-139815" r="-53798" b="-66935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46071" y="1009650"/>
            <a:ext cx="7363548" cy="2295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3"/>
              </a:lnSpc>
            </a:pPr>
            <a:r>
              <a:rPr lang="en-US" sz="7434">
                <a:solidFill>
                  <a:srgbClr val="000000"/>
                </a:solidFill>
                <a:latin typeface="League Spartan"/>
              </a:rPr>
              <a:t>Departmental Analysis:</a:t>
            </a:r>
          </a:p>
        </p:txBody>
      </p:sp>
      <p:sp>
        <p:nvSpPr>
          <p:cNvPr id="10" name="AutoShape 10"/>
          <p:cNvSpPr/>
          <p:nvPr/>
        </p:nvSpPr>
        <p:spPr>
          <a:xfrm flipH="1">
            <a:off x="5325661" y="1581533"/>
            <a:ext cx="322333" cy="13286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1" name="AutoShape 11"/>
          <p:cNvSpPr/>
          <p:nvPr/>
        </p:nvSpPr>
        <p:spPr>
          <a:xfrm flipH="1">
            <a:off x="5905801" y="1950783"/>
            <a:ext cx="300946" cy="9651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AutoShape 12"/>
          <p:cNvSpPr/>
          <p:nvPr/>
        </p:nvSpPr>
        <p:spPr>
          <a:xfrm flipH="1">
            <a:off x="6224933" y="2148393"/>
            <a:ext cx="371318" cy="8782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3" name="AutoShape 13"/>
          <p:cNvSpPr/>
          <p:nvPr/>
        </p:nvSpPr>
        <p:spPr>
          <a:xfrm flipH="1">
            <a:off x="6544066" y="2544047"/>
            <a:ext cx="675099" cy="84873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4" name="TextBox 14"/>
          <p:cNvSpPr txBox="1"/>
          <p:nvPr/>
        </p:nvSpPr>
        <p:spPr>
          <a:xfrm>
            <a:off x="4699738" y="1339549"/>
            <a:ext cx="1896514" cy="241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9"/>
              </a:lnSpc>
            </a:pPr>
            <a:r>
              <a:rPr lang="en-US" sz="1487" dirty="0">
                <a:solidFill>
                  <a:srgbClr val="000000"/>
                </a:solidFill>
                <a:latin typeface="Josefin Sans Bold"/>
              </a:rPr>
              <a:t>Finance Department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06747" y="1632806"/>
            <a:ext cx="2024836" cy="2303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829"/>
              </a:lnSpc>
            </a:pPr>
            <a:r>
              <a:rPr lang="en-US" sz="1487" dirty="0">
                <a:solidFill>
                  <a:srgbClr val="000000"/>
                </a:solidFill>
                <a:latin typeface="Josefin Sans Bold"/>
              </a:rPr>
              <a:t>General Management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96252" y="2017876"/>
            <a:ext cx="2709219" cy="241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9"/>
              </a:lnSpc>
            </a:pPr>
            <a:r>
              <a:rPr lang="en-US" sz="1487">
                <a:solidFill>
                  <a:srgbClr val="000000"/>
                </a:solidFill>
                <a:latin typeface="Josefin Sans Bold"/>
              </a:rPr>
              <a:t>Human Resource Department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19165" y="2413530"/>
            <a:ext cx="2174545" cy="241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9"/>
              </a:lnSpc>
            </a:pPr>
            <a:r>
              <a:rPr lang="en-US" sz="1487">
                <a:solidFill>
                  <a:srgbClr val="000000"/>
                </a:solidFill>
                <a:latin typeface="Josefin Sans Bold"/>
              </a:rPr>
              <a:t>Marketing Department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130926" y="8793382"/>
            <a:ext cx="2174545" cy="241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9"/>
              </a:lnSpc>
            </a:pPr>
            <a:r>
              <a:rPr lang="en-US" sz="1487">
                <a:solidFill>
                  <a:srgbClr val="000000"/>
                </a:solidFill>
                <a:latin typeface="Josefin Sans Bold"/>
              </a:rPr>
              <a:t>Operations Department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25012" y="9016316"/>
            <a:ext cx="2174545" cy="241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9"/>
              </a:lnSpc>
            </a:pPr>
            <a:r>
              <a:rPr lang="en-US" sz="1487">
                <a:solidFill>
                  <a:srgbClr val="000000"/>
                </a:solidFill>
                <a:latin typeface="Josefin Sans Bold"/>
              </a:rPr>
              <a:t>Production Department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6786" y="8591509"/>
            <a:ext cx="2174545" cy="241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9"/>
              </a:lnSpc>
            </a:pPr>
            <a:r>
              <a:rPr lang="en-US" sz="1487">
                <a:solidFill>
                  <a:srgbClr val="000000"/>
                </a:solidFill>
                <a:latin typeface="Josefin Sans Bold"/>
              </a:rPr>
              <a:t>Purchase Department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36627" y="7451485"/>
            <a:ext cx="1725418" cy="241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9"/>
              </a:lnSpc>
            </a:pPr>
            <a:r>
              <a:rPr lang="en-US" sz="1487" dirty="0">
                <a:solidFill>
                  <a:srgbClr val="000000"/>
                </a:solidFill>
                <a:latin typeface="Josefin Sans Bold"/>
              </a:rPr>
              <a:t>Sales Department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2758" y="3286376"/>
            <a:ext cx="1939288" cy="241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29"/>
              </a:lnSpc>
            </a:pPr>
            <a:r>
              <a:rPr lang="en-US" sz="1487" dirty="0">
                <a:solidFill>
                  <a:srgbClr val="000000"/>
                </a:solidFill>
                <a:latin typeface="Josefin Sans Bold"/>
              </a:rPr>
              <a:t>Service Department</a:t>
            </a:r>
          </a:p>
        </p:txBody>
      </p:sp>
      <p:sp>
        <p:nvSpPr>
          <p:cNvPr id="23" name="AutoShape 23"/>
          <p:cNvSpPr/>
          <p:nvPr/>
        </p:nvSpPr>
        <p:spPr>
          <a:xfrm flipH="1" flipV="1">
            <a:off x="6529157" y="7901175"/>
            <a:ext cx="690008" cy="8212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4" name="AutoShape 24"/>
          <p:cNvSpPr/>
          <p:nvPr/>
        </p:nvSpPr>
        <p:spPr>
          <a:xfrm flipH="1" flipV="1">
            <a:off x="4354734" y="8201900"/>
            <a:ext cx="144823" cy="9449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5" name="AutoShape 25"/>
          <p:cNvSpPr/>
          <p:nvPr/>
        </p:nvSpPr>
        <p:spPr>
          <a:xfrm flipV="1">
            <a:off x="3431331" y="7932242"/>
            <a:ext cx="275474" cy="78978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6" name="AutoShape 26"/>
          <p:cNvSpPr/>
          <p:nvPr/>
        </p:nvSpPr>
        <p:spPr>
          <a:xfrm flipV="1">
            <a:off x="2362046" y="6792218"/>
            <a:ext cx="275474" cy="78978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27" name="AutoShape 27"/>
          <p:cNvSpPr/>
          <p:nvPr/>
        </p:nvSpPr>
        <p:spPr>
          <a:xfrm>
            <a:off x="2362046" y="3416893"/>
            <a:ext cx="568935" cy="61457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728645">
            <a:off x="14704900" y="7426443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4798660" y="1520401"/>
            <a:ext cx="8453842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550816" y="500344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7" y="0"/>
                </a:lnTo>
                <a:lnTo>
                  <a:pt x="1499907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59213" y="532237"/>
            <a:ext cx="9132736" cy="973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6"/>
              </a:lnSpc>
            </a:pPr>
            <a:r>
              <a:rPr lang="en-US" sz="6314">
                <a:solidFill>
                  <a:srgbClr val="000000"/>
                </a:solidFill>
                <a:latin typeface="League Spartan"/>
              </a:rPr>
              <a:t>Position Tier Analysis:</a:t>
            </a:r>
          </a:p>
        </p:txBody>
      </p:sp>
      <p:sp>
        <p:nvSpPr>
          <p:cNvPr id="6" name="Freeform 6"/>
          <p:cNvSpPr/>
          <p:nvPr/>
        </p:nvSpPr>
        <p:spPr>
          <a:xfrm>
            <a:off x="-1984388" y="6319048"/>
            <a:ext cx="6783048" cy="6783048"/>
          </a:xfrm>
          <a:custGeom>
            <a:avLst/>
            <a:gdLst/>
            <a:ahLst/>
            <a:cxnLst/>
            <a:rect l="l" t="t" r="r" b="b"/>
            <a:pathLst>
              <a:path w="6783048" h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774064" y="2186351"/>
            <a:ext cx="12503035" cy="5914299"/>
          </a:xfrm>
          <a:custGeom>
            <a:avLst/>
            <a:gdLst/>
            <a:ahLst/>
            <a:cxnLst/>
            <a:rect l="l" t="t" r="r" b="b"/>
            <a:pathLst>
              <a:path w="12503035" h="5914299">
                <a:moveTo>
                  <a:pt x="0" y="0"/>
                </a:moveTo>
                <a:lnTo>
                  <a:pt x="12503035" y="0"/>
                </a:lnTo>
                <a:lnTo>
                  <a:pt x="12503035" y="5914298"/>
                </a:lnTo>
                <a:lnTo>
                  <a:pt x="0" y="59142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5515" t="-150530" r="-12588" b="-132699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10253053" y="5291153"/>
            <a:ext cx="442348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399999">
            <a:off x="13809256" y="6134621"/>
            <a:ext cx="168693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AutoShape 4"/>
          <p:cNvSpPr/>
          <p:nvPr/>
        </p:nvSpPr>
        <p:spPr>
          <a:xfrm rot="-5465778">
            <a:off x="9260215" y="3084026"/>
            <a:ext cx="124458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 rot="8100000">
            <a:off x="8754143" y="3724552"/>
            <a:ext cx="3438303" cy="3438303"/>
          </a:xfrm>
          <a:custGeom>
            <a:avLst/>
            <a:gdLst/>
            <a:ahLst/>
            <a:cxnLst/>
            <a:rect l="l" t="t" r="r" b="b"/>
            <a:pathLst>
              <a:path w="3438303" h="3438303">
                <a:moveTo>
                  <a:pt x="0" y="0"/>
                </a:moveTo>
                <a:lnTo>
                  <a:pt x="3438303" y="0"/>
                </a:lnTo>
                <a:lnTo>
                  <a:pt x="3438303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3447048" y="5440763"/>
            <a:ext cx="442348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5334221">
            <a:off x="7212524" y="7561239"/>
            <a:ext cx="124458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-10800000">
            <a:off x="5658789" y="8183873"/>
            <a:ext cx="2189812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9" name="Freeform 9"/>
          <p:cNvSpPr/>
          <p:nvPr/>
        </p:nvSpPr>
        <p:spPr>
          <a:xfrm>
            <a:off x="6151379" y="3572002"/>
            <a:ext cx="3438303" cy="3438303"/>
          </a:xfrm>
          <a:custGeom>
            <a:avLst/>
            <a:gdLst/>
            <a:ahLst/>
            <a:cxnLst/>
            <a:rect l="l" t="t" r="r" b="b"/>
            <a:pathLst>
              <a:path w="3438303" h="3438303">
                <a:moveTo>
                  <a:pt x="0" y="0"/>
                </a:moveTo>
                <a:lnTo>
                  <a:pt x="3438303" y="0"/>
                </a:lnTo>
                <a:lnTo>
                  <a:pt x="3438303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 rot="-5400000">
            <a:off x="2627393" y="4597296"/>
            <a:ext cx="168693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1" name="AutoShape 11"/>
          <p:cNvSpPr/>
          <p:nvPr/>
        </p:nvSpPr>
        <p:spPr>
          <a:xfrm>
            <a:off x="9863457" y="2461392"/>
            <a:ext cx="2189812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2" name="Freeform 12"/>
          <p:cNvSpPr/>
          <p:nvPr/>
        </p:nvSpPr>
        <p:spPr>
          <a:xfrm rot="5400000">
            <a:off x="1600085" y="145942"/>
            <a:ext cx="622745" cy="1765515"/>
          </a:xfrm>
          <a:custGeom>
            <a:avLst/>
            <a:gdLst/>
            <a:ahLst/>
            <a:cxnLst/>
            <a:rect l="l" t="t" r="r" b="b"/>
            <a:pathLst>
              <a:path w="622745" h="1765515">
                <a:moveTo>
                  <a:pt x="0" y="0"/>
                </a:moveTo>
                <a:lnTo>
                  <a:pt x="622745" y="0"/>
                </a:lnTo>
                <a:lnTo>
                  <a:pt x="622745" y="1765516"/>
                </a:lnTo>
                <a:lnTo>
                  <a:pt x="0" y="17655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165485" y="8382104"/>
            <a:ext cx="2245029" cy="2257342"/>
          </a:xfrm>
          <a:custGeom>
            <a:avLst/>
            <a:gdLst/>
            <a:ahLst/>
            <a:cxnLst/>
            <a:rect l="l" t="t" r="r" b="b"/>
            <a:pathLst>
              <a:path w="2245029" h="2257342">
                <a:moveTo>
                  <a:pt x="0" y="0"/>
                </a:moveTo>
                <a:lnTo>
                  <a:pt x="2245030" y="0"/>
                </a:lnTo>
                <a:lnTo>
                  <a:pt x="2245030" y="2257342"/>
                </a:lnTo>
                <a:lnTo>
                  <a:pt x="0" y="225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599336" y="4441530"/>
            <a:ext cx="5089328" cy="1384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4"/>
              </a:lnSpc>
            </a:pPr>
            <a:r>
              <a:rPr lang="en-US" sz="9011" spc="901">
                <a:solidFill>
                  <a:srgbClr val="FFFFFF"/>
                </a:solidFill>
                <a:latin typeface="League Spartan"/>
              </a:rPr>
              <a:t>Results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78344" y="2555074"/>
            <a:ext cx="4775351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Total </a:t>
            </a:r>
            <a:r>
              <a:rPr lang="en-US" sz="3000">
                <a:solidFill>
                  <a:srgbClr val="000000"/>
                </a:solidFill>
                <a:latin typeface="Josefin Sans Bold"/>
              </a:rPr>
              <a:t>2562</a:t>
            </a:r>
            <a:r>
              <a:rPr lang="en-US" sz="3000">
                <a:solidFill>
                  <a:srgbClr val="000000"/>
                </a:solidFill>
                <a:latin typeface="Josefin Sans"/>
              </a:rPr>
              <a:t> males and </a:t>
            </a:r>
            <a:r>
              <a:rPr lang="en-US" sz="3000">
                <a:solidFill>
                  <a:srgbClr val="000000"/>
                </a:solidFill>
                <a:latin typeface="Josefin Sans Bold"/>
              </a:rPr>
              <a:t>1854</a:t>
            </a:r>
            <a:r>
              <a:rPr lang="en-US" sz="3000">
                <a:solidFill>
                  <a:srgbClr val="000000"/>
                </a:solidFill>
                <a:latin typeface="Josefin Sans"/>
              </a:rPr>
              <a:t> females are hired.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39667" y="8002988"/>
            <a:ext cx="3252705" cy="186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Employees are getting average </a:t>
            </a:r>
            <a:r>
              <a:rPr lang="en-US" sz="3000">
                <a:solidFill>
                  <a:srgbClr val="000000"/>
                </a:solidFill>
                <a:latin typeface="Josefin Sans Bold"/>
              </a:rPr>
              <a:t>49878.3318</a:t>
            </a:r>
            <a:r>
              <a:rPr lang="en-US" sz="3000">
                <a:solidFill>
                  <a:srgbClr val="000000"/>
                </a:solidFill>
                <a:latin typeface="Josefin Sans"/>
              </a:rPr>
              <a:t> amount of salary.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80420" y="2099845"/>
            <a:ext cx="4293792" cy="139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In the post of </a:t>
            </a:r>
            <a:r>
              <a:rPr lang="en-US" sz="3000">
                <a:solidFill>
                  <a:srgbClr val="000000"/>
                </a:solidFill>
                <a:latin typeface="Josefin Sans Bold"/>
              </a:rPr>
              <a:t>c9</a:t>
            </a:r>
            <a:r>
              <a:rPr lang="en-US" sz="3000">
                <a:solidFill>
                  <a:srgbClr val="000000"/>
                </a:solidFill>
                <a:latin typeface="Josefin Sans"/>
              </a:rPr>
              <a:t>, there are total </a:t>
            </a:r>
            <a:r>
              <a:rPr lang="en-US" sz="3000">
                <a:solidFill>
                  <a:srgbClr val="000000"/>
                </a:solidFill>
                <a:latin typeface="Josefin Sans Bold"/>
              </a:rPr>
              <a:t>1239</a:t>
            </a:r>
            <a:r>
              <a:rPr lang="en-US" sz="3000">
                <a:solidFill>
                  <a:srgbClr val="000000"/>
                </a:solidFill>
                <a:latin typeface="Josefin Sans"/>
              </a:rPr>
              <a:t> employees are working.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64221" y="7211514"/>
            <a:ext cx="4215884" cy="186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Maximum number of employees(</a:t>
            </a:r>
            <a:r>
              <a:rPr lang="en-US" sz="3000">
                <a:solidFill>
                  <a:srgbClr val="000000"/>
                </a:solidFill>
                <a:latin typeface="Josefin Sans Bold"/>
              </a:rPr>
              <a:t>1843</a:t>
            </a:r>
            <a:r>
              <a:rPr lang="en-US" sz="3000">
                <a:solidFill>
                  <a:srgbClr val="000000"/>
                </a:solidFill>
                <a:latin typeface="Josefin Sans"/>
              </a:rPr>
              <a:t>) are working in </a:t>
            </a:r>
            <a:r>
              <a:rPr lang="en-US" sz="3000">
                <a:solidFill>
                  <a:srgbClr val="000000"/>
                </a:solidFill>
                <a:latin typeface="Josefin Sans Bold"/>
              </a:rPr>
              <a:t>Operations Department</a:t>
            </a:r>
            <a:r>
              <a:rPr lang="en-US" sz="3000">
                <a:solidFill>
                  <a:srgbClr val="000000"/>
                </a:solidFill>
                <a:latin typeface="Josefin Sans"/>
              </a:rPr>
              <a:t>.</a:t>
            </a:r>
          </a:p>
        </p:txBody>
      </p:sp>
      <p:sp>
        <p:nvSpPr>
          <p:cNvPr id="19" name="AutoShape 19"/>
          <p:cNvSpPr/>
          <p:nvPr/>
        </p:nvSpPr>
        <p:spPr>
          <a:xfrm>
            <a:off x="9257671" y="6659327"/>
            <a:ext cx="0" cy="1548358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20" name="TextBox 20"/>
          <p:cNvSpPr txBox="1"/>
          <p:nvPr/>
        </p:nvSpPr>
        <p:spPr>
          <a:xfrm>
            <a:off x="9257671" y="8372579"/>
            <a:ext cx="3646871" cy="139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Total </a:t>
            </a:r>
            <a:r>
              <a:rPr lang="en-US" sz="3000">
                <a:solidFill>
                  <a:srgbClr val="000000"/>
                </a:solidFill>
                <a:latin typeface="Josefin Sans Bold"/>
              </a:rPr>
              <a:t>781</a:t>
            </a:r>
            <a:r>
              <a:rPr lang="en-US" sz="3000">
                <a:solidFill>
                  <a:srgbClr val="000000"/>
                </a:solidFill>
                <a:latin typeface="Josefin Sans"/>
              </a:rPr>
              <a:t> employees are getting salary at the range of </a:t>
            </a:r>
            <a:r>
              <a:rPr lang="en-US" sz="3000">
                <a:solidFill>
                  <a:srgbClr val="000000"/>
                </a:solidFill>
                <a:latin typeface="Josefin Sans Bold"/>
              </a:rPr>
              <a:t>50000</a:t>
            </a:r>
            <a:r>
              <a:rPr lang="en-US" sz="3000">
                <a:solidFill>
                  <a:srgbClr val="000000"/>
                </a:solidFill>
                <a:latin typeface="Josefin Sans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892765" y="791527"/>
            <a:ext cx="6364905" cy="47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 dirty="0" err="1">
                <a:solidFill>
                  <a:srgbClr val="000000"/>
                </a:solidFill>
                <a:latin typeface="Josefin Sans Bold"/>
              </a:rPr>
              <a:t>Refrence</a:t>
            </a:r>
            <a:r>
              <a:rPr lang="en-US" sz="3000">
                <a:solidFill>
                  <a:srgbClr val="000000"/>
                </a:solidFill>
                <a:latin typeface="Josefin Sans"/>
              </a:rPr>
              <a:t> </a:t>
            </a:r>
            <a:r>
              <a:rPr lang="en-US" sz="3000">
                <a:solidFill>
                  <a:srgbClr val="000000"/>
                </a:solidFill>
                <a:latin typeface="Josefin Sans Bold"/>
              </a:rPr>
              <a:t>:- </a:t>
            </a:r>
            <a:r>
              <a:rPr lang="en-US" sz="3000">
                <a:solidFill>
                  <a:srgbClr val="000000"/>
                </a:solidFill>
                <a:latin typeface="Josefin Sans Bold"/>
                <a:hlinkClick r:id="rId10"/>
              </a:rPr>
              <a:t>Excel Sheet</a:t>
            </a:r>
            <a:r>
              <a:rPr lang="en-US" sz="3000">
                <a:solidFill>
                  <a:srgbClr val="000000"/>
                </a:solidFill>
                <a:latin typeface="Josefin Sans Bold"/>
              </a:rPr>
              <a:t> </a:t>
            </a:r>
            <a:endParaRPr lang="en-US" sz="3000" dirty="0">
              <a:solidFill>
                <a:srgbClr val="000000"/>
              </a:solidFill>
              <a:latin typeface="Josefin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349788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143526" y="7597308"/>
            <a:ext cx="8233265" cy="8233265"/>
          </a:xfrm>
          <a:custGeom>
            <a:avLst/>
            <a:gdLst/>
            <a:ahLst/>
            <a:cxnLst/>
            <a:rect l="l" t="t" r="r" b="b"/>
            <a:pathLst>
              <a:path w="8233265" h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980388" y="1346208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48701" y="6288865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92828" y="4803910"/>
            <a:ext cx="7122369" cy="140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80"/>
              </a:lnSpc>
            </a:pPr>
            <a:r>
              <a:rPr lang="en-US" sz="9090">
                <a:solidFill>
                  <a:srgbClr val="000000"/>
                </a:solidFill>
                <a:latin typeface="League Spartan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53755" y="1454158"/>
            <a:ext cx="1772188" cy="422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Josefin Sans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991292" y="381019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0"/>
                </a:moveTo>
                <a:lnTo>
                  <a:pt x="16073566" y="0"/>
                </a:lnTo>
                <a:lnTo>
                  <a:pt x="16073566" y="8453182"/>
                </a:lnTo>
                <a:lnTo>
                  <a:pt x="0" y="8453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1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76400" y="6050973"/>
            <a:ext cx="4898231" cy="1273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5"/>
              </a:lnSpc>
            </a:pPr>
            <a:r>
              <a:rPr lang="en-US" sz="8199">
                <a:solidFill>
                  <a:srgbClr val="000000"/>
                </a:solidFill>
                <a:latin typeface="League Spartan"/>
              </a:rPr>
              <a:t>Contents</a:t>
            </a:r>
          </a:p>
        </p:txBody>
      </p:sp>
      <p:sp>
        <p:nvSpPr>
          <p:cNvPr id="4" name="Freeform 4"/>
          <p:cNvSpPr/>
          <p:nvPr/>
        </p:nvSpPr>
        <p:spPr>
          <a:xfrm>
            <a:off x="15759394" y="1028700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3796405"/>
            <a:ext cx="6615394" cy="5266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8616" lvl="1" indent="-459308" algn="l">
              <a:lnSpc>
                <a:spcPts val="5956"/>
              </a:lnSpc>
              <a:buAutoNum type="arabicPeriod"/>
            </a:pPr>
            <a:r>
              <a:rPr lang="en-US" sz="4254">
                <a:solidFill>
                  <a:srgbClr val="000000"/>
                </a:solidFill>
                <a:latin typeface="Josefin Sans"/>
              </a:rPr>
              <a:t> Description</a:t>
            </a:r>
          </a:p>
          <a:p>
            <a:pPr marL="918616" lvl="1" indent="-459308" algn="l">
              <a:lnSpc>
                <a:spcPts val="5956"/>
              </a:lnSpc>
              <a:buAutoNum type="arabicPeriod"/>
            </a:pPr>
            <a:r>
              <a:rPr lang="en-US" sz="4254">
                <a:solidFill>
                  <a:srgbClr val="000000"/>
                </a:solidFill>
                <a:latin typeface="Josefin Sans"/>
              </a:rPr>
              <a:t> Approach</a:t>
            </a:r>
          </a:p>
          <a:p>
            <a:pPr marL="918616" lvl="1" indent="-459308" algn="l">
              <a:lnSpc>
                <a:spcPts val="5956"/>
              </a:lnSpc>
              <a:buAutoNum type="arabicPeriod"/>
            </a:pPr>
            <a:r>
              <a:rPr lang="en-US" sz="4254">
                <a:solidFill>
                  <a:srgbClr val="000000"/>
                </a:solidFill>
                <a:latin typeface="Josefin Sans"/>
              </a:rPr>
              <a:t> Tech-Stack Used</a:t>
            </a:r>
          </a:p>
          <a:p>
            <a:pPr marL="918616" lvl="1" indent="-459308" algn="l">
              <a:lnSpc>
                <a:spcPts val="5956"/>
              </a:lnSpc>
              <a:buAutoNum type="arabicPeriod"/>
            </a:pPr>
            <a:r>
              <a:rPr lang="en-US" sz="4254">
                <a:solidFill>
                  <a:srgbClr val="000000"/>
                </a:solidFill>
                <a:latin typeface="Josefin Sans"/>
              </a:rPr>
              <a:t> Insights</a:t>
            </a:r>
          </a:p>
          <a:p>
            <a:pPr marL="918616" lvl="1" indent="-459308" algn="l">
              <a:lnSpc>
                <a:spcPts val="5956"/>
              </a:lnSpc>
              <a:buAutoNum type="arabicPeriod"/>
            </a:pPr>
            <a:r>
              <a:rPr lang="en-US" sz="4254">
                <a:solidFill>
                  <a:srgbClr val="000000"/>
                </a:solidFill>
                <a:latin typeface="Josefin Sans"/>
              </a:rPr>
              <a:t> Data Analytics Tasks</a:t>
            </a:r>
          </a:p>
          <a:p>
            <a:pPr marL="918616" lvl="1" indent="-459308" algn="l">
              <a:lnSpc>
                <a:spcPts val="5956"/>
              </a:lnSpc>
              <a:buAutoNum type="arabicPeriod"/>
            </a:pPr>
            <a:r>
              <a:rPr lang="en-US" sz="4254">
                <a:solidFill>
                  <a:srgbClr val="000000"/>
                </a:solidFill>
                <a:latin typeface="Josefin Sans"/>
              </a:rPr>
              <a:t> Results</a:t>
            </a:r>
          </a:p>
          <a:p>
            <a:pPr algn="l">
              <a:lnSpc>
                <a:spcPts val="5956"/>
              </a:lnSpc>
            </a:pPr>
            <a:endParaRPr lang="en-US" sz="4254">
              <a:solidFill>
                <a:srgbClr val="000000"/>
              </a:solidFill>
              <a:latin typeface="Josefin Sans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9144000" y="8600969"/>
            <a:ext cx="649224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Freeform 7"/>
          <p:cNvSpPr/>
          <p:nvPr/>
        </p:nvSpPr>
        <p:spPr>
          <a:xfrm rot="3728645">
            <a:off x="2552700" y="-2496200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7484481" y="347835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8453182"/>
                </a:moveTo>
                <a:lnTo>
                  <a:pt x="16073567" y="8453182"/>
                </a:lnTo>
                <a:lnTo>
                  <a:pt x="16073567" y="0"/>
                </a:lnTo>
                <a:lnTo>
                  <a:pt x="0" y="0"/>
                </a:lnTo>
                <a:lnTo>
                  <a:pt x="0" y="8453182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1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559101" y="5998885"/>
            <a:ext cx="6220077" cy="1273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97"/>
              </a:lnSpc>
            </a:pPr>
            <a:r>
              <a:rPr lang="en-US" sz="8209">
                <a:solidFill>
                  <a:srgbClr val="000000"/>
                </a:solidFill>
                <a:latin typeface="League Spartan"/>
              </a:rPr>
              <a:t>Description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5759394" y="39368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3728645">
            <a:off x="-2471411" y="-3654321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9" y="0"/>
                </a:lnTo>
                <a:lnTo>
                  <a:pt x="6303209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36092" y="2626935"/>
            <a:ext cx="8420222" cy="6356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Josefin Sans"/>
              </a:rPr>
              <a:t>Hiring Process is the fundamental and the most important function of a company. We must understand the trends such as the number of hired/rejected, interviews, job type and vacancies. In this project we analysis the hiring process data and draw a meaningful insight from it and answer certain questions that can help the company improve its hiring process.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1629316" y="6900536"/>
            <a:ext cx="413551" cy="4580320"/>
            <a:chOff x="0" y="0"/>
            <a:chExt cx="2354580" cy="2607836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3310" cy="26078362"/>
            </a:xfrm>
            <a:custGeom>
              <a:avLst/>
              <a:gdLst/>
              <a:ahLst/>
              <a:cxnLst/>
              <a:rect l="l" t="t" r="r" b="b"/>
              <a:pathLst>
                <a:path w="2353310" h="26078362">
                  <a:moveTo>
                    <a:pt x="784860" y="26011054"/>
                  </a:moveTo>
                  <a:cubicBezTo>
                    <a:pt x="905510" y="26051694"/>
                    <a:pt x="1042670" y="26078362"/>
                    <a:pt x="1177290" y="26078362"/>
                  </a:cubicBezTo>
                  <a:cubicBezTo>
                    <a:pt x="1311910" y="26078362"/>
                    <a:pt x="1441450" y="26055504"/>
                    <a:pt x="1560830" y="26014862"/>
                  </a:cubicBezTo>
                  <a:cubicBezTo>
                    <a:pt x="1563370" y="26013594"/>
                    <a:pt x="1565910" y="26013594"/>
                    <a:pt x="1568450" y="26012322"/>
                  </a:cubicBezTo>
                  <a:cubicBezTo>
                    <a:pt x="2016760" y="25849763"/>
                    <a:pt x="2346960" y="25420503"/>
                    <a:pt x="2353310" y="2484744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828316"/>
                  </a:lnTo>
                  <a:cubicBezTo>
                    <a:pt x="6350" y="25423042"/>
                    <a:pt x="331470" y="25852303"/>
                    <a:pt x="784860" y="2601105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159567">
            <a:off x="13952014" y="-3836383"/>
            <a:ext cx="8175621" cy="8175621"/>
          </a:xfrm>
          <a:custGeom>
            <a:avLst/>
            <a:gdLst/>
            <a:ahLst/>
            <a:cxnLst/>
            <a:rect l="l" t="t" r="r" b="b"/>
            <a:pathLst>
              <a:path w="8175621" h="8175621">
                <a:moveTo>
                  <a:pt x="0" y="0"/>
                </a:moveTo>
                <a:lnTo>
                  <a:pt x="8175621" y="0"/>
                </a:lnTo>
                <a:lnTo>
                  <a:pt x="8175621" y="8175622"/>
                </a:lnTo>
                <a:lnTo>
                  <a:pt x="0" y="817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5610606" y="1341120"/>
            <a:ext cx="8416187" cy="1428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6509347" y="323876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987303" y="222853"/>
            <a:ext cx="8308606" cy="110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>
                <a:solidFill>
                  <a:srgbClr val="000000"/>
                </a:solidFill>
                <a:latin typeface="League Spartan"/>
              </a:rPr>
              <a:t>Approach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1419" y="1846037"/>
            <a:ext cx="3970266" cy="38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2"/>
              </a:lnSpc>
            </a:pPr>
            <a:r>
              <a:rPr lang="en-US" sz="2449">
                <a:solidFill>
                  <a:srgbClr val="000000"/>
                </a:solidFill>
                <a:latin typeface="League Spartan"/>
              </a:rPr>
              <a:t>Handling Missing Data: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1419" y="4948141"/>
            <a:ext cx="3330124" cy="38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2"/>
              </a:lnSpc>
            </a:pPr>
            <a:r>
              <a:rPr lang="en-US" sz="2449">
                <a:solidFill>
                  <a:srgbClr val="000000"/>
                </a:solidFill>
                <a:latin typeface="League Spartan"/>
              </a:rPr>
              <a:t>Clubbing Columns: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4948141"/>
            <a:ext cx="2745062" cy="38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2"/>
              </a:lnSpc>
            </a:pPr>
            <a:r>
              <a:rPr lang="en-US" sz="2449">
                <a:solidFill>
                  <a:srgbClr val="000000"/>
                </a:solidFill>
                <a:latin typeface="League Spartan"/>
              </a:rPr>
              <a:t>Data Summary: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44000" y="1846037"/>
            <a:ext cx="4819187" cy="38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2"/>
              </a:lnSpc>
            </a:pPr>
            <a:r>
              <a:rPr lang="en-US" sz="2449">
                <a:solidFill>
                  <a:srgbClr val="000000"/>
                </a:solidFill>
                <a:latin typeface="League Spartan"/>
              </a:rPr>
              <a:t>Detect and Remove Outliers: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1419" y="2382194"/>
            <a:ext cx="6195883" cy="139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Identifing any missing values in the dataset and develop a strategy to</a:t>
            </a:r>
          </a:p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handle missing data.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1419" y="5481734"/>
            <a:ext cx="6195883" cy="186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Evaluate and combine columns with multiple categories that can be consolidated for more streamlined</a:t>
            </a:r>
          </a:p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analysis.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2382194"/>
            <a:ext cx="6175177" cy="186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Consider statistical methods to detect and remove outliers and understand their potential influence</a:t>
            </a:r>
          </a:p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on the analysis.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5481734"/>
            <a:ext cx="8865253" cy="373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After addressing missing values and outliers, proceed to summarize the dataset. Utilize</a:t>
            </a:r>
          </a:p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statistical measures such as averages, medians, and other relevant metrics to provide a</a:t>
            </a:r>
          </a:p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comprehensive overview of the hiring process. Additionally, create visualizations to enhance the</a:t>
            </a:r>
          </a:p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interpretation of key trends and patterns</a:t>
            </a:r>
          </a:p>
          <a:p>
            <a:pPr algn="l">
              <a:lnSpc>
                <a:spcPts val="3690"/>
              </a:lnSpc>
            </a:pPr>
            <a:endParaRPr lang="en-US" sz="3000">
              <a:solidFill>
                <a:srgbClr val="000000"/>
              </a:solidFill>
              <a:latin typeface="Josefi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75794" y="1839398"/>
            <a:ext cx="10736412" cy="105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89"/>
              </a:lnSpc>
            </a:pPr>
            <a:r>
              <a:rPr lang="en-US" sz="6901">
                <a:solidFill>
                  <a:srgbClr val="000000"/>
                </a:solidFill>
                <a:latin typeface="League Spartan"/>
              </a:rPr>
              <a:t>Tech-Stack Used</a:t>
            </a:r>
          </a:p>
        </p:txBody>
      </p:sp>
      <p:sp>
        <p:nvSpPr>
          <p:cNvPr id="3" name="Freeform 3"/>
          <p:cNvSpPr/>
          <p:nvPr/>
        </p:nvSpPr>
        <p:spPr>
          <a:xfrm>
            <a:off x="14512206" y="334467"/>
            <a:ext cx="10959214" cy="10959214"/>
          </a:xfrm>
          <a:custGeom>
            <a:avLst/>
            <a:gdLst/>
            <a:ahLst/>
            <a:cxnLst/>
            <a:rect l="l" t="t" r="r" b="b"/>
            <a:pathLst>
              <a:path w="10959214" h="10959214">
                <a:moveTo>
                  <a:pt x="0" y="0"/>
                </a:moveTo>
                <a:lnTo>
                  <a:pt x="10959213" y="0"/>
                </a:lnTo>
                <a:lnTo>
                  <a:pt x="10959213" y="10959214"/>
                </a:lnTo>
                <a:lnTo>
                  <a:pt x="0" y="10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642726" y="-183004"/>
            <a:ext cx="6783048" cy="6783048"/>
          </a:xfrm>
          <a:custGeom>
            <a:avLst/>
            <a:gdLst/>
            <a:ahLst/>
            <a:cxnLst/>
            <a:rect l="l" t="t" r="r" b="b"/>
            <a:pathLst>
              <a:path w="6783048" h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15392964" y="1171304"/>
            <a:ext cx="2387900" cy="1202633"/>
          </a:xfrm>
          <a:custGeom>
            <a:avLst/>
            <a:gdLst/>
            <a:ahLst/>
            <a:cxnLst/>
            <a:rect l="l" t="t" r="r" b="b"/>
            <a:pathLst>
              <a:path w="2387900" h="1202633">
                <a:moveTo>
                  <a:pt x="0" y="0"/>
                </a:moveTo>
                <a:lnTo>
                  <a:pt x="2387901" y="0"/>
                </a:lnTo>
                <a:lnTo>
                  <a:pt x="2387901" y="1202634"/>
                </a:lnTo>
                <a:lnTo>
                  <a:pt x="0" y="1202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-87868" y="8394343"/>
            <a:ext cx="1986022" cy="2312689"/>
          </a:xfrm>
          <a:custGeom>
            <a:avLst/>
            <a:gdLst/>
            <a:ahLst/>
            <a:cxnLst/>
            <a:rect l="l" t="t" r="r" b="b"/>
            <a:pathLst>
              <a:path w="1986022" h="2312689">
                <a:moveTo>
                  <a:pt x="0" y="0"/>
                </a:moveTo>
                <a:lnTo>
                  <a:pt x="1986022" y="0"/>
                </a:lnTo>
                <a:lnTo>
                  <a:pt x="1986022" y="2312690"/>
                </a:lnTo>
                <a:lnTo>
                  <a:pt x="0" y="23126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103815" y="3872902"/>
            <a:ext cx="2019619" cy="1262262"/>
          </a:xfrm>
          <a:custGeom>
            <a:avLst/>
            <a:gdLst/>
            <a:ahLst/>
            <a:cxnLst/>
            <a:rect l="l" t="t" r="r" b="b"/>
            <a:pathLst>
              <a:path w="2019619" h="1262262">
                <a:moveTo>
                  <a:pt x="0" y="0"/>
                </a:moveTo>
                <a:lnTo>
                  <a:pt x="2019619" y="0"/>
                </a:lnTo>
                <a:lnTo>
                  <a:pt x="2019619" y="1262262"/>
                </a:lnTo>
                <a:lnTo>
                  <a:pt x="0" y="12622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807009" y="3872902"/>
            <a:ext cx="1379757" cy="1262262"/>
          </a:xfrm>
          <a:custGeom>
            <a:avLst/>
            <a:gdLst/>
            <a:ahLst/>
            <a:cxnLst/>
            <a:rect l="l" t="t" r="r" b="b"/>
            <a:pathLst>
              <a:path w="1379757" h="1262262">
                <a:moveTo>
                  <a:pt x="0" y="0"/>
                </a:moveTo>
                <a:lnTo>
                  <a:pt x="1379757" y="0"/>
                </a:lnTo>
                <a:lnTo>
                  <a:pt x="1379757" y="1262262"/>
                </a:lnTo>
                <a:lnTo>
                  <a:pt x="0" y="126226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714293" y="6959003"/>
            <a:ext cx="2242597" cy="1262262"/>
          </a:xfrm>
          <a:custGeom>
            <a:avLst/>
            <a:gdLst/>
            <a:ahLst/>
            <a:cxnLst/>
            <a:rect l="l" t="t" r="r" b="b"/>
            <a:pathLst>
              <a:path w="2242597" h="1262262">
                <a:moveTo>
                  <a:pt x="0" y="0"/>
                </a:moveTo>
                <a:lnTo>
                  <a:pt x="2242597" y="0"/>
                </a:lnTo>
                <a:lnTo>
                  <a:pt x="2242597" y="1262262"/>
                </a:lnTo>
                <a:lnTo>
                  <a:pt x="0" y="126226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691486" y="5293247"/>
            <a:ext cx="3237554" cy="52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Microsoft Excel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68111" y="5293247"/>
            <a:ext cx="4203353" cy="52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Microsoft PowerPoint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62247" y="8287739"/>
            <a:ext cx="3163506" cy="52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Josefin Sans"/>
              </a:rPr>
              <a:t>Microsoft Word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200239" y="1355408"/>
            <a:ext cx="8416187" cy="1428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2970260" y="7204188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235150" y="237140"/>
            <a:ext cx="3817700" cy="110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>
                <a:solidFill>
                  <a:srgbClr val="000000"/>
                </a:solidFill>
                <a:latin typeface="League Spartan"/>
              </a:rPr>
              <a:t>Insights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1419" y="1846037"/>
            <a:ext cx="2642904" cy="38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2"/>
              </a:lnSpc>
            </a:pPr>
            <a:r>
              <a:rPr lang="en-US" sz="2449">
                <a:solidFill>
                  <a:srgbClr val="000000"/>
                </a:solidFill>
                <a:latin typeface="League Spartan"/>
              </a:rPr>
              <a:t>Hiring Analysis: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1419" y="4262338"/>
            <a:ext cx="2642904" cy="38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2"/>
              </a:lnSpc>
            </a:pPr>
            <a:r>
              <a:rPr lang="en-US" sz="2449">
                <a:solidFill>
                  <a:srgbClr val="000000"/>
                </a:solidFill>
                <a:latin typeface="League Spartan Bold"/>
              </a:rPr>
              <a:t>Salary Analysis: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4262338"/>
            <a:ext cx="3828699" cy="38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2"/>
              </a:lnSpc>
            </a:pPr>
            <a:r>
              <a:rPr lang="en-US" sz="2449">
                <a:solidFill>
                  <a:srgbClr val="000000"/>
                </a:solidFill>
                <a:latin typeface="League Spartan"/>
              </a:rPr>
              <a:t>Departmental Analysis: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1846037"/>
            <a:ext cx="3292721" cy="38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2"/>
              </a:lnSpc>
            </a:pPr>
            <a:r>
              <a:rPr lang="en-US" sz="2449">
                <a:solidFill>
                  <a:srgbClr val="000000"/>
                </a:solidFill>
                <a:latin typeface="League Spartan"/>
              </a:rPr>
              <a:t>Salary Distribution: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1419" y="2382194"/>
            <a:ext cx="6704705" cy="139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Determine the gender distribution of hires. How many males and females have been hired by the company.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1419" y="4795930"/>
            <a:ext cx="6443731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Calculate the average salary offered by the company using the data.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2382194"/>
            <a:ext cx="7657397" cy="1398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Create class intervals for the salaries in the company. This will help you understand the salary distribution.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144000" y="4795930"/>
            <a:ext cx="8865253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Useing a bar graph to show the proportion of people working in different departments.</a:t>
            </a:r>
          </a:p>
        </p:txBody>
      </p:sp>
      <p:sp>
        <p:nvSpPr>
          <p:cNvPr id="13" name="Freeform 13"/>
          <p:cNvSpPr/>
          <p:nvPr/>
        </p:nvSpPr>
        <p:spPr>
          <a:xfrm rot="7159567">
            <a:off x="-3544416" y="6438573"/>
            <a:ext cx="8175621" cy="8175621"/>
          </a:xfrm>
          <a:custGeom>
            <a:avLst/>
            <a:gdLst/>
            <a:ahLst/>
            <a:cxnLst/>
            <a:rect l="l" t="t" r="r" b="b"/>
            <a:pathLst>
              <a:path w="8175621" h="8175621">
                <a:moveTo>
                  <a:pt x="0" y="0"/>
                </a:moveTo>
                <a:lnTo>
                  <a:pt x="8175621" y="0"/>
                </a:lnTo>
                <a:lnTo>
                  <a:pt x="8175621" y="8175621"/>
                </a:lnTo>
                <a:lnTo>
                  <a:pt x="0" y="8175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144000" y="6213250"/>
            <a:ext cx="3656104" cy="381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2"/>
              </a:lnSpc>
            </a:pPr>
            <a:r>
              <a:rPr lang="en-US" sz="2449">
                <a:solidFill>
                  <a:srgbClr val="000000"/>
                </a:solidFill>
                <a:latin typeface="League Spartan"/>
              </a:rPr>
              <a:t>Position Tier Analysis: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144000" y="6746842"/>
            <a:ext cx="8865253" cy="186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</a:rPr>
              <a:t>Useing a graph to represent the different position tiers within the company. This will help you understand the distribution of positions across different tiers.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84596">
            <a:off x="9094599" y="-773690"/>
            <a:ext cx="12484703" cy="12484703"/>
          </a:xfrm>
          <a:custGeom>
            <a:avLst/>
            <a:gdLst/>
            <a:ahLst/>
            <a:cxnLst/>
            <a:rect l="l" t="t" r="r" b="b"/>
            <a:pathLst>
              <a:path w="12484703" h="12484703">
                <a:moveTo>
                  <a:pt x="0" y="0"/>
                </a:moveTo>
                <a:lnTo>
                  <a:pt x="12484702" y="0"/>
                </a:lnTo>
                <a:lnTo>
                  <a:pt x="12484702" y="12484702"/>
                </a:lnTo>
                <a:lnTo>
                  <a:pt x="0" y="12484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9307334" y="601085"/>
            <a:ext cx="1986022" cy="2312689"/>
          </a:xfrm>
          <a:custGeom>
            <a:avLst/>
            <a:gdLst/>
            <a:ahLst/>
            <a:cxnLst/>
            <a:rect l="l" t="t" r="r" b="b"/>
            <a:pathLst>
              <a:path w="1986022" h="2312689">
                <a:moveTo>
                  <a:pt x="0" y="0"/>
                </a:moveTo>
                <a:lnTo>
                  <a:pt x="1986022" y="0"/>
                </a:lnTo>
                <a:lnTo>
                  <a:pt x="1986022" y="2312689"/>
                </a:lnTo>
                <a:lnTo>
                  <a:pt x="0" y="23126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flipV="1">
            <a:off x="22" y="2750440"/>
            <a:ext cx="7562156" cy="14287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717766" y="3971573"/>
            <a:ext cx="1312164" cy="3444430"/>
          </a:xfrm>
          <a:custGeom>
            <a:avLst/>
            <a:gdLst/>
            <a:ahLst/>
            <a:cxnLst/>
            <a:rect l="l" t="t" r="r" b="b"/>
            <a:pathLst>
              <a:path w="1312164" h="3444430">
                <a:moveTo>
                  <a:pt x="0" y="0"/>
                </a:moveTo>
                <a:lnTo>
                  <a:pt x="1312164" y="0"/>
                </a:lnTo>
                <a:lnTo>
                  <a:pt x="1312164" y="3444429"/>
                </a:lnTo>
                <a:lnTo>
                  <a:pt x="0" y="34444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1226" t="-215208" r="-494976" b="-11401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373600" y="5220552"/>
            <a:ext cx="1138382" cy="2195450"/>
          </a:xfrm>
          <a:custGeom>
            <a:avLst/>
            <a:gdLst/>
            <a:ahLst/>
            <a:cxnLst/>
            <a:rect l="l" t="t" r="r" b="b"/>
            <a:pathLst>
              <a:path w="1138382" h="2195450">
                <a:moveTo>
                  <a:pt x="0" y="0"/>
                </a:moveTo>
                <a:lnTo>
                  <a:pt x="1138382" y="0"/>
                </a:lnTo>
                <a:lnTo>
                  <a:pt x="1138382" y="2195450"/>
                </a:lnTo>
                <a:lnTo>
                  <a:pt x="0" y="21954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94314" t="-340849" r="-218618" b="-15564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7766" y="7608396"/>
            <a:ext cx="1325799" cy="577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7"/>
              </a:lnSpc>
            </a:pPr>
            <a:r>
              <a:rPr lang="en-US" sz="3664">
                <a:solidFill>
                  <a:srgbClr val="000000"/>
                </a:solidFill>
                <a:latin typeface="League Spartan"/>
              </a:rPr>
              <a:t>2562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7766" y="8157358"/>
            <a:ext cx="2157831" cy="742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26"/>
              </a:lnSpc>
            </a:pPr>
            <a:r>
              <a:rPr lang="en-US" sz="4899" b="1" dirty="0">
                <a:solidFill>
                  <a:srgbClr val="000000"/>
                </a:solidFill>
                <a:latin typeface="Arial Black" panose="020B0A04020102020204" pitchFamily="34" charset="0"/>
              </a:rPr>
              <a:t>Male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8085" y="567499"/>
            <a:ext cx="6824093" cy="2182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70"/>
              </a:lnSpc>
            </a:pPr>
            <a:r>
              <a:rPr lang="en-US" sz="7049">
                <a:solidFill>
                  <a:srgbClr val="000000"/>
                </a:solidFill>
                <a:latin typeface="League Spartan"/>
              </a:rPr>
              <a:t>Hiring Analysis: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76800" y="8157358"/>
            <a:ext cx="3048000" cy="742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26"/>
              </a:lnSpc>
            </a:pPr>
            <a:r>
              <a:rPr lang="en-US" sz="4899" dirty="0">
                <a:solidFill>
                  <a:srgbClr val="000000"/>
                </a:solidFill>
                <a:latin typeface="Arial Black" panose="020B0A04020102020204" pitchFamily="34" charset="0"/>
              </a:rPr>
              <a:t>Female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373600" y="7608396"/>
            <a:ext cx="1325799" cy="577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7"/>
              </a:lnSpc>
            </a:pPr>
            <a:r>
              <a:rPr lang="en-US" sz="3664">
                <a:solidFill>
                  <a:srgbClr val="000000"/>
                </a:solidFill>
                <a:latin typeface="League Spartan"/>
              </a:rPr>
              <a:t>1854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728645">
            <a:off x="-2122904" y="7956505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9"/>
                </a:lnTo>
                <a:lnTo>
                  <a:pt x="0" y="6303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509347" y="-436691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46203" y="1998890"/>
            <a:ext cx="8845279" cy="1273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5"/>
              </a:lnSpc>
            </a:pPr>
            <a:r>
              <a:rPr lang="en-US" sz="8199">
                <a:solidFill>
                  <a:srgbClr val="000000"/>
                </a:solidFill>
                <a:latin typeface="League Spartan"/>
              </a:rPr>
              <a:t>Salary Analysis:</a:t>
            </a:r>
          </a:p>
        </p:txBody>
      </p:sp>
      <p:sp>
        <p:nvSpPr>
          <p:cNvPr id="5" name="Freeform 5"/>
          <p:cNvSpPr/>
          <p:nvPr/>
        </p:nvSpPr>
        <p:spPr>
          <a:xfrm rot="5400000">
            <a:off x="6197316" y="381019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0"/>
                </a:moveTo>
                <a:lnTo>
                  <a:pt x="16073566" y="0"/>
                </a:lnTo>
                <a:lnTo>
                  <a:pt x="16073566" y="8453182"/>
                </a:lnTo>
                <a:lnTo>
                  <a:pt x="0" y="84531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9014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007508" y="3451842"/>
            <a:ext cx="8138576" cy="3947209"/>
          </a:xfrm>
          <a:custGeom>
            <a:avLst/>
            <a:gdLst/>
            <a:ahLst/>
            <a:cxnLst/>
            <a:rect l="l" t="t" r="r" b="b"/>
            <a:pathLst>
              <a:path w="8138576" h="3947209">
                <a:moveTo>
                  <a:pt x="0" y="0"/>
                </a:moveTo>
                <a:lnTo>
                  <a:pt x="8138576" y="0"/>
                </a:lnTo>
                <a:lnTo>
                  <a:pt x="8138576" y="3947209"/>
                </a:lnTo>
                <a:lnTo>
                  <a:pt x="0" y="39472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 flipV="1">
            <a:off x="1987764" y="3423267"/>
            <a:ext cx="7562156" cy="14287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2397270" y="4263426"/>
            <a:ext cx="5780858" cy="2890429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F14A1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88900" y="-9525"/>
              <a:ext cx="635000" cy="415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08384" y="4592311"/>
            <a:ext cx="4358630" cy="108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09"/>
              </a:lnSpc>
            </a:pPr>
            <a:r>
              <a:rPr lang="en-US" sz="6999">
                <a:solidFill>
                  <a:srgbClr val="000000"/>
                </a:solidFill>
                <a:latin typeface="Josefin Sans Bold"/>
              </a:rPr>
              <a:t>49878.3318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37289" y="5794366"/>
            <a:ext cx="470082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9"/>
              </a:lnSpc>
            </a:pPr>
            <a:r>
              <a:rPr lang="en-US" sz="4999">
                <a:solidFill>
                  <a:srgbClr val="000000"/>
                </a:solidFill>
                <a:latin typeface="Josefin Sans Bold"/>
              </a:rPr>
              <a:t>Average Salary</a:t>
            </a:r>
          </a:p>
        </p:txBody>
      </p:sp>
      <p:sp>
        <p:nvSpPr>
          <p:cNvPr id="13" name="AutoShape 13"/>
          <p:cNvSpPr/>
          <p:nvPr/>
        </p:nvSpPr>
        <p:spPr>
          <a:xfrm>
            <a:off x="3108411" y="5708641"/>
            <a:ext cx="4347110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52061" y="-414491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61007" y="9413692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16969" y="81157"/>
            <a:ext cx="12854062" cy="1273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5"/>
              </a:lnSpc>
            </a:pPr>
            <a:r>
              <a:rPr lang="en-US" sz="8199">
                <a:solidFill>
                  <a:srgbClr val="000000"/>
                </a:solidFill>
                <a:latin typeface="League Spartan"/>
              </a:rPr>
              <a:t>Salary Distribution:</a:t>
            </a:r>
          </a:p>
        </p:txBody>
      </p:sp>
      <p:sp>
        <p:nvSpPr>
          <p:cNvPr id="5" name="Freeform 5"/>
          <p:cNvSpPr/>
          <p:nvPr/>
        </p:nvSpPr>
        <p:spPr>
          <a:xfrm>
            <a:off x="-3150826" y="-2663893"/>
            <a:ext cx="6783048" cy="6783048"/>
          </a:xfrm>
          <a:custGeom>
            <a:avLst/>
            <a:gdLst/>
            <a:ahLst/>
            <a:cxnLst/>
            <a:rect l="l" t="t" r="r" b="b"/>
            <a:pathLst>
              <a:path w="6783048" h="6783048">
                <a:moveTo>
                  <a:pt x="0" y="0"/>
                </a:moveTo>
                <a:lnTo>
                  <a:pt x="6783049" y="0"/>
                </a:lnTo>
                <a:lnTo>
                  <a:pt x="6783049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84461" y="2273808"/>
            <a:ext cx="13781835" cy="7615112"/>
          </a:xfrm>
          <a:custGeom>
            <a:avLst/>
            <a:gdLst/>
            <a:ahLst/>
            <a:cxnLst/>
            <a:rect l="l" t="t" r="r" b="b"/>
            <a:pathLst>
              <a:path w="13781835" h="7615112">
                <a:moveTo>
                  <a:pt x="0" y="0"/>
                </a:moveTo>
                <a:lnTo>
                  <a:pt x="13781834" y="0"/>
                </a:lnTo>
                <a:lnTo>
                  <a:pt x="13781834" y="7615112"/>
                </a:lnTo>
                <a:lnTo>
                  <a:pt x="0" y="76151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6055" t="-147763" r="-11821" b="-79734"/>
            </a:stretch>
          </a:blipFill>
        </p:spPr>
      </p:sp>
      <p:sp>
        <p:nvSpPr>
          <p:cNvPr id="7" name="AutoShape 7"/>
          <p:cNvSpPr/>
          <p:nvPr/>
        </p:nvSpPr>
        <p:spPr>
          <a:xfrm flipV="1">
            <a:off x="5594300" y="1369127"/>
            <a:ext cx="7562156" cy="14287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Hiring Process Analytics</Template>
  <TotalTime>1</TotalTime>
  <Words>427</Words>
  <Application>Microsoft Office PowerPoint</Application>
  <PresentationFormat>Custom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League Spartan</vt:lpstr>
      <vt:lpstr>Arial Black</vt:lpstr>
      <vt:lpstr>Josefin Sans</vt:lpstr>
      <vt:lpstr>League Spartan Bold</vt:lpstr>
      <vt:lpstr>Josefin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kumar</dc:creator>
  <cp:lastModifiedBy>sneha kumar</cp:lastModifiedBy>
  <cp:revision>1</cp:revision>
  <dcterms:created xsi:type="dcterms:W3CDTF">2024-05-16T12:15:40Z</dcterms:created>
  <dcterms:modified xsi:type="dcterms:W3CDTF">2024-05-16T12:17:16Z</dcterms:modified>
  <dc:identifier>DAGFMVbG7Kk</dc:identifier>
</cp:coreProperties>
</file>