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944" y="-2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04/08/2024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04/08/2024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04/08/2024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04/08/2024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04/08/2024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04/08/2024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04/08/2024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04/08/2024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04/08/2024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04/08/2024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04/08/2024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04/08/2024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14600"/>
            <a:ext cx="8229600" cy="1143000"/>
          </a:xfrm>
        </p:spPr>
        <p:txBody>
          <a:bodyPr/>
          <a:lstStyle/>
          <a:p>
            <a:r>
              <a:rPr lang="en-US" dirty="0"/>
              <a:t>Business Data Analysis </a:t>
            </a:r>
          </a:p>
        </p:txBody>
      </p:sp>
    </p:spTree>
    <p:extLst>
      <p:ext uri="{BB962C8B-B14F-4D97-AF65-F5344CB8AC3E}">
        <p14:creationId xmlns:p14="http://schemas.microsoft.com/office/powerpoint/2010/main" val="308778869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228600"/>
            <a:ext cx="3008313" cy="933450"/>
          </a:xfrm>
        </p:spPr>
        <p:txBody>
          <a:bodyPr/>
          <a:lstStyle/>
          <a:p>
            <a:pPr algn="ctr"/>
            <a:r>
              <a:rPr lang="en-US" dirty="0"/>
              <a:t>Business Data Analysis in Power BI</a:t>
            </a:r>
          </a:p>
        </p:txBody>
      </p:sp>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0163" t="29404" r="34476" b="10457"/>
          <a:stretch/>
        </p:blipFill>
        <p:spPr>
          <a:xfrm>
            <a:off x="4419600" y="1447800"/>
            <a:ext cx="3857626" cy="4495800"/>
          </a:xfrm>
        </p:spPr>
      </p:pic>
      <p:sp>
        <p:nvSpPr>
          <p:cNvPr id="4" name="Text Placeholder 3"/>
          <p:cNvSpPr>
            <a:spLocks noGrp="1"/>
          </p:cNvSpPr>
          <p:nvPr>
            <p:ph type="body" sz="half" idx="2"/>
          </p:nvPr>
        </p:nvSpPr>
        <p:spPr>
          <a:xfrm>
            <a:off x="457200" y="1435100"/>
            <a:ext cx="3733800" cy="4691063"/>
          </a:xfrm>
        </p:spPr>
        <p:txBody>
          <a:bodyPr>
            <a:normAutofit fontScale="85000" lnSpcReduction="20000"/>
          </a:bodyPr>
          <a:lstStyle/>
          <a:p>
            <a:r>
              <a:rPr lang="en-US" b="1" dirty="0"/>
              <a:t>Total Count of Account Numbers by Country</a:t>
            </a:r>
          </a:p>
          <a:p>
            <a:r>
              <a:rPr lang="en-US" dirty="0" smtClean="0"/>
              <a:t>This </a:t>
            </a:r>
            <a:r>
              <a:rPr lang="en-US" dirty="0"/>
              <a:t>table shows the total count of account numbers grouped by country. It provides a quick overview of how many accounts are associated with each country</a:t>
            </a:r>
            <a:r>
              <a:rPr lang="en-US" dirty="0" smtClean="0"/>
              <a:t>.</a:t>
            </a:r>
          </a:p>
          <a:p>
            <a:endParaRPr lang="en-US" dirty="0"/>
          </a:p>
          <a:p>
            <a:r>
              <a:rPr lang="en-US" b="1" dirty="0" smtClean="0"/>
              <a:t>Country-wise </a:t>
            </a:r>
            <a:r>
              <a:rPr lang="en-US" b="1" dirty="0"/>
              <a:t>Account Holder's Name</a:t>
            </a:r>
          </a:p>
          <a:p>
            <a:r>
              <a:rPr lang="en-US" dirty="0" smtClean="0"/>
              <a:t>This </a:t>
            </a:r>
            <a:r>
              <a:rPr lang="en-US" dirty="0"/>
              <a:t>table displays the names of account holders organized by their respective countries. It helps in understanding the distribution of account holders across different countries</a:t>
            </a:r>
            <a:r>
              <a:rPr lang="en-US" dirty="0" smtClean="0"/>
              <a:t>.</a:t>
            </a:r>
          </a:p>
          <a:p>
            <a:endParaRPr lang="en-US" dirty="0"/>
          </a:p>
          <a:p>
            <a:r>
              <a:rPr lang="en-US" b="1" dirty="0" smtClean="0"/>
              <a:t>Country-wise </a:t>
            </a:r>
            <a:r>
              <a:rPr lang="en-US" b="1" dirty="0"/>
              <a:t>Slicer</a:t>
            </a:r>
          </a:p>
          <a:p>
            <a:r>
              <a:rPr lang="en-US" dirty="0" smtClean="0"/>
              <a:t>A </a:t>
            </a:r>
            <a:r>
              <a:rPr lang="en-US" dirty="0"/>
              <a:t>country-based slicer has been added to filter the data dynamically. It allows users to select specific countries to focus on, adjusting the visualizations accordingly</a:t>
            </a:r>
            <a:r>
              <a:rPr lang="en-US" dirty="0" smtClean="0"/>
              <a:t>.</a:t>
            </a:r>
          </a:p>
          <a:p>
            <a:endParaRPr lang="en-US" dirty="0"/>
          </a:p>
          <a:p>
            <a:r>
              <a:rPr lang="en-US" b="1" dirty="0" smtClean="0"/>
              <a:t>Filtered </a:t>
            </a:r>
            <a:r>
              <a:rPr lang="en-US" b="1" dirty="0"/>
              <a:t>Data for India, Brazil, Greece, and </a:t>
            </a:r>
            <a:r>
              <a:rPr lang="en-US" b="1" dirty="0" smtClean="0"/>
              <a:t>France</a:t>
            </a:r>
            <a:r>
              <a:rPr lang="en-US" dirty="0"/>
              <a:t/>
            </a:r>
            <a:br>
              <a:rPr lang="en-US" dirty="0"/>
            </a:br>
            <a:r>
              <a:rPr lang="en-US" dirty="0" smtClean="0"/>
              <a:t>The </a:t>
            </a:r>
            <a:r>
              <a:rPr lang="en-US" dirty="0"/>
              <a:t>data has been filtered to show only the account information for India, Brazil, Greece, and France. This slide highlights the targeted analysis for these specific countries</a:t>
            </a:r>
            <a:r>
              <a:rPr lang="en-US" dirty="0" smtClean="0"/>
              <a:t>.</a:t>
            </a:r>
          </a:p>
          <a:p>
            <a:endParaRPr lang="en-US" dirty="0"/>
          </a:p>
          <a:p>
            <a:r>
              <a:rPr lang="en-US" b="1" dirty="0" smtClean="0"/>
              <a:t>Summary</a:t>
            </a:r>
            <a:endParaRPr lang="en-US" b="1" dirty="0"/>
          </a:p>
          <a:p>
            <a:r>
              <a:rPr lang="en-US" dirty="0" smtClean="0"/>
              <a:t>analysis </a:t>
            </a:r>
            <a:r>
              <a:rPr lang="en-US" dirty="0"/>
              <a:t>covered the import and transformation of data, creation of key visualizations, and application of filters to focus on specific countries. The results provide insights into account distribution and ownership by country.</a:t>
            </a:r>
          </a:p>
          <a:p>
            <a:endParaRPr lang="en-US" dirty="0"/>
          </a:p>
        </p:txBody>
      </p:sp>
    </p:spTree>
    <p:extLst>
      <p:ext uri="{BB962C8B-B14F-4D97-AF65-F5344CB8AC3E}">
        <p14:creationId xmlns:p14="http://schemas.microsoft.com/office/powerpoint/2010/main" val="35413296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53400" cy="946150"/>
          </a:xfrm>
        </p:spPr>
        <p:txBody>
          <a:bodyPr>
            <a:normAutofit/>
          </a:bodyPr>
          <a:lstStyle/>
          <a:p>
            <a:pPr algn="ctr"/>
            <a:r>
              <a:rPr lang="en-US" dirty="0"/>
              <a:t>Extended Business Data Analysis in Power BI</a:t>
            </a:r>
            <a:br>
              <a:rPr lang="en-US" dirty="0"/>
            </a:br>
            <a:r>
              <a:rPr lang="en-US" sz="1200" b="0" dirty="0"/>
              <a:t>Further exploration of the Business data file, focusing on industry and profitability metrics across different countries</a:t>
            </a:r>
            <a:endParaRPr lang="en-US" b="0" dirty="0"/>
          </a:p>
        </p:txBody>
      </p:sp>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5076" t="17124" r="18863" b="6364"/>
          <a:stretch/>
        </p:blipFill>
        <p:spPr>
          <a:xfrm>
            <a:off x="4343400" y="2362200"/>
            <a:ext cx="4424719" cy="3079686"/>
          </a:xfrm>
        </p:spPr>
      </p:pic>
      <p:sp>
        <p:nvSpPr>
          <p:cNvPr id="4" name="Text Placeholder 3"/>
          <p:cNvSpPr>
            <a:spLocks noGrp="1"/>
          </p:cNvSpPr>
          <p:nvPr>
            <p:ph type="body" sz="half" idx="2"/>
          </p:nvPr>
        </p:nvSpPr>
        <p:spPr>
          <a:xfrm>
            <a:off x="457200" y="1435100"/>
            <a:ext cx="3810000" cy="5041900"/>
          </a:xfrm>
        </p:spPr>
        <p:txBody>
          <a:bodyPr>
            <a:normAutofit fontScale="85000" lnSpcReduction="20000"/>
          </a:bodyPr>
          <a:lstStyle/>
          <a:p>
            <a:r>
              <a:rPr lang="en-US" b="1" dirty="0" smtClean="0"/>
              <a:t>Country-wise </a:t>
            </a:r>
            <a:r>
              <a:rPr lang="en-US" b="1" dirty="0"/>
              <a:t>Industry and Average Profitability Margin</a:t>
            </a:r>
          </a:p>
          <a:p>
            <a:r>
              <a:rPr lang="en-US" dirty="0" smtClean="0"/>
              <a:t>This </a:t>
            </a:r>
            <a:r>
              <a:rPr lang="en-US" dirty="0"/>
              <a:t>table displays the average profitability margin for each industry by country. It provides insights into how profitable different industries are across various countries</a:t>
            </a:r>
            <a:r>
              <a:rPr lang="en-US" dirty="0" smtClean="0"/>
              <a:t>.</a:t>
            </a:r>
          </a:p>
          <a:p>
            <a:endParaRPr lang="en-US" dirty="0"/>
          </a:p>
          <a:p>
            <a:r>
              <a:rPr lang="en-US" b="1" dirty="0" smtClean="0"/>
              <a:t>Country-wise </a:t>
            </a:r>
            <a:r>
              <a:rPr lang="en-US" b="1" dirty="0"/>
              <a:t>Slicer</a:t>
            </a:r>
          </a:p>
          <a:p>
            <a:r>
              <a:rPr lang="en-US" dirty="0" smtClean="0"/>
              <a:t>A </a:t>
            </a:r>
            <a:r>
              <a:rPr lang="en-US" dirty="0"/>
              <a:t>slicer has been added to filter the data based on country selection. This enables dynamic analysis of profitability and industry data for specific countries</a:t>
            </a:r>
            <a:r>
              <a:rPr lang="en-US" dirty="0" smtClean="0"/>
              <a:t>.</a:t>
            </a:r>
          </a:p>
          <a:p>
            <a:endParaRPr lang="en-US" dirty="0"/>
          </a:p>
          <a:p>
            <a:r>
              <a:rPr lang="en-US" b="1" dirty="0" smtClean="0"/>
              <a:t>Industry-wise </a:t>
            </a:r>
            <a:r>
              <a:rPr lang="en-US" b="1" dirty="0"/>
              <a:t>Profitability Percentage (Pie Chart</a:t>
            </a:r>
            <a:r>
              <a:rPr lang="en-US" b="1" dirty="0" smtClean="0"/>
              <a:t>)</a:t>
            </a:r>
            <a:r>
              <a:rPr lang="en-US" dirty="0"/>
              <a:t/>
            </a:r>
            <a:br>
              <a:rPr lang="en-US" dirty="0"/>
            </a:br>
            <a:r>
              <a:rPr lang="en-US" dirty="0" smtClean="0"/>
              <a:t>This </a:t>
            </a:r>
            <a:r>
              <a:rPr lang="en-US" dirty="0"/>
              <a:t>pie chart visualizes the profitability percentage for different industries. The data can be viewed for single or multiple countries, providing a comparative analysis</a:t>
            </a:r>
            <a:r>
              <a:rPr lang="en-US" dirty="0" smtClean="0"/>
              <a:t>.</a:t>
            </a:r>
          </a:p>
          <a:p>
            <a:endParaRPr lang="en-US" dirty="0"/>
          </a:p>
          <a:p>
            <a:r>
              <a:rPr lang="en-US" b="1" dirty="0" smtClean="0"/>
              <a:t>Profitability </a:t>
            </a:r>
            <a:r>
              <a:rPr lang="en-US" b="1" dirty="0"/>
              <a:t>Trends by Industry (Line &amp; Stacked Column Chart</a:t>
            </a:r>
            <a:r>
              <a:rPr lang="en-US" b="1" dirty="0" smtClean="0"/>
              <a:t>)</a:t>
            </a:r>
            <a:r>
              <a:rPr lang="en-US" dirty="0"/>
              <a:t/>
            </a:r>
            <a:br>
              <a:rPr lang="en-US" dirty="0"/>
            </a:br>
            <a:r>
              <a:rPr lang="en-US" dirty="0" smtClean="0"/>
              <a:t>The </a:t>
            </a:r>
            <a:r>
              <a:rPr lang="en-US" dirty="0"/>
              <a:t>line and stacked column chart shows profitability trends across industries. It highlights how profitability has varied over time and across different industries</a:t>
            </a:r>
            <a:r>
              <a:rPr lang="en-US" dirty="0" smtClean="0"/>
              <a:t>.</a:t>
            </a:r>
          </a:p>
          <a:p>
            <a:endParaRPr lang="en-US" dirty="0"/>
          </a:p>
          <a:p>
            <a:r>
              <a:rPr lang="en-US" b="1" dirty="0" smtClean="0"/>
              <a:t>Country-wise </a:t>
            </a:r>
            <a:r>
              <a:rPr lang="en-US" b="1" dirty="0"/>
              <a:t>Industry Market Values (Map Chart)</a:t>
            </a:r>
          </a:p>
          <a:p>
            <a:r>
              <a:rPr lang="en-US" dirty="0" smtClean="0"/>
              <a:t>The </a:t>
            </a:r>
            <a:r>
              <a:rPr lang="en-US" dirty="0"/>
              <a:t>map chart illustrates the market values of industries in different countries. It also shows the presence of various industries geographically, providing a global perspective</a:t>
            </a:r>
            <a:r>
              <a:rPr lang="en-US" dirty="0" smtClean="0"/>
              <a:t>.</a:t>
            </a:r>
          </a:p>
          <a:p>
            <a:endParaRPr lang="en-US" dirty="0"/>
          </a:p>
          <a:p>
            <a:r>
              <a:rPr lang="en-US" b="1" dirty="0" smtClean="0"/>
              <a:t>Summary</a:t>
            </a:r>
          </a:p>
          <a:p>
            <a:r>
              <a:rPr lang="en-US" dirty="0" smtClean="0"/>
              <a:t>This </a:t>
            </a:r>
            <a:r>
              <a:rPr lang="en-US" dirty="0"/>
              <a:t>extended analysis provides a deeper dive into industry profitability and market presence, offering valuable insights for strategic decision-making.</a:t>
            </a:r>
          </a:p>
          <a:p>
            <a:endParaRPr lang="en-US" dirty="0"/>
          </a:p>
        </p:txBody>
      </p:sp>
    </p:spTree>
    <p:extLst>
      <p:ext uri="{BB962C8B-B14F-4D97-AF65-F5344CB8AC3E}">
        <p14:creationId xmlns:p14="http://schemas.microsoft.com/office/powerpoint/2010/main" val="395457501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793750"/>
          </a:xfrm>
        </p:spPr>
        <p:txBody>
          <a:bodyPr/>
          <a:lstStyle/>
          <a:p>
            <a:pPr algn="ctr"/>
            <a:r>
              <a:rPr lang="en-US" dirty="0"/>
              <a:t>Bank details</a:t>
            </a:r>
          </a:p>
        </p:txBody>
      </p:sp>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5429" t="13031" r="19040" b="8253"/>
          <a:stretch/>
        </p:blipFill>
        <p:spPr>
          <a:xfrm>
            <a:off x="4191000" y="2133600"/>
            <a:ext cx="4390749" cy="3121182"/>
          </a:xfrm>
        </p:spPr>
      </p:pic>
      <p:sp>
        <p:nvSpPr>
          <p:cNvPr id="4" name="Text Placeholder 3"/>
          <p:cNvSpPr>
            <a:spLocks noGrp="1"/>
          </p:cNvSpPr>
          <p:nvPr>
            <p:ph type="body" sz="half" idx="2"/>
          </p:nvPr>
        </p:nvSpPr>
        <p:spPr>
          <a:xfrm>
            <a:off x="457200" y="1371600"/>
            <a:ext cx="3581400" cy="4830763"/>
          </a:xfrm>
        </p:spPr>
        <p:txBody>
          <a:bodyPr>
            <a:normAutofit fontScale="92500"/>
          </a:bodyPr>
          <a:lstStyle/>
          <a:p>
            <a:r>
              <a:rPr lang="en-US" sz="1300" b="1" dirty="0"/>
              <a:t>Region-wise Number of Customers</a:t>
            </a:r>
            <a:r>
              <a:rPr lang="en-US" sz="1300" dirty="0"/>
              <a:t/>
            </a:r>
            <a:br>
              <a:rPr lang="en-US" sz="1300" dirty="0"/>
            </a:br>
            <a:r>
              <a:rPr lang="en-US" sz="1300" dirty="0"/>
              <a:t>This visualization shows the number of customers in each region, highlighting areas with the highest and lowest customer bases</a:t>
            </a:r>
            <a:r>
              <a:rPr lang="en-US" sz="1300" dirty="0" smtClean="0"/>
              <a:t>.</a:t>
            </a:r>
          </a:p>
          <a:p>
            <a:endParaRPr lang="en-US" sz="1300" dirty="0"/>
          </a:p>
          <a:p>
            <a:r>
              <a:rPr lang="en-US" sz="1300" b="1" dirty="0"/>
              <a:t>Region-wise Number of Male &amp; Female Customers</a:t>
            </a:r>
            <a:r>
              <a:rPr lang="en-US" sz="1300" dirty="0"/>
              <a:t/>
            </a:r>
            <a:br>
              <a:rPr lang="en-US" sz="1300" dirty="0"/>
            </a:br>
            <a:r>
              <a:rPr lang="en-US" sz="1300" dirty="0"/>
              <a:t>This chart breaks down the customer base by gender across regions, revealing demographic patterns within each area</a:t>
            </a:r>
            <a:r>
              <a:rPr lang="en-US" sz="1300" dirty="0" smtClean="0"/>
              <a:t>.</a:t>
            </a:r>
          </a:p>
          <a:p>
            <a:endParaRPr lang="en-US" sz="1300" dirty="0"/>
          </a:p>
          <a:p>
            <a:r>
              <a:rPr lang="en-US" sz="1300" b="1" dirty="0"/>
              <a:t>Customer Presence Throughout the World</a:t>
            </a:r>
            <a:r>
              <a:rPr lang="en-US" sz="1300" dirty="0"/>
              <a:t/>
            </a:r>
            <a:br>
              <a:rPr lang="en-US" sz="1300" dirty="0"/>
            </a:br>
            <a:r>
              <a:rPr lang="en-US" sz="1300" dirty="0"/>
              <a:t>A map displaying the global distribution of customers by region, providing a visual overview of where customers are concentrated</a:t>
            </a:r>
            <a:r>
              <a:rPr lang="en-US" sz="1300" dirty="0" smtClean="0"/>
              <a:t>.</a:t>
            </a:r>
          </a:p>
          <a:p>
            <a:endParaRPr lang="en-US" sz="1300" dirty="0"/>
          </a:p>
          <a:p>
            <a:r>
              <a:rPr lang="en-US" sz="1300" b="1" dirty="0"/>
              <a:t>Region-wise Customer’s Bank Balance</a:t>
            </a:r>
            <a:r>
              <a:rPr lang="en-US" sz="1300" dirty="0"/>
              <a:t/>
            </a:r>
            <a:br>
              <a:rPr lang="en-US" sz="1300" dirty="0"/>
            </a:br>
            <a:r>
              <a:rPr lang="en-US" sz="1300" dirty="0"/>
              <a:t>This visualization presents the total or average bank balance of customers in each region, offering insights into regional financial health</a:t>
            </a:r>
            <a:r>
              <a:rPr lang="en-US" sz="1300" dirty="0" smtClean="0"/>
              <a:t>.</a:t>
            </a:r>
          </a:p>
          <a:p>
            <a:endParaRPr lang="en-US" sz="1300" dirty="0"/>
          </a:p>
          <a:p>
            <a:r>
              <a:rPr lang="en-US" sz="1300" b="1" dirty="0"/>
              <a:t>Region-wise Monthly Balance Availability Trend</a:t>
            </a:r>
            <a:r>
              <a:rPr lang="en-US" sz="1300" dirty="0"/>
              <a:t/>
            </a:r>
            <a:br>
              <a:rPr lang="en-US" sz="1300" dirty="0"/>
            </a:br>
            <a:r>
              <a:rPr lang="en-US" sz="1300" dirty="0"/>
              <a:t>A line or area chart showing trends in bank balance availability over time by region, helping to track monthly fluctuations in customer balances</a:t>
            </a:r>
            <a:r>
              <a:rPr lang="en-US" dirty="0"/>
              <a:t>.</a:t>
            </a:r>
          </a:p>
          <a:p>
            <a:endParaRPr lang="en-US" dirty="0"/>
          </a:p>
        </p:txBody>
      </p:sp>
    </p:spTree>
    <p:extLst>
      <p:ext uri="{BB962C8B-B14F-4D97-AF65-F5344CB8AC3E}">
        <p14:creationId xmlns:p14="http://schemas.microsoft.com/office/powerpoint/2010/main" val="419399029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077200" cy="793750"/>
          </a:xfrm>
        </p:spPr>
        <p:txBody>
          <a:bodyPr/>
          <a:lstStyle/>
          <a:p>
            <a:pPr algn="ctr"/>
            <a:r>
              <a:rPr lang="en-US" dirty="0"/>
              <a:t>Sales Data</a:t>
            </a:r>
          </a:p>
        </p:txBody>
      </p:sp>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0522" t="13423" r="28427" b="10694"/>
          <a:stretch/>
        </p:blipFill>
        <p:spPr>
          <a:xfrm>
            <a:off x="4476749" y="1905000"/>
            <a:ext cx="3819525" cy="3505200"/>
          </a:xfrm>
        </p:spPr>
      </p:pic>
      <p:sp>
        <p:nvSpPr>
          <p:cNvPr id="4" name="Text Placeholder 3"/>
          <p:cNvSpPr>
            <a:spLocks noGrp="1"/>
          </p:cNvSpPr>
          <p:nvPr>
            <p:ph type="body" sz="half" idx="2"/>
          </p:nvPr>
        </p:nvSpPr>
        <p:spPr>
          <a:xfrm>
            <a:off x="533400" y="1905000"/>
            <a:ext cx="3657600" cy="4343400"/>
          </a:xfrm>
        </p:spPr>
        <p:txBody>
          <a:bodyPr/>
          <a:lstStyle/>
          <a:p>
            <a:r>
              <a:rPr lang="en-US" sz="1200" b="1" dirty="0"/>
              <a:t>Profit Percentage and Commission by Sales Representative</a:t>
            </a:r>
            <a:r>
              <a:rPr lang="en-US" sz="1200" dirty="0"/>
              <a:t/>
            </a:r>
            <a:br>
              <a:rPr lang="en-US" sz="1200" dirty="0"/>
            </a:br>
            <a:r>
              <a:rPr lang="en-US" sz="1200" dirty="0"/>
              <a:t>This visualization displays the overall profit percentage and the commission earned by each sales representative, providing insights into individual sales performance</a:t>
            </a:r>
            <a:r>
              <a:rPr lang="en-US" sz="1200" dirty="0" smtClean="0"/>
              <a:t>.</a:t>
            </a:r>
          </a:p>
          <a:p>
            <a:endParaRPr lang="en-US" sz="1200" dirty="0"/>
          </a:p>
          <a:p>
            <a:r>
              <a:rPr lang="en-US" sz="1200" b="1" dirty="0"/>
              <a:t>Total Number of Work Shifts by Sales Representative</a:t>
            </a:r>
            <a:r>
              <a:rPr lang="en-US" sz="1200" dirty="0"/>
              <a:t/>
            </a:r>
            <a:br>
              <a:rPr lang="en-US" sz="1200" dirty="0"/>
            </a:br>
            <a:r>
              <a:rPr lang="en-US" sz="1200" dirty="0"/>
              <a:t>This chart shows the total number of work shifts completed by each sales representative on a monthly basis, offering an overview of their work patterns</a:t>
            </a:r>
            <a:r>
              <a:rPr lang="en-US" sz="1200" dirty="0" smtClean="0"/>
              <a:t>.</a:t>
            </a:r>
          </a:p>
          <a:p>
            <a:endParaRPr lang="en-US" sz="1200" dirty="0"/>
          </a:p>
          <a:p>
            <a:r>
              <a:rPr lang="en-US" sz="1200" b="1" dirty="0"/>
              <a:t>Day &amp; Night Work Shifts </a:t>
            </a:r>
            <a:r>
              <a:rPr lang="en-US" sz="1200" b="1" dirty="0" smtClean="0"/>
              <a:t>Trends</a:t>
            </a:r>
            <a:r>
              <a:rPr lang="en-US" sz="1200" dirty="0"/>
              <a:t/>
            </a:r>
            <a:br>
              <a:rPr lang="en-US" sz="1200" dirty="0"/>
            </a:br>
            <a:r>
              <a:rPr lang="en-US" sz="1200" dirty="0"/>
              <a:t>This trend chart illustrates the distribution of day and night shifts across sales representatives, helping to identify patterns in work scheduling.</a:t>
            </a:r>
          </a:p>
          <a:p>
            <a:endParaRPr lang="en-US" dirty="0"/>
          </a:p>
        </p:txBody>
      </p:sp>
    </p:spTree>
    <p:extLst>
      <p:ext uri="{BB962C8B-B14F-4D97-AF65-F5344CB8AC3E}">
        <p14:creationId xmlns:p14="http://schemas.microsoft.com/office/powerpoint/2010/main" val="243616034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219200"/>
          </a:xfrm>
        </p:spPr>
        <p:txBody>
          <a:bodyPr>
            <a:normAutofit/>
          </a:bodyPr>
          <a:lstStyle/>
          <a:p>
            <a:r>
              <a:rPr lang="en-US" sz="2000" b="1" dirty="0"/>
              <a:t>Action Items for Sales Data Analysis</a:t>
            </a:r>
          </a:p>
        </p:txBody>
      </p:sp>
      <p:sp>
        <p:nvSpPr>
          <p:cNvPr id="3" name="Subtitle 2"/>
          <p:cNvSpPr>
            <a:spLocks noGrp="1"/>
          </p:cNvSpPr>
          <p:nvPr>
            <p:ph type="subTitle" idx="1"/>
          </p:nvPr>
        </p:nvSpPr>
        <p:spPr>
          <a:xfrm>
            <a:off x="990600" y="1676400"/>
            <a:ext cx="7239000" cy="4419600"/>
          </a:xfrm>
        </p:spPr>
        <p:txBody>
          <a:bodyPr>
            <a:normAutofit/>
          </a:bodyPr>
          <a:lstStyle/>
          <a:p>
            <a:pPr algn="l"/>
            <a:r>
              <a:rPr lang="en-US" sz="1200" b="1" dirty="0" smtClean="0">
                <a:solidFill>
                  <a:schemeClr val="tx1">
                    <a:lumMod val="95000"/>
                    <a:lumOff val="5000"/>
                  </a:schemeClr>
                </a:solidFill>
              </a:rPr>
              <a:t>What </a:t>
            </a:r>
            <a:r>
              <a:rPr lang="en-US" sz="1200" b="1" dirty="0">
                <a:solidFill>
                  <a:schemeClr val="tx1">
                    <a:lumMod val="95000"/>
                    <a:lumOff val="5000"/>
                  </a:schemeClr>
                </a:solidFill>
              </a:rPr>
              <a:t>are the areas for further improvement in terms of business product sales and profit percentage?</a:t>
            </a:r>
            <a:endParaRPr lang="en-US" sz="1200" dirty="0">
              <a:solidFill>
                <a:schemeClr val="tx1">
                  <a:lumMod val="95000"/>
                  <a:lumOff val="5000"/>
                </a:schemeClr>
              </a:solidFill>
            </a:endParaRPr>
          </a:p>
          <a:p>
            <a:pPr algn="l"/>
            <a:r>
              <a:rPr lang="en-US" sz="1200" dirty="0" smtClean="0">
                <a:solidFill>
                  <a:schemeClr val="tx1">
                    <a:lumMod val="95000"/>
                    <a:lumOff val="5000"/>
                  </a:schemeClr>
                </a:solidFill>
              </a:rPr>
              <a:t>The </a:t>
            </a:r>
            <a:r>
              <a:rPr lang="en-US" sz="1200" dirty="0">
                <a:solidFill>
                  <a:schemeClr val="tx1">
                    <a:lumMod val="95000"/>
                    <a:lumOff val="5000"/>
                  </a:schemeClr>
                </a:solidFill>
              </a:rPr>
              <a:t>analysis reveals disparities in profit percentages and commission earnings among sales representatives. This suggests a need for standardizing sales strategies to minimize these differences. Additionally, product sales are underperforming in specific regions, indicating a need for targeted marketing and sales efforts to boost performance</a:t>
            </a:r>
            <a:r>
              <a:rPr lang="en-US" sz="1200" dirty="0" smtClean="0">
                <a:solidFill>
                  <a:schemeClr val="tx1">
                    <a:lumMod val="95000"/>
                    <a:lumOff val="5000"/>
                  </a:schemeClr>
                </a:solidFill>
              </a:rPr>
              <a:t>.</a:t>
            </a:r>
          </a:p>
          <a:p>
            <a:pPr algn="l"/>
            <a:endParaRPr lang="en-US" sz="1200" dirty="0">
              <a:solidFill>
                <a:schemeClr val="tx1">
                  <a:lumMod val="95000"/>
                  <a:lumOff val="5000"/>
                </a:schemeClr>
              </a:solidFill>
            </a:endParaRPr>
          </a:p>
          <a:p>
            <a:pPr algn="l"/>
            <a:r>
              <a:rPr lang="en-US" sz="1200" b="1" dirty="0" smtClean="0">
                <a:solidFill>
                  <a:schemeClr val="tx1">
                    <a:lumMod val="95000"/>
                    <a:lumOff val="5000"/>
                  </a:schemeClr>
                </a:solidFill>
              </a:rPr>
              <a:t> </a:t>
            </a:r>
            <a:r>
              <a:rPr lang="en-US" sz="1200" b="1" dirty="0">
                <a:solidFill>
                  <a:schemeClr val="tx1">
                    <a:lumMod val="95000"/>
                    <a:lumOff val="5000"/>
                  </a:schemeClr>
                </a:solidFill>
              </a:rPr>
              <a:t>In which work shift do sales representatives mostly work?</a:t>
            </a:r>
            <a:endParaRPr lang="en-US" sz="1200" dirty="0">
              <a:solidFill>
                <a:schemeClr val="tx1">
                  <a:lumMod val="95000"/>
                  <a:lumOff val="5000"/>
                </a:schemeClr>
              </a:solidFill>
            </a:endParaRPr>
          </a:p>
          <a:p>
            <a:pPr algn="l"/>
            <a:r>
              <a:rPr lang="en-US" sz="1200" dirty="0" smtClean="0">
                <a:solidFill>
                  <a:schemeClr val="tx1">
                    <a:lumMod val="95000"/>
                    <a:lumOff val="5000"/>
                  </a:schemeClr>
                </a:solidFill>
              </a:rPr>
              <a:t>The </a:t>
            </a:r>
            <a:r>
              <a:rPr lang="en-US" sz="1200" dirty="0">
                <a:solidFill>
                  <a:schemeClr val="tx1">
                    <a:lumMod val="95000"/>
                    <a:lumOff val="5000"/>
                  </a:schemeClr>
                </a:solidFill>
              </a:rPr>
              <a:t>analysis shows that sales representatives primarily work during a specific shift. Both Ben and Jacob have worked a similar number of shifts, but they differ in the distribution of day and night shifts. This indicates a potential area for optimizing shift schedules to ensure better coverage and efficiency during peak sales hours</a:t>
            </a:r>
            <a:r>
              <a:rPr lang="en-US" sz="1200" dirty="0" smtClean="0">
                <a:solidFill>
                  <a:schemeClr val="tx1">
                    <a:lumMod val="95000"/>
                    <a:lumOff val="5000"/>
                  </a:schemeClr>
                </a:solidFill>
              </a:rPr>
              <a:t>.</a:t>
            </a:r>
          </a:p>
          <a:p>
            <a:pPr algn="l"/>
            <a:endParaRPr lang="en-US" sz="1200" dirty="0">
              <a:solidFill>
                <a:schemeClr val="tx1">
                  <a:lumMod val="95000"/>
                  <a:lumOff val="5000"/>
                </a:schemeClr>
              </a:solidFill>
            </a:endParaRPr>
          </a:p>
          <a:p>
            <a:pPr algn="l"/>
            <a:r>
              <a:rPr lang="en-US" sz="1200" b="1" dirty="0" smtClean="0">
                <a:solidFill>
                  <a:schemeClr val="tx1">
                    <a:lumMod val="95000"/>
                    <a:lumOff val="5000"/>
                  </a:schemeClr>
                </a:solidFill>
              </a:rPr>
              <a:t>Is </a:t>
            </a:r>
            <a:r>
              <a:rPr lang="en-US" sz="1200" b="1" dirty="0">
                <a:solidFill>
                  <a:schemeClr val="tx1">
                    <a:lumMod val="95000"/>
                    <a:lumOff val="5000"/>
                  </a:schemeClr>
                </a:solidFill>
              </a:rPr>
              <a:t>there any additional impact identified in terms of product sales trends?</a:t>
            </a:r>
            <a:endParaRPr lang="en-US" sz="1200" dirty="0">
              <a:solidFill>
                <a:schemeClr val="tx1">
                  <a:lumMod val="95000"/>
                  <a:lumOff val="5000"/>
                </a:schemeClr>
              </a:solidFill>
            </a:endParaRPr>
          </a:p>
          <a:p>
            <a:pPr algn="l"/>
            <a:r>
              <a:rPr lang="en-US" sz="1200" dirty="0" smtClean="0">
                <a:solidFill>
                  <a:schemeClr val="tx1">
                    <a:lumMod val="95000"/>
                    <a:lumOff val="5000"/>
                  </a:schemeClr>
                </a:solidFill>
              </a:rPr>
              <a:t>The </a:t>
            </a:r>
            <a:r>
              <a:rPr lang="en-US" sz="1200" dirty="0">
                <a:solidFill>
                  <a:schemeClr val="tx1">
                    <a:lumMod val="95000"/>
                    <a:lumOff val="5000"/>
                  </a:schemeClr>
                </a:solidFill>
              </a:rPr>
              <a:t>analysis highlights certain trends in product sales that may be influenced by regional preferences or market conditions. To address low sales in specific countries, there is a need for a deeper regional analysis to tailor product offerings and marketing strategies more effectively to local demands</a:t>
            </a:r>
            <a:r>
              <a:rPr lang="en-US" sz="1200" dirty="0" smtClean="0">
                <a:solidFill>
                  <a:schemeClr val="tx1">
                    <a:lumMod val="95000"/>
                    <a:lumOff val="5000"/>
                  </a:schemeClr>
                </a:solidFill>
              </a:rPr>
              <a:t>.</a:t>
            </a:r>
          </a:p>
          <a:p>
            <a:pPr algn="l"/>
            <a:endParaRPr lang="en-US" sz="1200" dirty="0">
              <a:solidFill>
                <a:schemeClr val="tx1">
                  <a:lumMod val="95000"/>
                  <a:lumOff val="5000"/>
                </a:schemeClr>
              </a:solidFill>
            </a:endParaRPr>
          </a:p>
          <a:p>
            <a:pPr algn="l"/>
            <a:r>
              <a:rPr lang="en-US" sz="1200" b="1" dirty="0" smtClean="0">
                <a:solidFill>
                  <a:schemeClr val="tx1">
                    <a:lumMod val="95000"/>
                    <a:lumOff val="5000"/>
                  </a:schemeClr>
                </a:solidFill>
              </a:rPr>
              <a:t>What </a:t>
            </a:r>
            <a:r>
              <a:rPr lang="en-US" sz="1200" b="1" dirty="0">
                <a:solidFill>
                  <a:schemeClr val="tx1">
                    <a:lumMod val="95000"/>
                    <a:lumOff val="5000"/>
                  </a:schemeClr>
                </a:solidFill>
              </a:rPr>
              <a:t>further actions are recommended based on the analysis?</a:t>
            </a:r>
            <a:endParaRPr lang="en-US" sz="1200" dirty="0">
              <a:solidFill>
                <a:schemeClr val="tx1">
                  <a:lumMod val="95000"/>
                  <a:lumOff val="5000"/>
                </a:schemeClr>
              </a:solidFill>
            </a:endParaRPr>
          </a:p>
          <a:p>
            <a:pPr algn="l"/>
            <a:r>
              <a:rPr lang="en-US" sz="1200" dirty="0" smtClean="0">
                <a:solidFill>
                  <a:schemeClr val="tx1">
                    <a:lumMod val="95000"/>
                    <a:lumOff val="5000"/>
                  </a:schemeClr>
                </a:solidFill>
              </a:rPr>
              <a:t>It </a:t>
            </a:r>
            <a:r>
              <a:rPr lang="en-US" sz="1200" dirty="0">
                <a:solidFill>
                  <a:schemeClr val="tx1">
                    <a:lumMod val="95000"/>
                    <a:lumOff val="5000"/>
                  </a:schemeClr>
                </a:solidFill>
              </a:rPr>
              <a:t>is recommended to conduct a detailed regional analysis of sales trends and shift patterns. By understanding the specific needs of underperforming regions and optimizing shift schedules, businesses can implement more effective sales strategies and improve overall profit margins.</a:t>
            </a:r>
          </a:p>
          <a:p>
            <a:pPr algn="l"/>
            <a:endParaRPr lang="en-US" sz="1200" dirty="0">
              <a:solidFill>
                <a:schemeClr val="tx1">
                  <a:lumMod val="95000"/>
                  <a:lumOff val="5000"/>
                </a:schemeClr>
              </a:solidFill>
            </a:endParaRPr>
          </a:p>
        </p:txBody>
      </p:sp>
    </p:spTree>
    <p:extLst>
      <p:ext uri="{BB962C8B-B14F-4D97-AF65-F5344CB8AC3E}">
        <p14:creationId xmlns:p14="http://schemas.microsoft.com/office/powerpoint/2010/main" val="1259666742"/>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0"/>
            <a:ext cx="8229600" cy="1143000"/>
          </a:xfrm>
        </p:spPr>
        <p:txBody>
          <a:bodyPr>
            <a:normAutofit/>
          </a:bodyPr>
          <a:lstStyle/>
          <a:p>
            <a:r>
              <a:rPr lang="en-US" sz="3200" b="1" dirty="0" smtClean="0"/>
              <a:t>Thank You</a:t>
            </a:r>
            <a:endParaRPr lang="en-US" sz="3200" b="1" dirty="0"/>
          </a:p>
        </p:txBody>
      </p:sp>
    </p:spTree>
    <p:extLst>
      <p:ext uri="{BB962C8B-B14F-4D97-AF65-F5344CB8AC3E}">
        <p14:creationId xmlns:p14="http://schemas.microsoft.com/office/powerpoint/2010/main" val="286048268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78</TotalTime>
  <Words>463</Words>
  <Application>Microsoft Office PowerPoint</Application>
  <PresentationFormat>On-screen Show (4:3)</PresentationFormat>
  <Paragraphs>60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Business Data Analysis </vt:lpstr>
      <vt:lpstr>Business Data Analysis in Power BI</vt:lpstr>
      <vt:lpstr>Extended Business Data Analysis in Power BI Further exploration of the Business data file, focusing on industry and profitability metrics across different countries</vt:lpstr>
      <vt:lpstr>Bank details</vt:lpstr>
      <vt:lpstr>Sales Data</vt:lpstr>
      <vt:lpstr>Action Items for Sales Data Analysis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Data Analysis </dc:title>
  <dc:creator>admin</dc:creator>
  <cp:lastModifiedBy>admin</cp:lastModifiedBy>
  <cp:revision>9</cp:revision>
  <dcterms:created xsi:type="dcterms:W3CDTF">2006-08-16T00:00:00Z</dcterms:created>
  <dcterms:modified xsi:type="dcterms:W3CDTF">2024-08-04T16:22:53Z</dcterms:modified>
</cp:coreProperties>
</file>