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43F0C-515F-4BDE-B0A0-1B14F305587C}" v="73" dt="2024-07-21T18:33:39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SHAKHI\Desktop\Expense%20details%20for%206%20mont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June.xlsx]1task!PivotTable1</c:name>
    <c:fmtId val="2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'1task'!$B$3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F5E-4B25-93AD-6193F619C4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F5E-4B25-93AD-6193F619C4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F5E-4B25-93AD-6193F619C4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F5E-4B25-93AD-6193F619C4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F5E-4B25-93AD-6193F619C4F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F5E-4B25-93AD-6193F619C4F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F5E-4B25-93AD-6193F619C4F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'1task'!$A$4:$A$11</c:f>
              <c:strCache>
                <c:ptCount val="7"/>
                <c:pt idx="0">
                  <c:v>Grocery</c:v>
                </c:pt>
                <c:pt idx="1">
                  <c:v>Shopping</c:v>
                </c:pt>
                <c:pt idx="2">
                  <c:v>Ticket and Bills</c:v>
                </c:pt>
                <c:pt idx="3">
                  <c:v>Entertainment</c:v>
                </c:pt>
                <c:pt idx="4">
                  <c:v>Food</c:v>
                </c:pt>
                <c:pt idx="5">
                  <c:v>Miscellaneous</c:v>
                </c:pt>
                <c:pt idx="6">
                  <c:v>Doctor and Medicine</c:v>
                </c:pt>
              </c:strCache>
            </c:strRef>
          </c:cat>
          <c:val>
            <c:numRef>
              <c:f>'1task'!$B$4:$B$11</c:f>
              <c:numCache>
                <c:formatCode>General</c:formatCode>
                <c:ptCount val="7"/>
                <c:pt idx="0">
                  <c:v>4690</c:v>
                </c:pt>
                <c:pt idx="1">
                  <c:v>3500</c:v>
                </c:pt>
                <c:pt idx="2">
                  <c:v>2570</c:v>
                </c:pt>
                <c:pt idx="3">
                  <c:v>1000</c:v>
                </c:pt>
                <c:pt idx="4">
                  <c:v>850</c:v>
                </c:pt>
                <c:pt idx="5">
                  <c:v>500</c:v>
                </c:pt>
                <c:pt idx="6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F5E-4B25-93AD-6193F619C4F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June.xlsx]2task!PivotTable2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Visually representing the amount spent on different items of Entertainment and Tickets and bills category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'2task'!$B$3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4F7-49A3-BFE2-56E13833B9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4F7-49A3-BFE2-56E13833B9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4F7-49A3-BFE2-56E13833B9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4F7-49A3-BFE2-56E13833B90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4F7-49A3-BFE2-56E13833B90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'2task'!$A$4:$A$11</c:f>
              <c:multiLvlStrCache>
                <c:ptCount val="5"/>
                <c:lvl>
                  <c:pt idx="0">
                    <c:v>Movie</c:v>
                  </c:pt>
                  <c:pt idx="1">
                    <c:v>Railway monthly ticket</c:v>
                  </c:pt>
                  <c:pt idx="2">
                    <c:v>Electricity bill</c:v>
                  </c:pt>
                  <c:pt idx="3">
                    <c:v>Gas</c:v>
                  </c:pt>
                  <c:pt idx="4">
                    <c:v>House help</c:v>
                  </c:pt>
                </c:lvl>
                <c:lvl>
                  <c:pt idx="0">
                    <c:v>Entertainment</c:v>
                  </c:pt>
                  <c:pt idx="1">
                    <c:v>Ticket and Bills</c:v>
                  </c:pt>
                </c:lvl>
              </c:multiLvlStrCache>
            </c:multiLvlStrRef>
          </c:cat>
          <c:val>
            <c:numRef>
              <c:f>'2task'!$B$4:$B$11</c:f>
              <c:numCache>
                <c:formatCode>General</c:formatCode>
                <c:ptCount val="5"/>
                <c:pt idx="0">
                  <c:v>1000</c:v>
                </c:pt>
                <c:pt idx="1">
                  <c:v>350</c:v>
                </c:pt>
                <c:pt idx="2">
                  <c:v>370</c:v>
                </c:pt>
                <c:pt idx="3">
                  <c:v>850</c:v>
                </c:pt>
                <c:pt idx="4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4F7-49A3-BFE2-56E13833B90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June.xlsx]3task!PivotTable5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data for </a:t>
            </a: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Grocery</a:t>
            </a: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items and </a:t>
            </a: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Shopping</a:t>
            </a: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items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'3task'!$B$4</c:f>
              <c:strCache>
                <c:ptCount val="1"/>
                <c:pt idx="0">
                  <c:v>Sum of Expense (INR)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'3task'!$A$5:$A$7</c:f>
              <c:strCache>
                <c:ptCount val="2"/>
                <c:pt idx="0">
                  <c:v>Grocery</c:v>
                </c:pt>
                <c:pt idx="1">
                  <c:v>Shopping</c:v>
                </c:pt>
              </c:strCache>
            </c:strRef>
          </c:cat>
          <c:val>
            <c:numRef>
              <c:f>'3task'!$B$5:$B$7</c:f>
              <c:numCache>
                <c:formatCode>General</c:formatCode>
                <c:ptCount val="2"/>
                <c:pt idx="0">
                  <c:v>4690</c:v>
                </c:pt>
                <c:pt idx="1">
                  <c:v>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1A-4C28-8778-2454FAB8A192}"/>
            </c:ext>
          </c:extLst>
        </c:ser>
        <c:ser>
          <c:idx val="1"/>
          <c:order val="1"/>
          <c:tx>
            <c:strRef>
              <c:f>'3task'!$C$4</c:f>
              <c:strCache>
                <c:ptCount val="1"/>
                <c:pt idx="0">
                  <c:v>Count of Items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'3task'!$A$5:$A$7</c:f>
              <c:strCache>
                <c:ptCount val="2"/>
                <c:pt idx="0">
                  <c:v>Grocery</c:v>
                </c:pt>
                <c:pt idx="1">
                  <c:v>Shopping</c:v>
                </c:pt>
              </c:strCache>
            </c:strRef>
          </c:cat>
          <c:val>
            <c:numRef>
              <c:f>'3task'!$C$5:$C$7</c:f>
              <c:numCache>
                <c:formatCode>General</c:formatCode>
                <c:ptCount val="2"/>
                <c:pt idx="0">
                  <c:v>15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1A-4C28-8778-2454FAB8A1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7165167"/>
        <c:axId val="1477163727"/>
      </c:barChart>
      <c:catAx>
        <c:axId val="1477165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163727"/>
        <c:crosses val="autoZero"/>
        <c:auto val="1"/>
        <c:lblAlgn val="ctr"/>
        <c:lblOffset val="100"/>
        <c:noMultiLvlLbl val="0"/>
      </c:catAx>
      <c:valAx>
        <c:axId val="1477163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165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6 months.xlsx]task 1!PivotTable1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'task 1'!$A$4:$A$10</c:f>
              <c:strCache>
                <c:ptCount val="6"/>
                <c:pt idx="0">
                  <c:v>February</c:v>
                </c:pt>
                <c:pt idx="1">
                  <c:v>April</c:v>
                </c:pt>
                <c:pt idx="2">
                  <c:v>January</c:v>
                </c:pt>
                <c:pt idx="3">
                  <c:v>June</c:v>
                </c:pt>
                <c:pt idx="4">
                  <c:v>May</c:v>
                </c:pt>
                <c:pt idx="5">
                  <c:v>March</c:v>
                </c:pt>
              </c:strCache>
            </c:strRef>
          </c:cat>
          <c:val>
            <c:numRef>
              <c:f>'task 1'!$B$4:$B$10</c:f>
              <c:numCache>
                <c:formatCode>General</c:formatCode>
                <c:ptCount val="6"/>
                <c:pt idx="0">
                  <c:v>15620</c:v>
                </c:pt>
                <c:pt idx="1">
                  <c:v>14800</c:v>
                </c:pt>
                <c:pt idx="2">
                  <c:v>13900</c:v>
                </c:pt>
                <c:pt idx="3">
                  <c:v>13560</c:v>
                </c:pt>
                <c:pt idx="4">
                  <c:v>13370</c:v>
                </c:pt>
                <c:pt idx="5">
                  <c:v>13140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5E-4BA0-BC19-F99914A970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09577152"/>
        <c:axId val="1809575712"/>
      </c:barChart>
      <c:catAx>
        <c:axId val="180957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575712"/>
        <c:crosses val="autoZero"/>
        <c:auto val="1"/>
        <c:lblAlgn val="ctr"/>
        <c:lblOffset val="100"/>
        <c:noMultiLvlLbl val="0"/>
      </c:catAx>
      <c:valAx>
        <c:axId val="180957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57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8602-E073-AF54-F657-310D69C26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332EF-C772-C1B5-8F07-F96F91C24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747B-E12F-E704-EA84-79EDBA74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F71-1D6B-4C40-B5CE-4593CDB5EE38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DCC2-3F56-AD68-8051-3332F1A5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72261-656C-F136-6C43-81B83685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234-0B99-453F-B9FF-B4E5635FF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08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6018-A15D-7CE3-920A-4AA18082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34EB5-E639-A824-7E01-D629A7D0B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BFEAB-63FB-0AFD-1731-86A76817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F71-1D6B-4C40-B5CE-4593CDB5EE38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924BB-A6BE-9FA5-5814-83D83A11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E5BB-620F-1719-BD9F-4DADC5AB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234-0B99-453F-B9FF-B4E5635FF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46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447B3-8BEC-F35D-566B-128D688A1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82CA5-56E5-2F51-E30B-A8B5EB749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C8906-79B8-F195-3C93-983E2442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F71-1D6B-4C40-B5CE-4593CDB5EE38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BCAF-397C-8AEA-9FAD-A2F13C28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45648-C0B8-4701-9666-DC3CDC87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234-0B99-453F-B9FF-B4E5635FF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87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C35-DE1A-1B54-4D3B-654CFD61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6F1B-D44B-156C-2878-F16754C8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83EF-3378-00E4-D395-37CECB6A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F71-1D6B-4C40-B5CE-4593CDB5EE38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FB54-0B5E-39C7-39AF-997CFA3E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373F-C5D3-43D5-1BD3-6E080DB1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234-0B99-453F-B9FF-B4E5635FF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23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F875-FB26-5FD4-4215-89567A8D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D36C9-F33B-AC83-75C0-BFB4A2FD6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2EF-9ECA-A64E-FF1B-1A8DF7D4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F71-1D6B-4C40-B5CE-4593CDB5EE38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2A1A9-4F3F-F7FD-9F65-9AD50F5D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A5E89-01FE-F2E6-AB90-F80CE635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234-0B99-453F-B9FF-B4E5635FF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270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351B-70CD-6AB2-8FB2-2C6DC660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E5BF-D7D7-1A45-302B-DE0325E16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DCAE3-C4D5-3732-C56D-E3C6806D6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0DF3-6950-CC7C-DE74-887E0EB6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F71-1D6B-4C40-B5CE-4593CDB5EE38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2F792-00AB-5BE7-0BFF-C9DDB38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BAE96-3534-FC91-3BB5-FCC190D9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234-0B99-453F-B9FF-B4E5635FF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439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B5A3-62D7-A9FF-DD54-EB7B1C71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332E6-ADE2-F1FD-02CA-838CF555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B615D-0B50-4BC1-3344-67A6E9D16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9A645-C4E7-B614-4E37-C2E095BA8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D3E44-0CC4-2E89-F8E9-19D04A051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13411-F538-77B9-B8F2-0BF9E46C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F71-1D6B-4C40-B5CE-4593CDB5EE38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A4B5D-AA91-F7AE-B511-D5907C91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88066-F2AD-2E9A-A7F3-D7E56429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234-0B99-453F-B9FF-B4E5635FF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430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9047-9A1A-C29F-2783-DE0582FA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3BDDF-EFA4-8AC6-502E-50611127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F71-1D6B-4C40-B5CE-4593CDB5EE38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53090-D1D8-A445-4028-72AFE9AE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CF430-3DF4-4402-7B17-3FFB6299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234-0B99-453F-B9FF-B4E5635FF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8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7E586-08CD-3853-205B-831B7AB1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F71-1D6B-4C40-B5CE-4593CDB5EE38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0D8E9-585E-AF7E-A14B-2F190264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AF822-F52F-D31F-9EF7-38F3A163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234-0B99-453F-B9FF-B4E5635FF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335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A8D3-A8BA-47F8-6E09-A47D67D9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47D3-528B-CABC-FEB6-7BE61989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37BA4-15AA-6E71-A8C6-5FFDE81EA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1D974-09A9-9195-2519-76DB791D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F71-1D6B-4C40-B5CE-4593CDB5EE38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AD9A5-5265-171C-B098-E8364ACD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32E67-91F2-90A7-4E99-6FBAC262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234-0B99-453F-B9FF-B4E5635FF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62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40A0-50A3-6887-8706-1EFE9FD0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DD191-0E67-CDA5-0530-F018C946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95E73-9E86-096E-33F5-BD55494F1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FB4F5-A831-D9D9-8A0A-2795F4F1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F71-1D6B-4C40-B5CE-4593CDB5EE38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077A3-81BF-BAD7-F278-25884603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B304F-04F1-EA48-3532-7F81F445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234-0B99-453F-B9FF-B4E5635FF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276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CB24E-FA32-2BD9-418F-989D27B1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4691-4F34-6B1A-85C7-90191178E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AC7C-833C-0A92-E71C-A9A86BB9F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C3F71-1D6B-4C40-B5CE-4593CDB5EE38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8A271-FDF5-6EAE-886C-40C04BB9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DE87-E189-DD0D-2F35-91E23D91B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9234-0B99-453F-B9FF-B4E5635FF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7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5BEE-877E-C9AE-3516-7A73BADCA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Increase Nitin’s Savings by Cutting Unnecessary Expenses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7F740-8FA4-7902-917A-9CACBDCD8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Steps to Boost Your Financial Health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5BB79-3862-C166-77D5-18591E2546A1}"/>
              </a:ext>
            </a:extLst>
          </p:cNvPr>
          <p:cNvSpPr txBox="1"/>
          <p:nvPr/>
        </p:nvSpPr>
        <p:spPr>
          <a:xfrm>
            <a:off x="8760542" y="5928852"/>
            <a:ext cx="297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by: </a:t>
            </a:r>
            <a:r>
              <a:rPr lang="en-IN" dirty="0" err="1"/>
              <a:t>Vaishakhi</a:t>
            </a:r>
            <a:r>
              <a:rPr lang="en-IN" dirty="0"/>
              <a:t> Gade</a:t>
            </a:r>
          </a:p>
        </p:txBody>
      </p:sp>
    </p:spTree>
    <p:extLst>
      <p:ext uri="{BB962C8B-B14F-4D97-AF65-F5344CB8AC3E}">
        <p14:creationId xmlns:p14="http://schemas.microsoft.com/office/powerpoint/2010/main" val="238738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ED98-DAD7-29E9-2011-109D74F2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063487"/>
            <a:ext cx="3932237" cy="1600200"/>
          </a:xfrm>
        </p:spPr>
        <p:txBody>
          <a:bodyPr/>
          <a:lstStyle/>
          <a:p>
            <a:r>
              <a:rPr lang="en-US" sz="3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Category wise expenses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F25809-2C79-0D2A-37DF-A2592F46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" t="32852" r="61105" b="41037"/>
          <a:stretch/>
        </p:blipFill>
        <p:spPr>
          <a:xfrm>
            <a:off x="5588483" y="2363820"/>
            <a:ext cx="5763729" cy="23151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E4C16-731D-04E3-02F8-EA99C0F54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763077"/>
            <a:ext cx="3932237" cy="3128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Visual representation with data bars to display categories with the highest and lowest expense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Nitin has spent the most on Grocery and Ticket and Bills over the six months</a:t>
            </a:r>
            <a:endParaRPr lang="en-US" sz="160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440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96FB-5748-4A3E-B44A-C9D42835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894521"/>
            <a:ext cx="3932237" cy="1600200"/>
          </a:xfrm>
        </p:spPr>
        <p:txBody>
          <a:bodyPr/>
          <a:lstStyle/>
          <a:p>
            <a:r>
              <a:rPr lang="en-US" sz="3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Month-wise expense</a:t>
            </a:r>
            <a:r>
              <a:rPr lang="en-US" sz="3200" kern="1200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of each </a:t>
            </a:r>
            <a:r>
              <a:rPr lang="en-US" sz="3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category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0DF88E-74EA-5981-E487-6E93584CB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04823"/>
              </p:ext>
            </p:extLst>
          </p:nvPr>
        </p:nvGraphicFramePr>
        <p:xfrm>
          <a:off x="5583238" y="2057400"/>
          <a:ext cx="5372100" cy="3633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1640160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3461646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20977277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42645642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1396162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960454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7680729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76716995"/>
                    </a:ext>
                  </a:extLst>
                </a:gridCol>
              </a:tblGrid>
              <a:tr h="4036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January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February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March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April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May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June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7125310"/>
                  </a:ext>
                </a:extLst>
              </a:tr>
              <a:tr h="4036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Doctor and Medicine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1222898"/>
                  </a:ext>
                </a:extLst>
              </a:tr>
              <a:tr h="4036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3828240"/>
                  </a:ext>
                </a:extLst>
              </a:tr>
              <a:tr h="4036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Food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2129465"/>
                  </a:ext>
                </a:extLst>
              </a:tr>
              <a:tr h="4036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Grocery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FFC7CE"/>
                          </a:highlight>
                        </a:rPr>
                        <a:t>30990</a:t>
                      </a:r>
                      <a:endParaRPr lang="en-IN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6691714"/>
                  </a:ext>
                </a:extLst>
              </a:tr>
              <a:tr h="4036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Miscellaneous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6096929"/>
                  </a:ext>
                </a:extLst>
              </a:tr>
              <a:tr h="4036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Shopping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04417792"/>
                  </a:ext>
                </a:extLst>
              </a:tr>
              <a:tr h="4036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Ticket and Bills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FFC7CE"/>
                          </a:highlight>
                        </a:rPr>
                        <a:t>16040</a:t>
                      </a:r>
                      <a:endParaRPr lang="en-IN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04297904"/>
                  </a:ext>
                </a:extLst>
              </a:tr>
              <a:tr h="4036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13900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15620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13140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14800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13370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13560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84390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5525322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A032E-64B2-0E64-37A5-9C9D85168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668128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200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categories with higher expenses for each of the 6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Nitin has spent most on Grocery and Tickets and Bills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787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0DA5-E03B-25DB-7859-C11CD3EB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679194"/>
            <a:ext cx="3932237" cy="2658859"/>
          </a:xfrm>
        </p:spPr>
        <p:txBody>
          <a:bodyPr>
            <a:normAutofit fontScale="90000"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How much is spent in each month against different items of Entertainment, Food and Shopping categories?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93907-73A9-9FB8-6AF2-2A0C1058A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3429000"/>
            <a:ext cx="3932237" cy="2658860"/>
          </a:xfrm>
        </p:spPr>
        <p:txBody>
          <a:bodyPr/>
          <a:lstStyle/>
          <a:p>
            <a:r>
              <a:rPr lang="en-US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which months have the highest amount spent for movies and dining out?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Nitin has spend the most on movies in June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Nitin has spent the most on dining out in January month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CEBBD54-FFE6-2907-A1DF-6AFD3F65D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021029"/>
              </p:ext>
            </p:extLst>
          </p:nvPr>
        </p:nvGraphicFramePr>
        <p:xfrm>
          <a:off x="5397909" y="1268361"/>
          <a:ext cx="5954303" cy="4139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596">
                  <a:extLst>
                    <a:ext uri="{9D8B030D-6E8A-4147-A177-3AD203B41FA5}">
                      <a16:colId xmlns:a16="http://schemas.microsoft.com/office/drawing/2014/main" val="2905181634"/>
                    </a:ext>
                  </a:extLst>
                </a:gridCol>
                <a:gridCol w="1205208">
                  <a:extLst>
                    <a:ext uri="{9D8B030D-6E8A-4147-A177-3AD203B41FA5}">
                      <a16:colId xmlns:a16="http://schemas.microsoft.com/office/drawing/2014/main" val="1988596235"/>
                    </a:ext>
                  </a:extLst>
                </a:gridCol>
                <a:gridCol w="659995">
                  <a:extLst>
                    <a:ext uri="{9D8B030D-6E8A-4147-A177-3AD203B41FA5}">
                      <a16:colId xmlns:a16="http://schemas.microsoft.com/office/drawing/2014/main" val="760717867"/>
                    </a:ext>
                  </a:extLst>
                </a:gridCol>
                <a:gridCol w="502170">
                  <a:extLst>
                    <a:ext uri="{9D8B030D-6E8A-4147-A177-3AD203B41FA5}">
                      <a16:colId xmlns:a16="http://schemas.microsoft.com/office/drawing/2014/main" val="3587802070"/>
                    </a:ext>
                  </a:extLst>
                </a:gridCol>
                <a:gridCol w="387389">
                  <a:extLst>
                    <a:ext uri="{9D8B030D-6E8A-4147-A177-3AD203B41FA5}">
                      <a16:colId xmlns:a16="http://schemas.microsoft.com/office/drawing/2014/main" val="3474548555"/>
                    </a:ext>
                  </a:extLst>
                </a:gridCol>
                <a:gridCol w="387389">
                  <a:extLst>
                    <a:ext uri="{9D8B030D-6E8A-4147-A177-3AD203B41FA5}">
                      <a16:colId xmlns:a16="http://schemas.microsoft.com/office/drawing/2014/main" val="1894569279"/>
                    </a:ext>
                  </a:extLst>
                </a:gridCol>
                <a:gridCol w="387389">
                  <a:extLst>
                    <a:ext uri="{9D8B030D-6E8A-4147-A177-3AD203B41FA5}">
                      <a16:colId xmlns:a16="http://schemas.microsoft.com/office/drawing/2014/main" val="778603390"/>
                    </a:ext>
                  </a:extLst>
                </a:gridCol>
                <a:gridCol w="832167">
                  <a:extLst>
                    <a:ext uri="{9D8B030D-6E8A-4147-A177-3AD203B41FA5}">
                      <a16:colId xmlns:a16="http://schemas.microsoft.com/office/drawing/2014/main" val="2737799238"/>
                    </a:ext>
                  </a:extLst>
                </a:gridCol>
              </a:tblGrid>
              <a:tr h="2759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Sum of Expense (INR)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0077705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January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February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March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April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May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June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3025607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354605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Movie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FFC7CE"/>
                          </a:highlight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5704647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North Bengal Trip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5571472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Outing with friends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3402334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Food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4940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6673364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Chips and fries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4979703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Dining out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FFC7CE"/>
                          </a:highlight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0095094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Online Food order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5239202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Shopping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5284856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Shirts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9256107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0277786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Tshirt and Jeans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0667766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4150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7500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3000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2640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3000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5350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25640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2537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758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46E1-26DC-67A0-81E2-59766B0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75860"/>
            <a:ext cx="3932237" cy="2441643"/>
          </a:xfrm>
        </p:spPr>
        <p:txBody>
          <a:bodyPr>
            <a:normAutofit fontScale="90000"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Decide on the essential and less essential items and analyze the expenses</a:t>
            </a:r>
            <a:br>
              <a:rPr lang="en-US" sz="3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C041849-D7A9-1B8D-5C8D-3EBA448FC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174036"/>
              </p:ext>
            </p:extLst>
          </p:nvPr>
        </p:nvGraphicFramePr>
        <p:xfrm>
          <a:off x="6322979" y="885218"/>
          <a:ext cx="4270442" cy="4975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6634">
                  <a:extLst>
                    <a:ext uri="{9D8B030D-6E8A-4147-A177-3AD203B41FA5}">
                      <a16:colId xmlns:a16="http://schemas.microsoft.com/office/drawing/2014/main" val="856674499"/>
                    </a:ext>
                  </a:extLst>
                </a:gridCol>
                <a:gridCol w="1434347">
                  <a:extLst>
                    <a:ext uri="{9D8B030D-6E8A-4147-A177-3AD203B41FA5}">
                      <a16:colId xmlns:a16="http://schemas.microsoft.com/office/drawing/2014/main" val="363068317"/>
                    </a:ext>
                  </a:extLst>
                </a:gridCol>
                <a:gridCol w="1059461">
                  <a:extLst>
                    <a:ext uri="{9D8B030D-6E8A-4147-A177-3AD203B41FA5}">
                      <a16:colId xmlns:a16="http://schemas.microsoft.com/office/drawing/2014/main" val="636511431"/>
                    </a:ext>
                  </a:extLst>
                </a:gridCol>
              </a:tblGrid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essential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less essential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2184839303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Beverages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360463054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Bread and bakery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1654851660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Brother's tution fee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582686401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Chips and fries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3998848130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Dining out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965636921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Electricity bill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3993760687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Foodgrains and cereals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1573060436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Fruit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1831532042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Gas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3041673460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House help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2226290818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Miscellaneous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1081953663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Mother's doctor visit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3419800443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Mother's medicine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675014180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Movie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843508227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North Bengal Trip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4066589276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Oil and spices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1086491719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Online Food order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831731389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Outing with friends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3041703489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Railway Monthly Ticket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2334532864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Shirts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164249503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4102178177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Sister's birthday gift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2142968239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Snacks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1445941505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Tshirt and Jeans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2002737233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Vegetables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9390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2606914545"/>
                  </a:ext>
                </a:extLst>
              </a:tr>
              <a:tr h="184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45010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39380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21" marR="7521" marT="7521" marB="0" anchor="b"/>
                </a:tc>
                <a:extLst>
                  <a:ext uri="{0D108BD9-81ED-4DB2-BD59-A6C34878D82A}">
                    <a16:rowId xmlns:a16="http://schemas.microsoft.com/office/drawing/2014/main" val="972867846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E902C-77FA-0565-269A-58E377A01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6664"/>
            <a:ext cx="3932237" cy="28923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following pivot chart we can see what are the essential and less essential things 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how much money Nitin has spent on less essential and essential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Nitin has spent Rs 45010 on essential things whereas Rs 39380 on less essential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989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6CDE-E3B3-6424-D372-F6A046CE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213"/>
            <a:ext cx="10515600" cy="912475"/>
          </a:xfrm>
        </p:spPr>
        <p:txBody>
          <a:bodyPr>
            <a:normAutofit fontScale="90000"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how can Nitin increase his savings</a:t>
            </a:r>
            <a:br>
              <a:rPr lang="en-US" sz="44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E5A0-A66C-AB7D-A405-50AB651D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 should stop spending on less essential items(should refer the essential and non essentials pivot chart to get better understanding)</a:t>
            </a:r>
          </a:p>
          <a:p>
            <a:r>
              <a:rPr lang="en-IN" dirty="0"/>
              <a:t>In June month Nitin has spent the most on T-shirt and jeans items which he should avoid as it comes in less essential items</a:t>
            </a:r>
          </a:p>
          <a:p>
            <a:r>
              <a:rPr lang="en-IN" dirty="0"/>
              <a:t>Nitin has spent the most in February month, He should make saving goals for each month and keep check on his spendings on Grocery, Shopping and Ticket and Bills category</a:t>
            </a:r>
          </a:p>
          <a:p>
            <a:r>
              <a:rPr lang="en-IN" dirty="0"/>
              <a:t>According to the 6 months data of </a:t>
            </a:r>
            <a:r>
              <a:rPr lang="en-IN" dirty="0" err="1"/>
              <a:t>nitin</a:t>
            </a:r>
            <a:r>
              <a:rPr lang="en-IN" dirty="0"/>
              <a:t> expenses he should avoid spending over the categories such as less essential Food, Shopping and entertainment categories item </a:t>
            </a:r>
            <a:r>
              <a:rPr lang="en-IN" dirty="0" err="1"/>
              <a:t>i.e</a:t>
            </a:r>
            <a:r>
              <a:rPr lang="en-IN" dirty="0"/>
              <a:t> movie, online food, Dining out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031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6CDE-E3B3-6424-D372-F6A046CE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213"/>
            <a:ext cx="10515600" cy="912475"/>
          </a:xfrm>
        </p:spPr>
        <p:txBody>
          <a:bodyPr>
            <a:normAutofit fontScale="90000"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how can Nitin increase his savings</a:t>
            </a:r>
            <a:br>
              <a:rPr lang="en-US" sz="44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E5A0-A66C-AB7D-A405-50AB651D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 Nitin to track his daily expenses. This will give him a better understanding of where his money is going and help him identify areas where he can cut back.</a:t>
            </a:r>
          </a:p>
          <a:p>
            <a:r>
              <a:rPr lang="en-US" dirty="0"/>
              <a:t>he can create a budget to help him control his spending. A budget will help him allocate his income towards his expenses and savings goals.</a:t>
            </a:r>
          </a:p>
          <a:p>
            <a:r>
              <a:rPr lang="en-US" dirty="0"/>
              <a:t>Avoid impulse purchases by not carrying around too much cash and avoiding shopping trips when bored</a:t>
            </a:r>
          </a:p>
          <a:p>
            <a:r>
              <a:rPr lang="en-US" dirty="0"/>
              <a:t>Review Nitin’s bills for phone, cable, and internet to see if he can get a better rate.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115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F58F-6884-A532-C406-615A4856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91" y="904461"/>
            <a:ext cx="10515600" cy="25841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45CE-30A9-1F4D-9F35-ACB83D1C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1033669"/>
            <a:ext cx="10515600" cy="53074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u="sng" dirty="0"/>
              <a:t>Objective:</a:t>
            </a:r>
          </a:p>
          <a:p>
            <a:r>
              <a:rPr lang="en-US" dirty="0"/>
              <a:t>Help Nitin identify and eliminate unnecessary expenses to increase his savings.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u="sng" dirty="0"/>
              <a:t>Nitin's Situation: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Job:</a:t>
            </a:r>
            <a:r>
              <a:rPr lang="en-US" dirty="0"/>
              <a:t> Graphic Designer in a new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Monthly Earnings:</a:t>
            </a:r>
            <a:r>
              <a:rPr lang="en-US" dirty="0"/>
              <a:t> Rs 15,000/-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Save for a scooter for daily commute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Challenge:</a:t>
            </a:r>
            <a:r>
              <a:rPr lang="en-US" dirty="0"/>
              <a:t> Unable to save for the scooter in the past couple of months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Importance: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Financial stability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Achieving financial goals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21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28D8-0BE8-3B78-7370-01FF9924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Analysis for June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6DCEC-FA5C-CB70-8E19-8083DB1F3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" t="27329" r="47898" b="11596"/>
          <a:stretch/>
        </p:blipFill>
        <p:spPr>
          <a:xfrm>
            <a:off x="1602658" y="1690688"/>
            <a:ext cx="8495071" cy="459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26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5AA7-516F-48F7-FE81-D044C9EA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How much is spent for each</a:t>
            </a:r>
            <a:r>
              <a:rPr lang="en-US" sz="3200" baseline="0" dirty="0">
                <a:latin typeface="Verdana" panose="020B0604030504040204" pitchFamily="34" charset="0"/>
                <a:ea typeface="Verdana" panose="020B0604030504040204" pitchFamily="34" charset="0"/>
              </a:rPr>
              <a:t> category ?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B843C-B103-6CE0-F14D-62530204F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4800600"/>
            <a:ext cx="3932237" cy="166902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Nitin has spent most on Grocery shopping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Along with shopping, Ticket and Bills, Entertainment being 3 highest category on which Nitin has spent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following pie charge we can see the complete analysis of Nitin spendings for month June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B72409-C79F-83B6-4A0B-6E72804C1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26654"/>
              </p:ext>
            </p:extLst>
          </p:nvPr>
        </p:nvGraphicFramePr>
        <p:xfrm>
          <a:off x="5741505" y="864704"/>
          <a:ext cx="5476461" cy="5163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83922A-BC20-5F5A-F6CC-288656658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48597"/>
              </p:ext>
            </p:extLst>
          </p:nvPr>
        </p:nvGraphicFramePr>
        <p:xfrm>
          <a:off x="974034" y="2057398"/>
          <a:ext cx="2524539" cy="24925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775">
                  <a:extLst>
                    <a:ext uri="{9D8B030D-6E8A-4147-A177-3AD203B41FA5}">
                      <a16:colId xmlns:a16="http://schemas.microsoft.com/office/drawing/2014/main" val="1559709488"/>
                    </a:ext>
                  </a:extLst>
                </a:gridCol>
                <a:gridCol w="1299764">
                  <a:extLst>
                    <a:ext uri="{9D8B030D-6E8A-4147-A177-3AD203B41FA5}">
                      <a16:colId xmlns:a16="http://schemas.microsoft.com/office/drawing/2014/main" val="1053675659"/>
                    </a:ext>
                  </a:extLst>
                </a:gridCol>
              </a:tblGrid>
              <a:tr h="3538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Row Labels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 of Expense (INR)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3039005"/>
                  </a:ext>
                </a:extLst>
              </a:tr>
              <a:tr h="1808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Grocery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56231"/>
                  </a:ext>
                </a:extLst>
              </a:tr>
              <a:tr h="1808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Shopping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7585689"/>
                  </a:ext>
                </a:extLst>
              </a:tr>
              <a:tr h="3538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Ticket and Bills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2393857"/>
                  </a:ext>
                </a:extLst>
              </a:tr>
              <a:tr h="3538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5242496"/>
                  </a:ext>
                </a:extLst>
              </a:tr>
              <a:tr h="1808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Food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9326673"/>
                  </a:ext>
                </a:extLst>
              </a:tr>
              <a:tr h="3538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Miscellaneous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6292854"/>
                  </a:ext>
                </a:extLst>
              </a:tr>
              <a:tr h="3538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Doctor and Medicine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1819197"/>
                  </a:ext>
                </a:extLst>
              </a:tr>
              <a:tr h="1808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13560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06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52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3A65-D73C-82F3-3F70-61A77E9E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10" y="308114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How much is spent on different items of</a:t>
            </a:r>
            <a:r>
              <a:rPr lang="en-US" sz="3200" baseline="0" dirty="0">
                <a:latin typeface="Verdana" panose="020B0604030504040204" pitchFamily="34" charset="0"/>
                <a:ea typeface="Verdana" panose="020B0604030504040204" pitchFamily="34" charset="0"/>
              </a:rPr>
              <a:t> each 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category?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6981AA-DF38-504D-690A-558D2A5BB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208794"/>
              </p:ext>
            </p:extLst>
          </p:nvPr>
        </p:nvGraphicFramePr>
        <p:xfrm>
          <a:off x="5158408" y="1409911"/>
          <a:ext cx="6052931" cy="4777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F892BB-E724-2FCF-6D5B-49715C071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84199"/>
              </p:ext>
            </p:extLst>
          </p:nvPr>
        </p:nvGraphicFramePr>
        <p:xfrm>
          <a:off x="1060174" y="2057400"/>
          <a:ext cx="2696342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7637">
                  <a:extLst>
                    <a:ext uri="{9D8B030D-6E8A-4147-A177-3AD203B41FA5}">
                      <a16:colId xmlns:a16="http://schemas.microsoft.com/office/drawing/2014/main" val="752836835"/>
                    </a:ext>
                  </a:extLst>
                </a:gridCol>
                <a:gridCol w="1208705">
                  <a:extLst>
                    <a:ext uri="{9D8B030D-6E8A-4147-A177-3AD203B41FA5}">
                      <a16:colId xmlns:a16="http://schemas.microsoft.com/office/drawing/2014/main" val="2279519360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Expense (INR)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37697211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Doctor and Medicine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450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80375186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Mother's Medicine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37957062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58019654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Movie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07586540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Food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76366338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Chips and Fries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406946421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Online Food Order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60992330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Grocery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57929524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Beverages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19809484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Bread and bakery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5533642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Oil and spices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53944128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Fruit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28052506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Foodgrains and cereals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2620125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Vegetables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1690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53577083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Miscellaneous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166826125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Sister's birthday gift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421606208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Shopping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3500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73629222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Shoes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3240716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Tshirt and Jeans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25666737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Ticket and Bills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13878434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Railway monthly ticket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02488630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Electricity bill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51409834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Gas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79068599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House help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0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60678833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13560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b"/>
                </a:tc>
                <a:extLst>
                  <a:ext uri="{0D108BD9-81ED-4DB2-BD59-A6C34878D82A}">
                    <a16:rowId xmlns:a16="http://schemas.microsoft.com/office/drawing/2014/main" val="31604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19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D0B5-4D02-8221-D5AF-6AFE6319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37322"/>
            <a:ext cx="4477647" cy="1600200"/>
          </a:xfrm>
        </p:spPr>
        <p:txBody>
          <a:bodyPr>
            <a:normAutofit fontScale="90000"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How many times money has been spent against different items of each category?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A467B-F12B-C842-E2A8-C5628B6C2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02425"/>
            <a:ext cx="3932237" cy="174105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given pivot chart we can understand how much money Nitin has spend against each item over a month of 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Verdana" panose="020B0604030504040204" pitchFamily="34" charset="0"/>
              </a:rPr>
              <a:t>Following is filter the data to display the data for </a:t>
            </a:r>
            <a:r>
              <a:rPr lang="en-US" sz="1600" b="1" dirty="0">
                <a:ea typeface="Verdana" panose="020B0604030504040204" pitchFamily="34" charset="0"/>
              </a:rPr>
              <a:t>Grocery</a:t>
            </a:r>
            <a:r>
              <a:rPr lang="en-US" sz="1600" dirty="0">
                <a:ea typeface="Verdana" panose="020B0604030504040204" pitchFamily="34" charset="0"/>
              </a:rPr>
              <a:t> items and </a:t>
            </a:r>
            <a:r>
              <a:rPr lang="en-US" sz="1600" b="1" dirty="0">
                <a:ea typeface="Verdana" panose="020B0604030504040204" pitchFamily="34" charset="0"/>
              </a:rPr>
              <a:t>Shopping</a:t>
            </a:r>
            <a:r>
              <a:rPr lang="en-US" sz="1600" dirty="0">
                <a:ea typeface="Verdana" panose="020B0604030504040204" pitchFamily="34" charset="0"/>
              </a:rPr>
              <a:t>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5122A2-DF32-4C50-131D-92422D781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748672"/>
              </p:ext>
            </p:extLst>
          </p:nvPr>
        </p:nvGraphicFramePr>
        <p:xfrm>
          <a:off x="5317434" y="992187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E97172-3A2F-8F30-0673-9E900971F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0620"/>
              </p:ext>
            </p:extLst>
          </p:nvPr>
        </p:nvGraphicFramePr>
        <p:xfrm>
          <a:off x="836612" y="2142089"/>
          <a:ext cx="34925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5976259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89138994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3133521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Sum of Expense (INR)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Count of Items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32627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Doctor and Medicine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07823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Entertainment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62996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Food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18731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Grocery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06314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Miscellaneous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80692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Shopping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94366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Ticket and Bills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72610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(blank)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58004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13560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33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032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689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F4D7-BC02-97C9-D271-38967672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49047" cy="246490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What amount is spent on each </a:t>
            </a:r>
            <a:r>
              <a:rPr lang="en-US" sz="3200" b="0" dirty="0">
                <a:latin typeface="Verdana" panose="020B0604030504040204" pitchFamily="34" charset="0"/>
                <a:ea typeface="Verdana" panose="020B0604030504040204" pitchFamily="34" charset="0"/>
              </a:rPr>
              <a:t>item of the categories with </a:t>
            </a: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highest</a:t>
            </a:r>
            <a:r>
              <a:rPr lang="en-US" sz="3200" b="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3200" b="1" baseline="30000" dirty="0">
                <a:latin typeface="Verdana" panose="020B0604030504040204" pitchFamily="34" charset="0"/>
                <a:ea typeface="Verdana" panose="020B0604030504040204" pitchFamily="34" charset="0"/>
              </a:rPr>
              <a:t>nd</a:t>
            </a: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 highest</a:t>
            </a:r>
            <a:r>
              <a:rPr lang="en-US" sz="3200" b="0" dirty="0">
                <a:latin typeface="Verdana" panose="020B0604030504040204" pitchFamily="34" charset="0"/>
                <a:ea typeface="Verdana" panose="020B0604030504040204" pitchFamily="34" charset="0"/>
              </a:rPr>
              <a:t> expense amount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0D067E-3B1A-8E5A-A4DB-8F2DD1A68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11" t="34607" r="33446" b="16274"/>
          <a:stretch/>
        </p:blipFill>
        <p:spPr>
          <a:xfrm>
            <a:off x="6499655" y="1042578"/>
            <a:ext cx="4519784" cy="50113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A9180-EC5F-4314-A1F9-9CC4D66C8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05818"/>
            <a:ext cx="3932237" cy="23207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following pivot table we can analyze on which category Nitin has spent most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Nitin has spent most on T-shirt and jeans and Vegetables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693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3B0A-D418-5ECC-BDC9-2638DE58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Analyzing the expense data for the last 6 months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2C037-0B45-1C73-5D8F-A9CB85415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8898" r="28480" b="11649"/>
          <a:stretch/>
        </p:blipFill>
        <p:spPr>
          <a:xfrm>
            <a:off x="1445740" y="2014151"/>
            <a:ext cx="8563233" cy="4077730"/>
          </a:xfrm>
        </p:spPr>
      </p:pic>
    </p:spTree>
    <p:extLst>
      <p:ext uri="{BB962C8B-B14F-4D97-AF65-F5344CB8AC3E}">
        <p14:creationId xmlns:p14="http://schemas.microsoft.com/office/powerpoint/2010/main" val="1543555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AAF9-5727-DC15-7877-BA3CD6F5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6928"/>
            <a:ext cx="3932237" cy="2101174"/>
          </a:xfrm>
        </p:spPr>
        <p:txBody>
          <a:bodyPr>
            <a:normAutofit fontScale="90000"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Month-wise trend of expenses, Find out the month Nitin spent the most?</a:t>
            </a:r>
            <a:br>
              <a:rPr lang="en-US" sz="32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982B7-BFF4-C6C1-5586-0014F7894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4721595"/>
            <a:ext cx="3732213" cy="16116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following pivot chart and pivot table we can see how much </a:t>
            </a:r>
            <a:r>
              <a:rPr lang="en-US" dirty="0" err="1"/>
              <a:t>nitin</a:t>
            </a:r>
            <a:r>
              <a:rPr lang="en-US" dirty="0"/>
              <a:t> has spend on things </a:t>
            </a:r>
            <a:r>
              <a:rPr lang="en-US" dirty="0" err="1"/>
              <a:t>monthwise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Nitin has spent the most in February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5CDF6C-9B7F-78F5-D626-742D6C093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426527"/>
              </p:ext>
            </p:extLst>
          </p:nvPr>
        </p:nvGraphicFramePr>
        <p:xfrm>
          <a:off x="5053913" y="939115"/>
          <a:ext cx="6425513" cy="4921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E55D1E-ACC9-C265-D3F2-55575D36C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18724"/>
              </p:ext>
            </p:extLst>
          </p:nvPr>
        </p:nvGraphicFramePr>
        <p:xfrm>
          <a:off x="839787" y="2460971"/>
          <a:ext cx="3448008" cy="1878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3166">
                  <a:extLst>
                    <a:ext uri="{9D8B030D-6E8A-4147-A177-3AD203B41FA5}">
                      <a16:colId xmlns:a16="http://schemas.microsoft.com/office/drawing/2014/main" val="3478304142"/>
                    </a:ext>
                  </a:extLst>
                </a:gridCol>
                <a:gridCol w="2084842">
                  <a:extLst>
                    <a:ext uri="{9D8B030D-6E8A-4147-A177-3AD203B41FA5}">
                      <a16:colId xmlns:a16="http://schemas.microsoft.com/office/drawing/2014/main" val="3968882384"/>
                    </a:ext>
                  </a:extLst>
                </a:gridCol>
              </a:tblGrid>
              <a:tr h="234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Sum of Expense (INR)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92213987"/>
                  </a:ext>
                </a:extLst>
              </a:tr>
              <a:tr h="234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February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  <a:highlight>
                            <a:srgbClr val="FFC7CE"/>
                          </a:highlight>
                        </a:rPr>
                        <a:t>15620</a:t>
                      </a:r>
                      <a:endParaRPr lang="en-IN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8028802"/>
                  </a:ext>
                </a:extLst>
              </a:tr>
              <a:tr h="234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9333199"/>
                  </a:ext>
                </a:extLst>
              </a:tr>
              <a:tr h="234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1085135"/>
                  </a:ext>
                </a:extLst>
              </a:tr>
              <a:tr h="234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13560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6801402"/>
                  </a:ext>
                </a:extLst>
              </a:tr>
              <a:tr h="234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13370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0298196"/>
                  </a:ext>
                </a:extLst>
              </a:tr>
              <a:tr h="234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5366775"/>
                  </a:ext>
                </a:extLst>
              </a:tr>
              <a:tr h="234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  <a:highlight>
                            <a:srgbClr val="DDEBF7"/>
                          </a:highlight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DDEBF7"/>
                          </a:highlight>
                        </a:rPr>
                        <a:t>84390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DEBF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533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224</TotalTime>
  <Words>1152</Words>
  <Application>Microsoft Office PowerPoint</Application>
  <PresentationFormat>Widescreen</PresentationFormat>
  <Paragraphs>401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Office Theme</vt:lpstr>
      <vt:lpstr>Increase Nitin’s Savings by Cutting Unnecessary Expenses</vt:lpstr>
      <vt:lpstr>Introduction </vt:lpstr>
      <vt:lpstr>Data Analysis for June</vt:lpstr>
      <vt:lpstr>How much is spent for each category ?</vt:lpstr>
      <vt:lpstr>How much is spent on different items of each category?</vt:lpstr>
      <vt:lpstr>How many times money has been spent against different items of each category? </vt:lpstr>
      <vt:lpstr>What amount is spent on each item of the categories with highest and 2nd highest expense amount </vt:lpstr>
      <vt:lpstr>Analyzing the expense data for the last 6 months</vt:lpstr>
      <vt:lpstr>Month-wise trend of expenses, Find out the month Nitin spent the most? </vt:lpstr>
      <vt:lpstr>Category wise expenses</vt:lpstr>
      <vt:lpstr>Month-wise expense of each category</vt:lpstr>
      <vt:lpstr>How much is spent in each month against different items of Entertainment, Food and Shopping categories?</vt:lpstr>
      <vt:lpstr>Decide on the essential and less essential items and analyze the expenses </vt:lpstr>
      <vt:lpstr> how can Nitin increase his savings </vt:lpstr>
      <vt:lpstr> how can Nitin increase his savings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rajan gade</dc:creator>
  <cp:lastModifiedBy>rajan gade</cp:lastModifiedBy>
  <cp:revision>2</cp:revision>
  <dcterms:created xsi:type="dcterms:W3CDTF">2024-07-21T14:52:54Z</dcterms:created>
  <dcterms:modified xsi:type="dcterms:W3CDTF">2024-07-21T18:36:57Z</dcterms:modified>
</cp:coreProperties>
</file>