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B 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EBGaramond-bold.fntdata"/><Relationship Id="rId10" Type="http://schemas.openxmlformats.org/officeDocument/2006/relationships/slide" Target="slides/slide5.xml"/><Relationship Id="rId21" Type="http://schemas.openxmlformats.org/officeDocument/2006/relationships/font" Target="fonts/EBGaramond-regular.fntdata"/><Relationship Id="rId13" Type="http://schemas.openxmlformats.org/officeDocument/2006/relationships/slide" Target="slides/slide8.xml"/><Relationship Id="rId24" Type="http://schemas.openxmlformats.org/officeDocument/2006/relationships/font" Target="fonts/EBGaramond-boldItalic.fntdata"/><Relationship Id="rId12" Type="http://schemas.openxmlformats.org/officeDocument/2006/relationships/slide" Target="slides/slide7.xml"/><Relationship Id="rId23"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ed14d6a8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ed14d6a8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e4048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ee4048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ef47742c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ef47742c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ed14d6a8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ed14d6a8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ed14d6a8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ed14d6a8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ef47742c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ef47742c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ee40485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ee40485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ed14d6a8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ed14d6a8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ed14d6a8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ed14d6a8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ef47742c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ef47742c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ef47742c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ef47742c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ee4048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ee4048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ee40483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ee40483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ee40485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e40485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ee4048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ee4048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 sz="2800">
                <a:solidFill>
                  <a:srgbClr val="000000"/>
                </a:solidFill>
                <a:latin typeface="EB Garamond"/>
                <a:ea typeface="EB Garamond"/>
                <a:cs typeface="EB Garamond"/>
                <a:sym typeface="EB Garamond"/>
              </a:rPr>
              <a:t>Organization name: </a:t>
            </a:r>
            <a:r>
              <a:rPr b="1" lang="en" sz="2800">
                <a:solidFill>
                  <a:srgbClr val="000000"/>
                </a:solidFill>
                <a:latin typeface="EB Garamond"/>
                <a:ea typeface="EB Garamond"/>
                <a:cs typeface="EB Garamond"/>
                <a:sym typeface="EB Garamond"/>
              </a:rPr>
              <a:t>ISRO</a:t>
            </a:r>
            <a:br>
              <a:rPr b="1" lang="en" sz="2800">
                <a:solidFill>
                  <a:srgbClr val="000000"/>
                </a:solidFill>
                <a:latin typeface="EB Garamond"/>
                <a:ea typeface="EB Garamond"/>
                <a:cs typeface="EB Garamond"/>
                <a:sym typeface="EB Garamond"/>
              </a:rPr>
            </a:br>
            <a:r>
              <a:rPr lang="en" sz="2800">
                <a:solidFill>
                  <a:srgbClr val="000000"/>
                </a:solidFill>
                <a:latin typeface="EB Garamond"/>
                <a:ea typeface="EB Garamond"/>
                <a:cs typeface="EB Garamond"/>
                <a:sym typeface="EB Garamond"/>
              </a:rPr>
              <a:t>Problem Statement : </a:t>
            </a:r>
            <a:r>
              <a:rPr b="1" lang="en" sz="2800">
                <a:solidFill>
                  <a:srgbClr val="000000"/>
                </a:solidFill>
                <a:latin typeface="EB Garamond"/>
                <a:ea typeface="EB Garamond"/>
                <a:cs typeface="EB Garamond"/>
                <a:sym typeface="EB Garamond"/>
              </a:rPr>
              <a:t>Depth Estimation of Valles Marineris</a:t>
            </a:r>
            <a:r>
              <a:rPr b="1" lang="en" sz="2800">
                <a:solidFill>
                  <a:srgbClr val="000000"/>
                </a:solidFill>
                <a:latin typeface="EB Garamond"/>
                <a:ea typeface="EB Garamond"/>
                <a:cs typeface="EB Garamond"/>
                <a:sym typeface="EB Garamond"/>
              </a:rPr>
              <a:t>      </a:t>
            </a:r>
            <a:endParaRPr b="1" sz="2800">
              <a:solidFill>
                <a:srgbClr val="000000"/>
              </a:solidFill>
              <a:latin typeface="EB Garamond"/>
              <a:ea typeface="EB Garamond"/>
              <a:cs typeface="EB Garamond"/>
              <a:sym typeface="EB Garamond"/>
            </a:endParaRPr>
          </a:p>
          <a:p>
            <a:pPr indent="0" lvl="0" marL="0" marR="0" rtl="0" algn="l">
              <a:lnSpc>
                <a:spcPct val="90000"/>
              </a:lnSpc>
              <a:spcBef>
                <a:spcPts val="0"/>
              </a:spcBef>
              <a:spcAft>
                <a:spcPts val="0"/>
              </a:spcAft>
              <a:buClr>
                <a:schemeClr val="dk1"/>
              </a:buClr>
              <a:buSzPts val="2400"/>
              <a:buFont typeface="Calibri"/>
              <a:buNone/>
            </a:pPr>
            <a:r>
              <a:rPr b="1" lang="en" sz="2800">
                <a:solidFill>
                  <a:srgbClr val="000000"/>
                </a:solidFill>
                <a:latin typeface="EB Garamond"/>
                <a:ea typeface="EB Garamond"/>
                <a:cs typeface="EB Garamond"/>
                <a:sym typeface="EB Garamond"/>
              </a:rPr>
              <a:t>using ISRO’s Mars Color Camera (MCC) images.</a:t>
            </a:r>
            <a:endParaRPr b="1" sz="2800">
              <a:solidFill>
                <a:srgbClr val="000000"/>
              </a:solidFill>
              <a:latin typeface="EB Garamond"/>
              <a:ea typeface="EB Garamond"/>
              <a:cs typeface="EB Garamond"/>
              <a:sym typeface="EB Garamond"/>
            </a:endParaRPr>
          </a:p>
          <a:p>
            <a:pPr indent="0" lvl="0" marL="0" marR="0" rtl="0" algn="l">
              <a:lnSpc>
                <a:spcPct val="90000"/>
              </a:lnSpc>
              <a:spcBef>
                <a:spcPts val="0"/>
              </a:spcBef>
              <a:spcAft>
                <a:spcPts val="0"/>
              </a:spcAft>
              <a:buClr>
                <a:schemeClr val="dk1"/>
              </a:buClr>
              <a:buSzPts val="2400"/>
              <a:buFont typeface="Calibri"/>
              <a:buNone/>
            </a:pPr>
            <a:r>
              <a:rPr lang="en" sz="2800">
                <a:solidFill>
                  <a:srgbClr val="000000"/>
                </a:solidFill>
                <a:latin typeface="EB Garamond"/>
                <a:ea typeface="EB Garamond"/>
                <a:cs typeface="EB Garamond"/>
                <a:sym typeface="EB Garamond"/>
              </a:rPr>
              <a:t>Problem Code: </a:t>
            </a:r>
            <a:r>
              <a:rPr b="1" lang="en" sz="2800">
                <a:solidFill>
                  <a:srgbClr val="000000"/>
                </a:solidFill>
                <a:latin typeface="EB Garamond"/>
                <a:ea typeface="EB Garamond"/>
                <a:cs typeface="EB Garamond"/>
                <a:sym typeface="EB Garamond"/>
              </a:rPr>
              <a:t>NM392</a:t>
            </a:r>
            <a:br>
              <a:rPr b="1" lang="en" sz="2800">
                <a:solidFill>
                  <a:srgbClr val="000000"/>
                </a:solidFill>
                <a:latin typeface="EB Garamond"/>
                <a:ea typeface="EB Garamond"/>
                <a:cs typeface="EB Garamond"/>
                <a:sym typeface="EB Garamond"/>
              </a:rPr>
            </a:br>
            <a:r>
              <a:rPr lang="en" sz="2800">
                <a:solidFill>
                  <a:srgbClr val="000000"/>
                </a:solidFill>
                <a:latin typeface="EB Garamond"/>
                <a:ea typeface="EB Garamond"/>
                <a:cs typeface="EB Garamond"/>
                <a:sym typeface="EB Garamond"/>
              </a:rPr>
              <a:t>Team Name : </a:t>
            </a:r>
            <a:r>
              <a:rPr b="1" lang="en" sz="2800">
                <a:solidFill>
                  <a:srgbClr val="000000"/>
                </a:solidFill>
                <a:latin typeface="EB Garamond"/>
                <a:ea typeface="EB Garamond"/>
                <a:cs typeface="EB Garamond"/>
                <a:sym typeface="EB Garamond"/>
              </a:rPr>
              <a:t>SATTVA</a:t>
            </a:r>
            <a:br>
              <a:rPr lang="en" sz="2800">
                <a:solidFill>
                  <a:srgbClr val="000000"/>
                </a:solidFill>
                <a:latin typeface="EB Garamond"/>
                <a:ea typeface="EB Garamond"/>
                <a:cs typeface="EB Garamond"/>
                <a:sym typeface="EB Garamond"/>
              </a:rPr>
            </a:br>
            <a:r>
              <a:rPr lang="en" sz="2800">
                <a:solidFill>
                  <a:srgbClr val="000000"/>
                </a:solidFill>
                <a:latin typeface="EB Garamond"/>
                <a:ea typeface="EB Garamond"/>
                <a:cs typeface="EB Garamond"/>
                <a:sym typeface="EB Garamond"/>
              </a:rPr>
              <a:t>Team Leader Name :  </a:t>
            </a:r>
            <a:r>
              <a:rPr b="1" lang="en" sz="2800">
                <a:solidFill>
                  <a:srgbClr val="000000"/>
                </a:solidFill>
                <a:latin typeface="EB Garamond"/>
                <a:ea typeface="EB Garamond"/>
                <a:cs typeface="EB Garamond"/>
                <a:sym typeface="EB Garamond"/>
              </a:rPr>
              <a:t>Vaishak Nair</a:t>
            </a:r>
            <a:r>
              <a:rPr lang="en" sz="2800">
                <a:solidFill>
                  <a:srgbClr val="000000"/>
                </a:solidFill>
                <a:latin typeface="EB Garamond"/>
                <a:ea typeface="EB Garamond"/>
                <a:cs typeface="EB Garamond"/>
                <a:sym typeface="EB Garamond"/>
              </a:rPr>
              <a:t>								College Code : </a:t>
            </a:r>
            <a:r>
              <a:rPr b="1" lang="en" sz="2800">
                <a:solidFill>
                  <a:srgbClr val="000000"/>
                </a:solidFill>
                <a:latin typeface="EB Garamond"/>
                <a:ea typeface="EB Garamond"/>
                <a:cs typeface="EB Garamond"/>
                <a:sym typeface="EB Garamond"/>
              </a:rPr>
              <a:t>1-4259322058</a:t>
            </a:r>
            <a:endParaRPr b="1" sz="2800">
              <a:solidFill>
                <a:srgbClr val="000000"/>
              </a:solidFill>
              <a:latin typeface="EB Garamond"/>
              <a:ea typeface="EB Garamond"/>
              <a:cs typeface="EB Garamond"/>
              <a:sym typeface="EB Garamond"/>
            </a:endParaRPr>
          </a:p>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According to the depth map generated, Depth</a:t>
            </a:r>
            <a:r>
              <a:rPr b="1" lang="en" sz="2500">
                <a:solidFill>
                  <a:srgbClr val="000000"/>
                </a:solidFill>
                <a:highlight>
                  <a:srgbClr val="FFFFFF"/>
                </a:highlight>
                <a:latin typeface="Georgia"/>
                <a:ea typeface="Georgia"/>
                <a:cs typeface="Georgia"/>
                <a:sym typeface="Georgia"/>
              </a:rPr>
              <a:t>≈</a:t>
            </a:r>
            <a:r>
              <a:rPr lang="en" sz="2500">
                <a:solidFill>
                  <a:srgbClr val="000000"/>
                </a:solidFill>
              </a:rPr>
              <a:t>5km</a:t>
            </a:r>
            <a:endParaRPr sz="2500">
              <a:solidFill>
                <a:srgbClr val="000000"/>
              </a:solidFill>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0" y="3415755"/>
            <a:ext cx="9144002" cy="1788641"/>
          </a:xfrm>
          <a:prstGeom prst="rect">
            <a:avLst/>
          </a:prstGeom>
          <a:noFill/>
          <a:ln>
            <a:noFill/>
          </a:ln>
        </p:spPr>
      </p:pic>
      <p:pic>
        <p:nvPicPr>
          <p:cNvPr id="127" name="Google Shape;127;p22"/>
          <p:cNvPicPr preferRelativeResize="0"/>
          <p:nvPr/>
        </p:nvPicPr>
        <p:blipFill>
          <a:blip r:embed="rId4">
            <a:alphaModFix/>
          </a:blip>
          <a:stretch>
            <a:fillRect/>
          </a:stretch>
        </p:blipFill>
        <p:spPr>
          <a:xfrm>
            <a:off x="311700" y="1152475"/>
            <a:ext cx="8353425" cy="2188375"/>
          </a:xfrm>
          <a:prstGeom prst="rect">
            <a:avLst/>
          </a:prstGeom>
          <a:noFill/>
          <a:ln>
            <a:noFill/>
          </a:ln>
        </p:spPr>
      </p:pic>
      <p:sp>
        <p:nvSpPr>
          <p:cNvPr id="128" name="Google Shape;128;p22"/>
          <p:cNvSpPr/>
          <p:nvPr/>
        </p:nvSpPr>
        <p:spPr>
          <a:xfrm rot="3101272">
            <a:off x="5780573" y="2198314"/>
            <a:ext cx="1034608" cy="60637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USED</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NumPy(): </a:t>
            </a:r>
            <a:r>
              <a:rPr lang="en" sz="1400">
                <a:solidFill>
                  <a:srgbClr val="000000"/>
                </a:solidFill>
                <a:highlight>
                  <a:srgbClr val="FFFFFF"/>
                </a:highlight>
              </a:rPr>
              <a:t>NumPy is a python library used for working with arrays. NumPy aims to provide an array object that is up to 50x faster that traditional Python lists.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Verdana"/>
              <a:buChar char="●"/>
            </a:pPr>
            <a:r>
              <a:rPr lang="en" sz="1400">
                <a:solidFill>
                  <a:srgbClr val="000000"/>
                </a:solidFill>
                <a:highlight>
                  <a:srgbClr val="FFFFFF"/>
                </a:highlight>
              </a:rPr>
              <a:t>OpenCV: OpenCV is a cross-platform library using which we can develop real-time computer vision applications. It mainly focuses on image processing, video capture and analysis including features like face detection and object detection.</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tensorflow(): TensorFlow is a Python-friendly open source library for numerical computation that makes machine learning faster and easier.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keras(): Keras is a powerful and easy-to-use free open source Python library for developing and evaluating deep learning models. It wraps the efficient numerical computation libraries Theano and TensorFlow and allows you to define and train neural network models in just a few lines of code.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rPr>
              <a:t>glob(): </a:t>
            </a:r>
            <a:r>
              <a:rPr lang="en" sz="1400">
                <a:solidFill>
                  <a:srgbClr val="000000"/>
                </a:solidFill>
                <a:highlight>
                  <a:srgbClr val="FFFFFF"/>
                </a:highlight>
              </a:rPr>
              <a:t>A glob is a string of literal and/or wildcard characters used to match filepaths. Globbing is the act of locating files on a filesystem using one or more globs.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tqdm(): </a:t>
            </a:r>
            <a:r>
              <a:rPr lang="en" sz="1400">
                <a:solidFill>
                  <a:srgbClr val="000000"/>
                </a:solidFill>
                <a:highlight>
                  <a:srgbClr val="FDFDFD"/>
                </a:highlight>
              </a:rPr>
              <a:t>smart progress meter </a:t>
            </a:r>
            <a:endParaRPr sz="1400">
              <a:solidFill>
                <a:srgbClr val="000000"/>
              </a:solidFill>
              <a:highlight>
                <a:srgbClr val="FDFDFD"/>
              </a:highlight>
            </a:endParaRPr>
          </a:p>
          <a:p>
            <a:pPr indent="0" lvl="0" marL="0" rtl="0" algn="l">
              <a:spcBef>
                <a:spcPts val="1600"/>
              </a:spcBef>
              <a:spcAft>
                <a:spcPts val="1600"/>
              </a:spcAft>
              <a:buNone/>
            </a:pPr>
            <a:r>
              <a:t/>
            </a:r>
            <a:endParaRPr sz="1400">
              <a:solidFill>
                <a:srgbClr val="000000"/>
              </a:solidFill>
              <a:highlight>
                <a:srgbClr val="FDFDF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To generate depth map for the given input RGB image, the system should be trained using </a:t>
            </a:r>
            <a:r>
              <a:rPr lang="en" sz="1400">
                <a:solidFill>
                  <a:srgbClr val="000000"/>
                </a:solidFill>
              </a:rPr>
              <a:t>relevant dataset.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Trained System </a:t>
            </a:r>
            <a:r>
              <a:rPr lang="en" sz="1400">
                <a:solidFill>
                  <a:srgbClr val="000000"/>
                </a:solidFill>
                <a:highlight>
                  <a:srgbClr val="FFFFFF"/>
                </a:highlight>
              </a:rPr>
              <a:t>∝ Better depth map generation.</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DATASET SPECIFICATIONS</a:t>
            </a:r>
            <a:endParaRPr sz="1400">
              <a:solidFill>
                <a:srgbClr val="000000"/>
              </a:solidFill>
              <a:highlight>
                <a:srgbClr val="FFFFFF"/>
              </a:highlight>
            </a:endParaRPr>
          </a:p>
          <a:p>
            <a:pPr indent="-317500" lvl="0" marL="457200" rtl="0" algn="l">
              <a:spcBef>
                <a:spcPts val="1600"/>
              </a:spcBef>
              <a:spcAft>
                <a:spcPts val="0"/>
              </a:spcAft>
              <a:buClr>
                <a:srgbClr val="000000"/>
              </a:buClr>
              <a:buSzPts val="1400"/>
              <a:buAutoNum type="arabicPeriod"/>
            </a:pPr>
            <a:r>
              <a:rPr lang="en" sz="1400">
                <a:solidFill>
                  <a:srgbClr val="000000"/>
                </a:solidFill>
                <a:highlight>
                  <a:srgbClr val="FFFFFF"/>
                </a:highlight>
              </a:rPr>
              <a:t>SIZE: </a:t>
            </a:r>
            <a:r>
              <a:rPr lang="en" sz="1400">
                <a:solidFill>
                  <a:srgbClr val="222222"/>
                </a:solidFill>
                <a:highlight>
                  <a:srgbClr val="FFFFFF"/>
                </a:highlight>
              </a:rPr>
              <a:t>≈ 16 KB (RGB), 27-35 KB  (DEPTH MAP)</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en" sz="1400">
                <a:solidFill>
                  <a:srgbClr val="222222"/>
                </a:solidFill>
                <a:highlight>
                  <a:srgbClr val="FFFFFF"/>
                </a:highlight>
              </a:rPr>
              <a:t>DIMENSIONS(pixels x pixels): 256 x 256</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en" sz="1400">
                <a:solidFill>
                  <a:srgbClr val="222222"/>
                </a:solidFill>
                <a:highlight>
                  <a:srgbClr val="FFFFFF"/>
                </a:highlight>
              </a:rPr>
              <a:t>Image format: PNG</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en" sz="1400">
                <a:solidFill>
                  <a:srgbClr val="222222"/>
                </a:solidFill>
                <a:highlight>
                  <a:srgbClr val="FFFFFF"/>
                </a:highlight>
              </a:rPr>
              <a:t>1700 RGB Images and 1700 Depth Images used for training the model</a:t>
            </a:r>
            <a:endParaRPr sz="1400">
              <a:solidFill>
                <a:srgbClr val="222222"/>
              </a:solidFill>
              <a:highlight>
                <a:srgbClr val="FFFFFF"/>
              </a:highlight>
            </a:endParaRPr>
          </a:p>
          <a:p>
            <a:pPr indent="0" lvl="0" marL="914400" rtl="0" algn="l">
              <a:spcBef>
                <a:spcPts val="1600"/>
              </a:spcBef>
              <a:spcAft>
                <a:spcPts val="1600"/>
              </a:spcAft>
              <a:buNone/>
            </a:pPr>
            <a:r>
              <a:t/>
            </a:r>
            <a:endParaRPr sz="14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5"/>
          <p:cNvPicPr preferRelativeResize="0"/>
          <p:nvPr/>
        </p:nvPicPr>
        <p:blipFill>
          <a:blip r:embed="rId3">
            <a:alphaModFix/>
          </a:blip>
          <a:stretch>
            <a:fillRect/>
          </a:stretch>
        </p:blipFill>
        <p:spPr>
          <a:xfrm>
            <a:off x="154800" y="1017725"/>
            <a:ext cx="8989200" cy="415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000000"/>
                </a:solidFill>
              </a:rPr>
              <a:t>LOSS FUNCTION               :</a:t>
            </a:r>
            <a:endParaRPr b="1" sz="2000">
              <a:solidFill>
                <a:srgbClr val="000000"/>
              </a:solidFill>
            </a:endParaRPr>
          </a:p>
          <a:p>
            <a:pPr indent="0" lvl="0" marL="0" rtl="0" algn="l">
              <a:spcBef>
                <a:spcPts val="0"/>
              </a:spcBef>
              <a:spcAft>
                <a:spcPts val="0"/>
              </a:spcAft>
              <a:buNone/>
            </a:pPr>
            <a:r>
              <a:rPr b="1" lang="en" sz="2000">
                <a:solidFill>
                  <a:srgbClr val="000000"/>
                </a:solidFill>
              </a:rPr>
              <a:t> </a:t>
            </a:r>
            <a:endParaRPr b="1" sz="2000">
              <a:solidFill>
                <a:srgbClr val="000000"/>
              </a:solidFill>
            </a:endParaRPr>
          </a:p>
          <a:p>
            <a:pPr indent="0" lvl="0" marL="0" rtl="0" algn="l">
              <a:spcBef>
                <a:spcPts val="1600"/>
              </a:spcBef>
              <a:spcAft>
                <a:spcPts val="0"/>
              </a:spcAft>
              <a:buNone/>
            </a:pPr>
            <a:r>
              <a:t/>
            </a:r>
            <a:endParaRPr b="1" sz="2000">
              <a:solidFill>
                <a:srgbClr val="000000"/>
              </a:solidFill>
            </a:endParaRPr>
          </a:p>
          <a:p>
            <a:pPr indent="0" lvl="0" marL="0" rtl="0" algn="l">
              <a:spcBef>
                <a:spcPts val="1600"/>
              </a:spcBef>
              <a:spcAft>
                <a:spcPts val="1600"/>
              </a:spcAft>
              <a:buNone/>
            </a:pPr>
            <a:r>
              <a:rPr b="1" lang="en" sz="2000">
                <a:solidFill>
                  <a:srgbClr val="000000"/>
                </a:solidFill>
              </a:rPr>
              <a:t>ACTIVATION FUNCTION     :         ReLu</a:t>
            </a:r>
            <a:endParaRPr b="1" sz="2000">
              <a:solidFill>
                <a:srgbClr val="000000"/>
              </a:solidFill>
            </a:endParaRPr>
          </a:p>
        </p:txBody>
      </p:sp>
      <p:pic>
        <p:nvPicPr>
          <p:cNvPr id="154" name="Google Shape;154;p26"/>
          <p:cNvPicPr preferRelativeResize="0"/>
          <p:nvPr/>
        </p:nvPicPr>
        <p:blipFill>
          <a:blip r:embed="rId3">
            <a:alphaModFix/>
          </a:blip>
          <a:stretch>
            <a:fillRect/>
          </a:stretch>
        </p:blipFill>
        <p:spPr>
          <a:xfrm>
            <a:off x="4193125" y="1017725"/>
            <a:ext cx="3907650" cy="114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LOSS VALUE CHANGE(X-axis: Epochs, Y-axis: Loss Value)</a:t>
            </a:r>
            <a:endParaRPr sz="2400"/>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7"/>
          <p:cNvPicPr preferRelativeResize="0"/>
          <p:nvPr/>
        </p:nvPicPr>
        <p:blipFill>
          <a:blip r:embed="rId3">
            <a:alphaModFix/>
          </a:blip>
          <a:stretch>
            <a:fillRect/>
          </a:stretch>
        </p:blipFill>
        <p:spPr>
          <a:xfrm>
            <a:off x="370910" y="1276248"/>
            <a:ext cx="4078325" cy="2591025"/>
          </a:xfrm>
          <a:prstGeom prst="rect">
            <a:avLst/>
          </a:prstGeom>
          <a:noFill/>
          <a:ln>
            <a:noFill/>
          </a:ln>
        </p:spPr>
      </p:pic>
      <p:pic>
        <p:nvPicPr>
          <p:cNvPr id="162" name="Google Shape;162;p27"/>
          <p:cNvPicPr preferRelativeResize="0"/>
          <p:nvPr/>
        </p:nvPicPr>
        <p:blipFill>
          <a:blip r:embed="rId4">
            <a:alphaModFix/>
          </a:blip>
          <a:stretch>
            <a:fillRect/>
          </a:stretch>
        </p:blipFill>
        <p:spPr>
          <a:xfrm>
            <a:off x="4523953" y="1276237"/>
            <a:ext cx="3966796" cy="2591025"/>
          </a:xfrm>
          <a:prstGeom prst="rect">
            <a:avLst/>
          </a:prstGeom>
          <a:noFill/>
          <a:ln>
            <a:noFill/>
          </a:ln>
        </p:spPr>
      </p:pic>
      <p:sp>
        <p:nvSpPr>
          <p:cNvPr id="163" name="Google Shape;163;p27"/>
          <p:cNvSpPr txBox="1"/>
          <p:nvPr/>
        </p:nvSpPr>
        <p:spPr>
          <a:xfrm>
            <a:off x="552525" y="3938000"/>
            <a:ext cx="35664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Training Data, Loss (MSE)</a:t>
            </a:r>
            <a:endParaRPr/>
          </a:p>
        </p:txBody>
      </p:sp>
      <p:sp>
        <p:nvSpPr>
          <p:cNvPr id="164" name="Google Shape;164;p27"/>
          <p:cNvSpPr txBox="1"/>
          <p:nvPr/>
        </p:nvSpPr>
        <p:spPr>
          <a:xfrm>
            <a:off x="4902400" y="3938000"/>
            <a:ext cx="30741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Validation Data, Loss (MSE)</a:t>
            </a:r>
            <a:endParaRPr/>
          </a:p>
        </p:txBody>
      </p:sp>
      <p:sp>
        <p:nvSpPr>
          <p:cNvPr id="165" name="Google Shape;165;p27"/>
          <p:cNvSpPr txBox="1"/>
          <p:nvPr/>
        </p:nvSpPr>
        <p:spPr>
          <a:xfrm>
            <a:off x="904300" y="4299650"/>
            <a:ext cx="7072200" cy="5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After 40 epochs:- </a:t>
            </a:r>
            <a:r>
              <a:rPr b="1" lang="en"/>
              <a:t>L</a:t>
            </a:r>
            <a:r>
              <a:rPr b="1" lang="en"/>
              <a:t>oss: 0.0258, Val_loss: 0.0382</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Calibri"/>
              <a:buNone/>
            </a:pPr>
            <a:r>
              <a:rPr lang="en" sz="2800">
                <a:solidFill>
                  <a:srgbClr val="000000"/>
                </a:solidFill>
                <a:latin typeface="EB Garamond"/>
                <a:ea typeface="EB Garamond"/>
                <a:cs typeface="EB Garamond"/>
                <a:sym typeface="EB Garamond"/>
              </a:rPr>
              <a:t>The idea is to create a Depth Estimation System that uses multiple techniques to estimate the depth of Valles Marineris based on an input set of MCC images. The system will then compare the resulting depth maps of all techniques to provide a thorough depth estimate. </a:t>
            </a:r>
            <a:endParaRPr sz="2800">
              <a:solidFill>
                <a:srgbClr val="000000"/>
              </a:solidFill>
              <a:latin typeface="EB Garamond"/>
              <a:ea typeface="EB Garamond"/>
              <a:cs typeface="EB Garamond"/>
              <a:sym typeface="EB Garamond"/>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7" name="Google Shape;67;p15"/>
          <p:cNvSpPr txBox="1"/>
          <p:nvPr/>
        </p:nvSpPr>
        <p:spPr>
          <a:xfrm>
            <a:off x="3988600" y="3131350"/>
            <a:ext cx="869100" cy="1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884600" y="1631150"/>
            <a:ext cx="7077075" cy="294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OUTPUT (CNN and Pose estimation)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750100" y="1238250"/>
            <a:ext cx="2667000" cy="2667000"/>
          </a:xfrm>
          <a:prstGeom prst="rect">
            <a:avLst/>
          </a:prstGeom>
          <a:noFill/>
          <a:ln>
            <a:noFill/>
          </a:ln>
        </p:spPr>
      </p:pic>
      <p:pic>
        <p:nvPicPr>
          <p:cNvPr id="76" name="Google Shape;76;p16"/>
          <p:cNvPicPr preferRelativeResize="0"/>
          <p:nvPr/>
        </p:nvPicPr>
        <p:blipFill>
          <a:blip r:embed="rId4">
            <a:alphaModFix/>
          </a:blip>
          <a:stretch>
            <a:fillRect/>
          </a:stretch>
        </p:blipFill>
        <p:spPr>
          <a:xfrm>
            <a:off x="5083975" y="1238250"/>
            <a:ext cx="2607475" cy="2607475"/>
          </a:xfrm>
          <a:prstGeom prst="rect">
            <a:avLst/>
          </a:prstGeom>
          <a:noFill/>
          <a:ln>
            <a:noFill/>
          </a:ln>
        </p:spPr>
      </p:pic>
      <p:sp>
        <p:nvSpPr>
          <p:cNvPr id="77" name="Google Shape;77;p16"/>
          <p:cNvSpPr txBox="1"/>
          <p:nvPr/>
        </p:nvSpPr>
        <p:spPr>
          <a:xfrm>
            <a:off x="702475" y="4131475"/>
            <a:ext cx="29409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RGB image</a:t>
            </a:r>
            <a:endParaRPr/>
          </a:p>
        </p:txBody>
      </p:sp>
      <p:sp>
        <p:nvSpPr>
          <p:cNvPr id="78" name="Google Shape;78;p16"/>
          <p:cNvSpPr txBox="1"/>
          <p:nvPr/>
        </p:nvSpPr>
        <p:spPr>
          <a:xfrm>
            <a:off x="5155400" y="4024325"/>
            <a:ext cx="2464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Generated Depth Map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OUTPUT (CNN and ResNet with Unet)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0000"/>
                </a:solidFill>
              </a:rPr>
              <a:t>TRAINING DATA: 4 Images					EPOCH: 1</a:t>
            </a:r>
            <a:endParaRPr b="1" sz="1500">
              <a:solidFill>
                <a:srgbClr val="000000"/>
              </a:solidFill>
            </a:endParaRPr>
          </a:p>
        </p:txBody>
      </p:sp>
      <p:pic>
        <p:nvPicPr>
          <p:cNvPr id="85" name="Google Shape;85;p17"/>
          <p:cNvPicPr preferRelativeResize="0"/>
          <p:nvPr/>
        </p:nvPicPr>
        <p:blipFill>
          <a:blip r:embed="rId3">
            <a:alphaModFix/>
          </a:blip>
          <a:stretch>
            <a:fillRect/>
          </a:stretch>
        </p:blipFill>
        <p:spPr>
          <a:xfrm>
            <a:off x="311700" y="1670375"/>
            <a:ext cx="7867900"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3 OUTPUT</a:t>
            </a:r>
            <a:endParaRPr/>
          </a:p>
        </p:txBody>
      </p:sp>
      <p:sp>
        <p:nvSpPr>
          <p:cNvPr id="91" name="Google Shape;91;p18"/>
          <p:cNvSpPr txBox="1"/>
          <p:nvPr>
            <p:ph idx="1" type="body"/>
          </p:nvPr>
        </p:nvSpPr>
        <p:spPr>
          <a:xfrm>
            <a:off x="311700" y="1012025"/>
            <a:ext cx="8520600" cy="355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304800" y="1344475"/>
            <a:ext cx="8534400" cy="1569250"/>
          </a:xfrm>
          <a:prstGeom prst="rect">
            <a:avLst/>
          </a:prstGeom>
          <a:noFill/>
          <a:ln>
            <a:noFill/>
          </a:ln>
        </p:spPr>
      </p:pic>
      <p:pic>
        <p:nvPicPr>
          <p:cNvPr id="93" name="Google Shape;93;p18"/>
          <p:cNvPicPr preferRelativeResize="0"/>
          <p:nvPr/>
        </p:nvPicPr>
        <p:blipFill>
          <a:blip r:embed="rId4">
            <a:alphaModFix/>
          </a:blip>
          <a:stretch>
            <a:fillRect/>
          </a:stretch>
        </p:blipFill>
        <p:spPr>
          <a:xfrm>
            <a:off x="507450" y="2913725"/>
            <a:ext cx="8324850" cy="2022600"/>
          </a:xfrm>
          <a:prstGeom prst="rect">
            <a:avLst/>
          </a:prstGeom>
          <a:noFill/>
          <a:ln>
            <a:noFill/>
          </a:ln>
        </p:spPr>
      </p:pic>
      <p:pic>
        <p:nvPicPr>
          <p:cNvPr id="94" name="Google Shape;94;p18"/>
          <p:cNvPicPr preferRelativeResize="0"/>
          <p:nvPr/>
        </p:nvPicPr>
        <p:blipFill>
          <a:blip r:embed="rId5">
            <a:alphaModFix/>
          </a:blip>
          <a:stretch>
            <a:fillRect/>
          </a:stretch>
        </p:blipFill>
        <p:spPr>
          <a:xfrm>
            <a:off x="478863" y="3015396"/>
            <a:ext cx="8353425" cy="1819275"/>
          </a:xfrm>
          <a:prstGeom prst="rect">
            <a:avLst/>
          </a:prstGeom>
          <a:noFill/>
          <a:ln>
            <a:noFill/>
          </a:ln>
        </p:spPr>
      </p:pic>
      <p:sp>
        <p:nvSpPr>
          <p:cNvPr id="95" name="Google Shape;95;p18"/>
          <p:cNvSpPr txBox="1"/>
          <p:nvPr/>
        </p:nvSpPr>
        <p:spPr>
          <a:xfrm>
            <a:off x="488150" y="1012025"/>
            <a:ext cx="2405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511975" y="1035800"/>
            <a:ext cx="2714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TRAINING DATA: 900 Images</a:t>
            </a:r>
            <a:endParaRPr b="1"/>
          </a:p>
        </p:txBody>
      </p:sp>
      <p:sp>
        <p:nvSpPr>
          <p:cNvPr id="97" name="Google Shape;97;p18"/>
          <p:cNvSpPr txBox="1"/>
          <p:nvPr/>
        </p:nvSpPr>
        <p:spPr>
          <a:xfrm>
            <a:off x="5464975" y="1012100"/>
            <a:ext cx="2667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EPOCH: 30</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366725" y="1200150"/>
            <a:ext cx="8410575" cy="1788325"/>
          </a:xfrm>
          <a:prstGeom prst="rect">
            <a:avLst/>
          </a:prstGeom>
          <a:noFill/>
          <a:ln>
            <a:noFill/>
          </a:ln>
        </p:spPr>
      </p:pic>
      <p:pic>
        <p:nvPicPr>
          <p:cNvPr id="105" name="Google Shape;105;p19"/>
          <p:cNvPicPr preferRelativeResize="0"/>
          <p:nvPr/>
        </p:nvPicPr>
        <p:blipFill>
          <a:blip r:embed="rId4">
            <a:alphaModFix/>
          </a:blip>
          <a:stretch>
            <a:fillRect/>
          </a:stretch>
        </p:blipFill>
        <p:spPr>
          <a:xfrm>
            <a:off x="409575" y="3170900"/>
            <a:ext cx="8324850" cy="178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estimation of provided images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1082100" y="1119950"/>
            <a:ext cx="6556950" cy="377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NASA’S BASIC DEPTH MEASURING SCHEME</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1"/>
          <p:cNvPicPr preferRelativeResize="0"/>
          <p:nvPr/>
        </p:nvPicPr>
        <p:blipFill>
          <a:blip r:embed="rId3">
            <a:alphaModFix/>
          </a:blip>
          <a:stretch>
            <a:fillRect/>
          </a:stretch>
        </p:blipFill>
        <p:spPr>
          <a:xfrm>
            <a:off x="856950" y="1273975"/>
            <a:ext cx="7430100" cy="386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