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1A_9F73C06E.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7" r:id="rId3"/>
    <p:sldId id="270" r:id="rId4"/>
    <p:sldId id="258" r:id="rId5"/>
    <p:sldId id="275" r:id="rId6"/>
    <p:sldId id="272" r:id="rId7"/>
    <p:sldId id="283" r:id="rId8"/>
    <p:sldId id="281" r:id="rId9"/>
    <p:sldId id="276" r:id="rId10"/>
    <p:sldId id="284" r:id="rId11"/>
    <p:sldId id="285" r:id="rId12"/>
    <p:sldId id="280" r:id="rId13"/>
    <p:sldId id="278" r:id="rId14"/>
    <p:sldId id="287" r:id="rId15"/>
    <p:sldId id="288" r:id="rId16"/>
    <p:sldId id="263" r:id="rId17"/>
    <p:sldId id="264" r:id="rId18"/>
    <p:sldId id="265" r:id="rId19"/>
    <p:sldId id="282" r:id="rId20"/>
    <p:sldId id="271" r:id="rId21"/>
  </p:sldIdLst>
  <p:sldSz cx="10972800" cy="7315200"/>
  <p:notesSz cx="6858000" cy="9144000"/>
  <p:defaultText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B7CD467-3FC8-1E4D-F2C5-5A9485C99FFF}" name="RAMANDEEPKAUR BANVAT - 14004200061" initials="R1" userId="S::ramandeepkaur.banvat61@svkmmumbai.onmicrosoft.com::8ac7a028-e8df-45ab-af61-cac1bf0e16c4" providerId="AD"/>
  <p188:author id="{C92A9DEF-BC2C-EAC0-5D89-C1134F7A3F95}" name="VAISHALI BHADANE - 14004200006" initials="V1" userId="S::vaishali.bhadane06@svkmmumbai.onmicrosoft.com::0bd44119-a51c-4a4b-9b9e-58ba6c88bfb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3CA137-8C23-B76D-64B1-ACF66B63A485}" v="678" dt="2023-03-25T05:41:32.238"/>
    <p1510:client id="{3A46EE33-6AD4-9861-7FAD-602088FF8182}" v="268" dt="2023-03-25T05:43:32.378"/>
    <p1510:client id="{4AAD726B-9A00-D707-1712-FA56E2FA0A24}" v="82" dt="2023-05-20T05:13:53.308"/>
    <p1510:client id="{6C7BE5DC-04E6-0E79-984B-20404669B96A}" v="195" dt="2023-05-19T17:27:42.215"/>
    <p1510:client id="{7AD4FA58-7B94-3557-2D25-DD0B3F36ABB3}" v="17" dt="2023-05-20T04:48:44.836"/>
    <p1510:client id="{84A82204-EF76-D08F-7C16-B4FAB04F67C1}" v="80" dt="2023-05-20T05:10:34.761"/>
    <p1510:client id="{8B693263-BDE8-5B90-6C19-EF168E0DD34E}" v="64" dt="2023-04-26T05:08:19.687"/>
    <p1510:client id="{92A41404-E02B-9BBD-DDBE-39057C0F2630}" v="572" dt="2023-03-25T05:44:24.799"/>
    <p1510:client id="{A30D89E7-8967-42E1-4209-78B9A4E2BC3A}" v="365" dt="2023-03-24T09:38:29.508"/>
    <p1510:client id="{B8ED8D66-19D3-00BF-6275-A852CD2ABF49}" v="484" dt="2023-03-24T11:38:01.408"/>
    <p1510:client id="{CA983488-4F1F-152F-E6DB-52A6316344FD}" v="2" dt="2023-03-24T08:48:52.008"/>
    <p1510:client id="{CD92366B-DD67-88C6-674C-C30B990543AB}" v="364" dt="2023-03-24T10:15:20.017"/>
    <p1510:client id="{D71766F4-62C4-9644-498B-F33999326BF4}" v="110" dt="2023-03-24T07:35:47.724"/>
    <p1510:client id="{EE34991D-DEDB-4E3A-9EF2-55556267253F}" v="358" dt="2023-03-25T05:39:24.488"/>
    <p1510:client id="{F52F8CAA-0A0B-1169-0F56-367D18BF5E6E}" v="49" dt="2023-03-24T10:03:56.9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304"/>
        <p:guide pos="345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comments/modernComment_11A_9F73C06E.xml><?xml version="1.0" encoding="utf-8"?>
<p188:cmLst xmlns:a="http://schemas.openxmlformats.org/drawingml/2006/main" xmlns:r="http://schemas.openxmlformats.org/officeDocument/2006/relationships" xmlns:p188="http://schemas.microsoft.com/office/powerpoint/2018/8/main">
  <p188:cm id="{15254877-1F79-4781-9B80-ED1EEE72C3B8}" authorId="{CB7CD467-3FC8-1E4D-F2C5-5A9485C99FFF}" created="2023-04-26T05:08:19.687">
    <pc:sldMkLst xmlns:pc="http://schemas.microsoft.com/office/powerpoint/2013/main/command">
      <pc:docMk/>
      <pc:sldMk cId="2675163246" sldId="282"/>
    </pc:sldMkLst>
    <p188:replyLst>
      <p188:reply id="{F1212AD1-8451-4019-B4FA-5929C1292A64}" authorId="{C92A9DEF-BC2C-EAC0-5D89-C1134F7A3F95}" created="2023-05-19T17:11:24.537">
        <p188:txBody>
          <a:bodyPr/>
          <a:lstStyle/>
          <a:p>
            <a:r>
              <a:rPr lang="en-US"/>
              <a:t>kahape changes kiye hai tune</a:t>
            </a:r>
          </a:p>
        </p188:txBody>
      </p188:reply>
    </p188:replyLst>
    <p188:txBody>
      <a:bodyPr/>
      <a:lstStyle/>
      <a:p>
        <a:r>
          <a:rPr lang="en-US"/>
          <a:t>Made correction over the ppt except the literature survey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pPr/>
              <a:t>5/19/2023</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044924" rtl="0" eaLnBrk="1" latinLnBrk="0" hangingPunct="1">
      <a:defRPr sz="1400" kern="1200">
        <a:solidFill>
          <a:schemeClr val="tx1"/>
        </a:solidFill>
        <a:latin typeface="+mn-lt"/>
        <a:ea typeface="+mn-ea"/>
        <a:cs typeface="+mn-cs"/>
      </a:defRPr>
    </a:lvl1pPr>
    <a:lvl2pPr marL="522462" algn="l" defTabSz="1044924" rtl="0" eaLnBrk="1" latinLnBrk="0" hangingPunct="1">
      <a:defRPr sz="1400" kern="1200">
        <a:solidFill>
          <a:schemeClr val="tx1"/>
        </a:solidFill>
        <a:latin typeface="+mn-lt"/>
        <a:ea typeface="+mn-ea"/>
        <a:cs typeface="+mn-cs"/>
      </a:defRPr>
    </a:lvl2pPr>
    <a:lvl3pPr marL="1044924" algn="l" defTabSz="1044924" rtl="0" eaLnBrk="1" latinLnBrk="0" hangingPunct="1">
      <a:defRPr sz="1400" kern="1200">
        <a:solidFill>
          <a:schemeClr val="tx1"/>
        </a:solidFill>
        <a:latin typeface="+mn-lt"/>
        <a:ea typeface="+mn-ea"/>
        <a:cs typeface="+mn-cs"/>
      </a:defRPr>
    </a:lvl3pPr>
    <a:lvl4pPr marL="1567386" algn="l" defTabSz="1044924" rtl="0" eaLnBrk="1" latinLnBrk="0" hangingPunct="1">
      <a:defRPr sz="1400" kern="1200">
        <a:solidFill>
          <a:schemeClr val="tx1"/>
        </a:solidFill>
        <a:latin typeface="+mn-lt"/>
        <a:ea typeface="+mn-ea"/>
        <a:cs typeface="+mn-cs"/>
      </a:defRPr>
    </a:lvl4pPr>
    <a:lvl5pPr marL="2089849" algn="l" defTabSz="1044924" rtl="0" eaLnBrk="1" latinLnBrk="0" hangingPunct="1">
      <a:defRPr sz="1400" kern="1200">
        <a:solidFill>
          <a:schemeClr val="tx1"/>
        </a:solidFill>
        <a:latin typeface="+mn-lt"/>
        <a:ea typeface="+mn-ea"/>
        <a:cs typeface="+mn-cs"/>
      </a:defRPr>
    </a:lvl5pPr>
    <a:lvl6pPr marL="2612311" algn="l" defTabSz="1044924" rtl="0" eaLnBrk="1" latinLnBrk="0" hangingPunct="1">
      <a:defRPr sz="1400" kern="1200">
        <a:solidFill>
          <a:schemeClr val="tx1"/>
        </a:solidFill>
        <a:latin typeface="+mn-lt"/>
        <a:ea typeface="+mn-ea"/>
        <a:cs typeface="+mn-cs"/>
      </a:defRPr>
    </a:lvl6pPr>
    <a:lvl7pPr marL="3134772" algn="l" defTabSz="1044924" rtl="0" eaLnBrk="1" latinLnBrk="0" hangingPunct="1">
      <a:defRPr sz="1400" kern="1200">
        <a:solidFill>
          <a:schemeClr val="tx1"/>
        </a:solidFill>
        <a:latin typeface="+mn-lt"/>
        <a:ea typeface="+mn-ea"/>
        <a:cs typeface="+mn-cs"/>
      </a:defRPr>
    </a:lvl7pPr>
    <a:lvl8pPr marL="3657234" algn="l" defTabSz="1044924" rtl="0" eaLnBrk="1" latinLnBrk="0" hangingPunct="1">
      <a:defRPr sz="1400" kern="1200">
        <a:solidFill>
          <a:schemeClr val="tx1"/>
        </a:solidFill>
        <a:latin typeface="+mn-lt"/>
        <a:ea typeface="+mn-ea"/>
        <a:cs typeface="+mn-cs"/>
      </a:defRPr>
    </a:lvl8pPr>
    <a:lvl9pPr marL="4179696" algn="l" defTabSz="1044924"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28B3DD7-505C-4A15-8F5F-22CADD741B69}" type="slidenum">
              <a:rPr lang="en-US"/>
              <a:pPr fontAlgn="base">
                <a:spcBef>
                  <a:spcPct val="0"/>
                </a:spcBef>
                <a:spcAft>
                  <a:spcPct val="0"/>
                </a:spcAft>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5"/>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62" indent="0" algn="ctr">
              <a:buNone/>
              <a:defRPr>
                <a:solidFill>
                  <a:schemeClr val="tx1">
                    <a:tint val="75000"/>
                  </a:schemeClr>
                </a:solidFill>
              </a:defRPr>
            </a:lvl2pPr>
            <a:lvl3pPr marL="1044924" indent="0" algn="ctr">
              <a:buNone/>
              <a:defRPr>
                <a:solidFill>
                  <a:schemeClr val="tx1">
                    <a:tint val="75000"/>
                  </a:schemeClr>
                </a:solidFill>
              </a:defRPr>
            </a:lvl3pPr>
            <a:lvl4pPr marL="1567386" indent="0" algn="ctr">
              <a:buNone/>
              <a:defRPr>
                <a:solidFill>
                  <a:schemeClr val="tx1">
                    <a:tint val="75000"/>
                  </a:schemeClr>
                </a:solidFill>
              </a:defRPr>
            </a:lvl4pPr>
            <a:lvl5pPr marL="2089849" indent="0" algn="ctr">
              <a:buNone/>
              <a:defRPr>
                <a:solidFill>
                  <a:schemeClr val="tx1">
                    <a:tint val="75000"/>
                  </a:schemeClr>
                </a:solidFill>
              </a:defRPr>
            </a:lvl5pPr>
            <a:lvl6pPr marL="2612311" indent="0" algn="ctr">
              <a:buNone/>
              <a:defRPr>
                <a:solidFill>
                  <a:schemeClr val="tx1">
                    <a:tint val="75000"/>
                  </a:schemeClr>
                </a:solidFill>
              </a:defRPr>
            </a:lvl6pPr>
            <a:lvl7pPr marL="3134772" indent="0" algn="ctr">
              <a:buNone/>
              <a:defRPr>
                <a:solidFill>
                  <a:schemeClr val="tx1">
                    <a:tint val="75000"/>
                  </a:schemeClr>
                </a:solidFill>
              </a:defRPr>
            </a:lvl7pPr>
            <a:lvl8pPr marL="3657234" indent="0" algn="ctr">
              <a:buNone/>
              <a:defRPr>
                <a:solidFill>
                  <a:schemeClr val="tx1">
                    <a:tint val="75000"/>
                  </a:schemeClr>
                </a:solidFill>
              </a:defRPr>
            </a:lvl8pPr>
            <a:lvl9pPr marL="41796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7D6C99-5CFE-45D6-8072-37C1C432357D}" type="datetime1">
              <a:rPr lang="en-US" smtClean="0"/>
              <a:pPr/>
              <a:t>5/19/2023</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EEA0DA-3596-4130-9EBF-037B5B4086BD}" type="datetime1">
              <a:rPr lang="en-US" smtClean="0"/>
              <a:pPr/>
              <a:t>5/19/2023</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9"/>
            <a:ext cx="246888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9"/>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A96557-AC59-4AA0-AE89-AF1D224DAF6F}" type="datetime1">
              <a:rPr lang="en-US" smtClean="0"/>
              <a:pPr/>
              <a:t>5/19/2023</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1EB6AD-1CD7-486E-83D6-A6955BE11373}" type="datetime1">
              <a:rPr lang="en-US" smtClean="0"/>
              <a:pPr/>
              <a:t>5/19/2023</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5"/>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6"/>
            <a:ext cx="9326880" cy="1600199"/>
          </a:xfrm>
        </p:spPr>
        <p:txBody>
          <a:bodyPr anchor="b"/>
          <a:lstStyle>
            <a:lvl1pPr marL="0" indent="0">
              <a:buNone/>
              <a:defRPr sz="2300">
                <a:solidFill>
                  <a:schemeClr val="tx1">
                    <a:tint val="75000"/>
                  </a:schemeClr>
                </a:solidFill>
              </a:defRPr>
            </a:lvl1pPr>
            <a:lvl2pPr marL="522462" indent="0">
              <a:buNone/>
              <a:defRPr sz="2100">
                <a:solidFill>
                  <a:schemeClr val="tx1">
                    <a:tint val="75000"/>
                  </a:schemeClr>
                </a:solidFill>
              </a:defRPr>
            </a:lvl2pPr>
            <a:lvl3pPr marL="1044924" indent="0">
              <a:buNone/>
              <a:defRPr sz="1800">
                <a:solidFill>
                  <a:schemeClr val="tx1">
                    <a:tint val="75000"/>
                  </a:schemeClr>
                </a:solidFill>
              </a:defRPr>
            </a:lvl3pPr>
            <a:lvl4pPr marL="1567386" indent="0">
              <a:buNone/>
              <a:defRPr sz="1600">
                <a:solidFill>
                  <a:schemeClr val="tx1">
                    <a:tint val="75000"/>
                  </a:schemeClr>
                </a:solidFill>
              </a:defRPr>
            </a:lvl4pPr>
            <a:lvl5pPr marL="2089849" indent="0">
              <a:buNone/>
              <a:defRPr sz="1600">
                <a:solidFill>
                  <a:schemeClr val="tx1">
                    <a:tint val="75000"/>
                  </a:schemeClr>
                </a:solidFill>
              </a:defRPr>
            </a:lvl5pPr>
            <a:lvl6pPr marL="2612311" indent="0">
              <a:buNone/>
              <a:defRPr sz="1600">
                <a:solidFill>
                  <a:schemeClr val="tx1">
                    <a:tint val="75000"/>
                  </a:schemeClr>
                </a:solidFill>
              </a:defRPr>
            </a:lvl6pPr>
            <a:lvl7pPr marL="3134772" indent="0">
              <a:buNone/>
              <a:defRPr sz="1600">
                <a:solidFill>
                  <a:schemeClr val="tx1">
                    <a:tint val="75000"/>
                  </a:schemeClr>
                </a:solidFill>
              </a:defRPr>
            </a:lvl7pPr>
            <a:lvl8pPr marL="3657234" indent="0">
              <a:buNone/>
              <a:defRPr sz="1600">
                <a:solidFill>
                  <a:schemeClr val="tx1">
                    <a:tint val="75000"/>
                  </a:schemeClr>
                </a:solidFill>
              </a:defRPr>
            </a:lvl8pPr>
            <a:lvl9pPr marL="417969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DBA64-48F6-4403-8AEF-C8D894F260EC}" type="datetime1">
              <a:rPr lang="en-US" smtClean="0"/>
              <a:pPr/>
              <a:t>5/19/2023</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A6D6FE-4F4E-4808-9395-3582790F56E5}" type="datetime1">
              <a:rPr lang="en-US" smtClean="0"/>
              <a:pPr/>
              <a:t>5/19/2023</a:t>
            </a:fld>
            <a:endParaRPr lang="en-US"/>
          </a:p>
        </p:txBody>
      </p:sp>
      <p:sp>
        <p:nvSpPr>
          <p:cNvPr id="6" name="Footer Placeholder 5"/>
          <p:cNvSpPr>
            <a:spLocks noGrp="1"/>
          </p:cNvSpPr>
          <p:nvPr>
            <p:ph type="ftr" sz="quarter" idx="11"/>
          </p:nvPr>
        </p:nvSpPr>
        <p:spPr/>
        <p:txBody>
          <a:bodyPr/>
          <a:lstStyle/>
          <a:p>
            <a:r>
              <a:rPr lang="en-US"/>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5"/>
            <a:ext cx="4848226"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8"/>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2" y="1637455"/>
            <a:ext cx="4850130"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2" y="2319868"/>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316207-AD5D-48B3-919F-79A1F24C4101}" type="datetime1">
              <a:rPr lang="en-US" smtClean="0"/>
              <a:pPr/>
              <a:t>5/19/2023</a:t>
            </a:fld>
            <a:endParaRPr lang="en-US"/>
          </a:p>
        </p:txBody>
      </p:sp>
      <p:sp>
        <p:nvSpPr>
          <p:cNvPr id="8" name="Footer Placeholder 7"/>
          <p:cNvSpPr>
            <a:spLocks noGrp="1"/>
          </p:cNvSpPr>
          <p:nvPr>
            <p:ph type="ftr" sz="quarter" idx="11"/>
          </p:nvPr>
        </p:nvSpPr>
        <p:spPr/>
        <p:txBody>
          <a:bodyPr/>
          <a:lstStyle/>
          <a:p>
            <a:r>
              <a:rPr lang="en-US"/>
              <a:t>Project Title Goes here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4C0D45-5405-4A76-86E0-4B537B79B3D7}" type="datetime1">
              <a:rPr lang="en-US" smtClean="0"/>
              <a:pPr/>
              <a:t>5/19/2023</a:t>
            </a:fld>
            <a:endParaRPr lang="en-US"/>
          </a:p>
        </p:txBody>
      </p:sp>
      <p:sp>
        <p:nvSpPr>
          <p:cNvPr id="4" name="Footer Placeholder 3"/>
          <p:cNvSpPr>
            <a:spLocks noGrp="1"/>
          </p:cNvSpPr>
          <p:nvPr>
            <p:ph type="ftr" sz="quarter" idx="11"/>
          </p:nvPr>
        </p:nvSpPr>
        <p:spPr/>
        <p:txBody>
          <a:bodyPr/>
          <a:lstStyle/>
          <a:p>
            <a:r>
              <a:rPr lang="en-US"/>
              <a:t>Project Title Goes here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697AC-A9C7-4A2B-A1BD-6EE04E530252}" type="datetime1">
              <a:rPr lang="en-US" smtClean="0"/>
              <a:pPr/>
              <a:t>5/19/2023</a:t>
            </a:fld>
            <a:endParaRPr lang="en-US"/>
          </a:p>
        </p:txBody>
      </p:sp>
      <p:sp>
        <p:nvSpPr>
          <p:cNvPr id="3" name="Footer Placeholder 2"/>
          <p:cNvSpPr>
            <a:spLocks noGrp="1"/>
          </p:cNvSpPr>
          <p:nvPr>
            <p:ph type="ftr" sz="quarter" idx="11"/>
          </p:nvPr>
        </p:nvSpPr>
        <p:spPr/>
        <p:txBody>
          <a:bodyPr/>
          <a:lstStyle/>
          <a:p>
            <a:r>
              <a:rPr lang="en-US"/>
              <a:t>Project Title Goes here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290060" y="291255"/>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5"/>
            <a:ext cx="3609976" cy="5003801"/>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4C4CB7-09FE-4766-BD7F-D6F4F023C6E5}" type="datetime1">
              <a:rPr lang="en-US" smtClean="0"/>
              <a:pPr/>
              <a:t>5/19/2023</a:t>
            </a:fld>
            <a:endParaRPr lang="en-US"/>
          </a:p>
        </p:txBody>
      </p:sp>
      <p:sp>
        <p:nvSpPr>
          <p:cNvPr id="6" name="Footer Placeholder 5"/>
          <p:cNvSpPr>
            <a:spLocks noGrp="1"/>
          </p:cNvSpPr>
          <p:nvPr>
            <p:ph type="ftr" sz="quarter" idx="11"/>
          </p:nvPr>
        </p:nvSpPr>
        <p:spPr/>
        <p:txBody>
          <a:bodyPr/>
          <a:lstStyle/>
          <a:p>
            <a:r>
              <a:rPr lang="en-US"/>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1"/>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62" indent="0">
              <a:buNone/>
              <a:defRPr sz="3200"/>
            </a:lvl2pPr>
            <a:lvl3pPr marL="1044924" indent="0">
              <a:buNone/>
              <a:defRPr sz="2700"/>
            </a:lvl3pPr>
            <a:lvl4pPr marL="1567386" indent="0">
              <a:buNone/>
              <a:defRPr sz="2300"/>
            </a:lvl4pPr>
            <a:lvl5pPr marL="2089849" indent="0">
              <a:buNone/>
              <a:defRPr sz="2300"/>
            </a:lvl5pPr>
            <a:lvl6pPr marL="2612311" indent="0">
              <a:buNone/>
              <a:defRPr sz="2300"/>
            </a:lvl6pPr>
            <a:lvl7pPr marL="3134772" indent="0">
              <a:buNone/>
              <a:defRPr sz="2300"/>
            </a:lvl7pPr>
            <a:lvl8pPr marL="3657234" indent="0">
              <a:buNone/>
              <a:defRPr sz="2300"/>
            </a:lvl8pPr>
            <a:lvl9pPr marL="4179696" indent="0">
              <a:buNone/>
              <a:defRPr sz="2300"/>
            </a:lvl9pPr>
          </a:lstStyle>
          <a:p>
            <a:r>
              <a:rPr lang="en-US"/>
              <a:t>Click icon to add picture</a:t>
            </a:r>
          </a:p>
        </p:txBody>
      </p:sp>
      <p:sp>
        <p:nvSpPr>
          <p:cNvPr id="4" name="Text Placeholder 3"/>
          <p:cNvSpPr>
            <a:spLocks noGrp="1"/>
          </p:cNvSpPr>
          <p:nvPr>
            <p:ph type="body" sz="half" idx="2"/>
          </p:nvPr>
        </p:nvSpPr>
        <p:spPr>
          <a:xfrm>
            <a:off x="2150746" y="5725162"/>
            <a:ext cx="6583680" cy="858519"/>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99491-784D-4935-B278-A1C057BA9BCD}" type="datetime1">
              <a:rPr lang="en-US" smtClean="0"/>
              <a:pPr/>
              <a:t>5/19/2023</a:t>
            </a:fld>
            <a:endParaRPr lang="en-US"/>
          </a:p>
        </p:txBody>
      </p:sp>
      <p:sp>
        <p:nvSpPr>
          <p:cNvPr id="6" name="Footer Placeholder 5"/>
          <p:cNvSpPr>
            <a:spLocks noGrp="1"/>
          </p:cNvSpPr>
          <p:nvPr>
            <p:ph type="ftr" sz="quarter" idx="11"/>
          </p:nvPr>
        </p:nvSpPr>
        <p:spPr/>
        <p:txBody>
          <a:bodyPr/>
          <a:lstStyle/>
          <a:p>
            <a:r>
              <a:rPr lang="en-US"/>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3" tIns="52247" rIns="104493" bIns="52247"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3" tIns="52247" rIns="104493" bIns="5224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8"/>
            <a:ext cx="2560320" cy="389467"/>
          </a:xfrm>
          <a:prstGeom prst="rect">
            <a:avLst/>
          </a:prstGeom>
        </p:spPr>
        <p:txBody>
          <a:bodyPr vert="horz" lIns="104493" tIns="52247" rIns="104493" bIns="52247" rtlCol="0" anchor="ctr"/>
          <a:lstStyle>
            <a:lvl1pPr algn="l">
              <a:defRPr sz="1400">
                <a:solidFill>
                  <a:schemeClr val="tx1">
                    <a:tint val="75000"/>
                  </a:schemeClr>
                </a:solidFill>
              </a:defRPr>
            </a:lvl1pPr>
          </a:lstStyle>
          <a:p>
            <a:fld id="{B9DA881F-1C40-45F7-AE9D-E3B7DC999003}" type="datetime1">
              <a:rPr lang="en-US" smtClean="0"/>
              <a:pPr/>
              <a:t>5/19/2023</a:t>
            </a:fld>
            <a:endParaRPr lang="en-US"/>
          </a:p>
        </p:txBody>
      </p:sp>
      <p:sp>
        <p:nvSpPr>
          <p:cNvPr id="5" name="Footer Placeholder 4"/>
          <p:cNvSpPr>
            <a:spLocks noGrp="1"/>
          </p:cNvSpPr>
          <p:nvPr>
            <p:ph type="ftr" sz="quarter" idx="3"/>
          </p:nvPr>
        </p:nvSpPr>
        <p:spPr>
          <a:xfrm>
            <a:off x="3749040" y="6780108"/>
            <a:ext cx="3474720" cy="389467"/>
          </a:xfrm>
          <a:prstGeom prst="rect">
            <a:avLst/>
          </a:prstGeom>
        </p:spPr>
        <p:txBody>
          <a:bodyPr vert="horz" lIns="104493" tIns="52247" rIns="104493" bIns="52247" rtlCol="0" anchor="ctr"/>
          <a:lstStyle>
            <a:lvl1pPr algn="ctr">
              <a:defRPr sz="1400">
                <a:solidFill>
                  <a:schemeClr val="tx1">
                    <a:tint val="75000"/>
                  </a:schemeClr>
                </a:solidFill>
              </a:defRPr>
            </a:lvl1pPr>
          </a:lstStyle>
          <a:p>
            <a:r>
              <a:rPr lang="en-US"/>
              <a:t>Project Title Goes here</a:t>
            </a:r>
          </a:p>
        </p:txBody>
      </p:sp>
      <p:sp>
        <p:nvSpPr>
          <p:cNvPr id="6" name="Slide Number Placeholder 5"/>
          <p:cNvSpPr>
            <a:spLocks noGrp="1"/>
          </p:cNvSpPr>
          <p:nvPr>
            <p:ph type="sldNum" sz="quarter" idx="4"/>
          </p:nvPr>
        </p:nvSpPr>
        <p:spPr>
          <a:xfrm>
            <a:off x="7863840" y="6780108"/>
            <a:ext cx="2560320" cy="389467"/>
          </a:xfrm>
          <a:prstGeom prst="rect">
            <a:avLst/>
          </a:prstGeom>
        </p:spPr>
        <p:txBody>
          <a:bodyPr vert="horz" lIns="104493" tIns="52247" rIns="104493" bIns="52247"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1044924" rtl="0" eaLnBrk="1" latinLnBrk="0" hangingPunct="1">
        <a:spcBef>
          <a:spcPct val="0"/>
        </a:spcBef>
        <a:buNone/>
        <a:defRPr sz="5000" kern="1200">
          <a:solidFill>
            <a:schemeClr val="tx1"/>
          </a:solidFill>
          <a:latin typeface="+mj-lt"/>
          <a:ea typeface="+mj-ea"/>
          <a:cs typeface="+mj-cs"/>
        </a:defRPr>
      </a:lvl1pPr>
    </p:titleStyle>
    <p:body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microsoft.com/office/2018/10/relationships/comments" Target="../comments/modernComment_11A_9F73C06E.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9696"/>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a:solidFill>
                  <a:schemeClr val="bg1"/>
                </a:solidFill>
                <a:latin typeface="Arial" pitchFamily="34" charset="0"/>
                <a:cs typeface="Arial" pitchFamily="34" charset="0"/>
              </a:rPr>
              <a:t>SVKM’s Institute of Technology, </a:t>
            </a:r>
            <a:r>
              <a:rPr lang="en-US" sz="2900" err="1">
                <a:solidFill>
                  <a:schemeClr val="bg1"/>
                </a:solidFill>
                <a:latin typeface="Arial" pitchFamily="34" charset="0"/>
                <a:cs typeface="Arial" pitchFamily="34" charset="0"/>
              </a:rPr>
              <a:t>Dhule</a:t>
            </a:r>
            <a:br>
              <a:rPr lang="en-US" sz="2900">
                <a:solidFill>
                  <a:schemeClr val="bg1"/>
                </a:solidFill>
                <a:latin typeface="Arial" pitchFamily="34" charset="0"/>
                <a:cs typeface="Arial" pitchFamily="34" charset="0"/>
              </a:rPr>
            </a:br>
            <a:r>
              <a:rPr lang="en-US" sz="2900">
                <a:solidFill>
                  <a:schemeClr val="bg1"/>
                </a:solidFill>
                <a:latin typeface="Arial" pitchFamily="34" charset="0"/>
                <a:cs typeface="Arial" pitchFamily="34" charset="0"/>
              </a:rPr>
              <a:t>Department of Information Technology</a:t>
            </a:r>
            <a:endParaRPr lang="en-US" sz="320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242026" y="1739298"/>
            <a:ext cx="10287000" cy="4190757"/>
          </a:xfrm>
        </p:spPr>
        <p:txBody>
          <a:bodyPr vert="horz" lIns="104493" tIns="52247" rIns="104493" bIns="52247" rtlCol="0" anchor="t">
            <a:normAutofit fontScale="85000" lnSpcReduction="20000"/>
          </a:bodyPr>
          <a:lstStyle/>
          <a:p>
            <a:r>
              <a:rPr lang="en-US" sz="3200" dirty="0">
                <a:solidFill>
                  <a:srgbClr val="C00000"/>
                </a:solidFill>
              </a:rPr>
              <a:t>Mini Project Presentation</a:t>
            </a:r>
          </a:p>
          <a:p>
            <a:r>
              <a:rPr lang="en-US" sz="3200" dirty="0">
                <a:solidFill>
                  <a:srgbClr val="C00000"/>
                </a:solidFill>
              </a:rPr>
              <a:t>On</a:t>
            </a:r>
            <a:endParaRPr lang="en-US" sz="3200" dirty="0">
              <a:solidFill>
                <a:srgbClr val="C00000"/>
              </a:solidFill>
              <a:cs typeface="Calibri"/>
            </a:endParaRPr>
          </a:p>
          <a:p>
            <a:r>
              <a:rPr lang="en-US" sz="5100" dirty="0">
                <a:solidFill>
                  <a:schemeClr val="tx2">
                    <a:lumMod val="60000"/>
                    <a:lumOff val="40000"/>
                  </a:schemeClr>
                </a:solidFill>
              </a:rPr>
              <a:t>“Detection  Human Faces From A Video”</a:t>
            </a:r>
            <a:endParaRPr lang="en-US" sz="5100" dirty="0">
              <a:solidFill>
                <a:schemeClr val="tx2">
                  <a:lumMod val="60000"/>
                  <a:lumOff val="40000"/>
                </a:schemeClr>
              </a:solidFill>
              <a:cs typeface="Calibri"/>
            </a:endParaRPr>
          </a:p>
          <a:p>
            <a:r>
              <a:rPr lang="en-US" sz="3200" dirty="0">
                <a:solidFill>
                  <a:srgbClr val="C00000"/>
                </a:solidFill>
              </a:rPr>
              <a:t>By</a:t>
            </a:r>
            <a:endParaRPr lang="en-US" sz="3200" dirty="0">
              <a:solidFill>
                <a:srgbClr val="C00000"/>
              </a:solidFill>
              <a:cs typeface="Calibri"/>
            </a:endParaRPr>
          </a:p>
          <a:p>
            <a:pPr algn="l"/>
            <a:r>
              <a:rPr lang="en-US" sz="3800" dirty="0">
                <a:solidFill>
                  <a:schemeClr val="tx1"/>
                </a:solidFill>
                <a:ea typeface="Calibri"/>
                <a:cs typeface="Times New Roman"/>
              </a:rPr>
              <a:t>		14004200006,  Vaishali </a:t>
            </a:r>
            <a:r>
              <a:rPr lang="en-US" sz="3800" dirty="0" err="1">
                <a:solidFill>
                  <a:schemeClr val="tx1"/>
                </a:solidFill>
                <a:ea typeface="Calibri"/>
                <a:cs typeface="Times New Roman"/>
              </a:rPr>
              <a:t>Bhadane</a:t>
            </a:r>
            <a:br>
              <a:rPr lang="en-US" sz="3800" dirty="0">
                <a:ea typeface="Calibri"/>
                <a:cs typeface="Times New Roman" panose="02020603050405020304" pitchFamily="18" charset="0"/>
              </a:rPr>
            </a:br>
            <a:r>
              <a:rPr lang="en-US" sz="3800" dirty="0">
                <a:solidFill>
                  <a:schemeClr val="tx1"/>
                </a:solidFill>
                <a:ea typeface="Calibri"/>
                <a:cs typeface="Times New Roman"/>
              </a:rPr>
              <a:t>		14004200028,  Snehal Nikam</a:t>
            </a:r>
            <a:br>
              <a:rPr lang="en-US" sz="3800" dirty="0">
                <a:ea typeface="Calibri"/>
                <a:cs typeface="Times New Roman" panose="02020603050405020304" pitchFamily="18" charset="0"/>
              </a:rPr>
            </a:br>
            <a:r>
              <a:rPr lang="en-US" sz="3800" dirty="0">
                <a:solidFill>
                  <a:schemeClr val="tx1"/>
                </a:solidFill>
                <a:ea typeface="Calibri"/>
                <a:cs typeface="Times New Roman"/>
              </a:rPr>
              <a:t>		</a:t>
            </a:r>
            <a:r>
              <a:rPr lang="en-US" sz="3800" kern="0" dirty="0">
                <a:solidFill>
                  <a:schemeClr val="tx1"/>
                </a:solidFill>
                <a:ea typeface="Calibri"/>
                <a:cs typeface="Times New Roman"/>
              </a:rPr>
              <a:t>14004200061</a:t>
            </a:r>
            <a:r>
              <a:rPr lang="en-US" sz="3800" dirty="0">
                <a:solidFill>
                  <a:schemeClr val="tx1"/>
                </a:solidFill>
                <a:ea typeface="Calibri"/>
                <a:cs typeface="Times New Roman"/>
              </a:rPr>
              <a:t>,  </a:t>
            </a:r>
            <a:r>
              <a:rPr lang="en-US" sz="3800" dirty="0" err="1">
                <a:solidFill>
                  <a:schemeClr val="tx1"/>
                </a:solidFill>
                <a:ea typeface="Calibri"/>
                <a:cs typeface="Times New Roman"/>
              </a:rPr>
              <a:t>Ramandeepkaur</a:t>
            </a:r>
            <a:r>
              <a:rPr lang="en-US" sz="3800" dirty="0">
                <a:solidFill>
                  <a:schemeClr val="tx1"/>
                </a:solidFill>
                <a:ea typeface="Calibri"/>
                <a:cs typeface="Times New Roman"/>
              </a:rPr>
              <a:t> </a:t>
            </a:r>
            <a:r>
              <a:rPr lang="en-US" sz="3800" dirty="0" err="1">
                <a:solidFill>
                  <a:schemeClr val="tx1"/>
                </a:solidFill>
                <a:ea typeface="Calibri"/>
                <a:cs typeface="Times New Roman"/>
              </a:rPr>
              <a:t>Banvat</a:t>
            </a:r>
            <a:br>
              <a:rPr lang="en-US" sz="3800" dirty="0">
                <a:ea typeface="Calibri"/>
                <a:cs typeface="Times New Roman" panose="02020603050405020304" pitchFamily="18" charset="0"/>
              </a:rPr>
            </a:br>
            <a:r>
              <a:rPr lang="en-US" sz="3800" dirty="0">
                <a:solidFill>
                  <a:schemeClr val="tx1"/>
                </a:solidFill>
                <a:ea typeface="Calibri"/>
                <a:cs typeface="Times New Roman"/>
              </a:rPr>
              <a:t>		14004210064,  Siddheshwari Badgujar</a:t>
            </a:r>
            <a:br>
              <a:rPr lang="en-US" sz="4000" dirty="0">
                <a:latin typeface="Calibri"/>
                <a:ea typeface="Calibri"/>
                <a:cs typeface="Calibri"/>
              </a:rPr>
            </a:br>
            <a:endParaRPr lang="en-US" sz="3800">
              <a:solidFill>
                <a:srgbClr val="C00000"/>
              </a:solidFill>
            </a:endParaRPr>
          </a:p>
          <a:p>
            <a:endParaRPr lang="en-US" sz="3800">
              <a:solidFill>
                <a:srgbClr val="C00000"/>
              </a:solidFill>
            </a:endParaRPr>
          </a:p>
          <a:p>
            <a:endParaRPr lang="en-US" sz="3800">
              <a:solidFill>
                <a:srgbClr val="C00000"/>
              </a:solidFill>
            </a:endParaRPr>
          </a:p>
          <a:p>
            <a:endParaRPr lang="en-US" sz="3800">
              <a:solidFill>
                <a:srgbClr val="C00000"/>
              </a:solidFill>
            </a:endParaRPr>
          </a:p>
          <a:p>
            <a:endParaRPr lang="en-US" sz="2700"/>
          </a:p>
        </p:txBody>
      </p:sp>
      <p:sp>
        <p:nvSpPr>
          <p:cNvPr id="6" name="Subtitle 2"/>
          <p:cNvSpPr txBox="1">
            <a:spLocks/>
          </p:cNvSpPr>
          <p:nvPr/>
        </p:nvSpPr>
        <p:spPr>
          <a:xfrm>
            <a:off x="868680" y="5773227"/>
            <a:ext cx="9235440" cy="894080"/>
          </a:xfrm>
          <a:prstGeom prst="rect">
            <a:avLst/>
          </a:prstGeom>
        </p:spPr>
        <p:txBody>
          <a:bodyPr vert="horz" lIns="104493" tIns="52247" rIns="104493" bIns="52247" rtlCol="0">
            <a:normAutofit fontScale="92500" lnSpcReduction="20000"/>
          </a:bodyPr>
          <a:lstStyle/>
          <a:p>
            <a:pPr algn="ctr">
              <a:spcBef>
                <a:spcPct val="20000"/>
              </a:spcBef>
              <a:defRPr/>
            </a:pPr>
            <a:r>
              <a:rPr lang="en-US" sz="2700">
                <a:solidFill>
                  <a:srgbClr val="C00000"/>
                </a:solidFill>
              </a:rPr>
              <a:t>Guide</a:t>
            </a:r>
          </a:p>
          <a:p>
            <a:pPr algn="ctr">
              <a:spcBef>
                <a:spcPct val="20000"/>
              </a:spcBef>
              <a:defRPr/>
            </a:pPr>
            <a:r>
              <a:rPr lang="en-US" sz="3200">
                <a:solidFill>
                  <a:srgbClr val="C00000"/>
                </a:solidFill>
                <a:latin typeface="Calibri"/>
                <a:cs typeface="Calibri"/>
              </a:rPr>
              <a:t>Dr. Bhushan Chaudhari</a:t>
            </a:r>
            <a:endParaRPr lang="en-US" sz="2500">
              <a:solidFill>
                <a:schemeClr val="tx1">
                  <a:tint val="75000"/>
                </a:schemeClr>
              </a:solidFill>
            </a:endParaRPr>
          </a:p>
          <a:p>
            <a:pPr algn="ctr">
              <a:spcBef>
                <a:spcPct val="20000"/>
              </a:spcBef>
              <a:defRPr/>
            </a:pPr>
            <a:endParaRPr lang="en-US" sz="2700">
              <a:solidFill>
                <a:schemeClr val="tx1">
                  <a:tint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9" y="76099"/>
            <a:ext cx="1295581" cy="10670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825-39F0-FBD9-C445-3717F7F10B2E}"/>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0F7F2AF5-78EB-544C-A882-1C817D34F2AE}"/>
              </a:ext>
            </a:extLst>
          </p:cNvPr>
          <p:cNvGraphicFramePr>
            <a:graphicFrameLocks noGrp="1"/>
          </p:cNvGraphicFramePr>
          <p:nvPr>
            <p:ph idx="1"/>
            <p:extLst>
              <p:ext uri="{D42A27DB-BD31-4B8C-83A1-F6EECF244321}">
                <p14:modId xmlns:p14="http://schemas.microsoft.com/office/powerpoint/2010/main" val="4116314871"/>
              </p:ext>
            </p:extLst>
          </p:nvPr>
        </p:nvGraphicFramePr>
        <p:xfrm>
          <a:off x="551705" y="1671607"/>
          <a:ext cx="9893805" cy="5532120"/>
        </p:xfrm>
        <a:graphic>
          <a:graphicData uri="http://schemas.openxmlformats.org/drawingml/2006/table">
            <a:tbl>
              <a:tblPr firstRow="1" bandRow="1">
                <a:tableStyleId>{3C2FFA5D-87B4-456A-9821-1D502468CF0F}</a:tableStyleId>
              </a:tblPr>
              <a:tblGrid>
                <a:gridCol w="857567">
                  <a:extLst>
                    <a:ext uri="{9D8B030D-6E8A-4147-A177-3AD203B41FA5}">
                      <a16:colId xmlns:a16="http://schemas.microsoft.com/office/drawing/2014/main" val="1070830171"/>
                    </a:ext>
                  </a:extLst>
                </a:gridCol>
                <a:gridCol w="2154053">
                  <a:extLst>
                    <a:ext uri="{9D8B030D-6E8A-4147-A177-3AD203B41FA5}">
                      <a16:colId xmlns:a16="http://schemas.microsoft.com/office/drawing/2014/main" val="128916524"/>
                    </a:ext>
                  </a:extLst>
                </a:gridCol>
                <a:gridCol w="3010687">
                  <a:extLst>
                    <a:ext uri="{9D8B030D-6E8A-4147-A177-3AD203B41FA5}">
                      <a16:colId xmlns:a16="http://schemas.microsoft.com/office/drawing/2014/main" val="2218814266"/>
                    </a:ext>
                  </a:extLst>
                </a:gridCol>
                <a:gridCol w="1935749">
                  <a:extLst>
                    <a:ext uri="{9D8B030D-6E8A-4147-A177-3AD203B41FA5}">
                      <a16:colId xmlns:a16="http://schemas.microsoft.com/office/drawing/2014/main" val="1408777070"/>
                    </a:ext>
                  </a:extLst>
                </a:gridCol>
                <a:gridCol w="1935749">
                  <a:extLst>
                    <a:ext uri="{9D8B030D-6E8A-4147-A177-3AD203B41FA5}">
                      <a16:colId xmlns:a16="http://schemas.microsoft.com/office/drawing/2014/main" val="2809003084"/>
                    </a:ext>
                  </a:extLst>
                </a:gridCol>
              </a:tblGrid>
              <a:tr h="5437521">
                <a:tc>
                  <a:txBody>
                    <a:bodyPr/>
                    <a:lstStyle/>
                    <a:p>
                      <a:pPr algn="ctr" rtl="0" fontAlgn="base"/>
                      <a:r>
                        <a:rPr lang="en-IN">
                          <a:effectLst/>
                        </a:rPr>
                        <a:t>2</a:t>
                      </a:r>
                    </a:p>
                  </a:txBody>
                  <a:tcPr/>
                </a:tc>
                <a:tc>
                  <a:txBody>
                    <a:bodyPr/>
                    <a:lstStyle/>
                    <a:p>
                      <a:pPr rtl="0" fontAlgn="base"/>
                      <a:r>
                        <a:rPr lang="en-IN">
                          <a:effectLst/>
                        </a:rPr>
                        <a:t>[1]​</a:t>
                      </a:r>
                    </a:p>
                  </a:txBody>
                  <a:tcPr/>
                </a:tc>
                <a:tc>
                  <a:txBody>
                    <a:bodyPr/>
                    <a:lstStyle/>
                    <a:p>
                      <a:pPr rtl="0" fontAlgn="base"/>
                      <a:r>
                        <a:rPr lang="en-IN">
                          <a:effectLst/>
                        </a:rPr>
                        <a:t>In their paper "Deep learning-driven automated person detection and tracking model on surveillance videos", S. </a:t>
                      </a:r>
                      <a:r>
                        <a:rPr lang="en-IN" err="1">
                          <a:effectLst/>
                        </a:rPr>
                        <a:t>Sivachandiran</a:t>
                      </a:r>
                      <a:r>
                        <a:rPr lang="en-IN">
                          <a:effectLst/>
                        </a:rPr>
                        <a:t> and team present a new DL-driven automated person detection and tracking model on surveillance videos. The video is converted into a set of frames, and the model is developed to detect people as objects and track them​</a:t>
                      </a:r>
                    </a:p>
                  </a:txBody>
                  <a:tcPr/>
                </a:tc>
                <a:tc>
                  <a:txBody>
                    <a:bodyPr/>
                    <a:lstStyle/>
                    <a:p>
                      <a:pPr rtl="0" fontAlgn="base"/>
                      <a:r>
                        <a:rPr lang="en-IN">
                          <a:effectLst/>
                        </a:rPr>
                        <a:t>Data driven Automated Person Detection and Tracking(-APDT)​</a:t>
                      </a:r>
                    </a:p>
                    <a:p>
                      <a:pPr rtl="0" fontAlgn="base"/>
                      <a:r>
                        <a:rPr lang="en-IN" err="1">
                          <a:effectLst/>
                        </a:rPr>
                        <a:t>EfficientDet</a:t>
                      </a:r>
                      <a:r>
                        <a:rPr lang="en-IN">
                          <a:effectLst/>
                        </a:rPr>
                        <a:t> model​</a:t>
                      </a:r>
                    </a:p>
                  </a:txBody>
                  <a:tcPr/>
                </a:tc>
                <a:tc>
                  <a:txBody>
                    <a:bodyPr/>
                    <a:lstStyle/>
                    <a:p>
                      <a:pPr rtl="0" fontAlgn="base"/>
                      <a:r>
                        <a:rPr lang="en-IN">
                          <a:effectLst/>
                        </a:rPr>
                        <a:t>Detecting and tracking </a:t>
                      </a:r>
                      <a:r>
                        <a:rPr lang="en-IN" err="1">
                          <a:effectLst/>
                        </a:rPr>
                        <a:t>peformance</a:t>
                      </a:r>
                      <a:r>
                        <a:rPr lang="en-IN">
                          <a:effectLst/>
                        </a:rPr>
                        <a:t> of DLD-APDT​</a:t>
                      </a:r>
                    </a:p>
                  </a:txBody>
                  <a:tcPr/>
                </a:tc>
                <a:extLst>
                  <a:ext uri="{0D108BD9-81ED-4DB2-BD59-A6C34878D82A}">
                    <a16:rowId xmlns:a16="http://schemas.microsoft.com/office/drawing/2014/main" val="2483752921"/>
                  </a:ext>
                </a:extLst>
              </a:tr>
            </a:tbl>
          </a:graphicData>
        </a:graphic>
      </p:graphicFrame>
      <p:sp>
        <p:nvSpPr>
          <p:cNvPr id="9" name="Title 3">
            <a:extLst>
              <a:ext uri="{FF2B5EF4-FFF2-40B4-BE49-F238E27FC236}">
                <a16:creationId xmlns:a16="http://schemas.microsoft.com/office/drawing/2014/main" id="{8CFFB229-1366-9AF9-0A2E-66788DE2FC3C}"/>
              </a:ext>
            </a:extLst>
          </p:cNvPr>
          <p:cNvSpPr txBox="1">
            <a:spLocks/>
          </p:cNvSpPr>
          <p:nvPr/>
        </p:nvSpPr>
        <p:spPr>
          <a:xfrm>
            <a:off x="547789" y="291989"/>
            <a:ext cx="987552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a:t>Literature Survey/</a:t>
            </a:r>
            <a:r>
              <a:rPr lang="en-US"/>
              <a:t>Related work</a:t>
            </a:r>
            <a:endParaRPr lang="en-IN"/>
          </a:p>
        </p:txBody>
      </p:sp>
    </p:spTree>
    <p:extLst>
      <p:ext uri="{BB962C8B-B14F-4D97-AF65-F5344CB8AC3E}">
        <p14:creationId xmlns:p14="http://schemas.microsoft.com/office/powerpoint/2010/main" val="3254733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5245-3ADD-4DFE-122A-B06F83B0AA0E}"/>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04269817-8C5B-E213-8110-BA54360607CB}"/>
              </a:ext>
            </a:extLst>
          </p:cNvPr>
          <p:cNvGraphicFramePr>
            <a:graphicFrameLocks noGrp="1"/>
          </p:cNvGraphicFramePr>
          <p:nvPr>
            <p:ph idx="1"/>
            <p:extLst>
              <p:ext uri="{D42A27DB-BD31-4B8C-83A1-F6EECF244321}">
                <p14:modId xmlns:p14="http://schemas.microsoft.com/office/powerpoint/2010/main" val="35220948"/>
              </p:ext>
            </p:extLst>
          </p:nvPr>
        </p:nvGraphicFramePr>
        <p:xfrm>
          <a:off x="549275" y="1706563"/>
          <a:ext cx="9874247" cy="2743200"/>
        </p:xfrm>
        <a:graphic>
          <a:graphicData uri="http://schemas.openxmlformats.org/drawingml/2006/table">
            <a:tbl>
              <a:tblPr firstRow="1" bandRow="1">
                <a:tableStyleId>{5C22544A-7EE6-4342-B048-85BDC9FD1C3A}</a:tableStyleId>
              </a:tblPr>
              <a:tblGrid>
                <a:gridCol w="855861">
                  <a:extLst>
                    <a:ext uri="{9D8B030D-6E8A-4147-A177-3AD203B41FA5}">
                      <a16:colId xmlns:a16="http://schemas.microsoft.com/office/drawing/2014/main" val="2893174382"/>
                    </a:ext>
                  </a:extLst>
                </a:gridCol>
                <a:gridCol w="2149797">
                  <a:extLst>
                    <a:ext uri="{9D8B030D-6E8A-4147-A177-3AD203B41FA5}">
                      <a16:colId xmlns:a16="http://schemas.microsoft.com/office/drawing/2014/main" val="1688361995"/>
                    </a:ext>
                  </a:extLst>
                </a:gridCol>
                <a:gridCol w="3004741">
                  <a:extLst>
                    <a:ext uri="{9D8B030D-6E8A-4147-A177-3AD203B41FA5}">
                      <a16:colId xmlns:a16="http://schemas.microsoft.com/office/drawing/2014/main" val="818797538"/>
                    </a:ext>
                  </a:extLst>
                </a:gridCol>
                <a:gridCol w="1931924">
                  <a:extLst>
                    <a:ext uri="{9D8B030D-6E8A-4147-A177-3AD203B41FA5}">
                      <a16:colId xmlns:a16="http://schemas.microsoft.com/office/drawing/2014/main" val="2440110814"/>
                    </a:ext>
                  </a:extLst>
                </a:gridCol>
                <a:gridCol w="1931924">
                  <a:extLst>
                    <a:ext uri="{9D8B030D-6E8A-4147-A177-3AD203B41FA5}">
                      <a16:colId xmlns:a16="http://schemas.microsoft.com/office/drawing/2014/main" val="4212028791"/>
                    </a:ext>
                  </a:extLst>
                </a:gridCol>
              </a:tblGrid>
              <a:tr h="0">
                <a:tc>
                  <a:txBody>
                    <a:bodyPr/>
                    <a:lstStyle/>
                    <a:p>
                      <a:pPr algn="ctr" rtl="0" fontAlgn="base"/>
                      <a:r>
                        <a:rPr lang="en-IN">
                          <a:effectLst/>
                        </a:rPr>
                        <a:t>3​​</a:t>
                      </a:r>
                      <a:endParaRPr lang="en-IN" b="0" i="0">
                        <a:solidFill>
                          <a:srgbClr val="000000"/>
                        </a:solidFill>
                        <a:effectLst/>
                      </a:endParaRPr>
                    </a:p>
                  </a:txBody>
                  <a:tcPr/>
                </a:tc>
                <a:tc>
                  <a:txBody>
                    <a:bodyPr/>
                    <a:lstStyle/>
                    <a:p>
                      <a:pPr algn="l" rtl="0" fontAlgn="base"/>
                      <a:r>
                        <a:rPr lang="en-IN">
                          <a:effectLst/>
                        </a:rPr>
                        <a:t>[4]​​</a:t>
                      </a:r>
                      <a:endParaRPr lang="en-IN" b="0" i="0">
                        <a:solidFill>
                          <a:srgbClr val="000000"/>
                        </a:solidFill>
                        <a:effectLst/>
                      </a:endParaRPr>
                    </a:p>
                  </a:txBody>
                  <a:tcPr/>
                </a:tc>
                <a:tc>
                  <a:txBody>
                    <a:bodyPr/>
                    <a:lstStyle/>
                    <a:p>
                      <a:pPr algn="l" rtl="0" fontAlgn="base"/>
                      <a:r>
                        <a:rPr lang="en-IN">
                          <a:effectLst/>
                        </a:rPr>
                        <a:t>Face recognition for </a:t>
                      </a:r>
                      <a:r>
                        <a:rPr lang="en-IN" err="1">
                          <a:effectLst/>
                        </a:rPr>
                        <a:t>attendace</a:t>
                      </a:r>
                      <a:r>
                        <a:rPr lang="en-IN">
                          <a:effectLst/>
                        </a:rPr>
                        <a:t> management​​</a:t>
                      </a:r>
                      <a:endParaRPr lang="en-IN" b="0" i="0">
                        <a:solidFill>
                          <a:srgbClr val="000000"/>
                        </a:solidFill>
                        <a:effectLst/>
                      </a:endParaRPr>
                    </a:p>
                  </a:txBody>
                  <a:tcPr/>
                </a:tc>
                <a:tc>
                  <a:txBody>
                    <a:bodyPr/>
                    <a:lstStyle/>
                    <a:p>
                      <a:pPr algn="l" rtl="0" fontAlgn="base"/>
                      <a:r>
                        <a:rPr lang="en-IN">
                          <a:effectLst/>
                        </a:rPr>
                        <a:t>Face recognition using Dual Cross Pattern (DCP) .</a:t>
                      </a:r>
                    </a:p>
                  </a:txBody>
                  <a:tcPr/>
                </a:tc>
                <a:tc>
                  <a:txBody>
                    <a:bodyPr/>
                    <a:lstStyle/>
                    <a:p>
                      <a:pPr algn="l" rtl="0" fontAlgn="base"/>
                      <a:r>
                        <a:rPr lang="en-IN">
                          <a:effectLst/>
                        </a:rPr>
                        <a:t>​​-</a:t>
                      </a:r>
                    </a:p>
                  </a:txBody>
                  <a:tcPr/>
                </a:tc>
                <a:extLst>
                  <a:ext uri="{0D108BD9-81ED-4DB2-BD59-A6C34878D82A}">
                    <a16:rowId xmlns:a16="http://schemas.microsoft.com/office/drawing/2014/main" val="2655850391"/>
                  </a:ext>
                </a:extLst>
              </a:tr>
              <a:tr h="0">
                <a:tc>
                  <a:txBody>
                    <a:bodyPr/>
                    <a:lstStyle/>
                    <a:p>
                      <a:pPr algn="ctr" rtl="0" fontAlgn="base"/>
                      <a:r>
                        <a:rPr lang="en-IN">
                          <a:effectLst/>
                        </a:rPr>
                        <a:t>4​​</a:t>
                      </a:r>
                      <a:endParaRPr lang="en-IN" b="0" i="0">
                        <a:solidFill>
                          <a:srgbClr val="000000"/>
                        </a:solidFill>
                        <a:effectLst/>
                      </a:endParaRPr>
                    </a:p>
                  </a:txBody>
                  <a:tcPr/>
                </a:tc>
                <a:tc>
                  <a:txBody>
                    <a:bodyPr/>
                    <a:lstStyle/>
                    <a:p>
                      <a:pPr algn="l" rtl="0" fontAlgn="base"/>
                      <a:r>
                        <a:rPr lang="en-IN">
                          <a:effectLst/>
                        </a:rPr>
                        <a:t>[3]​​</a:t>
                      </a:r>
                      <a:endParaRPr lang="en-IN" b="0" i="0">
                        <a:solidFill>
                          <a:srgbClr val="000000"/>
                        </a:solidFill>
                        <a:effectLst/>
                      </a:endParaRPr>
                    </a:p>
                  </a:txBody>
                  <a:tcPr/>
                </a:tc>
                <a:tc>
                  <a:txBody>
                    <a:bodyPr/>
                    <a:lstStyle/>
                    <a:p>
                      <a:pPr algn="l" rtl="0" fontAlgn="base"/>
                      <a:r>
                        <a:rPr lang="en-IN">
                          <a:effectLst/>
                        </a:rPr>
                        <a:t>​​</a:t>
                      </a:r>
                      <a:r>
                        <a:rPr lang="en-IN" sz="2100" b="0" i="0" u="none" strike="noStrike" noProof="0">
                          <a:effectLst/>
                          <a:latin typeface="Calibri"/>
                        </a:rPr>
                        <a:t>Face recognition tracks target objects in live video images taken with a video camera</a:t>
                      </a:r>
                      <a:endParaRPr lang="en-IN" b="0" i="0">
                        <a:solidFill>
                          <a:srgbClr val="000000"/>
                        </a:solidFill>
                        <a:effectLst/>
                      </a:endParaRPr>
                    </a:p>
                  </a:txBody>
                  <a:tcPr/>
                </a:tc>
                <a:tc>
                  <a:txBody>
                    <a:bodyPr/>
                    <a:lstStyle/>
                    <a:p>
                      <a:pPr algn="l" rtl="0" fontAlgn="base"/>
                      <a:r>
                        <a:rPr lang="en-IN">
                          <a:effectLst/>
                        </a:rPr>
                        <a:t>​​KLT algorithm , PCA algorithm</a:t>
                      </a:r>
                      <a:endParaRPr lang="en-IN" b="0" i="0">
                        <a:solidFill>
                          <a:srgbClr val="000000"/>
                        </a:solidFill>
                        <a:effectLst/>
                      </a:endParaRPr>
                    </a:p>
                  </a:txBody>
                  <a:tcPr/>
                </a:tc>
                <a:tc>
                  <a:txBody>
                    <a:bodyPr/>
                    <a:lstStyle/>
                    <a:p>
                      <a:pPr algn="l" rtl="0" fontAlgn="base"/>
                      <a:r>
                        <a:rPr lang="en-IN">
                          <a:effectLst/>
                        </a:rPr>
                        <a:t>​​Poor Lighting Conditions</a:t>
                      </a:r>
                      <a:endParaRPr lang="en-IN" b="0" i="0">
                        <a:solidFill>
                          <a:srgbClr val="000000"/>
                        </a:solidFill>
                        <a:effectLst/>
                      </a:endParaRPr>
                    </a:p>
                  </a:txBody>
                  <a:tcPr/>
                </a:tc>
                <a:extLst>
                  <a:ext uri="{0D108BD9-81ED-4DB2-BD59-A6C34878D82A}">
                    <a16:rowId xmlns:a16="http://schemas.microsoft.com/office/drawing/2014/main" val="92796867"/>
                  </a:ext>
                </a:extLst>
              </a:tr>
            </a:tbl>
          </a:graphicData>
        </a:graphic>
      </p:graphicFrame>
      <p:sp>
        <p:nvSpPr>
          <p:cNvPr id="4" name="Title 3">
            <a:extLst>
              <a:ext uri="{FF2B5EF4-FFF2-40B4-BE49-F238E27FC236}">
                <a16:creationId xmlns:a16="http://schemas.microsoft.com/office/drawing/2014/main" id="{4EF1AADE-C8B3-CE7F-5F20-7781B806B41A}"/>
              </a:ext>
            </a:extLst>
          </p:cNvPr>
          <p:cNvSpPr txBox="1">
            <a:spLocks/>
          </p:cNvSpPr>
          <p:nvPr/>
        </p:nvSpPr>
        <p:spPr>
          <a:xfrm>
            <a:off x="536036" y="292211"/>
            <a:ext cx="987552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a:t>Literature Survey/</a:t>
            </a:r>
            <a:r>
              <a:rPr lang="en-US"/>
              <a:t>Related work</a:t>
            </a:r>
            <a:endParaRPr lang="en-IN"/>
          </a:p>
        </p:txBody>
      </p:sp>
    </p:spTree>
    <p:extLst>
      <p:ext uri="{BB962C8B-B14F-4D97-AF65-F5344CB8AC3E}">
        <p14:creationId xmlns:p14="http://schemas.microsoft.com/office/powerpoint/2010/main" val="2894857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Flowchart </a:t>
            </a:r>
          </a:p>
        </p:txBody>
      </p:sp>
      <p:sp>
        <p:nvSpPr>
          <p:cNvPr id="9" name="Content Placeholder 8"/>
          <p:cNvSpPr>
            <a:spLocks noGrp="1"/>
          </p:cNvSpPr>
          <p:nvPr>
            <p:ph idx="1"/>
          </p:nvPr>
        </p:nvSpPr>
        <p:spPr/>
        <p:txBody>
          <a:bodyPr vert="horz" lIns="104493" tIns="52247" rIns="104493" bIns="52247" rtlCol="0" anchor="t">
            <a:normAutofit/>
          </a:bodyPr>
          <a:lstStyle/>
          <a:p>
            <a:pPr marL="0" indent="0" algn="just">
              <a:buNone/>
            </a:pPr>
            <a:r>
              <a:rPr lang="en-US">
                <a:latin typeface="+mj-lt"/>
                <a:cs typeface="Calibri"/>
              </a:rPr>
              <a:t>input</a:t>
            </a:r>
          </a:p>
        </p:txBody>
      </p:sp>
      <p:sp>
        <p:nvSpPr>
          <p:cNvPr id="3" name="Rectangle 2">
            <a:extLst>
              <a:ext uri="{FF2B5EF4-FFF2-40B4-BE49-F238E27FC236}">
                <a16:creationId xmlns:a16="http://schemas.microsoft.com/office/drawing/2014/main" id="{41143AA0-09F8-88A6-A5FD-1ABA717C475B}"/>
              </a:ext>
            </a:extLst>
          </p:cNvPr>
          <p:cNvSpPr/>
          <p:nvPr/>
        </p:nvSpPr>
        <p:spPr>
          <a:xfrm>
            <a:off x="541063" y="1690062"/>
            <a:ext cx="9869471" cy="5074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0BE46C96-3AD7-7463-AC73-477ACDA26871}"/>
              </a:ext>
            </a:extLst>
          </p:cNvPr>
          <p:cNvSpPr txBox="1"/>
          <p:nvPr/>
        </p:nvSpPr>
        <p:spPr>
          <a:xfrm>
            <a:off x="1302284" y="2324507"/>
            <a:ext cx="156834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4" name="Picture 4" descr="A picture containing table&#10;&#10;Description automatically generated">
            <a:extLst>
              <a:ext uri="{FF2B5EF4-FFF2-40B4-BE49-F238E27FC236}">
                <a16:creationId xmlns:a16="http://schemas.microsoft.com/office/drawing/2014/main" id="{684A3798-D93B-6148-5F3D-F03F01144322}"/>
              </a:ext>
            </a:extLst>
          </p:cNvPr>
          <p:cNvPicPr>
            <a:picLocks noChangeAspect="1"/>
          </p:cNvPicPr>
          <p:nvPr/>
        </p:nvPicPr>
        <p:blipFill>
          <a:blip r:embed="rId2"/>
          <a:stretch>
            <a:fillRect/>
          </a:stretch>
        </p:blipFill>
        <p:spPr>
          <a:xfrm>
            <a:off x="3393251" y="1981404"/>
            <a:ext cx="4075402" cy="4565757"/>
          </a:xfrm>
          <a:prstGeom prst="rect">
            <a:avLst/>
          </a:prstGeom>
        </p:spPr>
      </p:pic>
    </p:spTree>
    <p:extLst>
      <p:ext uri="{BB962C8B-B14F-4D97-AF65-F5344CB8AC3E}">
        <p14:creationId xmlns:p14="http://schemas.microsoft.com/office/powerpoint/2010/main" val="3871771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lstStyle/>
          <a:p>
            <a:r>
              <a:rPr lang="en-US">
                <a:solidFill>
                  <a:schemeClr val="bg1"/>
                </a:solidFill>
              </a:rPr>
              <a:t>Sequence Diagram</a:t>
            </a:r>
          </a:p>
        </p:txBody>
      </p:sp>
      <p:pic>
        <p:nvPicPr>
          <p:cNvPr id="6" name="Picture 6" descr="Diagram&#10;&#10;Description automatically generated">
            <a:extLst>
              <a:ext uri="{FF2B5EF4-FFF2-40B4-BE49-F238E27FC236}">
                <a16:creationId xmlns:a16="http://schemas.microsoft.com/office/drawing/2014/main" id="{3E500CC2-A233-189B-F504-78E1D05B6DEB}"/>
              </a:ext>
            </a:extLst>
          </p:cNvPr>
          <p:cNvPicPr>
            <a:picLocks noGrp="1" noChangeAspect="1"/>
          </p:cNvPicPr>
          <p:nvPr>
            <p:ph idx="1"/>
          </p:nvPr>
        </p:nvPicPr>
        <p:blipFill>
          <a:blip r:embed="rId2"/>
          <a:stretch>
            <a:fillRect/>
          </a:stretch>
        </p:blipFill>
        <p:spPr>
          <a:xfrm>
            <a:off x="831331" y="1831923"/>
            <a:ext cx="9591223" cy="4431929"/>
          </a:xfrm>
        </p:spPr>
      </p:pic>
      <p:sp>
        <p:nvSpPr>
          <p:cNvPr id="3" name="Rectangle 2">
            <a:extLst>
              <a:ext uri="{FF2B5EF4-FFF2-40B4-BE49-F238E27FC236}">
                <a16:creationId xmlns:a16="http://schemas.microsoft.com/office/drawing/2014/main" id="{B565D3F9-4C0B-997F-3E58-6118A5728161}"/>
              </a:ext>
            </a:extLst>
          </p:cNvPr>
          <p:cNvSpPr/>
          <p:nvPr/>
        </p:nvSpPr>
        <p:spPr>
          <a:xfrm>
            <a:off x="552214" y="1709135"/>
            <a:ext cx="9868836" cy="48802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8" descr="Diagram&#10;&#10;Description automatically generated">
            <a:extLst>
              <a:ext uri="{FF2B5EF4-FFF2-40B4-BE49-F238E27FC236}">
                <a16:creationId xmlns:a16="http://schemas.microsoft.com/office/drawing/2014/main" id="{6B7C4DCE-DE76-09D0-ED7C-926268C5330F}"/>
              </a:ext>
            </a:extLst>
          </p:cNvPr>
          <p:cNvPicPr>
            <a:picLocks noChangeAspect="1"/>
          </p:cNvPicPr>
          <p:nvPr/>
        </p:nvPicPr>
        <p:blipFill>
          <a:blip r:embed="rId2"/>
          <a:stretch>
            <a:fillRect/>
          </a:stretch>
        </p:blipFill>
        <p:spPr>
          <a:xfrm>
            <a:off x="743709" y="1797067"/>
            <a:ext cx="9292782" cy="4643944"/>
          </a:xfrm>
          <a:prstGeom prst="rect">
            <a:avLst/>
          </a:prstGeom>
        </p:spPr>
      </p:pic>
    </p:spTree>
    <p:extLst>
      <p:ext uri="{BB962C8B-B14F-4D97-AF65-F5344CB8AC3E}">
        <p14:creationId xmlns:p14="http://schemas.microsoft.com/office/powerpoint/2010/main" val="1591879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72800" cy="73152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C4D91962-1926-04F0-C92C-A8E79C61DF88}"/>
              </a:ext>
            </a:extLst>
          </p:cNvPr>
          <p:cNvPicPr>
            <a:picLocks noChangeAspect="1"/>
          </p:cNvPicPr>
          <p:nvPr/>
        </p:nvPicPr>
        <p:blipFill rotWithShape="1">
          <a:blip r:embed="rId2"/>
          <a:srcRect r="22" b="-2"/>
          <a:stretch/>
        </p:blipFill>
        <p:spPr>
          <a:xfrm>
            <a:off x="20" y="1"/>
            <a:ext cx="10972780" cy="73151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1509" y="650240"/>
            <a:ext cx="4834891" cy="5881351"/>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909D2EE-DD27-D3F2-70AD-16DD8E15767C}"/>
              </a:ext>
            </a:extLst>
          </p:cNvPr>
          <p:cNvSpPr>
            <a:spLocks noGrp="1"/>
          </p:cNvSpPr>
          <p:nvPr>
            <p:ph type="title"/>
          </p:nvPr>
        </p:nvSpPr>
        <p:spPr>
          <a:xfrm>
            <a:off x="934028" y="1142773"/>
            <a:ext cx="4297645" cy="1428674"/>
          </a:xfrm>
        </p:spPr>
        <p:txBody>
          <a:bodyPr>
            <a:normAutofit/>
          </a:bodyPr>
          <a:lstStyle/>
          <a:p>
            <a:r>
              <a:rPr lang="en-US" sz="3500">
                <a:cs typeface="Calibri"/>
              </a:rPr>
              <a:t>ALGORITHM &amp; LIBRARY</a:t>
            </a:r>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8199" y="426166"/>
            <a:ext cx="1536976" cy="457583"/>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FB1EB8-AD59-AD1F-F6B6-E7502F253A66}"/>
              </a:ext>
            </a:extLst>
          </p:cNvPr>
          <p:cNvSpPr>
            <a:spLocks noGrp="1"/>
          </p:cNvSpPr>
          <p:nvPr>
            <p:ph idx="1"/>
          </p:nvPr>
        </p:nvSpPr>
        <p:spPr>
          <a:xfrm>
            <a:off x="1070387" y="2717074"/>
            <a:ext cx="4012601" cy="3317056"/>
          </a:xfrm>
        </p:spPr>
        <p:txBody>
          <a:bodyPr vert="horz" lIns="104493" tIns="52247" rIns="104493" bIns="52247" rtlCol="0" anchor="ctr">
            <a:normAutofit/>
          </a:bodyPr>
          <a:lstStyle/>
          <a:p>
            <a:pPr marL="391795" indent="-391795">
              <a:lnSpc>
                <a:spcPct val="90000"/>
              </a:lnSpc>
            </a:pPr>
            <a:r>
              <a:rPr lang="en-US" sz="2000">
                <a:cs typeface="Calibri"/>
              </a:rPr>
              <a:t> Algorithm:</a:t>
            </a:r>
          </a:p>
          <a:p>
            <a:pPr marL="0" indent="0">
              <a:lnSpc>
                <a:spcPct val="90000"/>
              </a:lnSpc>
              <a:buNone/>
            </a:pPr>
            <a:r>
              <a:rPr lang="en-US" sz="2000">
                <a:cs typeface="Calibri"/>
              </a:rPr>
              <a:t>Haar</a:t>
            </a:r>
            <a:r>
              <a:rPr lang="en-US" sz="2000">
                <a:ea typeface="+mn-lt"/>
                <a:cs typeface="+mn-lt"/>
              </a:rPr>
              <a:t> Cascade Classifiers: Popular technique using machine learning and image features to detect faces efficiently.</a:t>
            </a:r>
          </a:p>
          <a:p>
            <a:pPr marL="571500" indent="-571500">
              <a:lnSpc>
                <a:spcPct val="90000"/>
              </a:lnSpc>
            </a:pPr>
            <a:r>
              <a:rPr lang="en-US" sz="2000">
                <a:cs typeface="Calibri"/>
              </a:rPr>
              <a:t>Libraries used:</a:t>
            </a:r>
          </a:p>
          <a:p>
            <a:pPr marL="0" indent="0">
              <a:lnSpc>
                <a:spcPct val="90000"/>
              </a:lnSpc>
              <a:buNone/>
            </a:pPr>
            <a:r>
              <a:rPr lang="en-US" sz="2000">
                <a:cs typeface="Calibri"/>
              </a:rPr>
              <a:t>Numpy </a:t>
            </a:r>
          </a:p>
          <a:p>
            <a:pPr marL="0" indent="0">
              <a:lnSpc>
                <a:spcPct val="90000"/>
              </a:lnSpc>
              <a:buNone/>
            </a:pPr>
            <a:r>
              <a:rPr lang="en-US" sz="2000">
                <a:cs typeface="Calibri"/>
              </a:rPr>
              <a:t>Open cv</a:t>
            </a:r>
          </a:p>
          <a:p>
            <a:pPr marL="0" indent="0">
              <a:lnSpc>
                <a:spcPct val="90000"/>
              </a:lnSpc>
              <a:buNone/>
            </a:pPr>
            <a:r>
              <a:rPr lang="en-US" sz="2000">
                <a:cs typeface="Calibri"/>
              </a:rPr>
              <a:t>Pillow</a:t>
            </a:r>
          </a:p>
          <a:p>
            <a:pPr marL="0" indent="0">
              <a:lnSpc>
                <a:spcPct val="90000"/>
              </a:lnSpc>
              <a:buNone/>
            </a:pPr>
            <a:r>
              <a:rPr lang="en-US" sz="2000">
                <a:cs typeface="Calibri"/>
              </a:rPr>
              <a:t>Face</a:t>
            </a:r>
          </a:p>
          <a:p>
            <a:pPr marL="0" indent="0">
              <a:lnSpc>
                <a:spcPct val="90000"/>
              </a:lnSpc>
              <a:buNone/>
            </a:pPr>
            <a:endParaRPr lang="en-US" sz="2000">
              <a:cs typeface="Calibri"/>
            </a:endParaRPr>
          </a:p>
        </p:txBody>
      </p:sp>
    </p:spTree>
    <p:extLst>
      <p:ext uri="{BB962C8B-B14F-4D97-AF65-F5344CB8AC3E}">
        <p14:creationId xmlns:p14="http://schemas.microsoft.com/office/powerpoint/2010/main" val="526602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72800" cy="73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88D8C4-8720-8982-41EB-97EA227AE679}"/>
              </a:ext>
            </a:extLst>
          </p:cNvPr>
          <p:cNvSpPr>
            <a:spLocks noGrp="1"/>
          </p:cNvSpPr>
          <p:nvPr>
            <p:ph type="title"/>
          </p:nvPr>
        </p:nvSpPr>
        <p:spPr>
          <a:xfrm>
            <a:off x="386791" y="438912"/>
            <a:ext cx="10081260" cy="1180185"/>
          </a:xfrm>
        </p:spPr>
        <p:txBody>
          <a:bodyPr>
            <a:normAutofit/>
          </a:bodyPr>
          <a:lstStyle/>
          <a:p>
            <a:r>
              <a:rPr lang="en-US" sz="3500" dirty="0">
                <a:cs typeface="Calibri"/>
              </a:rPr>
              <a:t>RESULTS</a:t>
            </a:r>
            <a:endParaRPr lang="en-US" sz="3500" dirty="0"/>
          </a:p>
        </p:txBody>
      </p:sp>
      <p:sp>
        <p:nvSpPr>
          <p:cNvPr id="22"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7126"/>
            <a:ext cx="115214" cy="751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2C74B9E0-21E5-B047-7D05-E7838197C57E}"/>
              </a:ext>
            </a:extLst>
          </p:cNvPr>
          <p:cNvPicPr>
            <a:picLocks noChangeAspect="1"/>
          </p:cNvPicPr>
          <p:nvPr/>
        </p:nvPicPr>
        <p:blipFill rotWithShape="1">
          <a:blip r:embed="rId2"/>
          <a:srcRect l="20965" r="18965" b="-1"/>
          <a:stretch/>
        </p:blipFill>
        <p:spPr>
          <a:xfrm>
            <a:off x="386791" y="1836716"/>
            <a:ext cx="6034402" cy="4821930"/>
          </a:xfrm>
          <a:prstGeom prst="rect">
            <a:avLst/>
          </a:prstGeom>
        </p:spPr>
      </p:pic>
      <p:sp useBgFill="1">
        <p:nvSpPr>
          <p:cNvPr id="23"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9420" y="1836716"/>
            <a:ext cx="3796589" cy="4821931"/>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7">
            <a:extLst>
              <a:ext uri="{FF2B5EF4-FFF2-40B4-BE49-F238E27FC236}">
                <a16:creationId xmlns:a16="http://schemas.microsoft.com/office/drawing/2014/main" id="{F16A4BA3-3490-B599-276E-9692DA31FB21}"/>
              </a:ext>
            </a:extLst>
          </p:cNvPr>
          <p:cNvSpPr>
            <a:spLocks noGrp="1"/>
          </p:cNvSpPr>
          <p:nvPr>
            <p:ph idx="1"/>
          </p:nvPr>
        </p:nvSpPr>
        <p:spPr>
          <a:xfrm>
            <a:off x="7144876" y="2155545"/>
            <a:ext cx="3109588" cy="4223309"/>
          </a:xfrm>
        </p:spPr>
        <p:txBody>
          <a:bodyPr anchor="ctr">
            <a:normAutofit/>
          </a:bodyPr>
          <a:lstStyle/>
          <a:p>
            <a:pPr marL="391795" indent="-391795"/>
            <a:r>
              <a:rPr lang="en-US" sz="1800" dirty="0">
                <a:cs typeface="Calibri"/>
              </a:rPr>
              <a:t>ACCURACY: 49 %</a:t>
            </a:r>
          </a:p>
          <a:p>
            <a:pPr marL="391795" indent="-391795"/>
            <a:r>
              <a:rPr lang="en-US" sz="1800" dirty="0">
                <a:cs typeface="Calibri"/>
              </a:rPr>
              <a:t>FACE DETECTED: VAISHALI</a:t>
            </a:r>
          </a:p>
        </p:txBody>
      </p:sp>
    </p:spTree>
    <p:extLst>
      <p:ext uri="{BB962C8B-B14F-4D97-AF65-F5344CB8AC3E}">
        <p14:creationId xmlns:p14="http://schemas.microsoft.com/office/powerpoint/2010/main" val="2463364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229" y="292947"/>
            <a:ext cx="9875520" cy="1219200"/>
          </a:xfrm>
        </p:spPr>
        <p:style>
          <a:lnRef idx="3">
            <a:schemeClr val="lt1"/>
          </a:lnRef>
          <a:fillRef idx="1">
            <a:schemeClr val="accent1"/>
          </a:fillRef>
          <a:effectRef idx="1">
            <a:schemeClr val="accent1"/>
          </a:effectRef>
          <a:fontRef idx="minor">
            <a:schemeClr val="lt1"/>
          </a:fontRef>
        </p:style>
        <p:txBody>
          <a:bodyPr/>
          <a:lstStyle/>
          <a:p>
            <a:r>
              <a:rPr lang="en-US"/>
              <a:t>Applications</a:t>
            </a:r>
          </a:p>
        </p:txBody>
      </p:sp>
      <p:sp>
        <p:nvSpPr>
          <p:cNvPr id="3" name="Content Placeholder 2"/>
          <p:cNvSpPr>
            <a:spLocks noGrp="1"/>
          </p:cNvSpPr>
          <p:nvPr>
            <p:ph idx="1"/>
          </p:nvPr>
        </p:nvSpPr>
        <p:spPr/>
        <p:txBody>
          <a:bodyPr vert="horz" lIns="104493" tIns="52247" rIns="104493" bIns="52247" rtlCol="0" anchor="t">
            <a:normAutofit/>
          </a:bodyPr>
          <a:lstStyle/>
          <a:p>
            <a:pPr marL="391795" indent="-391795" algn="just"/>
            <a:r>
              <a:rPr lang="en-US" sz="3600" dirty="0">
                <a:cs typeface="Calibri"/>
              </a:rPr>
              <a:t>To detect intruders in a premise.</a:t>
            </a:r>
          </a:p>
          <a:p>
            <a:pPr marL="391795" indent="-391795" algn="just"/>
            <a:r>
              <a:rPr lang="en-US" sz="3600" dirty="0">
                <a:cs typeface="Calibri"/>
              </a:rPr>
              <a:t>To recognize people in crowd and detect suspicious activity.</a:t>
            </a:r>
          </a:p>
          <a:p>
            <a:pPr marL="391795" indent="-391795" algn="just"/>
            <a:r>
              <a:rPr lang="en-US" sz="3600" dirty="0">
                <a:cs typeface="Calibri"/>
              </a:rPr>
              <a:t>To identify employee or visitors of an organization</a:t>
            </a:r>
          </a:p>
          <a:p>
            <a:pPr marL="391795" indent="-391795" algn="just"/>
            <a:r>
              <a:rPr lang="en-US" sz="3600" dirty="0">
                <a:cs typeface="Calibri"/>
              </a:rPr>
              <a:t>To improve security.</a:t>
            </a:r>
          </a:p>
          <a:p>
            <a:pPr marL="0" indent="0" algn="just">
              <a:buNone/>
            </a:pPr>
            <a:endParaRPr lang="en-US" sz="3000">
              <a:cs typeface="Calibri"/>
            </a:endParaRPr>
          </a:p>
          <a:p>
            <a:pPr marL="391795" indent="-391795"/>
            <a:endParaRPr lang="en-US" sz="3000">
              <a:cs typeface="Calibri"/>
            </a:endParaRPr>
          </a:p>
          <a:p>
            <a:pPr marL="391795" indent="-391795"/>
            <a:endParaRPr lang="en-US" sz="3000">
              <a:cs typeface="Calibri"/>
            </a:endParaRPr>
          </a:p>
        </p:txBody>
      </p:sp>
      <p:sp>
        <p:nvSpPr>
          <p:cNvPr id="10" name="Footer Placeholder 3"/>
          <p:cNvSpPr txBox="1">
            <a:spLocks/>
          </p:cNvSpPr>
          <p:nvPr/>
        </p:nvSpPr>
        <p:spPr>
          <a:xfrm>
            <a:off x="3120643" y="6828451"/>
            <a:ext cx="4709160" cy="389467"/>
          </a:xfrm>
          <a:prstGeom prst="rect">
            <a:avLst/>
          </a:prstGeom>
        </p:spPr>
        <p:txBody>
          <a:bodyPr vert="horz" lIns="104493" tIns="52247" rIns="104493" bIns="52247" rtlCol="0" anchor="ctr"/>
          <a:lstStyle/>
          <a:p>
            <a:pPr algn="ctr"/>
            <a:r>
              <a:rPr lang="en-US" sz="1400">
                <a:solidFill>
                  <a:schemeClr val="tx1">
                    <a:tint val="75000"/>
                  </a:schemeClr>
                </a:solidFill>
              </a:rPr>
              <a:t>Project Title Goes here</a:t>
            </a:r>
          </a:p>
        </p:txBody>
      </p:sp>
      <p:pic>
        <p:nvPicPr>
          <p:cNvPr id="4" name="Picture 4">
            <a:extLst>
              <a:ext uri="{FF2B5EF4-FFF2-40B4-BE49-F238E27FC236}">
                <a16:creationId xmlns:a16="http://schemas.microsoft.com/office/drawing/2014/main" id="{F6FC1534-A7AC-5262-22AB-4969054690D7}"/>
              </a:ext>
            </a:extLst>
          </p:cNvPr>
          <p:cNvPicPr>
            <a:picLocks noChangeAspect="1"/>
          </p:cNvPicPr>
          <p:nvPr/>
        </p:nvPicPr>
        <p:blipFill>
          <a:blip r:embed="rId2"/>
          <a:stretch>
            <a:fillRect/>
          </a:stretch>
        </p:blipFill>
        <p:spPr>
          <a:xfrm>
            <a:off x="6701966" y="4420620"/>
            <a:ext cx="3706588" cy="27986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Conclusions</a:t>
            </a:r>
          </a:p>
        </p:txBody>
      </p:sp>
      <p:sp>
        <p:nvSpPr>
          <p:cNvPr id="3" name="Content Placeholder 2"/>
          <p:cNvSpPr>
            <a:spLocks noGrp="1"/>
          </p:cNvSpPr>
          <p:nvPr>
            <p:ph idx="1"/>
          </p:nvPr>
        </p:nvSpPr>
        <p:spPr/>
        <p:txBody>
          <a:bodyPr vert="horz" lIns="104493" tIns="52247" rIns="104493" bIns="52247" rtlCol="0" anchor="t">
            <a:normAutofit/>
          </a:bodyPr>
          <a:lstStyle/>
          <a:p>
            <a:pPr marL="391795" indent="-391795" algn="just"/>
            <a:r>
              <a:rPr lang="en-US" sz="3200">
                <a:ea typeface="+mn-lt"/>
                <a:cs typeface="+mn-lt"/>
              </a:rPr>
              <a:t>Face detection from video is a complex task that requires the use of various techniques.</a:t>
            </a:r>
            <a:endParaRPr lang="en-US" sz="3200">
              <a:cs typeface="Calibri"/>
            </a:endParaRPr>
          </a:p>
          <a:p>
            <a:pPr marL="391795" indent="-391795" algn="just"/>
            <a:r>
              <a:rPr lang="en-US" sz="3200">
                <a:ea typeface="+mn-lt"/>
                <a:cs typeface="+mn-lt"/>
              </a:rPr>
              <a:t>Despite the challenges, face detection from video has numerous potential applications. </a:t>
            </a:r>
          </a:p>
          <a:p>
            <a:pPr marL="391795" indent="-391795" algn="just"/>
            <a:r>
              <a:rPr lang="en-US" sz="3200">
                <a:ea typeface="+mn-lt"/>
                <a:cs typeface="+mn-lt"/>
              </a:rPr>
              <a:t>It can be used for security and surveillance, entertainment, and facial recognition.</a:t>
            </a:r>
            <a:endParaRPr lang="en-US" sz="3200">
              <a:cs typeface="Calibri"/>
            </a:endParaRPr>
          </a:p>
          <a:p>
            <a:pPr marL="391795" indent="-391795" algn="just"/>
            <a:r>
              <a:rPr lang="en-US" sz="3200">
                <a:ea typeface="+mn-lt"/>
                <a:cs typeface="+mn-lt"/>
              </a:rPr>
              <a:t>This presentation  also discussed the challenges associated with face detection and the potential applications of the technology.</a:t>
            </a:r>
            <a:endParaRPr lang="en-US" sz="3200">
              <a:cs typeface="Calibri"/>
            </a:endParaRPr>
          </a:p>
          <a:p>
            <a:pPr marL="391795" indent="-391795"/>
            <a:endParaRPr lang="en-US">
              <a:cs typeface="Calibri"/>
            </a:endParaRPr>
          </a:p>
        </p:txBody>
      </p:sp>
      <p:sp>
        <p:nvSpPr>
          <p:cNvPr id="7" name="Rectangle 6"/>
          <p:cNvSpPr/>
          <p:nvPr/>
        </p:nvSpPr>
        <p:spPr>
          <a:xfrm>
            <a:off x="7498080" y="6258560"/>
            <a:ext cx="211092" cy="428680"/>
          </a:xfrm>
          <a:prstGeom prst="rect">
            <a:avLst/>
          </a:prstGeom>
        </p:spPr>
        <p:txBody>
          <a:bodyPr wrap="none" lIns="104493" tIns="52247" rIns="104493" bIns="52247" anchor="t">
            <a:spAutoFit/>
          </a:bodyPr>
          <a:lstStyle/>
          <a:p>
            <a:endParaRPr lang="en-US">
              <a:solidFill>
                <a:srgbClr val="FF0000"/>
              </a:solidFill>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References </a:t>
            </a:r>
          </a:p>
        </p:txBody>
      </p:sp>
      <p:sp>
        <p:nvSpPr>
          <p:cNvPr id="3" name="Content Placeholder 2"/>
          <p:cNvSpPr>
            <a:spLocks noGrp="1"/>
          </p:cNvSpPr>
          <p:nvPr>
            <p:ph idx="1"/>
          </p:nvPr>
        </p:nvSpPr>
        <p:spPr/>
        <p:txBody>
          <a:bodyPr vert="horz" lIns="104493" tIns="52247" rIns="104493" bIns="52247" rtlCol="0" anchor="t">
            <a:normAutofit fontScale="92500" lnSpcReduction="10000"/>
          </a:bodyPr>
          <a:lstStyle/>
          <a:p>
            <a:pPr marL="391795" indent="-391795">
              <a:buNone/>
            </a:pPr>
            <a:r>
              <a:rPr lang="en-US" sz="2700" dirty="0"/>
              <a:t>[1] </a:t>
            </a:r>
            <a:r>
              <a:rPr lang="en-US" sz="2700" dirty="0" err="1"/>
              <a:t>Sivachandiran</a:t>
            </a:r>
            <a:r>
              <a:rPr lang="en-US" sz="2700" dirty="0"/>
              <a:t> a, K. Jagan Mohan b, G. Mohammed Nazer c ,Deep Learning driven automated person detection and tracking model </a:t>
            </a:r>
            <a:r>
              <a:rPr lang="en-US" sz="2700" dirty="0" err="1"/>
              <a:t>onsurveillance</a:t>
            </a:r>
            <a:r>
              <a:rPr lang="en-US" sz="2700" dirty="0"/>
              <a:t> (2022)</a:t>
            </a:r>
            <a:endParaRPr lang="en-US" dirty="0">
              <a:cs typeface="Calibri"/>
            </a:endParaRPr>
          </a:p>
          <a:p>
            <a:pPr marL="0" indent="0">
              <a:buNone/>
            </a:pPr>
            <a:r>
              <a:rPr lang="en-US" sz="2700" dirty="0"/>
              <a:t>[2]</a:t>
            </a:r>
            <a:r>
              <a:rPr lang="en-US" sz="2700"/>
              <a:t> </a:t>
            </a:r>
            <a:r>
              <a:rPr lang="en-IN" sz="2600" b="0" i="0">
                <a:solidFill>
                  <a:srgbClr val="2E2E2E"/>
                </a:solidFill>
                <a:effectLst/>
              </a:rPr>
              <a:t>V.E. Machaca </a:t>
            </a:r>
            <a:r>
              <a:rPr lang="en-IN" sz="2600" b="0" i="0" err="1">
                <a:solidFill>
                  <a:srgbClr val="2E2E2E"/>
                </a:solidFill>
                <a:effectLst/>
              </a:rPr>
              <a:t>Arceda</a:t>
            </a:r>
            <a:r>
              <a:rPr lang="en-IN" sz="2600">
                <a:solidFill>
                  <a:srgbClr val="2E2E2E"/>
                </a:solidFill>
              </a:rPr>
              <a:t>,</a:t>
            </a:r>
            <a:r>
              <a:rPr lang="en-IN" sz="2600" b="0" i="0">
                <a:solidFill>
                  <a:srgbClr val="2E2E2E"/>
                </a:solidFill>
                <a:effectLst/>
              </a:rPr>
              <a:t> K.M. Fernández Fabián, J.J. Rivera Tito, </a:t>
            </a:r>
            <a:r>
              <a:rPr lang="en-US" sz="2600" b="0" i="0">
                <a:solidFill>
                  <a:srgbClr val="2E2E2E"/>
                </a:solidFill>
                <a:effectLst/>
              </a:rPr>
              <a:t>Fast</a:t>
            </a:r>
            <a:r>
              <a:rPr lang="en-US" sz="2600">
                <a:solidFill>
                  <a:srgbClr val="2E2E2E"/>
                </a:solidFill>
              </a:rPr>
              <a:t> </a:t>
            </a:r>
            <a:r>
              <a:rPr lang="en-US" sz="2600" b="0" i="0">
                <a:solidFill>
                  <a:srgbClr val="2E2E2E"/>
                </a:solidFill>
                <a:effectLst/>
              </a:rPr>
              <a:t>Face</a:t>
            </a:r>
            <a:r>
              <a:rPr lang="en-US" sz="2600">
                <a:solidFill>
                  <a:srgbClr val="2E2E2E"/>
                </a:solidFill>
              </a:rPr>
              <a:t>     </a:t>
            </a:r>
            <a:r>
              <a:rPr lang="en-US" sz="2600" b="0" i="0">
                <a:solidFill>
                  <a:srgbClr val="2E2E2E"/>
                </a:solidFill>
                <a:effectLst/>
              </a:rPr>
              <a:t> Detection in Violent Video </a:t>
            </a:r>
            <a:r>
              <a:rPr lang="en-US" sz="2600" b="0" i="0" err="1">
                <a:solidFill>
                  <a:srgbClr val="2E2E2E"/>
                </a:solidFill>
                <a:effectLst/>
              </a:rPr>
              <a:t>Scenes</a:t>
            </a:r>
            <a:r>
              <a:rPr kumimoji="0" lang="en-US" altLang="en-US" sz="2600" b="0" i="0" u="none" strike="noStrike" cap="none" normalizeH="0" baseline="0" err="1">
                <a:ln>
                  <a:noFill/>
                </a:ln>
                <a:solidFill>
                  <a:srgbClr val="2E2E2E"/>
                </a:solidFill>
                <a:effectLst/>
                <a:latin typeface="ElsevierGulliver"/>
              </a:rPr>
              <a:t>Fast</a:t>
            </a:r>
            <a:r>
              <a:rPr kumimoji="0" lang="en-US" altLang="en-US" sz="2600" b="0" i="0" u="none" strike="noStrike" cap="none" normalizeH="0" baseline="0">
                <a:ln>
                  <a:noFill/>
                </a:ln>
                <a:solidFill>
                  <a:srgbClr val="2E2E2E"/>
                </a:solidFill>
                <a:effectLst/>
                <a:latin typeface="ElsevierGulliver"/>
              </a:rPr>
              <a:t>(2022)</a:t>
            </a:r>
            <a:endParaRPr lang="en-US" altLang="en-US" sz="2600" b="0" i="0" u="none" strike="noStrike" cap="none" normalizeH="0" baseline="0">
              <a:ln>
                <a:noFill/>
              </a:ln>
              <a:solidFill>
                <a:srgbClr val="2E2E2E"/>
              </a:solidFill>
              <a:effectLst/>
              <a:latin typeface="ElsevierGulliver"/>
            </a:endParaRPr>
          </a:p>
          <a:p>
            <a:pPr marL="0" indent="0">
              <a:buNone/>
            </a:pPr>
            <a:r>
              <a:rPr lang="en-US" altLang="en-US" sz="2600">
                <a:solidFill>
                  <a:srgbClr val="2E2E2E"/>
                </a:solidFill>
                <a:latin typeface="ElsevierGulliver"/>
              </a:rPr>
              <a:t>[3]</a:t>
            </a:r>
            <a:r>
              <a:rPr lang="en-US" altLang="en-US" sz="2600">
                <a:solidFill>
                  <a:srgbClr val="2E2E2E"/>
                </a:solidFill>
                <a:latin typeface="ElsevierGulliver"/>
                <a:ea typeface="+mn-lt"/>
                <a:cs typeface="+mn-lt"/>
              </a:rPr>
              <a:t> </a:t>
            </a:r>
            <a:r>
              <a:rPr lang="en-US" sz="2600">
                <a:ea typeface="+mn-lt"/>
                <a:cs typeface="+mn-lt"/>
              </a:rPr>
              <a:t>Shivam Singh ,Prof. S. </a:t>
            </a:r>
            <a:r>
              <a:rPr lang="en-US" sz="2600" err="1">
                <a:ea typeface="+mn-lt"/>
                <a:cs typeface="+mn-lt"/>
              </a:rPr>
              <a:t>Graceline</a:t>
            </a:r>
            <a:r>
              <a:rPr lang="en-US" sz="2600">
                <a:ea typeface="+mn-lt"/>
                <a:cs typeface="+mn-lt"/>
              </a:rPr>
              <a:t> Jasmine ,Face Recognition </a:t>
            </a:r>
            <a:r>
              <a:rPr lang="en-US" sz="2600" err="1">
                <a:ea typeface="+mn-lt"/>
                <a:cs typeface="+mn-lt"/>
              </a:rPr>
              <a:t>System,Vol</a:t>
            </a:r>
            <a:r>
              <a:rPr lang="en-US" sz="2600">
                <a:ea typeface="+mn-lt"/>
                <a:cs typeface="+mn-lt"/>
              </a:rPr>
              <a:t>. 8 Issue 05, May-2019</a:t>
            </a:r>
          </a:p>
          <a:p>
            <a:pPr marL="0" indent="0">
              <a:buNone/>
            </a:pPr>
            <a:r>
              <a:rPr lang="en-US" sz="2600" b="0" i="0" u="none" strike="noStrike" cap="none" normalizeH="0" baseline="0">
                <a:ln>
                  <a:noFill/>
                </a:ln>
                <a:solidFill>
                  <a:srgbClr val="000000"/>
                </a:solidFill>
                <a:effectLst/>
                <a:latin typeface="Calibri"/>
                <a:ea typeface="+mn-lt"/>
                <a:cs typeface="+mn-lt"/>
              </a:rPr>
              <a:t>[</a:t>
            </a:r>
            <a:r>
              <a:rPr lang="en-US" sz="2600">
                <a:solidFill>
                  <a:srgbClr val="000000"/>
                </a:solidFill>
                <a:latin typeface="Calibri"/>
                <a:ea typeface="+mn-lt"/>
                <a:cs typeface="+mn-lt"/>
              </a:rPr>
              <a:t>4</a:t>
            </a:r>
            <a:r>
              <a:rPr lang="en-US" sz="2600" b="0" i="0" u="none" strike="noStrike" cap="none" normalizeH="0" baseline="0">
                <a:ln>
                  <a:noFill/>
                </a:ln>
                <a:solidFill>
                  <a:srgbClr val="000000"/>
                </a:solidFill>
                <a:effectLst/>
                <a:latin typeface="Calibri"/>
                <a:ea typeface="+mn-lt"/>
                <a:cs typeface="+mn-lt"/>
              </a:rPr>
              <a:t>]</a:t>
            </a:r>
            <a:r>
              <a:rPr lang="en-US" sz="2600" err="1">
                <a:ea typeface="+mn-lt"/>
                <a:cs typeface="+mn-lt"/>
              </a:rPr>
              <a:t>Yogameena</a:t>
            </a:r>
            <a:r>
              <a:rPr lang="en-US" sz="2600">
                <a:ea typeface="+mn-lt"/>
                <a:cs typeface="+mn-lt"/>
              </a:rPr>
              <a:t> B., Geeta </a:t>
            </a:r>
            <a:r>
              <a:rPr lang="en-US" sz="2600" err="1">
                <a:ea typeface="+mn-lt"/>
                <a:cs typeface="+mn-lt"/>
              </a:rPr>
              <a:t>Jakkamsetti</a:t>
            </a:r>
            <a:r>
              <a:rPr lang="en-US" sz="2600">
                <a:ea typeface="+mn-lt"/>
                <a:cs typeface="+mn-lt"/>
              </a:rPr>
              <a:t>, Aishwarya S. ,</a:t>
            </a:r>
            <a:r>
              <a:rPr lang="en-US" sz="2600" err="1">
                <a:ea typeface="+mn-lt"/>
                <a:cs typeface="+mn-lt"/>
              </a:rPr>
              <a:t>SpyGAN</a:t>
            </a:r>
            <a:r>
              <a:rPr lang="en-US" sz="2600">
                <a:ea typeface="+mn-lt"/>
                <a:cs typeface="+mn-lt"/>
              </a:rPr>
              <a:t> sketch: Heterogeneous Face Matching in video for crime investigation(2022)</a:t>
            </a:r>
          </a:p>
          <a:p>
            <a:pPr marL="0" indent="0">
              <a:buNone/>
            </a:pPr>
            <a:r>
              <a:rPr lang="en-US" sz="2600">
                <a:ea typeface="+mn-lt"/>
                <a:cs typeface="+mn-lt"/>
              </a:rPr>
              <a:t>[5]Rana </a:t>
            </a:r>
            <a:r>
              <a:rPr lang="en-US" sz="2600" err="1">
                <a:ea typeface="+mn-lt"/>
                <a:cs typeface="+mn-lt"/>
              </a:rPr>
              <a:t>Qarooni</a:t>
            </a:r>
            <a:r>
              <a:rPr lang="en-US" sz="2600">
                <a:ea typeface="+mn-lt"/>
                <a:cs typeface="+mn-lt"/>
              </a:rPr>
              <a:t> a, Jonathan Prunty b, Markus </a:t>
            </a:r>
            <a:r>
              <a:rPr lang="en-US" sz="2600" err="1">
                <a:ea typeface="+mn-lt"/>
                <a:cs typeface="+mn-lt"/>
              </a:rPr>
              <a:t>Bindemann</a:t>
            </a:r>
            <a:r>
              <a:rPr lang="en-US" sz="2600">
                <a:ea typeface="+mn-lt"/>
                <a:cs typeface="+mn-lt"/>
              </a:rPr>
              <a:t> b, Rob Jenkins </a:t>
            </a:r>
            <a:r>
              <a:rPr lang="en-US" sz="2600" err="1">
                <a:ea typeface="+mn-lt"/>
                <a:cs typeface="+mn-lt"/>
              </a:rPr>
              <a:t>a,Capacity</a:t>
            </a:r>
            <a:r>
              <a:rPr lang="en-US" sz="2600">
                <a:ea typeface="+mn-lt"/>
                <a:cs typeface="+mn-lt"/>
              </a:rPr>
              <a:t> limits in face detection(2022</a:t>
            </a:r>
            <a:endParaRPr lang="en-US" altLang="en-US" sz="2600">
              <a:solidFill>
                <a:srgbClr val="2E2E2E"/>
              </a:solidFill>
              <a:latin typeface="ElsevierGulliver"/>
            </a:endParaRPr>
          </a:p>
          <a:p>
            <a:pPr marL="0" indent="0">
              <a:buNone/>
            </a:pPr>
            <a:r>
              <a:rPr lang="en-US" sz="2600">
                <a:solidFill>
                  <a:srgbClr val="000000"/>
                </a:solidFill>
                <a:latin typeface="Calibri"/>
                <a:cs typeface="Calibri"/>
              </a:rPr>
              <a:t>[6]</a:t>
            </a:r>
            <a:r>
              <a:rPr lang="en-US" sz="2600" err="1">
                <a:ea typeface="+mn-lt"/>
                <a:cs typeface="+mn-lt"/>
              </a:rPr>
              <a:t>Serign</a:t>
            </a:r>
            <a:r>
              <a:rPr lang="en-US" sz="2600">
                <a:ea typeface="+mn-lt"/>
                <a:cs typeface="+mn-lt"/>
              </a:rPr>
              <a:t> Modou Bah, Fang Ming, An improved face recognition algorithm and its application in attendance management system(2020)</a:t>
            </a:r>
          </a:p>
          <a:p>
            <a:pPr marL="0" indent="0" algn="just">
              <a:buNone/>
            </a:pPr>
            <a:endParaRPr lang="en-US" altLang="en-US" sz="2800" b="0" i="0">
              <a:solidFill>
                <a:srgbClr val="2E2E2E"/>
              </a:solidFill>
              <a:effectLst/>
              <a:latin typeface="ElsevierGulliver"/>
              <a:cs typeface="Calibri"/>
            </a:endParaRPr>
          </a:p>
          <a:p>
            <a:pPr marL="0" indent="0" algn="just">
              <a:buNone/>
            </a:pPr>
            <a:endParaRPr lang="en-US" sz="2700">
              <a:solidFill>
                <a:srgbClr val="2E2E2E"/>
              </a:solidFill>
              <a:latin typeface="Calibri"/>
              <a:cs typeface="Calibri"/>
            </a:endParaRPr>
          </a:p>
          <a:p>
            <a:pPr marL="391795" indent="-391795">
              <a:buNone/>
            </a:pPr>
            <a:endParaRPr lang="en-US" sz="2700">
              <a:solidFill>
                <a:srgbClr val="000000"/>
              </a:solidFill>
              <a:cs typeface="Calibri"/>
            </a:endParaRPr>
          </a:p>
          <a:p>
            <a:pPr marL="391795" indent="-391795">
              <a:buNone/>
            </a:pPr>
            <a:endParaRPr lang="en-US" sz="2700">
              <a:cs typeface="Calibri"/>
            </a:endParaRPr>
          </a:p>
          <a:p>
            <a:pPr marL="391795" indent="-391795">
              <a:buNone/>
            </a:pPr>
            <a:endParaRPr lang="en-US" sz="2700">
              <a:cs typeface="Calibri"/>
            </a:endParaRPr>
          </a:p>
          <a:p>
            <a:pPr marL="391795" indent="-391795">
              <a:buNone/>
            </a:pPr>
            <a:endParaRPr lang="en-US" sz="2700">
              <a:cs typeface="Calibri"/>
            </a:endParaRPr>
          </a:p>
          <a:p>
            <a:pPr marL="391795" indent="-391795">
              <a:buNone/>
            </a:pPr>
            <a:endParaRPr lang="en-US" sz="2700">
              <a:cs typeface="Calibri"/>
            </a:endParaRPr>
          </a:p>
          <a:p>
            <a:pPr marL="391795" indent="-391795">
              <a:buNone/>
            </a:pPr>
            <a:endParaRPr lang="en-US" sz="2700">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References </a:t>
            </a:r>
          </a:p>
        </p:txBody>
      </p:sp>
      <p:sp>
        <p:nvSpPr>
          <p:cNvPr id="3" name="Content Placeholder 2"/>
          <p:cNvSpPr>
            <a:spLocks noGrp="1"/>
          </p:cNvSpPr>
          <p:nvPr>
            <p:ph idx="1"/>
          </p:nvPr>
        </p:nvSpPr>
        <p:spPr/>
        <p:txBody>
          <a:bodyPr vert="horz" lIns="104493" tIns="52247" rIns="104493" bIns="52247" rtlCol="0" anchor="t">
            <a:normAutofit/>
          </a:bodyPr>
          <a:lstStyle/>
          <a:p>
            <a:pPr marL="391795" indent="-391795" algn="just">
              <a:buNone/>
            </a:pPr>
            <a:r>
              <a:rPr lang="en-US" sz="2700"/>
              <a:t> </a:t>
            </a:r>
            <a:r>
              <a:rPr lang="en-US" sz="2700" b="0" i="0" u="none" strike="noStrike" cap="none" normalizeH="0" baseline="0">
                <a:ln>
                  <a:noFill/>
                </a:ln>
                <a:solidFill>
                  <a:srgbClr val="000000"/>
                </a:solidFill>
                <a:effectLst/>
                <a:cs typeface="Calibri"/>
              </a:rPr>
              <a:t>[7]</a:t>
            </a:r>
            <a:r>
              <a:rPr lang="en-IN" sz="2700" b="0" i="0">
                <a:solidFill>
                  <a:srgbClr val="2E2E2E"/>
                </a:solidFill>
                <a:effectLst/>
              </a:rPr>
              <a:t>M. </a:t>
            </a:r>
            <a:r>
              <a:rPr lang="en-IN" sz="2700" b="0" i="0" err="1">
                <a:solidFill>
                  <a:srgbClr val="2E2E2E"/>
                </a:solidFill>
                <a:effectLst/>
              </a:rPr>
              <a:t>Castrillón</a:t>
            </a:r>
            <a:r>
              <a:rPr lang="en-IN" sz="2700" b="0" i="0">
                <a:solidFill>
                  <a:srgbClr val="2E2E2E"/>
                </a:solidFill>
                <a:effectLst/>
              </a:rPr>
              <a:t>, O. </a:t>
            </a:r>
            <a:r>
              <a:rPr lang="en-IN" sz="2700" b="0" i="0" err="1">
                <a:solidFill>
                  <a:srgbClr val="2E2E2E"/>
                </a:solidFill>
                <a:effectLst/>
              </a:rPr>
              <a:t>Déniz</a:t>
            </a:r>
            <a:r>
              <a:rPr lang="en-US" sz="2700" b="0" i="0">
                <a:solidFill>
                  <a:srgbClr val="2E2E2E"/>
                </a:solidFill>
                <a:effectLst/>
              </a:rPr>
              <a:t> ENCARA2: Real-time detection of multiple faces at different resolutions in video streams(2022)</a:t>
            </a:r>
          </a:p>
          <a:p>
            <a:pPr marL="391795" indent="-391795" algn="just">
              <a:buNone/>
            </a:pPr>
            <a:endParaRPr lang="en-US" sz="2700">
              <a:solidFill>
                <a:srgbClr val="000000"/>
              </a:solidFill>
              <a:cs typeface="Calibri"/>
            </a:endParaRPr>
          </a:p>
          <a:p>
            <a:pPr>
              <a:buNone/>
            </a:pPr>
            <a:endParaRPr lang="en-US" sz="2700"/>
          </a:p>
          <a:p>
            <a:pPr>
              <a:buNone/>
            </a:pPr>
            <a:endParaRPr lang="en-US" sz="2700"/>
          </a:p>
          <a:p>
            <a:pPr>
              <a:buNone/>
            </a:pPr>
            <a:endParaRPr lang="en-US" sz="2700"/>
          </a:p>
          <a:p>
            <a:pPr>
              <a:buNone/>
            </a:pPr>
            <a:endParaRPr lang="en-US" sz="2700"/>
          </a:p>
          <a:p>
            <a:pPr>
              <a:buNone/>
            </a:pPr>
            <a:endParaRPr lang="en-US" sz="2700">
              <a:cs typeface="Calibri"/>
            </a:endParaRPr>
          </a:p>
        </p:txBody>
      </p:sp>
    </p:spTree>
    <p:extLst>
      <p:ext uri="{BB962C8B-B14F-4D97-AF65-F5344CB8AC3E}">
        <p14:creationId xmlns:p14="http://schemas.microsoft.com/office/powerpoint/2010/main" val="2675163246"/>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Contents</a:t>
            </a:r>
          </a:p>
        </p:txBody>
      </p:sp>
      <p:sp>
        <p:nvSpPr>
          <p:cNvPr id="3" name="Content Placeholder 2"/>
          <p:cNvSpPr>
            <a:spLocks noGrp="1"/>
          </p:cNvSpPr>
          <p:nvPr>
            <p:ph idx="1"/>
          </p:nvPr>
        </p:nvSpPr>
        <p:spPr/>
        <p:txBody>
          <a:bodyPr vert="horz" lIns="104493" tIns="52247" rIns="104493" bIns="52247" rtlCol="0" anchor="t">
            <a:normAutofit fontScale="92500" lnSpcReduction="20000"/>
          </a:bodyPr>
          <a:lstStyle/>
          <a:p>
            <a:pPr marL="391795" indent="-391795"/>
            <a:r>
              <a:rPr lang="en-US"/>
              <a:t>Mini Project Group</a:t>
            </a:r>
          </a:p>
          <a:p>
            <a:pPr marL="391795" indent="-391795"/>
            <a:r>
              <a:rPr lang="en-US"/>
              <a:t>Motivation </a:t>
            </a:r>
            <a:endParaRPr lang="en-US">
              <a:cs typeface="Calibri"/>
            </a:endParaRPr>
          </a:p>
          <a:p>
            <a:pPr marL="391795" indent="-391795"/>
            <a:r>
              <a:rPr lang="en-US"/>
              <a:t>Introduction</a:t>
            </a:r>
            <a:endParaRPr lang="en-US">
              <a:cs typeface="Calibri"/>
            </a:endParaRPr>
          </a:p>
          <a:p>
            <a:pPr marL="391795" indent="-391795"/>
            <a:r>
              <a:rPr lang="en-US"/>
              <a:t>Literature Survey</a:t>
            </a:r>
            <a:endParaRPr lang="en-US">
              <a:cs typeface="Calibri"/>
            </a:endParaRPr>
          </a:p>
          <a:p>
            <a:pPr marL="391795" indent="-391795"/>
            <a:r>
              <a:rPr lang="en-US"/>
              <a:t>System Flowchart</a:t>
            </a:r>
            <a:endParaRPr lang="en-US">
              <a:cs typeface="Calibri"/>
            </a:endParaRPr>
          </a:p>
          <a:p>
            <a:pPr marL="391795" indent="-391795"/>
            <a:r>
              <a:rPr lang="en-US"/>
              <a:t>Sequence Diagram</a:t>
            </a:r>
            <a:endParaRPr lang="en-US">
              <a:cs typeface="Calibri"/>
            </a:endParaRPr>
          </a:p>
          <a:p>
            <a:pPr marL="391795" indent="-391795"/>
            <a:r>
              <a:rPr lang="en-US"/>
              <a:t>Applications</a:t>
            </a:r>
            <a:endParaRPr lang="en-US">
              <a:cs typeface="Calibri"/>
            </a:endParaRPr>
          </a:p>
          <a:p>
            <a:pPr marL="391795" indent="-391795"/>
            <a:r>
              <a:rPr lang="en-US"/>
              <a:t>Conclusions</a:t>
            </a:r>
            <a:endParaRPr lang="en-US">
              <a:cs typeface="Calibri"/>
            </a:endParaRPr>
          </a:p>
          <a:p>
            <a:pPr marL="391795" indent="-391795"/>
            <a:r>
              <a:rPr lang="en-US"/>
              <a:t>References</a:t>
            </a:r>
            <a:endParaRPr lang="en-US">
              <a:cs typeface="Calibri"/>
            </a:endParaRPr>
          </a:p>
          <a:p>
            <a:pPr marL="391795" indent="-391795">
              <a:buNone/>
            </a:pPr>
            <a:endParaRPr lang="en-US">
              <a:cs typeface="Calibri"/>
            </a:endParaRPr>
          </a:p>
          <a:p>
            <a:pPr marL="391795" indent="-391795"/>
            <a:endParaRPr lang="en-US">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6">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72800" cy="73152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17" name="Group 8">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862" y="0"/>
            <a:ext cx="9988115" cy="7315200"/>
            <a:chOff x="547625" y="0"/>
            <a:chExt cx="11097905" cy="6858000"/>
          </a:xfrm>
        </p:grpSpPr>
        <p:sp>
          <p:nvSpPr>
            <p:cNvPr id="10" name="Freeform: Shape 9">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0">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9" name="Freeform: Shape 12">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3">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pic>
        <p:nvPicPr>
          <p:cNvPr id="2" name="Picture 2" descr="A picture containing text&#10;&#10;Description automatically generated">
            <a:extLst>
              <a:ext uri="{FF2B5EF4-FFF2-40B4-BE49-F238E27FC236}">
                <a16:creationId xmlns:a16="http://schemas.microsoft.com/office/drawing/2014/main" id="{F72D5E30-2098-F97F-1F77-D77E141DE946}"/>
              </a:ext>
            </a:extLst>
          </p:cNvPr>
          <p:cNvPicPr>
            <a:picLocks noChangeAspect="1"/>
          </p:cNvPicPr>
          <p:nvPr/>
        </p:nvPicPr>
        <p:blipFill>
          <a:blip r:embed="rId2"/>
          <a:stretch>
            <a:fillRect/>
          </a:stretch>
        </p:blipFill>
        <p:spPr>
          <a:xfrm>
            <a:off x="1989844" y="2121970"/>
            <a:ext cx="6804774" cy="29620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Project Details </a:t>
            </a:r>
          </a:p>
        </p:txBody>
      </p:sp>
      <p:sp>
        <p:nvSpPr>
          <p:cNvPr id="3" name="Content Placeholder 2"/>
          <p:cNvSpPr>
            <a:spLocks noGrp="1"/>
          </p:cNvSpPr>
          <p:nvPr>
            <p:ph idx="1"/>
          </p:nvPr>
        </p:nvSpPr>
        <p:spPr/>
        <p:txBody>
          <a:bodyPr vert="horz" lIns="104493" tIns="52247" rIns="104493" bIns="52247" rtlCol="0" anchor="t">
            <a:normAutofit/>
          </a:bodyPr>
          <a:lstStyle/>
          <a:p>
            <a:pPr marL="391795" indent="-391795"/>
            <a:r>
              <a:rPr lang="en-US" dirty="0">
                <a:solidFill>
                  <a:schemeClr val="accent1">
                    <a:lumMod val="75000"/>
                  </a:schemeClr>
                </a:solidFill>
              </a:rPr>
              <a:t>Mini Project Title</a:t>
            </a:r>
            <a:r>
              <a:rPr lang="en-US" dirty="0"/>
              <a:t> : Detecting  Human Faces From A Video</a:t>
            </a:r>
          </a:p>
          <a:p>
            <a:pPr marL="391795" indent="-391795"/>
            <a:r>
              <a:rPr lang="en-US" dirty="0">
                <a:solidFill>
                  <a:schemeClr val="accent1">
                    <a:lumMod val="75000"/>
                  </a:schemeClr>
                </a:solidFill>
              </a:rPr>
              <a:t>Mini Project Domain :</a:t>
            </a:r>
            <a:r>
              <a:rPr lang="en-US" dirty="0"/>
              <a:t> AI and ML</a:t>
            </a:r>
            <a:endParaRPr lang="en-US" dirty="0">
              <a:cs typeface="Calibri"/>
            </a:endParaRPr>
          </a:p>
          <a:p>
            <a:pPr marL="391795" indent="-391795"/>
            <a:r>
              <a:rPr lang="en-US" dirty="0">
                <a:solidFill>
                  <a:schemeClr val="accent1">
                    <a:lumMod val="75000"/>
                  </a:schemeClr>
                </a:solidFill>
              </a:rPr>
              <a:t>Mini Project Group Members :</a:t>
            </a:r>
            <a:r>
              <a:rPr lang="en-US" dirty="0"/>
              <a:t>	</a:t>
            </a:r>
            <a:endParaRPr lang="en-US" dirty="0">
              <a:cs typeface="Calibri"/>
            </a:endParaRPr>
          </a:p>
          <a:p>
            <a:pPr marL="521970" lvl="1" indent="0">
              <a:buNone/>
            </a:pPr>
            <a:r>
              <a:rPr lang="en-US" sz="3200" dirty="0">
                <a:ea typeface="Calibri"/>
                <a:cs typeface="Times New Roman"/>
              </a:rPr>
              <a:t>14004200006,</a:t>
            </a:r>
            <a:r>
              <a:rPr lang="en-US" dirty="0">
                <a:ea typeface="Calibri"/>
                <a:cs typeface="Times New Roman"/>
              </a:rPr>
              <a:t> </a:t>
            </a:r>
            <a:r>
              <a:rPr lang="en-US" sz="3200" dirty="0">
                <a:ea typeface="Calibri"/>
                <a:cs typeface="Times New Roman"/>
              </a:rPr>
              <a:t> Vaishali </a:t>
            </a:r>
            <a:r>
              <a:rPr lang="en-US" sz="3200" dirty="0" err="1">
                <a:ea typeface="Calibri"/>
                <a:cs typeface="Times New Roman"/>
              </a:rPr>
              <a:t>Bhadane</a:t>
            </a:r>
            <a:br>
              <a:rPr lang="en-US" sz="3200" dirty="0">
                <a:ea typeface="Calibri"/>
                <a:cs typeface="Times New Roman" panose="02020603050405020304" pitchFamily="18" charset="0"/>
              </a:rPr>
            </a:br>
            <a:r>
              <a:rPr lang="en-US" sz="3200" dirty="0">
                <a:ea typeface="Calibri"/>
                <a:cs typeface="Times New Roman"/>
              </a:rPr>
              <a:t>14004200028,</a:t>
            </a:r>
            <a:r>
              <a:rPr lang="en-US" dirty="0">
                <a:ea typeface="Calibri"/>
                <a:cs typeface="Times New Roman"/>
              </a:rPr>
              <a:t> </a:t>
            </a:r>
            <a:r>
              <a:rPr lang="en-US" sz="3200" dirty="0">
                <a:ea typeface="Calibri"/>
                <a:cs typeface="Times New Roman"/>
              </a:rPr>
              <a:t> Snehal Nikam</a:t>
            </a:r>
            <a:br>
              <a:rPr lang="en-US" sz="3200" dirty="0">
                <a:ea typeface="Calibri"/>
                <a:cs typeface="Times New Roman" panose="02020603050405020304" pitchFamily="18" charset="0"/>
              </a:rPr>
            </a:br>
            <a:r>
              <a:rPr lang="en-US" sz="3200" kern="0" dirty="0">
                <a:ea typeface="Calibri"/>
                <a:cs typeface="Times New Roman"/>
              </a:rPr>
              <a:t>14004200061</a:t>
            </a:r>
            <a:r>
              <a:rPr lang="en-US" sz="3200" dirty="0">
                <a:ea typeface="Calibri"/>
                <a:cs typeface="Times New Roman"/>
              </a:rPr>
              <a:t>,  </a:t>
            </a:r>
            <a:r>
              <a:rPr lang="en-US" sz="3200" dirty="0" err="1">
                <a:ea typeface="Calibri"/>
                <a:cs typeface="Times New Roman"/>
              </a:rPr>
              <a:t>Ramandeepkaur</a:t>
            </a:r>
            <a:r>
              <a:rPr lang="en-US" sz="3200" dirty="0">
                <a:ea typeface="Calibri"/>
                <a:cs typeface="Times New Roman"/>
              </a:rPr>
              <a:t>  </a:t>
            </a:r>
            <a:r>
              <a:rPr lang="en-US" sz="3200" dirty="0" err="1">
                <a:ea typeface="Calibri"/>
                <a:cs typeface="Times New Roman"/>
              </a:rPr>
              <a:t>Banvat</a:t>
            </a:r>
            <a:br>
              <a:rPr lang="en-US" sz="3200" dirty="0">
                <a:ea typeface="Calibri"/>
                <a:cs typeface="Times New Roman" panose="02020603050405020304" pitchFamily="18" charset="0"/>
              </a:rPr>
            </a:br>
            <a:r>
              <a:rPr lang="en-US" sz="3200" dirty="0">
                <a:ea typeface="Calibri"/>
                <a:cs typeface="Times New Roman"/>
              </a:rPr>
              <a:t>14004210064,  Siddheshwari Badgujar</a:t>
            </a:r>
            <a:endParaRPr lang="en-US" dirty="0">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Motivation</a:t>
            </a:r>
            <a:endParaRPr lang="en-US" sz="4500">
              <a:solidFill>
                <a:srgbClr val="FF0000"/>
              </a:solidFill>
            </a:endParaRPr>
          </a:p>
        </p:txBody>
      </p:sp>
      <p:sp>
        <p:nvSpPr>
          <p:cNvPr id="3" name="Content Placeholder 2"/>
          <p:cNvSpPr>
            <a:spLocks noGrp="1"/>
          </p:cNvSpPr>
          <p:nvPr>
            <p:ph idx="1"/>
          </p:nvPr>
        </p:nvSpPr>
        <p:spPr/>
        <p:txBody>
          <a:bodyPr vert="horz" lIns="104493" tIns="52247" rIns="104493" bIns="52247" rtlCol="0" anchor="t">
            <a:normAutofit/>
          </a:bodyPr>
          <a:lstStyle/>
          <a:p>
            <a:pPr marL="391795" indent="-391795"/>
            <a:endParaRPr lang="en-US">
              <a:solidFill>
                <a:srgbClr val="FF0000"/>
              </a:solidFill>
              <a:cs typeface="Calibri"/>
            </a:endParaRPr>
          </a:p>
          <a:p>
            <a:pPr marL="391795" indent="-391795"/>
            <a:endParaRPr lang="en-US">
              <a:solidFill>
                <a:srgbClr val="0070C0"/>
              </a:solidFill>
              <a:cs typeface="Calibri"/>
            </a:endParaRPr>
          </a:p>
          <a:p>
            <a:pPr marL="391795" indent="-391795"/>
            <a:endParaRPr lang="en-US">
              <a:solidFill>
                <a:srgbClr val="FF0000"/>
              </a:solidFill>
              <a:cs typeface="Calibri"/>
            </a:endParaRPr>
          </a:p>
        </p:txBody>
      </p:sp>
      <p:sp>
        <p:nvSpPr>
          <p:cNvPr id="7" name="Rectangle 6"/>
          <p:cNvSpPr/>
          <p:nvPr/>
        </p:nvSpPr>
        <p:spPr>
          <a:xfrm>
            <a:off x="7498081" y="6258560"/>
            <a:ext cx="211092" cy="428680"/>
          </a:xfrm>
          <a:prstGeom prst="rect">
            <a:avLst/>
          </a:prstGeom>
        </p:spPr>
        <p:txBody>
          <a:bodyPr wrap="none" lIns="104493" tIns="52247" rIns="104493" bIns="52247" anchor="t">
            <a:spAutoFit/>
          </a:bodyPr>
          <a:lstStyle/>
          <a:p>
            <a:endParaRPr lang="en-US">
              <a:solidFill>
                <a:srgbClr val="FF0000"/>
              </a:solidFill>
              <a:cs typeface="Calibri"/>
            </a:endParaRPr>
          </a:p>
        </p:txBody>
      </p:sp>
      <p:sp>
        <p:nvSpPr>
          <p:cNvPr id="4" name="TextBox 3">
            <a:extLst>
              <a:ext uri="{FF2B5EF4-FFF2-40B4-BE49-F238E27FC236}">
                <a16:creationId xmlns:a16="http://schemas.microsoft.com/office/drawing/2014/main" id="{4822FBBA-2B8E-139F-E0B0-3A95982E4334}"/>
              </a:ext>
            </a:extLst>
          </p:cNvPr>
          <p:cNvSpPr txBox="1"/>
          <p:nvPr/>
        </p:nvSpPr>
        <p:spPr>
          <a:xfrm>
            <a:off x="1243195" y="2133965"/>
            <a:ext cx="848641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a:cs typeface="Calibri"/>
              </a:rPr>
              <a:t>Face detection technology provides better security and surveillance opportunities. It increases the level of protection . Facial detection software will be the foundation for the identification of  criminals.</a:t>
            </a:r>
          </a:p>
          <a:p>
            <a:endParaRPr lang="en-US" sz="2800">
              <a:cs typeface="Calibri"/>
            </a:endParaRPr>
          </a:p>
          <a:p>
            <a:endParaRPr lang="en-US" sz="2800">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0972800" cy="73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754380" y="389466"/>
            <a:ext cx="4854024" cy="1413934"/>
          </a:xfrm>
        </p:spPr>
        <p:style>
          <a:lnRef idx="3">
            <a:schemeClr val="lt1"/>
          </a:lnRef>
          <a:fillRef idx="1">
            <a:schemeClr val="accent1"/>
          </a:fillRef>
          <a:effectRef idx="1">
            <a:schemeClr val="accent1"/>
          </a:effectRef>
          <a:fontRef idx="minor">
            <a:schemeClr val="lt1"/>
          </a:fontRef>
        </p:style>
        <p:txBody>
          <a:bodyPr>
            <a:normAutofit/>
          </a:bodyPr>
          <a:lstStyle/>
          <a:p>
            <a:r>
              <a:rPr lang="en-US" sz="4600"/>
              <a:t>Problem statement</a:t>
            </a:r>
          </a:p>
        </p:txBody>
      </p:sp>
      <p:sp>
        <p:nvSpPr>
          <p:cNvPr id="3" name="Content Placeholder 2"/>
          <p:cNvSpPr>
            <a:spLocks noGrp="1"/>
          </p:cNvSpPr>
          <p:nvPr>
            <p:ph idx="1"/>
          </p:nvPr>
        </p:nvSpPr>
        <p:spPr>
          <a:xfrm>
            <a:off x="754380" y="1947333"/>
            <a:ext cx="4854024" cy="4641427"/>
          </a:xfrm>
        </p:spPr>
        <p:txBody>
          <a:bodyPr vert="horz" lIns="104493" tIns="52247" rIns="104493" bIns="52247" rtlCol="0" anchor="t">
            <a:normAutofit/>
          </a:bodyPr>
          <a:lstStyle/>
          <a:p>
            <a:pPr marL="0" indent="0">
              <a:buNone/>
            </a:pPr>
            <a:r>
              <a:rPr lang="en-US" sz="3600" dirty="0">
                <a:cs typeface="Calibri"/>
              </a:rPr>
              <a:t>Develop the system which detect and  the human faces from video using Artificial Intelligence and Machine Learning.</a:t>
            </a:r>
            <a:endParaRPr lang="en-US" sz="3600" dirty="0"/>
          </a:p>
        </p:txBody>
      </p:sp>
      <p:pic>
        <p:nvPicPr>
          <p:cNvPr id="4" name="Picture 7" descr="A picture containing text&#10;&#10;Description automatically generated">
            <a:extLst>
              <a:ext uri="{FF2B5EF4-FFF2-40B4-BE49-F238E27FC236}">
                <a16:creationId xmlns:a16="http://schemas.microsoft.com/office/drawing/2014/main" id="{C8288896-A258-B849-3E48-6E11010940E2}"/>
              </a:ext>
            </a:extLst>
          </p:cNvPr>
          <p:cNvPicPr>
            <a:picLocks noChangeAspect="1"/>
          </p:cNvPicPr>
          <p:nvPr/>
        </p:nvPicPr>
        <p:blipFill rotWithShape="1">
          <a:blip r:embed="rId2"/>
          <a:srcRect l="50709" r="2041"/>
          <a:stretch/>
        </p:blipFill>
        <p:spPr>
          <a:xfrm>
            <a:off x="5737428" y="809081"/>
            <a:ext cx="4610014" cy="546372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5635693" y="733676"/>
            <a:ext cx="4924033" cy="5835890"/>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3704" y="982533"/>
            <a:ext cx="711919" cy="8208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Aim and Objectives of the Project</a:t>
            </a:r>
          </a:p>
        </p:txBody>
      </p:sp>
      <p:sp>
        <p:nvSpPr>
          <p:cNvPr id="7" name="Content Placeholder 6"/>
          <p:cNvSpPr>
            <a:spLocks noGrp="1"/>
          </p:cNvSpPr>
          <p:nvPr>
            <p:ph idx="1"/>
          </p:nvPr>
        </p:nvSpPr>
        <p:spPr/>
        <p:txBody>
          <a:bodyPr vert="horz" lIns="104493" tIns="52247" rIns="104493" bIns="52247" rtlCol="0" anchor="t">
            <a:normAutofit/>
          </a:bodyPr>
          <a:lstStyle/>
          <a:p>
            <a:pPr marL="0" indent="0">
              <a:buNone/>
            </a:pPr>
            <a:r>
              <a:rPr lang="en-US" sz="4000" b="1" dirty="0">
                <a:solidFill>
                  <a:schemeClr val="tx2">
                    <a:lumMod val="75000"/>
                  </a:schemeClr>
                </a:solidFill>
                <a:cs typeface="Calibri"/>
              </a:rPr>
              <a:t>Aim:</a:t>
            </a:r>
          </a:p>
          <a:p>
            <a:pPr marL="0" indent="0">
              <a:buNone/>
            </a:pPr>
            <a:r>
              <a:rPr lang="en-US" sz="2400" dirty="0"/>
              <a:t> </a:t>
            </a:r>
            <a:r>
              <a:rPr lang="en-US" sz="3600" dirty="0"/>
              <a:t>To make the human face detection system .</a:t>
            </a:r>
            <a:endParaRPr lang="en-US" sz="3600" dirty="0">
              <a:cs typeface="Calibri"/>
            </a:endParaRPr>
          </a:p>
          <a:p>
            <a:pPr marL="0" indent="0">
              <a:buNone/>
            </a:pPr>
            <a:r>
              <a:rPr lang="en-US" sz="4000" b="1" dirty="0">
                <a:solidFill>
                  <a:schemeClr val="tx2">
                    <a:lumMod val="75000"/>
                  </a:schemeClr>
                </a:solidFill>
                <a:cs typeface="Calibri"/>
              </a:rPr>
              <a:t>Objectives:</a:t>
            </a:r>
          </a:p>
          <a:p>
            <a:pPr marL="391795" indent="-391795" algn="just"/>
            <a:r>
              <a:rPr lang="en-US" sz="2800" dirty="0">
                <a:solidFill>
                  <a:srgbClr val="000000"/>
                </a:solidFill>
                <a:cs typeface="Calibri"/>
              </a:rPr>
              <a:t> </a:t>
            </a:r>
            <a:r>
              <a:rPr lang="en-US" sz="3600" dirty="0">
                <a:solidFill>
                  <a:srgbClr val="000000"/>
                </a:solidFill>
                <a:cs typeface="Calibri"/>
              </a:rPr>
              <a:t>Search facial features</a:t>
            </a:r>
          </a:p>
          <a:p>
            <a:pPr marL="391795" indent="-391795" algn="just"/>
            <a:r>
              <a:rPr lang="en-US" sz="3600" dirty="0">
                <a:solidFill>
                  <a:srgbClr val="000000"/>
                </a:solidFill>
                <a:cs typeface="Calibri"/>
              </a:rPr>
              <a:t> Face tracking</a:t>
            </a:r>
          </a:p>
          <a:p>
            <a:pPr marL="391795" indent="-391795" algn="just"/>
            <a:r>
              <a:rPr lang="en-US" sz="3600" dirty="0">
                <a:solidFill>
                  <a:srgbClr val="000000"/>
                </a:solidFill>
                <a:cs typeface="Calibri"/>
              </a:rPr>
              <a:t> Multiple face recognition</a:t>
            </a:r>
          </a:p>
          <a:p>
            <a:pPr marL="0" indent="0">
              <a:buNone/>
            </a:pPr>
            <a:endParaRPr lang="en-US" sz="3200">
              <a:solidFill>
                <a:srgbClr val="000000"/>
              </a:solidFill>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0972800" cy="73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754380" y="389466"/>
            <a:ext cx="4854024" cy="1413934"/>
          </a:xfrm>
        </p:spPr>
        <p:style>
          <a:lnRef idx="3">
            <a:schemeClr val="lt1"/>
          </a:lnRef>
          <a:fillRef idx="1">
            <a:schemeClr val="accent1"/>
          </a:fillRef>
          <a:effectRef idx="1">
            <a:schemeClr val="accent1"/>
          </a:effectRef>
          <a:fontRef idx="minor">
            <a:schemeClr val="lt1"/>
          </a:fontRef>
        </p:style>
        <p:txBody>
          <a:bodyPr>
            <a:normAutofit/>
          </a:bodyPr>
          <a:lstStyle/>
          <a:p>
            <a:r>
              <a:rPr lang="en-US"/>
              <a:t>Introduction</a:t>
            </a:r>
          </a:p>
        </p:txBody>
      </p:sp>
      <p:sp>
        <p:nvSpPr>
          <p:cNvPr id="11" name="Freeform: Shape 1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78791" y="1"/>
            <a:ext cx="1039628" cy="666695"/>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754380" y="1947333"/>
            <a:ext cx="4854024" cy="4641427"/>
          </a:xfrm>
        </p:spPr>
        <p:txBody>
          <a:bodyPr vert="horz" lIns="104493" tIns="52247" rIns="104493" bIns="52247" rtlCol="0" anchor="t">
            <a:noAutofit/>
          </a:bodyPr>
          <a:lstStyle/>
          <a:p>
            <a:pPr marL="391795" indent="-391795">
              <a:lnSpc>
                <a:spcPct val="90000"/>
              </a:lnSpc>
            </a:pPr>
            <a:r>
              <a:rPr lang="en-US" sz="3600">
                <a:ea typeface="+mn-lt"/>
                <a:cs typeface="+mn-lt"/>
              </a:rPr>
              <a:t>Face detection from video is a process of identifying faces in a video. </a:t>
            </a:r>
            <a:endParaRPr lang="en-US" sz="3600">
              <a:cs typeface="Calibri"/>
            </a:endParaRPr>
          </a:p>
          <a:p>
            <a:pPr marL="391795" indent="-391795">
              <a:lnSpc>
                <a:spcPct val="90000"/>
              </a:lnSpc>
            </a:pPr>
            <a:r>
              <a:rPr lang="en-US" sz="3600">
                <a:ea typeface="+mn-lt"/>
                <a:cs typeface="+mn-lt"/>
              </a:rPr>
              <a:t>It is a powerful tool that can help detect and track people in a video.</a:t>
            </a:r>
          </a:p>
          <a:p>
            <a:pPr marL="391795" indent="-391795">
              <a:lnSpc>
                <a:spcPct val="90000"/>
              </a:lnSpc>
            </a:pPr>
            <a:endParaRPr lang="en-US" sz="2300">
              <a:cs typeface="Calibri"/>
            </a:endParaRPr>
          </a:p>
          <a:p>
            <a:pPr marL="391795" indent="-391795">
              <a:lnSpc>
                <a:spcPct val="90000"/>
              </a:lnSpc>
            </a:pPr>
            <a:endParaRPr lang="en-US" sz="2300">
              <a:cs typeface="Calibri"/>
            </a:endParaRPr>
          </a:p>
        </p:txBody>
      </p:sp>
      <p:sp>
        <p:nvSpPr>
          <p:cNvPr id="13" name="Oval 12">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7366" y="3652222"/>
            <a:ext cx="486740" cy="57687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4EAA32F-6D19-B8B9-544B-53FA810745D5}"/>
              </a:ext>
            </a:extLst>
          </p:cNvPr>
          <p:cNvPicPr>
            <a:picLocks noChangeAspect="1"/>
          </p:cNvPicPr>
          <p:nvPr/>
        </p:nvPicPr>
        <p:blipFill>
          <a:blip r:embed="rId2"/>
          <a:stretch>
            <a:fillRect/>
          </a:stretch>
        </p:blipFill>
        <p:spPr>
          <a:xfrm>
            <a:off x="6255582" y="2068712"/>
            <a:ext cx="4245828" cy="318097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5" name="Freeform: Shape 14">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4641" y="1"/>
            <a:ext cx="1860254" cy="1730004"/>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24870" y="1096433"/>
            <a:ext cx="0" cy="170422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6710922" y="5511127"/>
            <a:ext cx="1652152" cy="2159771"/>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8574" y="6436048"/>
            <a:ext cx="1791957" cy="879152"/>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526" y="5887142"/>
            <a:ext cx="1206274" cy="1428059"/>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9337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70056" cy="73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6072" y="601457"/>
            <a:ext cx="3916416" cy="1044461"/>
          </a:xfrm>
        </p:spPr>
        <p:style>
          <a:lnRef idx="3">
            <a:schemeClr val="lt1"/>
          </a:lnRef>
          <a:fillRef idx="1">
            <a:schemeClr val="accent1"/>
          </a:fillRef>
          <a:effectRef idx="1">
            <a:schemeClr val="accent1"/>
          </a:effectRef>
          <a:fontRef idx="minor">
            <a:schemeClr val="lt1"/>
          </a:fontRef>
        </p:style>
        <p:txBody>
          <a:bodyPr anchor="b">
            <a:normAutofit/>
          </a:bodyPr>
          <a:lstStyle/>
          <a:p>
            <a:r>
              <a:rPr lang="en-US" sz="5300"/>
              <a:t>Introduction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2759460"/>
            <a:ext cx="3127248" cy="19507"/>
          </a:xfrm>
          <a:custGeom>
            <a:avLst/>
            <a:gdLst>
              <a:gd name="connsiteX0" fmla="*/ 0 w 3127248"/>
              <a:gd name="connsiteY0" fmla="*/ 0 h 19507"/>
              <a:gd name="connsiteX1" fmla="*/ 625450 w 3127248"/>
              <a:gd name="connsiteY1" fmla="*/ 0 h 19507"/>
              <a:gd name="connsiteX2" fmla="*/ 1219627 w 3127248"/>
              <a:gd name="connsiteY2" fmla="*/ 0 h 19507"/>
              <a:gd name="connsiteX3" fmla="*/ 1813804 w 3127248"/>
              <a:gd name="connsiteY3" fmla="*/ 0 h 19507"/>
              <a:gd name="connsiteX4" fmla="*/ 2501798 w 3127248"/>
              <a:gd name="connsiteY4" fmla="*/ 0 h 19507"/>
              <a:gd name="connsiteX5" fmla="*/ 3127248 w 3127248"/>
              <a:gd name="connsiteY5" fmla="*/ 0 h 19507"/>
              <a:gd name="connsiteX6" fmla="*/ 3127248 w 3127248"/>
              <a:gd name="connsiteY6" fmla="*/ 19507 h 19507"/>
              <a:gd name="connsiteX7" fmla="*/ 2501798 w 3127248"/>
              <a:gd name="connsiteY7" fmla="*/ 19507 h 19507"/>
              <a:gd name="connsiteX8" fmla="*/ 1970166 w 3127248"/>
              <a:gd name="connsiteY8" fmla="*/ 19507 h 19507"/>
              <a:gd name="connsiteX9" fmla="*/ 1375989 w 3127248"/>
              <a:gd name="connsiteY9" fmla="*/ 19507 h 19507"/>
              <a:gd name="connsiteX10" fmla="*/ 781812 w 3127248"/>
              <a:gd name="connsiteY10" fmla="*/ 19507 h 19507"/>
              <a:gd name="connsiteX11" fmla="*/ 0 w 3127248"/>
              <a:gd name="connsiteY11" fmla="*/ 19507 h 19507"/>
              <a:gd name="connsiteX12" fmla="*/ 0 w 3127248"/>
              <a:gd name="connsiteY12" fmla="*/ 0 h 19507"/>
              <a:gd name="connsiteX0" fmla="*/ 0 w 3127248"/>
              <a:gd name="connsiteY0" fmla="*/ 0 h 19507"/>
              <a:gd name="connsiteX1" fmla="*/ 562905 w 3127248"/>
              <a:gd name="connsiteY1" fmla="*/ 0 h 19507"/>
              <a:gd name="connsiteX2" fmla="*/ 1250899 w 3127248"/>
              <a:gd name="connsiteY2" fmla="*/ 0 h 19507"/>
              <a:gd name="connsiteX3" fmla="*/ 1782531 w 3127248"/>
              <a:gd name="connsiteY3" fmla="*/ 0 h 19507"/>
              <a:gd name="connsiteX4" fmla="*/ 2314164 w 3127248"/>
              <a:gd name="connsiteY4" fmla="*/ 0 h 19507"/>
              <a:gd name="connsiteX5" fmla="*/ 3127248 w 3127248"/>
              <a:gd name="connsiteY5" fmla="*/ 0 h 19507"/>
              <a:gd name="connsiteX6" fmla="*/ 3127248 w 3127248"/>
              <a:gd name="connsiteY6" fmla="*/ 19507 h 19507"/>
              <a:gd name="connsiteX7" fmla="*/ 2533071 w 3127248"/>
              <a:gd name="connsiteY7" fmla="*/ 19507 h 19507"/>
              <a:gd name="connsiteX8" fmla="*/ 1938894 w 3127248"/>
              <a:gd name="connsiteY8" fmla="*/ 19507 h 19507"/>
              <a:gd name="connsiteX9" fmla="*/ 1344717 w 3127248"/>
              <a:gd name="connsiteY9" fmla="*/ 19507 h 19507"/>
              <a:gd name="connsiteX10" fmla="*/ 656722 w 3127248"/>
              <a:gd name="connsiteY10" fmla="*/ 19507 h 19507"/>
              <a:gd name="connsiteX11" fmla="*/ 0 w 3127248"/>
              <a:gd name="connsiteY11" fmla="*/ 19507 h 19507"/>
              <a:gd name="connsiteX12" fmla="*/ 0 w 3127248"/>
              <a:gd name="connsiteY12" fmla="*/ 0 h 1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7248" h="19507" fill="none" extrusionOk="0">
                <a:moveTo>
                  <a:pt x="0" y="0"/>
                </a:moveTo>
                <a:cubicBezTo>
                  <a:pt x="141746" y="-5481"/>
                  <a:pt x="374824" y="-33985"/>
                  <a:pt x="625450" y="0"/>
                </a:cubicBezTo>
                <a:cubicBezTo>
                  <a:pt x="846632" y="-1023"/>
                  <a:pt x="949210" y="-3444"/>
                  <a:pt x="1219627" y="0"/>
                </a:cubicBezTo>
                <a:cubicBezTo>
                  <a:pt x="1480903" y="1927"/>
                  <a:pt x="1590124" y="-27283"/>
                  <a:pt x="1813804" y="0"/>
                </a:cubicBezTo>
                <a:cubicBezTo>
                  <a:pt x="2059991" y="39368"/>
                  <a:pt x="2166558" y="-36886"/>
                  <a:pt x="2501798" y="0"/>
                </a:cubicBezTo>
                <a:cubicBezTo>
                  <a:pt x="2845517" y="66460"/>
                  <a:pt x="2975874" y="12074"/>
                  <a:pt x="3127248" y="0"/>
                </a:cubicBezTo>
                <a:cubicBezTo>
                  <a:pt x="3127434" y="6629"/>
                  <a:pt x="3126592" y="12151"/>
                  <a:pt x="3127248" y="19507"/>
                </a:cubicBezTo>
                <a:cubicBezTo>
                  <a:pt x="2878769" y="46804"/>
                  <a:pt x="2756496" y="45320"/>
                  <a:pt x="2501798" y="19507"/>
                </a:cubicBezTo>
                <a:cubicBezTo>
                  <a:pt x="2247564" y="16816"/>
                  <a:pt x="2130694" y="43996"/>
                  <a:pt x="1970166" y="19507"/>
                </a:cubicBezTo>
                <a:cubicBezTo>
                  <a:pt x="1836635" y="5212"/>
                  <a:pt x="1578498" y="30456"/>
                  <a:pt x="1375989" y="19507"/>
                </a:cubicBezTo>
                <a:cubicBezTo>
                  <a:pt x="1153520" y="-16746"/>
                  <a:pt x="963992" y="72780"/>
                  <a:pt x="781812" y="19507"/>
                </a:cubicBezTo>
                <a:cubicBezTo>
                  <a:pt x="596749" y="1929"/>
                  <a:pt x="400122" y="35346"/>
                  <a:pt x="0" y="19507"/>
                </a:cubicBezTo>
                <a:cubicBezTo>
                  <a:pt x="-687" y="11492"/>
                  <a:pt x="264" y="8998"/>
                  <a:pt x="0" y="0"/>
                </a:cubicBezTo>
                <a:close/>
              </a:path>
              <a:path w="3127248" h="19507" stroke="0" extrusionOk="0">
                <a:moveTo>
                  <a:pt x="0" y="0"/>
                </a:moveTo>
                <a:cubicBezTo>
                  <a:pt x="184376" y="-20616"/>
                  <a:pt x="383108" y="-26363"/>
                  <a:pt x="562905" y="0"/>
                </a:cubicBezTo>
                <a:cubicBezTo>
                  <a:pt x="768343" y="39609"/>
                  <a:pt x="919514" y="-4963"/>
                  <a:pt x="1250899" y="0"/>
                </a:cubicBezTo>
                <a:cubicBezTo>
                  <a:pt x="1551959" y="2851"/>
                  <a:pt x="1580040" y="-8072"/>
                  <a:pt x="1782531" y="0"/>
                </a:cubicBezTo>
                <a:cubicBezTo>
                  <a:pt x="2007875" y="22084"/>
                  <a:pt x="2172631" y="-51937"/>
                  <a:pt x="2314164" y="0"/>
                </a:cubicBezTo>
                <a:cubicBezTo>
                  <a:pt x="2442873" y="75373"/>
                  <a:pt x="2762767" y="-48072"/>
                  <a:pt x="3127248" y="0"/>
                </a:cubicBezTo>
                <a:cubicBezTo>
                  <a:pt x="3127277" y="8966"/>
                  <a:pt x="3128061" y="12180"/>
                  <a:pt x="3127248" y="19507"/>
                </a:cubicBezTo>
                <a:cubicBezTo>
                  <a:pt x="2912360" y="22152"/>
                  <a:pt x="2813888" y="8022"/>
                  <a:pt x="2533071" y="19507"/>
                </a:cubicBezTo>
                <a:cubicBezTo>
                  <a:pt x="2267049" y="-2644"/>
                  <a:pt x="2058463" y="43709"/>
                  <a:pt x="1938894" y="19507"/>
                </a:cubicBezTo>
                <a:cubicBezTo>
                  <a:pt x="1807411" y="-31992"/>
                  <a:pt x="1563707" y="42111"/>
                  <a:pt x="1344717" y="19507"/>
                </a:cubicBezTo>
                <a:cubicBezTo>
                  <a:pt x="1151050" y="-6617"/>
                  <a:pt x="961597" y="-9797"/>
                  <a:pt x="656722" y="19507"/>
                </a:cubicBezTo>
                <a:cubicBezTo>
                  <a:pt x="335154" y="42807"/>
                  <a:pt x="303952" y="8216"/>
                  <a:pt x="0" y="19507"/>
                </a:cubicBezTo>
                <a:cubicBezTo>
                  <a:pt x="302" y="11354"/>
                  <a:pt x="-1163" y="8064"/>
                  <a:pt x="0" y="0"/>
                </a:cubicBezTo>
                <a:close/>
              </a:path>
              <a:path w="3127248" h="19507" fill="none" stroke="0" extrusionOk="0">
                <a:moveTo>
                  <a:pt x="0" y="0"/>
                </a:moveTo>
                <a:cubicBezTo>
                  <a:pt x="154662" y="-67131"/>
                  <a:pt x="390106" y="760"/>
                  <a:pt x="625450" y="0"/>
                </a:cubicBezTo>
                <a:cubicBezTo>
                  <a:pt x="862337" y="6747"/>
                  <a:pt x="937738" y="2034"/>
                  <a:pt x="1219627" y="0"/>
                </a:cubicBezTo>
                <a:cubicBezTo>
                  <a:pt x="1488333" y="-16891"/>
                  <a:pt x="1568129" y="-14711"/>
                  <a:pt x="1813804" y="0"/>
                </a:cubicBezTo>
                <a:cubicBezTo>
                  <a:pt x="2056725" y="46648"/>
                  <a:pt x="2134361" y="-31663"/>
                  <a:pt x="2501798" y="0"/>
                </a:cubicBezTo>
                <a:cubicBezTo>
                  <a:pt x="2835348" y="35699"/>
                  <a:pt x="2967357" y="26285"/>
                  <a:pt x="3127248" y="0"/>
                </a:cubicBezTo>
                <a:cubicBezTo>
                  <a:pt x="3127896" y="6817"/>
                  <a:pt x="3127028" y="12398"/>
                  <a:pt x="3127248" y="19507"/>
                </a:cubicBezTo>
                <a:cubicBezTo>
                  <a:pt x="2868636" y="64924"/>
                  <a:pt x="2746542" y="49522"/>
                  <a:pt x="2501798" y="19507"/>
                </a:cubicBezTo>
                <a:cubicBezTo>
                  <a:pt x="2263934" y="6825"/>
                  <a:pt x="2145453" y="38265"/>
                  <a:pt x="1970166" y="19507"/>
                </a:cubicBezTo>
                <a:cubicBezTo>
                  <a:pt x="1870097" y="-25767"/>
                  <a:pt x="1565563" y="31176"/>
                  <a:pt x="1375989" y="19507"/>
                </a:cubicBezTo>
                <a:cubicBezTo>
                  <a:pt x="1147998" y="20046"/>
                  <a:pt x="955104" y="54016"/>
                  <a:pt x="781812" y="19507"/>
                </a:cubicBezTo>
                <a:cubicBezTo>
                  <a:pt x="604104" y="-27163"/>
                  <a:pt x="326372" y="51456"/>
                  <a:pt x="0" y="19507"/>
                </a:cubicBezTo>
                <a:cubicBezTo>
                  <a:pt x="-314" y="11181"/>
                  <a:pt x="-304" y="9139"/>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3127248"/>
                      <a:gd name="connsiteY0" fmla="*/ 0 h 19507"/>
                      <a:gd name="connsiteX1" fmla="*/ 625450 w 3127248"/>
                      <a:gd name="connsiteY1" fmla="*/ 0 h 19507"/>
                      <a:gd name="connsiteX2" fmla="*/ 1219627 w 3127248"/>
                      <a:gd name="connsiteY2" fmla="*/ 0 h 19507"/>
                      <a:gd name="connsiteX3" fmla="*/ 1813804 w 3127248"/>
                      <a:gd name="connsiteY3" fmla="*/ 0 h 19507"/>
                      <a:gd name="connsiteX4" fmla="*/ 2501798 w 3127248"/>
                      <a:gd name="connsiteY4" fmla="*/ 0 h 19507"/>
                      <a:gd name="connsiteX5" fmla="*/ 3127248 w 3127248"/>
                      <a:gd name="connsiteY5" fmla="*/ 0 h 19507"/>
                      <a:gd name="connsiteX6" fmla="*/ 3127248 w 3127248"/>
                      <a:gd name="connsiteY6" fmla="*/ 19507 h 19507"/>
                      <a:gd name="connsiteX7" fmla="*/ 2501798 w 3127248"/>
                      <a:gd name="connsiteY7" fmla="*/ 19507 h 19507"/>
                      <a:gd name="connsiteX8" fmla="*/ 1970166 w 3127248"/>
                      <a:gd name="connsiteY8" fmla="*/ 19507 h 19507"/>
                      <a:gd name="connsiteX9" fmla="*/ 1375989 w 3127248"/>
                      <a:gd name="connsiteY9" fmla="*/ 19507 h 19507"/>
                      <a:gd name="connsiteX10" fmla="*/ 781812 w 3127248"/>
                      <a:gd name="connsiteY10" fmla="*/ 19507 h 19507"/>
                      <a:gd name="connsiteX11" fmla="*/ 0 w 3127248"/>
                      <a:gd name="connsiteY11" fmla="*/ 19507 h 19507"/>
                      <a:gd name="connsiteX12" fmla="*/ 0 w 3127248"/>
                      <a:gd name="connsiteY12" fmla="*/ 0 h 1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7248" h="19507" fill="none" extrusionOk="0">
                        <a:moveTo>
                          <a:pt x="0" y="0"/>
                        </a:moveTo>
                        <a:cubicBezTo>
                          <a:pt x="126410" y="-25188"/>
                          <a:pt x="393289" y="-13701"/>
                          <a:pt x="625450" y="0"/>
                        </a:cubicBezTo>
                        <a:cubicBezTo>
                          <a:pt x="857611" y="13701"/>
                          <a:pt x="948300" y="2788"/>
                          <a:pt x="1219627" y="0"/>
                        </a:cubicBezTo>
                        <a:cubicBezTo>
                          <a:pt x="1490954" y="-2788"/>
                          <a:pt x="1572264" y="-22609"/>
                          <a:pt x="1813804" y="0"/>
                        </a:cubicBezTo>
                        <a:cubicBezTo>
                          <a:pt x="2055344" y="22609"/>
                          <a:pt x="2161658" y="-33946"/>
                          <a:pt x="2501798" y="0"/>
                        </a:cubicBezTo>
                        <a:cubicBezTo>
                          <a:pt x="2841938" y="33946"/>
                          <a:pt x="2973309" y="15000"/>
                          <a:pt x="3127248" y="0"/>
                        </a:cubicBezTo>
                        <a:cubicBezTo>
                          <a:pt x="3127439" y="6859"/>
                          <a:pt x="3127626" y="12648"/>
                          <a:pt x="3127248" y="19507"/>
                        </a:cubicBezTo>
                        <a:cubicBezTo>
                          <a:pt x="2884226" y="49447"/>
                          <a:pt x="2758242" y="42730"/>
                          <a:pt x="2501798" y="19507"/>
                        </a:cubicBezTo>
                        <a:cubicBezTo>
                          <a:pt x="2245354" y="-3716"/>
                          <a:pt x="2110401" y="40090"/>
                          <a:pt x="1970166" y="19507"/>
                        </a:cubicBezTo>
                        <a:cubicBezTo>
                          <a:pt x="1829931" y="-1076"/>
                          <a:pt x="1611859" y="31229"/>
                          <a:pt x="1375989" y="19507"/>
                        </a:cubicBezTo>
                        <a:cubicBezTo>
                          <a:pt x="1140119" y="7785"/>
                          <a:pt x="962369" y="39724"/>
                          <a:pt x="781812" y="19507"/>
                        </a:cubicBezTo>
                        <a:cubicBezTo>
                          <a:pt x="601255" y="-710"/>
                          <a:pt x="373531" y="33098"/>
                          <a:pt x="0" y="19507"/>
                        </a:cubicBezTo>
                        <a:cubicBezTo>
                          <a:pt x="-213" y="11505"/>
                          <a:pt x="-137" y="9257"/>
                          <a:pt x="0" y="0"/>
                        </a:cubicBezTo>
                        <a:close/>
                      </a:path>
                      <a:path w="3127248" h="19507" stroke="0" extrusionOk="0">
                        <a:moveTo>
                          <a:pt x="0" y="0"/>
                        </a:moveTo>
                        <a:cubicBezTo>
                          <a:pt x="189727" y="7175"/>
                          <a:pt x="357635" y="-14626"/>
                          <a:pt x="562905" y="0"/>
                        </a:cubicBezTo>
                        <a:cubicBezTo>
                          <a:pt x="768175" y="14626"/>
                          <a:pt x="949905" y="-5217"/>
                          <a:pt x="1250899" y="0"/>
                        </a:cubicBezTo>
                        <a:cubicBezTo>
                          <a:pt x="1551893" y="5217"/>
                          <a:pt x="1575748" y="-5902"/>
                          <a:pt x="1782531" y="0"/>
                        </a:cubicBezTo>
                        <a:cubicBezTo>
                          <a:pt x="1989314" y="5902"/>
                          <a:pt x="2165072" y="-22337"/>
                          <a:pt x="2314164" y="0"/>
                        </a:cubicBezTo>
                        <a:cubicBezTo>
                          <a:pt x="2463256" y="22337"/>
                          <a:pt x="2739294" y="11413"/>
                          <a:pt x="3127248" y="0"/>
                        </a:cubicBezTo>
                        <a:cubicBezTo>
                          <a:pt x="3127263" y="9171"/>
                          <a:pt x="3127739" y="12167"/>
                          <a:pt x="3127248" y="19507"/>
                        </a:cubicBezTo>
                        <a:cubicBezTo>
                          <a:pt x="2911540" y="5032"/>
                          <a:pt x="2782901" y="15152"/>
                          <a:pt x="2533071" y="19507"/>
                        </a:cubicBezTo>
                        <a:cubicBezTo>
                          <a:pt x="2283241" y="23862"/>
                          <a:pt x="2065996" y="38090"/>
                          <a:pt x="1938894" y="19507"/>
                        </a:cubicBezTo>
                        <a:cubicBezTo>
                          <a:pt x="1811792" y="924"/>
                          <a:pt x="1541011" y="34884"/>
                          <a:pt x="1344717" y="19507"/>
                        </a:cubicBezTo>
                        <a:cubicBezTo>
                          <a:pt x="1148423" y="4130"/>
                          <a:pt x="975763" y="-10893"/>
                          <a:pt x="656722" y="19507"/>
                        </a:cubicBezTo>
                        <a:cubicBezTo>
                          <a:pt x="337682" y="49907"/>
                          <a:pt x="315622" y="7751"/>
                          <a:pt x="0" y="19507"/>
                        </a:cubicBezTo>
                        <a:cubicBezTo>
                          <a:pt x="517" y="10671"/>
                          <a:pt x="-769" y="785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6239" y="2296435"/>
            <a:ext cx="5108794" cy="4354846"/>
          </a:xfrm>
        </p:spPr>
        <p:txBody>
          <a:bodyPr vert="horz" lIns="104493" tIns="52247" rIns="104493" bIns="52247" rtlCol="0" anchor="t">
            <a:normAutofit lnSpcReduction="10000"/>
          </a:bodyPr>
          <a:lstStyle/>
          <a:p>
            <a:pPr marL="0" indent="0">
              <a:buNone/>
            </a:pPr>
            <a:endParaRPr lang="en-US" sz="6700">
              <a:cs typeface="Calibri"/>
            </a:endParaRPr>
          </a:p>
          <a:p>
            <a:pPr marL="457200" indent="-457200"/>
            <a:r>
              <a:rPr lang="en-US" sz="2900">
                <a:ea typeface="+mn-lt"/>
                <a:cs typeface="+mn-lt"/>
              </a:rPr>
              <a:t>This technology  is becoming increasingly  important in a variety of applications.</a:t>
            </a:r>
          </a:p>
          <a:p>
            <a:pPr marL="457200" indent="-457200"/>
            <a:r>
              <a:rPr lang="en-US" sz="2900">
                <a:solidFill>
                  <a:srgbClr val="000000"/>
                </a:solidFill>
                <a:ea typeface="+mn-lt"/>
                <a:cs typeface="+mn-lt"/>
              </a:rPr>
              <a:t>It can be used to avoid the threads to security.</a:t>
            </a:r>
            <a:endParaRPr lang="en-US" sz="3100">
              <a:solidFill>
                <a:srgbClr val="FF0000"/>
              </a:solidFill>
              <a:cs typeface="Calibri"/>
            </a:endParaRPr>
          </a:p>
        </p:txBody>
      </p:sp>
      <p:pic>
        <p:nvPicPr>
          <p:cNvPr id="6" name="Picture 4" descr="Computer script on a screen">
            <a:extLst>
              <a:ext uri="{FF2B5EF4-FFF2-40B4-BE49-F238E27FC236}">
                <a16:creationId xmlns:a16="http://schemas.microsoft.com/office/drawing/2014/main" id="{2337C1EF-D99C-569C-963D-898B14C027A0}"/>
              </a:ext>
            </a:extLst>
          </p:cNvPr>
          <p:cNvPicPr>
            <a:picLocks noChangeAspect="1"/>
          </p:cNvPicPr>
          <p:nvPr/>
        </p:nvPicPr>
        <p:blipFill rotWithShape="1">
          <a:blip r:embed="rId2"/>
          <a:srcRect l="3305" r="40287" b="-2"/>
          <a:stretch/>
        </p:blipFill>
        <p:spPr>
          <a:xfrm>
            <a:off x="5562113" y="10"/>
            <a:ext cx="5409316" cy="73151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90024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a:bodyPr>
          <a:lstStyle/>
          <a:p>
            <a:r>
              <a:rPr lang="en-IN"/>
              <a:t>Literature Survey/</a:t>
            </a:r>
            <a:r>
              <a:rPr lang="en-US"/>
              <a:t>Related work</a:t>
            </a:r>
            <a:endParaRPr lang="en-IN"/>
          </a:p>
        </p:txBody>
      </p:sp>
      <p:sp>
        <p:nvSpPr>
          <p:cNvPr id="8" name="Content Placeholder 4"/>
          <p:cNvSpPr>
            <a:spLocks noGrp="1"/>
          </p:cNvSpPr>
          <p:nvPr>
            <p:ph idx="1"/>
          </p:nvPr>
        </p:nvSpPr>
        <p:spPr/>
        <p:txBody>
          <a:bodyPr/>
          <a:lstStyle/>
          <a:p>
            <a:pPr algn="just">
              <a:lnSpc>
                <a:spcPct val="150000"/>
              </a:lnSpc>
            </a:pPr>
            <a:r>
              <a:rPr lang="en-US" sz="2200"/>
              <a:t>Minimum </a:t>
            </a:r>
            <a:r>
              <a:rPr lang="en-US" sz="2200" b="1">
                <a:solidFill>
                  <a:srgbClr val="FF0000"/>
                </a:solidFill>
              </a:rPr>
              <a:t>FIVE </a:t>
            </a:r>
            <a:r>
              <a:rPr lang="en-US" sz="2200"/>
              <a:t>references should be there from literature.</a:t>
            </a:r>
          </a:p>
        </p:txBody>
      </p:sp>
      <p:sp>
        <p:nvSpPr>
          <p:cNvPr id="10" name="Date Placeholder 6"/>
          <p:cNvSpPr>
            <a:spLocks noGrp="1"/>
          </p:cNvSpPr>
          <p:nvPr>
            <p:ph type="dt" sz="half" idx="10"/>
          </p:nvPr>
        </p:nvSpPr>
        <p:spPr/>
        <p:txBody>
          <a:bodyPr/>
          <a:lstStyle/>
          <a:p>
            <a:pPr algn="l">
              <a:defRPr/>
            </a:pPr>
            <a:fld id="{76B7894A-5734-43E2-AE1C-8CDD85E58B43}" type="datetime1">
              <a:rPr lang="en-US" sz="1200" b="1" smtClean="0"/>
              <a:pPr algn="l">
                <a:defRPr/>
              </a:pPr>
              <a:t>5/19/2023</a:t>
            </a:fld>
            <a:endParaRPr lang="en-US" sz="1200" b="1"/>
          </a:p>
        </p:txBody>
      </p:sp>
      <p:graphicFrame>
        <p:nvGraphicFramePr>
          <p:cNvPr id="7" name="Table 6"/>
          <p:cNvGraphicFramePr>
            <a:graphicFrameLocks noGrp="1"/>
          </p:cNvGraphicFramePr>
          <p:nvPr>
            <p:extLst>
              <p:ext uri="{D42A27DB-BD31-4B8C-83A1-F6EECF244321}">
                <p14:modId xmlns:p14="http://schemas.microsoft.com/office/powerpoint/2010/main" val="1715354700"/>
              </p:ext>
            </p:extLst>
          </p:nvPr>
        </p:nvGraphicFramePr>
        <p:xfrm>
          <a:off x="415636" y="1810849"/>
          <a:ext cx="10149841" cy="4565567"/>
        </p:xfrm>
        <a:graphic>
          <a:graphicData uri="http://schemas.openxmlformats.org/drawingml/2006/table">
            <a:tbl>
              <a:tblPr firstRow="1" bandRow="1">
                <a:tableStyleId>{5C22544A-7EE6-4342-B048-85BDC9FD1C3A}</a:tableStyleId>
              </a:tblPr>
              <a:tblGrid>
                <a:gridCol w="879764">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088599">
                  <a:extLst>
                    <a:ext uri="{9D8B030D-6E8A-4147-A177-3AD203B41FA5}">
                      <a16:colId xmlns:a16="http://schemas.microsoft.com/office/drawing/2014/main" val="20002"/>
                    </a:ext>
                  </a:extLst>
                </a:gridCol>
                <a:gridCol w="1985839">
                  <a:extLst>
                    <a:ext uri="{9D8B030D-6E8A-4147-A177-3AD203B41FA5}">
                      <a16:colId xmlns:a16="http://schemas.microsoft.com/office/drawing/2014/main" val="20003"/>
                    </a:ext>
                  </a:extLst>
                </a:gridCol>
                <a:gridCol w="1985839">
                  <a:extLst>
                    <a:ext uri="{9D8B030D-6E8A-4147-A177-3AD203B41FA5}">
                      <a16:colId xmlns:a16="http://schemas.microsoft.com/office/drawing/2014/main" val="20004"/>
                    </a:ext>
                  </a:extLst>
                </a:gridCol>
              </a:tblGrid>
              <a:tr h="703751">
                <a:tc>
                  <a:txBody>
                    <a:bodyPr/>
                    <a:lstStyle/>
                    <a:p>
                      <a:pPr algn="ctr"/>
                      <a:r>
                        <a:rPr lang="en-IN" sz="1500"/>
                        <a:t>Sr.</a:t>
                      </a:r>
                      <a:r>
                        <a:rPr lang="en-IN" sz="1500" baseline="0"/>
                        <a:t> No.</a:t>
                      </a:r>
                      <a:endParaRPr lang="en-IN" sz="1500"/>
                    </a:p>
                  </a:txBody>
                  <a:tcPr marL="109728" marR="109728" marT="48768" marB="48768"/>
                </a:tc>
                <a:tc>
                  <a:txBody>
                    <a:bodyPr/>
                    <a:lstStyle/>
                    <a:p>
                      <a:pPr algn="ctr"/>
                      <a:r>
                        <a:rPr lang="en-IN" sz="1500"/>
                        <a:t>Citation number</a:t>
                      </a:r>
                    </a:p>
                  </a:txBody>
                  <a:tcPr marL="109728" marR="109728" marT="48768" marB="48768"/>
                </a:tc>
                <a:tc>
                  <a:txBody>
                    <a:bodyPr/>
                    <a:lstStyle/>
                    <a:p>
                      <a:pPr algn="ctr"/>
                      <a:r>
                        <a:rPr lang="en-IN" sz="1500"/>
                        <a:t>Seed Idea/ Work description</a:t>
                      </a:r>
                    </a:p>
                  </a:txBody>
                  <a:tcPr marL="109728" marR="109728" marT="48768" marB="48768"/>
                </a:tc>
                <a:tc>
                  <a:txBody>
                    <a:bodyPr/>
                    <a:lstStyle/>
                    <a:p>
                      <a:pPr algn="ctr"/>
                      <a:r>
                        <a:rPr lang="en-IN" sz="1500" baseline="0"/>
                        <a:t>Parameters Used</a:t>
                      </a:r>
                    </a:p>
                  </a:txBody>
                  <a:tcPr marL="109728" marR="109728" marT="48768" marB="48768"/>
                </a:tc>
                <a:tc>
                  <a:txBody>
                    <a:bodyPr/>
                    <a:lstStyle/>
                    <a:p>
                      <a:pPr lvl="0" algn="ctr">
                        <a:buNone/>
                      </a:pPr>
                      <a:r>
                        <a:rPr lang="en-IN" sz="1500" b="1" i="0" u="none" strike="noStrike" noProof="0">
                          <a:latin typeface="Calibri"/>
                        </a:rPr>
                        <a:t>Issues identified</a:t>
                      </a:r>
                      <a:endParaRPr lang="en-IN" sz="1500"/>
                    </a:p>
                  </a:txBody>
                  <a:tcPr marL="109728" marR="109728" marT="48768" marB="48768"/>
                </a:tc>
                <a:extLst>
                  <a:ext uri="{0D108BD9-81ED-4DB2-BD59-A6C34878D82A}">
                    <a16:rowId xmlns:a16="http://schemas.microsoft.com/office/drawing/2014/main" val="10000"/>
                  </a:ext>
                </a:extLst>
              </a:tr>
              <a:tr h="395563">
                <a:tc>
                  <a:txBody>
                    <a:bodyPr/>
                    <a:lstStyle/>
                    <a:p>
                      <a:pPr algn="ctr"/>
                      <a:r>
                        <a:rPr lang="en-IN" sz="1900"/>
                        <a:t>1</a:t>
                      </a:r>
                    </a:p>
                  </a:txBody>
                  <a:tcPr marL="109728" marR="109728" marT="48768" marB="48768"/>
                </a:tc>
                <a:tc>
                  <a:txBody>
                    <a:bodyPr/>
                    <a:lstStyle/>
                    <a:p>
                      <a:r>
                        <a:rPr lang="en-IN" sz="1900"/>
                        <a:t>[2]</a:t>
                      </a:r>
                    </a:p>
                  </a:txBody>
                  <a:tcPr marL="109728" marR="109728" marT="48768" marB="48768"/>
                </a:tc>
                <a:tc>
                  <a:txBody>
                    <a:bodyPr/>
                    <a:lstStyle/>
                    <a:p>
                      <a:r>
                        <a:rPr lang="en-US" sz="1900"/>
                        <a:t>A normal surveillance scene have poor conditions and it is very difficult to detect the people involve. In this context, it propose the use of super resolution algorithms to improve the results of a face detector algorithm in order to recognize people in a violent scene</a:t>
                      </a:r>
                      <a:endParaRPr lang="en-IN" sz="1900"/>
                    </a:p>
                  </a:txBody>
                  <a:tcPr marL="109728" marR="109728" marT="48768" marB="48768"/>
                </a:tc>
                <a:tc>
                  <a:txBody>
                    <a:bodyPr/>
                    <a:lstStyle/>
                    <a:p>
                      <a:r>
                        <a:rPr lang="en-IN" sz="1900"/>
                        <a:t>Violent scene detector, a normalization algorithm and a face detector</a:t>
                      </a:r>
                    </a:p>
                  </a:txBody>
                  <a:tcPr marL="109728" marR="109728" marT="48768" marB="48768"/>
                </a:tc>
                <a:tc>
                  <a:txBody>
                    <a:bodyPr/>
                    <a:lstStyle/>
                    <a:p>
                      <a:r>
                        <a:rPr lang="en-US" sz="1900"/>
                        <a:t>For some very low resolution videos, the SR does not meet expectations, because having too little of pixels per frame, interpolation is difficult without being able to generate higher resolution video</a:t>
                      </a:r>
                      <a:endParaRPr lang="en-IN" sz="1900"/>
                    </a:p>
                  </a:txBody>
                  <a:tcPr marL="109728" marR="109728" marT="48768" marB="48768"/>
                </a:tc>
                <a:extLst>
                  <a:ext uri="{0D108BD9-81ED-4DB2-BD59-A6C34878D82A}">
                    <a16:rowId xmlns:a16="http://schemas.microsoft.com/office/drawing/2014/main" val="10002"/>
                  </a:ext>
                </a:extLst>
              </a:tr>
            </a:tbl>
          </a:graphicData>
        </a:graphic>
      </p:graphicFrame>
      <p:sp>
        <p:nvSpPr>
          <p:cNvPr id="2" name="TextBox 1">
            <a:extLst>
              <a:ext uri="{FF2B5EF4-FFF2-40B4-BE49-F238E27FC236}">
                <a16:creationId xmlns:a16="http://schemas.microsoft.com/office/drawing/2014/main" id="{C4423678-32A1-B96B-1307-270520B8A7AB}"/>
              </a:ext>
            </a:extLst>
          </p:cNvPr>
          <p:cNvSpPr txBox="1"/>
          <p:nvPr/>
        </p:nvSpPr>
        <p:spPr>
          <a:xfrm>
            <a:off x="3528771" y="5489200"/>
            <a:ext cx="141430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a:p>
            <a:endParaRPr lang="en-US">
              <a:cs typeface="Calibri"/>
            </a:endParaRPr>
          </a:p>
        </p:txBody>
      </p:sp>
    </p:spTree>
    <p:extLst>
      <p:ext uri="{BB962C8B-B14F-4D97-AF65-F5344CB8AC3E}">
        <p14:creationId xmlns:p14="http://schemas.microsoft.com/office/powerpoint/2010/main" val="610449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 project PPT (1)</Template>
  <Application>Microsoft Office PowerPoint</Application>
  <PresentationFormat>Custom</PresentationFormat>
  <Slides>20</Slides>
  <Notes>1</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SVKM’s Institute of Technology, Dhule Department of Information Technology</vt:lpstr>
      <vt:lpstr>Contents</vt:lpstr>
      <vt:lpstr>Project Details </vt:lpstr>
      <vt:lpstr>Motivation</vt:lpstr>
      <vt:lpstr>Problem statement</vt:lpstr>
      <vt:lpstr>Aim and Objectives of the Project</vt:lpstr>
      <vt:lpstr>Introduction</vt:lpstr>
      <vt:lpstr>Introduction</vt:lpstr>
      <vt:lpstr>Literature Survey/Related work</vt:lpstr>
      <vt:lpstr>PowerPoint Presentation</vt:lpstr>
      <vt:lpstr>PowerPoint Presentation</vt:lpstr>
      <vt:lpstr>Flowchart </vt:lpstr>
      <vt:lpstr>Sequence Diagram</vt:lpstr>
      <vt:lpstr>ALGORITHM &amp; LIBRARY</vt:lpstr>
      <vt:lpstr>RESULTS</vt:lpstr>
      <vt:lpstr>Applications</vt:lpstr>
      <vt:lpstr>Conclusions</vt:lpstr>
      <vt:lpstr>References </vt:lpstr>
      <vt:lpstr>References </vt:lpstr>
      <vt:lpstr>PowerPoint Presentation</vt:lpstr>
    </vt:vector>
  </TitlesOfParts>
  <Manager>Nilesh Uke</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SVKM’s Institute of Technology, Dhule Department of Information Technology</dc:title>
  <dc:subject>Seminar PPT</dc:subject>
  <dc:creator>Vaishali Bhadane</dc:creator>
  <cp:revision>147</cp:revision>
  <dcterms:created xsi:type="dcterms:W3CDTF">2023-03-23T09:02:33Z</dcterms:created>
  <dcterms:modified xsi:type="dcterms:W3CDTF">2023-05-20T05:15:21Z</dcterms:modified>
</cp:coreProperties>
</file>