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8027" autoAdjust="0"/>
    <p:restoredTop sz="99500" autoAdjust="0"/>
  </p:normalViewPr>
  <p:slideViewPr>
    <p:cSldViewPr>
      <p:cViewPr>
        <p:scale>
          <a:sx n="114" d="100"/>
          <a:sy n="11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pie3DChart>
        <c:varyColors val="1"/>
        <c:ser>
          <c:idx val="0"/>
          <c:order val="0"/>
          <c:tx>
            <c:v>Column Labels AVERAGE</c:v>
          </c:tx>
          <c:dPt>
            <c:idx val="0"/>
            <c:bubble3D val="0"/>
            <c:spPr>
              <a:solidFill>
                <a:srgbClr val="4F81BD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>
                <a:noFill/>
              </a:ln>
            </c:spPr>
          </c:dPt>
          <c:dPt>
            <c:idx val="5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6"/>
            <c:bubble3D val="0"/>
            <c:spPr>
              <a:solidFill>
                <a:srgbClr val="2C4D74"/>
              </a:solidFill>
              <a:ln>
                <a:noFill/>
              </a:ln>
            </c:spPr>
          </c:dPt>
          <c:dPt>
            <c:idx val="7"/>
            <c:bubble3D val="0"/>
            <c:spPr>
              <a:solidFill>
                <a:srgbClr val="782C2A"/>
              </a:solidFill>
              <a:ln>
                <a:noFill/>
              </a:ln>
            </c:spPr>
          </c:dPt>
          <c:dPt>
            <c:idx val="8"/>
            <c:bubble3D val="0"/>
            <c:spPr>
              <a:solidFill>
                <a:srgbClr val="5D7430"/>
              </a:solidFill>
              <a:ln>
                <a:noFill/>
              </a:ln>
            </c:spPr>
          </c:dPt>
          <c:dPt>
            <c:idx val="9"/>
            <c:bubble3D val="0"/>
            <c:spPr>
              <a:solidFill>
                <a:srgbClr val="4C3A62"/>
              </a:solidFill>
              <a:ln>
                <a:noFill/>
              </a:ln>
            </c:spPr>
          </c:dPt>
          <c:dPt>
            <c:idx val="10"/>
            <c:bubble3D val="0"/>
            <c:spPr>
              <a:solidFill>
                <a:srgbClr val="91C3D5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000" b="1" i="0" u="none" strike="noStrike" baseline="0">
                    <a:solidFill>
                      <a:srgbClr val="4F81BD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1"/>
            <c:dLbl>
              <c:idx val="0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4F81BD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C0504D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9BBB59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8064A2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4BACC6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F79646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2C4D74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782C2A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5D7430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4C3A62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'Excel project(1)'!$A$5:$A$15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'Excel project(1)'!$B$5:$B$15</c:f>
              <c:numCache>
                <c:formatCode>General</c:formatCode>
                <c:ptCount val="11"/>
                <c:pt idx="0">
                  <c:v>119.0</c:v>
                </c:pt>
                <c:pt idx="1">
                  <c:v>112.0</c:v>
                </c:pt>
                <c:pt idx="2">
                  <c:v>119.0</c:v>
                </c:pt>
                <c:pt idx="3">
                  <c:v>131.0</c:v>
                </c:pt>
                <c:pt idx="4">
                  <c:v>118.0</c:v>
                </c:pt>
                <c:pt idx="5">
                  <c:v>102.0</c:v>
                </c:pt>
                <c:pt idx="6">
                  <c:v>116.0</c:v>
                </c:pt>
                <c:pt idx="7">
                  <c:v>125.0</c:v>
                </c:pt>
                <c:pt idx="8">
                  <c:v>116.0</c:v>
                </c:pt>
                <c:pt idx="9">
                  <c:v>118.0</c:v>
                </c:pt>
                <c:pt idx="10">
                  <c:v>1176.0</c:v>
                </c:pt>
              </c:numCache>
            </c:numRef>
          </c:val>
        </c:ser>
        <c:ser>
          <c:idx val="1"/>
          <c:order val="1"/>
          <c:tx>
            <c:v>EXCELLENT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>
                <a:noFill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>
                <a:noFill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>
                <a:noFill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>
                <a:noFill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solidFill>
                <a:srgbClr val="2C4D74"/>
              </a:solidFill>
              <a:ln>
                <a:noFill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solidFill>
                <a:srgbClr val="782C2A"/>
              </a:solidFill>
              <a:ln>
                <a:noFill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solidFill>
                <a:srgbClr val="5D7430"/>
              </a:solidFill>
              <a:ln>
                <a:noFill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solidFill>
                <a:srgbClr val="4C3A62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000" b="1" i="0" u="none" strike="noStrike" baseline="0">
                    <a:solidFill>
                      <a:srgbClr val="C0504D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1"/>
            <c:dLbl>
              <c:idx val="0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4F81BD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C0504D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9BBB59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8064A2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4BACC6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F79646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2C4D74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782C2A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5D7430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4C3A62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'Excel project(1)'!$A$5:$A$15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'Excel project(1)'!$C$5:$C$15</c:f>
              <c:numCache>
                <c:formatCode>General</c:formatCode>
                <c:ptCount val="11"/>
                <c:pt idx="0">
                  <c:v>31.0</c:v>
                </c:pt>
                <c:pt idx="1">
                  <c:v>33.0</c:v>
                </c:pt>
                <c:pt idx="2">
                  <c:v>35.0</c:v>
                </c:pt>
                <c:pt idx="3">
                  <c:v>26.0</c:v>
                </c:pt>
                <c:pt idx="4">
                  <c:v>36.0</c:v>
                </c:pt>
                <c:pt idx="5">
                  <c:v>41.0</c:v>
                </c:pt>
                <c:pt idx="6">
                  <c:v>41.0</c:v>
                </c:pt>
                <c:pt idx="7">
                  <c:v>42.0</c:v>
                </c:pt>
                <c:pt idx="8">
                  <c:v>34.0</c:v>
                </c:pt>
                <c:pt idx="9">
                  <c:v>38.0</c:v>
                </c:pt>
                <c:pt idx="10">
                  <c:v>357.0</c:v>
                </c:pt>
              </c:numCache>
            </c:numRef>
          </c:val>
        </c:ser>
        <c:gapDepth val="150"/>
        <c:firstSliceAng val="0"/>
      </c:pie3D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pie3DChart>
        <c:varyColors val="1"/>
        <c:ser>
          <c:idx val="0"/>
          <c:order val="0"/>
          <c:tx>
            <c:v>AVERAGE</c:v>
          </c:tx>
          <c:dPt>
            <c:idx val="0"/>
            <c:bubble3D val="0"/>
            <c:spPr>
              <a:solidFill>
                <a:srgbClr val="4F81BD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>
                <a:noFill/>
              </a:ln>
            </c:spPr>
          </c:dPt>
          <c:dPt>
            <c:idx val="5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6"/>
            <c:bubble3D val="0"/>
            <c:spPr>
              <a:solidFill>
                <a:srgbClr val="2C4D74"/>
              </a:solidFill>
              <a:ln>
                <a:noFill/>
              </a:ln>
            </c:spPr>
          </c:dPt>
          <c:dPt>
            <c:idx val="7"/>
            <c:bubble3D val="0"/>
            <c:spPr>
              <a:solidFill>
                <a:srgbClr val="782C2A"/>
              </a:solidFill>
              <a:ln>
                <a:noFill/>
              </a:ln>
            </c:spPr>
          </c:dPt>
          <c:dPt>
            <c:idx val="8"/>
            <c:bubble3D val="0"/>
            <c:spPr>
              <a:solidFill>
                <a:srgbClr val="5D7430"/>
              </a:solidFill>
              <a:ln>
                <a:noFill/>
              </a:ln>
            </c:spPr>
          </c:dPt>
          <c:dPt>
            <c:idx val="9"/>
            <c:bubble3D val="0"/>
            <c:spPr>
              <a:solidFill>
                <a:srgbClr val="4C3A62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000" b="1" i="0" u="none" strike="noStrike" baseline="0">
                    <a:solidFill>
                      <a:srgbClr val="4F81BD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dLbl>
              <c:idx val="0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4F81BD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C0504D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9BBB59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8064A2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4BACC6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F79646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2C4D74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782C2A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5D7430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4C3A62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119.0</c:v>
                </c:pt>
                <c:pt idx="1">
                  <c:v>112.0</c:v>
                </c:pt>
                <c:pt idx="2">
                  <c:v>119.0</c:v>
                </c:pt>
                <c:pt idx="3">
                  <c:v>131.0</c:v>
                </c:pt>
                <c:pt idx="4">
                  <c:v>118.0</c:v>
                </c:pt>
                <c:pt idx="5">
                  <c:v>102.0</c:v>
                </c:pt>
                <c:pt idx="6">
                  <c:v>116.0</c:v>
                </c:pt>
                <c:pt idx="7">
                  <c:v>125.0</c:v>
                </c:pt>
                <c:pt idx="8">
                  <c:v>116.0</c:v>
                </c:pt>
                <c:pt idx="9">
                  <c:v>118.0</c:v>
                </c:pt>
              </c:numCache>
            </c:numRef>
          </c:val>
        </c:ser>
        <c:ser>
          <c:idx val="1"/>
          <c:order val="1"/>
          <c:tx>
            <c:v>EXCELLENT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>
                <a:noFill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>
                <a:noFill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>
                <a:noFill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>
                <a:noFill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solidFill>
                <a:srgbClr val="2C4D74"/>
              </a:solidFill>
              <a:ln>
                <a:noFill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solidFill>
                <a:srgbClr val="782C2A"/>
              </a:solidFill>
              <a:ln>
                <a:noFill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solidFill>
                <a:srgbClr val="5D7430"/>
              </a:solidFill>
              <a:ln>
                <a:noFill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solidFill>
                <a:srgbClr val="4C3A62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000" b="1" i="0" u="none" strike="noStrike" baseline="0">
                    <a:solidFill>
                      <a:srgbClr val="C0504D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dLbl>
              <c:idx val="0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4F81BD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C0504D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9BBB59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8064A2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4BACC6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F79646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2C4D74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782C2A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5D7430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</c:spPr>
              <c:txPr>
                <a:bodyPr vert="horz"/>
                <a:lstStyle/>
                <a:p>
                  <a:pPr>
                    <a:defRPr sz="1000" b="1" i="0" u="none" strike="noStrike" baseline="0">
                      <a:solidFill>
                        <a:srgbClr val="4C3A62"/>
                      </a:solidFill>
                      <a:latin typeface="Droid Sans"/>
                      <a:ea typeface="Droid Sans"/>
                      <a:cs typeface="Lucida San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31.0</c:v>
                </c:pt>
                <c:pt idx="1">
                  <c:v>33.0</c:v>
                </c:pt>
                <c:pt idx="2">
                  <c:v>35.0</c:v>
                </c:pt>
                <c:pt idx="3">
                  <c:v>26.0</c:v>
                </c:pt>
                <c:pt idx="4">
                  <c:v>36.0</c:v>
                </c:pt>
                <c:pt idx="5">
                  <c:v>41.0</c:v>
                </c:pt>
                <c:pt idx="6">
                  <c:v>41.0</c:v>
                </c:pt>
                <c:pt idx="7">
                  <c:v>42.0</c:v>
                </c:pt>
                <c:pt idx="8">
                  <c:v>34.0</c:v>
                </c:pt>
                <c:pt idx="9">
                  <c:v>38.0</c:v>
                </c:pt>
              </c:numCache>
            </c:numRef>
          </c:val>
        </c:ser>
        <c:gapDepth val="150"/>
        <c:firstSliceAng val="0"/>
      </c:pie3D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8455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4127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488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928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3609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1234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92865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0112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31700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20924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31371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545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99452"/>
      </p:ext>
    </p:extLst>
  </p:cSld>
  <p:clrMapOvr>
    <a:masterClrMapping/>
  </p:clrMapOvr>
</p:notes>
</file>

<file path=ppt/notesSlides/notesSlide2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7685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7834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7014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8331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7348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2215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5285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1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894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8554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9081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9151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9096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3720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591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3663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7360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4824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511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5815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6746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366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pimg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916376" y="3143249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Vaishali 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31221132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 NM 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asunm1425unm1425vaishalis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(Commerce)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Kumararani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meena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muthiah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3526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"/>
          <p:cNvSpPr>
            <a:spLocks/>
          </p:cNvSpPr>
          <p:nvPr/>
        </p:nvSpPr>
        <p:spPr>
          <a:xfrm rot="0">
            <a:off x="304800" y="1066800"/>
            <a:ext cx="10990381" cy="4524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rgbClr val="CC0099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CONDITION FORMATING</a:t>
            </a:r>
            <a:r>
              <a:rPr lang="en-US" altLang="zh-CN" sz="1800" b="0" i="0" u="none" strike="noStrike" kern="1200" cap="none" spc="0" baseline="0">
                <a:solidFill>
                  <a:srgbClr val="CC0099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rgbClr val="CC0099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                     We use condition formatting for find out the missing columns and remove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First we select the column where there is a blank and fill it with the color and remove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rgbClr val="CC0099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FILTER:</a:t>
            </a:r>
            <a:endParaRPr lang="en-US" altLang="zh-CN" sz="1800" b="0" i="0" u="none" strike="noStrike" kern="1200" cap="none" spc="0" baseline="0">
              <a:solidFill>
                <a:srgbClr val="CC0099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            we use filter to remove the blank column and filter them with gender also. And also use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Filter to how many people are working in contract, part time and fulltime.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rgbClr val="CC0099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SLICER:</a:t>
            </a:r>
            <a:endParaRPr lang="en-US" altLang="zh-CN" sz="1800" b="0" i="0" u="none" strike="noStrike" kern="1200" cap="none" spc="0" baseline="0">
              <a:solidFill>
                <a:srgbClr val="CC0099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             we use slicer to filter employee type.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rgbClr val="CC0099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IF CONDITION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             I don’t have the features of IFS so I check is there any other condition similar to IFS  but I don’t found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Such condition so I tried if condition to calculate the employee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rgbClr val="CC0099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PIVOTAL TABLE:</a:t>
            </a:r>
            <a:endParaRPr lang="en-US" altLang="zh-CN" sz="1800" b="0" i="0" u="none" strike="noStrike" kern="1200" cap="none" spc="0" baseline="0">
              <a:solidFill>
                <a:srgbClr val="CC0099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              We use pivotal table to show the summary of our project.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rgbClr val="CC0099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BAR CHART:</a:t>
            </a:r>
            <a:endParaRPr lang="en-US" altLang="zh-CN" sz="1800" b="0" i="0" u="none" strike="noStrike" kern="1200" cap="none" spc="0" baseline="0">
              <a:solidFill>
                <a:srgbClr val="CC0099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                We use bar diagram to represent our project.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9969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755332" y="1600200"/>
            <a:ext cx="7983276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rgbClr val="97480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2400" b="0" i="0" u="none" strike="noStrike" kern="1200" cap="none" spc="0" baseline="0">
                <a:solidFill>
                  <a:srgbClr val="97480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  From  </a:t>
            </a:r>
            <a:r>
              <a:rPr lang="en-US" altLang="zh-CN" sz="2400" b="0" i="0" u="none" strike="noStrike" kern="1200" cap="none" spc="0" baseline="0">
                <a:solidFill>
                  <a:srgbClr val="31849B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Kaggle</a:t>
            </a:r>
            <a:r>
              <a:rPr lang="en-US" altLang="zh-CN" sz="2400" b="0" i="0" u="none" strike="noStrike" kern="1200" cap="none" spc="0" baseline="0">
                <a:solidFill>
                  <a:srgbClr val="97480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26 features in employee </a:t>
            </a:r>
            <a:r>
              <a:rPr lang="en-US" altLang="zh-CN" sz="2400" b="0" i="0" u="none" strike="noStrike" kern="1200" cap="none" spc="0" baseline="0">
                <a:solidFill>
                  <a:srgbClr val="97480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</a:t>
            </a:r>
            <a:endParaRPr lang="en-US" altLang="zh-CN" sz="2400" b="0" i="0" u="none" strike="noStrike" kern="1200" cap="none" spc="0" baseline="0">
              <a:solidFill>
                <a:srgbClr val="97480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rgbClr val="97480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9 features</a:t>
            </a:r>
            <a:endParaRPr lang="en-US" altLang="zh-CN" sz="2400" b="0" i="0" u="none" strike="noStrike" kern="1200" cap="none" spc="0" baseline="0">
              <a:solidFill>
                <a:srgbClr val="97480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97480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538ED5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 Numeric </a:t>
            </a:r>
            <a:endParaRPr lang="en-US" altLang="zh-CN" sz="2400" b="0" i="0" u="none" strike="noStrike" kern="1200" cap="none" spc="0" baseline="0">
              <a:solidFill>
                <a:srgbClr val="538ED5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       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</a:t>
            </a:r>
            <a:r>
              <a:rPr lang="en-US" altLang="zh-CN" sz="2400" b="0" i="0" u="none" strike="noStrike" kern="1200" cap="none" spc="0" baseline="0">
                <a:solidFill>
                  <a:srgbClr val="60497B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Text</a:t>
            </a:r>
            <a:endParaRPr lang="en-US" altLang="zh-CN" sz="2400" b="0" i="0" u="none" strike="noStrike" kern="1200" cap="none" spc="0" baseline="0">
              <a:solidFill>
                <a:srgbClr val="60497B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</a:t>
            </a:r>
            <a:r>
              <a:rPr lang="en-US" altLang="zh-CN" sz="2400" b="0" i="0" u="none" strike="noStrike" kern="1200" cap="none" spc="0" baseline="0">
                <a:solidFill>
                  <a:srgbClr val="60497B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Text</a:t>
            </a:r>
            <a:endParaRPr lang="en-US" altLang="zh-CN" sz="2400" b="0" i="0" u="none" strike="noStrike" kern="1200" cap="none" spc="0" baseline="0">
              <a:solidFill>
                <a:srgbClr val="60497B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    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Male /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- </a:t>
            </a:r>
            <a:r>
              <a:rPr lang="en-US" altLang="zh-CN" sz="2400" b="0" i="0" u="none" strike="noStrike" kern="1200" cap="none" spc="0" baseline="0">
                <a:solidFill>
                  <a:srgbClr val="538ED5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Numeric</a:t>
            </a:r>
            <a:endParaRPr lang="en-US" altLang="zh-CN" sz="2400" b="0" i="0" u="none" strike="noStrike" kern="1200" cap="none" spc="0" baseline="0">
              <a:solidFill>
                <a:srgbClr val="538ED5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</a:t>
            </a:r>
            <a:r>
              <a:rPr lang="en-US" altLang="zh-CN" sz="2400" b="0" i="0" u="none" strike="noStrike" kern="1200" cap="none" spc="0" baseline="0">
                <a:solidFill>
                  <a:srgbClr val="60497B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Text </a:t>
            </a:r>
            <a:endParaRPr lang="en-US" altLang="zh-CN" sz="2400" b="0" i="0" u="none" strike="noStrike" kern="1200" cap="none" spc="0" baseline="0">
              <a:solidFill>
                <a:srgbClr val="60497B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</a:t>
            </a:r>
            <a:r>
              <a:rPr lang="en-US" altLang="zh-CN" sz="2400" b="0" i="0" u="none" strike="noStrike" kern="1200" cap="none" spc="0" baseline="0">
                <a:solidFill>
                  <a:srgbClr val="60497B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- Text   </a:t>
            </a:r>
            <a:endParaRPr lang="en-US" altLang="zh-CN" sz="2400" b="0" i="0" u="none" strike="noStrike" kern="1200" cap="none" spc="0" baseline="0">
              <a:solidFill>
                <a:srgbClr val="60497B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  - </a:t>
            </a:r>
            <a:r>
              <a:rPr lang="en-US" altLang="zh-CN" sz="2400" b="0" i="0" u="none" strike="noStrike" kern="1200" cap="none" spc="0" baseline="0">
                <a:solidFill>
                  <a:srgbClr val="538ED5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Numeric</a:t>
            </a:r>
            <a:endParaRPr lang="en-US" altLang="zh-CN" sz="2400" b="0" i="0" u="none" strike="noStrike" kern="1200" cap="none" spc="0" baseline="0">
              <a:solidFill>
                <a:srgbClr val="538ED5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97480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974807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8835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2591892" y="3001399"/>
            <a:ext cx="8685326" cy="1569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9900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Performance:</a:t>
            </a:r>
            <a:endParaRPr lang="en-US" altLang="zh-CN" sz="2400" b="0" i="0" u="none" strike="noStrike" kern="1200" cap="none" spc="0" baseline="0">
              <a:solidFill>
                <a:srgbClr val="009900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C00000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C00000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              I don’t have IFS features so instead I use if condition to </a:t>
            </a:r>
            <a:endParaRPr lang="en-US" altLang="zh-CN" sz="2400" b="0" i="0" u="none" strike="noStrike" kern="1200" cap="none" spc="0" baseline="0">
              <a:solidFill>
                <a:srgbClr val="C00000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C00000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C00000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find performance </a:t>
            </a:r>
            <a:r>
              <a:rPr lang="en-US" altLang="zh-CN" sz="2400" b="0" i="0" u="none" strike="noStrike" kern="1200" cap="none" spc="0" baseline="0">
                <a:solidFill>
                  <a:srgbClr val="F5F8FD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if</a:t>
            </a:r>
            <a:r>
              <a:rPr lang="en-US" altLang="zh-CN" sz="2400" b="0" i="0" u="none" strike="noStrike" kern="1200" cap="none" spc="0" baseline="0">
                <a:solidFill>
                  <a:srgbClr val="F5F8FD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(=z8&gt;=4,”excellent”,z8&lt;=3,”average”)</a:t>
            </a:r>
            <a:endParaRPr lang="en-US" altLang="zh-CN" sz="2400" b="0" i="0" u="none" strike="noStrike" kern="1200" cap="none" spc="0" baseline="0">
              <a:solidFill>
                <a:srgbClr val="F5F8FD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5F8FD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0358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矩形"/>
          <p:cNvSpPr>
            <a:spLocks/>
          </p:cNvSpPr>
          <p:nvPr/>
        </p:nvSpPr>
        <p:spPr>
          <a:xfrm rot="0">
            <a:off x="2057400" y="1828800"/>
            <a:ext cx="4634025" cy="335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3200" b="0" i="0" u="none" strike="noStrike" kern="1200" cap="none" spc="0" baseline="0">
                <a:solidFill>
                  <a:srgbClr val="CC0099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DATA COLLECTION</a:t>
            </a:r>
            <a:endParaRPr lang="en-US" altLang="zh-CN" sz="3200" b="0" i="0" u="none" strike="noStrike" kern="1200" cap="none" spc="0" baseline="0">
              <a:solidFill>
                <a:srgbClr val="CC0099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3200" b="0" i="0" u="none" strike="noStrike" kern="1200" cap="none" spc="0" baseline="0">
                <a:solidFill>
                  <a:srgbClr val="CC0099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HIGHLIGHT CELLS</a:t>
            </a:r>
            <a:endParaRPr lang="en-US" altLang="zh-CN" sz="3200" b="0" i="0" u="none" strike="noStrike" kern="1200" cap="none" spc="0" baseline="0">
              <a:solidFill>
                <a:srgbClr val="CC0099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3200" b="0" i="0" u="none" strike="noStrike" kern="1200" cap="none" spc="0" baseline="0">
                <a:solidFill>
                  <a:srgbClr val="CC0099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DATA CLEANING</a:t>
            </a:r>
            <a:endParaRPr lang="en-US" altLang="zh-CN" sz="3200" b="0" i="0" u="none" strike="noStrike" kern="1200" cap="none" spc="0" baseline="0">
              <a:solidFill>
                <a:srgbClr val="CC0099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3200" b="0" i="0" u="none" strike="noStrike" kern="1200" cap="none" spc="0" baseline="0">
                <a:solidFill>
                  <a:srgbClr val="CC0099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PERFORMANCE</a:t>
            </a:r>
            <a:endParaRPr lang="en-US" altLang="zh-CN" sz="3200" b="0" i="0" u="none" strike="noStrike" kern="1200" cap="none" spc="0" baseline="0">
              <a:solidFill>
                <a:srgbClr val="CC0099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3200" b="0" i="0" u="none" strike="noStrike" kern="1200" cap="none" spc="0" baseline="0">
                <a:solidFill>
                  <a:srgbClr val="CC0099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PIVOTAL TABLE</a:t>
            </a:r>
            <a:endParaRPr lang="en-US" altLang="zh-CN" sz="3200" b="0" i="0" u="none" strike="noStrike" kern="1200" cap="none" spc="0" baseline="0">
              <a:solidFill>
                <a:srgbClr val="CC0099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3200" b="0" i="0" u="none" strike="noStrike" kern="1200" cap="none" spc="0" baseline="0">
                <a:solidFill>
                  <a:srgbClr val="CC0099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GRAPH </a:t>
            </a:r>
            <a:endParaRPr lang="en-US" altLang="zh-CN" sz="3200" b="0" i="0" u="none" strike="noStrike" kern="1200" cap="none" spc="0" baseline="0">
              <a:solidFill>
                <a:srgbClr val="CC0099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rgbClr val="FF7C80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5661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"/>
          <p:cNvSpPr>
            <a:spLocks/>
          </p:cNvSpPr>
          <p:nvPr/>
        </p:nvSpPr>
        <p:spPr>
          <a:xfrm rot="0">
            <a:off x="381000" y="381000"/>
            <a:ext cx="7750211" cy="66787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C00000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Data collection</a:t>
            </a:r>
            <a:r>
              <a:rPr lang="en-US" altLang="zh-CN" sz="2000" b="0" i="0" u="none" strike="noStrike" kern="1200" cap="none" spc="0" baseline="0">
                <a:solidFill>
                  <a:srgbClr val="C00000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000" b="0" i="0" u="none" strike="noStrike" kern="1200" cap="none" spc="0" baseline="0">
              <a:solidFill>
                <a:srgbClr val="C00000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            Download data set from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edunet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 dashboard.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C00000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Features:</a:t>
            </a:r>
            <a:endParaRPr lang="en-US" altLang="zh-CN" sz="2400" b="0" i="0" u="none" strike="noStrike" kern="1200" cap="none" spc="0" baseline="0">
              <a:solidFill>
                <a:srgbClr val="C00000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Hightlight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 the important cells in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excel like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Name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Employee id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Business 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Employee status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Employee type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Gender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Performance status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Employee rating      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C00000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Data cleaning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First find the missing cells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Next using conditional formatting fill the blank cells with color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Next filter the column with no fill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And last we cleaning the data which we don’t want            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             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03779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矩形"/>
          <p:cNvSpPr>
            <a:spLocks/>
          </p:cNvSpPr>
          <p:nvPr/>
        </p:nvSpPr>
        <p:spPr>
          <a:xfrm rot="0">
            <a:off x="1219200" y="914400"/>
            <a:ext cx="7176964" cy="5539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C00000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Performance</a:t>
            </a:r>
            <a:r>
              <a:rPr lang="en-US" altLang="zh-CN" sz="2400" b="0" i="0" u="none" strike="noStrike" kern="1200" cap="none" spc="0" baseline="0">
                <a:solidFill>
                  <a:srgbClr val="C00000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rgbClr val="C00000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Performance column find it with using the if condition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Select the employee rating column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And apply if condition to the cells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And convert data into text 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And find the performance of the employee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rgbClr val="F5F8FD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if(=z8&gt;=4,”excellent”,z8&lt;=3,”average</a:t>
            </a:r>
            <a:r>
              <a:rPr lang="en-US" altLang="zh-CN" sz="1800" b="0" i="0" u="none" strike="noStrike" kern="1200" cap="none" spc="0" baseline="0">
                <a:solidFill>
                  <a:srgbClr val="F5F8FD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”)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C00000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Pivotal </a:t>
            </a:r>
            <a:r>
              <a:rPr lang="en-US" altLang="zh-CN" sz="2400" b="0" i="0" u="none" strike="noStrike" kern="1200" cap="none" spc="0" baseline="0">
                <a:solidFill>
                  <a:srgbClr val="C00000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table</a:t>
            </a:r>
            <a:r>
              <a:rPr lang="en-US" altLang="zh-CN" sz="1800" b="0" i="0" u="none" strike="noStrike" kern="1200" cap="none" spc="0" baseline="0">
                <a:solidFill>
                  <a:srgbClr val="C00000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C00000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	 Use pivotal table for show the summary of the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project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Click all the total cells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Create pivotal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And assign the value to row, column, filter, values.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Row = Business unit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Column = 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Values = Name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Filter = Gender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And also use slicer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52056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"/>
          <p:cNvSpPr>
            <a:spLocks/>
          </p:cNvSpPr>
          <p:nvPr/>
        </p:nvSpPr>
        <p:spPr>
          <a:xfrm rot="0">
            <a:off x="762000" y="685800"/>
            <a:ext cx="7067961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C00000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Visualization:</a:t>
            </a:r>
            <a:endParaRPr lang="en-US" altLang="zh-CN" sz="2400" b="0" i="0" u="none" strike="noStrike" kern="1200" cap="none" spc="0" baseline="0">
              <a:solidFill>
                <a:srgbClr val="C00000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Use bar diagram for easy access of visualization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Insert performance details for bar diagram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3D Clustered  bar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And pie for percentage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And pie for average performance.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26288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17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52400" y="1143635"/>
            <a:ext cx="8915400" cy="46761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38139659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矩形"/>
          <p:cNvSpPr>
            <a:spLocks/>
          </p:cNvSpPr>
          <p:nvPr/>
        </p:nvSpPr>
        <p:spPr>
          <a:xfrm rot="0">
            <a:off x="685800" y="533400"/>
            <a:ext cx="1661673" cy="46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RESULTS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188" name="对象"/>
          <p:cNvGraphicFramePr>
            <a:graphicFrameLocks/>
          </p:cNvGraphicFramePr>
          <p:nvPr/>
        </p:nvGraphicFramePr>
        <p:xfrm>
          <a:off x="1676400" y="995065"/>
          <a:ext cx="6172200" cy="4948535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805699824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图表"/>
          <p:cNvGraphicFramePr/>
          <p:nvPr/>
        </p:nvGraphicFramePr>
        <p:xfrm>
          <a:off x="1981200" y="1219200"/>
          <a:ext cx="6324599" cy="4572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90" name="矩形"/>
          <p:cNvSpPr>
            <a:spLocks/>
          </p:cNvSpPr>
          <p:nvPr/>
        </p:nvSpPr>
        <p:spPr>
          <a:xfrm rot="0">
            <a:off x="1066800" y="609600"/>
            <a:ext cx="1661673" cy="461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" pitchFamily="18" charset="0"/>
                <a:ea typeface="宋体" pitchFamily="0" charset="0"/>
                <a:cs typeface="Calibri" pitchFamily="0" charset="0"/>
              </a:rPr>
              <a:t>RESULTS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851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41555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2" name="矩形"/>
          <p:cNvSpPr>
            <a:spLocks/>
          </p:cNvSpPr>
          <p:nvPr/>
        </p:nvSpPr>
        <p:spPr>
          <a:xfrm rot="0">
            <a:off x="304800" y="1524000"/>
            <a:ext cx="10350910" cy="4678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performance analysis we find most of the employees are average performing category .</a:t>
            </a: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Excellent performing employee are low. </a:t>
            </a: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have to improve the underperforming employee to excellent performing employee</a:t>
            </a: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need to motivate and give training to the employee and small reward to </a:t>
            </a: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there improvement</a:t>
            </a: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performance there are </a:t>
            </a:r>
            <a:r>
              <a:rPr lang="en-US" altLang="zh-CN" sz="2000" b="1" i="1" u="none" strike="noStrike" kern="1200" cap="none" spc="0" baseline="0">
                <a:solidFill>
                  <a:srgbClr val="75923C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</a:t>
            </a: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companies is very average in performance they have </a:t>
            </a:r>
            <a:r>
              <a:rPr lang="en-US" altLang="zh-CN" sz="2000" b="1" i="1" u="none" strike="noStrike" kern="1200" cap="none" spc="0" baseline="0">
                <a:solidFill>
                  <a:srgbClr val="75923C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11%</a:t>
            </a:r>
            <a:endParaRPr lang="en-US" altLang="zh-CN" sz="2000" b="1" i="1" u="none" strike="noStrike" kern="1200" cap="none" spc="0" baseline="0">
              <a:solidFill>
                <a:srgbClr val="75923C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of average performing employee.</a:t>
            </a: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then there are </a:t>
            </a:r>
            <a:r>
              <a:rPr lang="en-US" altLang="zh-CN" sz="2000" b="1" i="1" u="none" strike="noStrike" kern="1200" cap="none" spc="0" baseline="0">
                <a:solidFill>
                  <a:srgbClr val="CC0099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6</a:t>
            </a: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companies are having </a:t>
            </a:r>
            <a:r>
              <a:rPr lang="en-US" altLang="zh-CN" sz="2000" b="1" i="1" u="none" strike="noStrike" kern="1200" cap="none" spc="0" baseline="0">
                <a:solidFill>
                  <a:srgbClr val="CC0099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10%</a:t>
            </a: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of underperforming employee.</a:t>
            </a: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there are </a:t>
            </a:r>
            <a:r>
              <a:rPr lang="en-US" altLang="zh-CN" sz="2000" b="1" i="1" u="none" strike="noStrike" kern="1200" cap="none" spc="0" baseline="0">
                <a:solidFill>
                  <a:srgbClr val="C00000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 </a:t>
            </a: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companies have only </a:t>
            </a:r>
            <a:r>
              <a:rPr lang="en-US" altLang="zh-CN" sz="2000" b="1" i="1" u="none" strike="noStrike" kern="1200" cap="none" spc="0" baseline="0">
                <a:solidFill>
                  <a:srgbClr val="C00000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9%</a:t>
            </a: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of underperforming employee.</a:t>
            </a: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MSC and SVG have 11% .</a:t>
            </a: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PYZ, TNS, WBL, BPC, EW and NEL  are have 10% .</a:t>
            </a: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PL and CCDR have 9% .</a:t>
            </a: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3263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070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361950" y="288719"/>
            <a:ext cx="314325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2438400" y="1371600"/>
            <a:ext cx="5616000" cy="681990"/>
          </a:xfrm>
          <a:prstGeom prst="rect"/>
          <a:solidFill>
            <a:srgbClr val="7DB1C1"/>
          </a:solidFill>
          <a:scene3d>
            <a:camera prst="legacyObliqueFront"/>
            <a:lightRig rig="legacyFlat4" dir="t"/>
          </a:scene3d>
          <a:sp3d extrusionH="0" prstMaterial="legacyMatte">
            <a:bevelT w="13500" h="13500" prst="angle"/>
            <a:bevelB w="13500" h="13500" prst="angle"/>
          </a:sp3d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19050" algn="tl">
                    <a:srgbClr val="000000">
                      <a:alpha val="40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ANALYSIS </a:t>
            </a:r>
            <a:r>
              <a:rPr lang="en-US" altLang="zh-CN" sz="2000" b="0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19050" algn="tl">
                    <a:srgbClr val="000000">
                      <a:alpha val="40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USING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19050" algn="tl">
                    <a:srgbClr val="000000">
                      <a:alpha val="40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 EXCEL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19050" algn="tl">
                  <a:srgbClr val="000000">
                    <a:alpha val="40000"/>
                  </a:srgbClr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4" name="曲线"/>
          <p:cNvSpPr>
            <a:spLocks/>
          </p:cNvSpPr>
          <p:nvPr/>
        </p:nvSpPr>
        <p:spPr>
          <a:xfrm rot="0">
            <a:off x="2641224" y="3873895"/>
            <a:ext cx="732524" cy="6785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C0514E"/>
            </a:solidFill>
            <a:prstDash val="solid"/>
            <a:round/>
          </a:ln>
        </p:spPr>
      </p:sp>
      <p:sp>
        <p:nvSpPr>
          <p:cNvPr id="115" name="椭圆"/>
          <p:cNvSpPr>
            <a:spLocks/>
          </p:cNvSpPr>
          <p:nvPr/>
        </p:nvSpPr>
        <p:spPr>
          <a:xfrm rot="0">
            <a:off x="71519" y="2396231"/>
            <a:ext cx="3023181" cy="3023181"/>
          </a:xfrm>
          <a:prstGeom prst="ellipse"/>
          <a:blipFill rotWithShape="1">
            <a:blip r:embed="rId2"/>
            <a:stretch>
              <a:fillRect l="-44000" r="-44000"/>
            </a:stretch>
          </a:blipFill>
          <a:effectLst>
            <a:outerShdw sx="100000" sy="100000" algn="b" rotWithShape="0" blurRad="40000" dist="23000" dir="5400000">
              <a:srgbClr val="000000">
                <a:alpha val="34509"/>
              </a:srgbClr>
            </a:outerShdw>
          </a:effectLst>
          <a:scene3d>
            <a:camera prst="legacyObliqueFront"/>
            <a:lightRig rig="legacyFlat4" dir="t"/>
          </a:scene3d>
          <a:sp3d extrusionH="0" prstMaterial="legacyPlastic">
            <a:bevelT w="13500" h="13500" prst="angle"/>
            <a:bevelB w="13500" h="13500" prst="angle"/>
          </a:sp3d>
        </p:spPr>
      </p:sp>
      <p:sp>
        <p:nvSpPr>
          <p:cNvPr id="116" name="椭圆"/>
          <p:cNvSpPr>
            <a:spLocks/>
          </p:cNvSpPr>
          <p:nvPr/>
        </p:nvSpPr>
        <p:spPr>
          <a:xfrm rot="0">
            <a:off x="3373749" y="3000867"/>
            <a:ext cx="1813909" cy="1813908"/>
          </a:xfrm>
          <a:prstGeom prst="ellipse"/>
          <a:gradFill rotWithShape="0">
            <a:gsLst>
              <a:gs pos="0">
                <a:srgbClr val="759332">
                  <a:lumMod val="99000"/>
                  <a:lumOff val="1000"/>
                  <a:alpha val="100000"/>
                </a:srgbClr>
              </a:gs>
              <a:gs pos="80000">
                <a:srgbClr val="9BC243">
                  <a:lumMod val="99000"/>
                  <a:lumOff val="1000"/>
                  <a:alpha val="100000"/>
                </a:srgbClr>
              </a:gs>
              <a:gs pos="100000">
                <a:srgbClr val="9DC541">
                  <a:lumMod val="99000"/>
                  <a:lumOff val="1000"/>
                  <a:alpha val="100000"/>
                </a:srgbClr>
              </a:gs>
            </a:gsLst>
            <a:lin ang="16200000" scaled="1"/>
          </a:gradFill>
          <a:effectLst>
            <a:outerShdw sx="100000" sy="100000" algn="b" rotWithShape="0" blurRad="40000" dist="23000" dir="5400000">
              <a:srgbClr val="000000">
                <a:alpha val="34509"/>
              </a:srgbClr>
            </a:outerShdw>
          </a:effectLst>
          <a:scene3d>
            <a:camera prst="legacyObliqueFront"/>
            <a:lightRig rig="legacyFlat4" dir="t"/>
          </a:scene3d>
          <a:sp3d extrusionH="0" prstMaterial="legacyPlastic">
            <a:bevelT w="13500" h="13500" prst="angle"/>
            <a:bevelB w="13500" h="13500" prst="angle"/>
          </a:sp3d>
        </p:spPr>
      </p:sp>
      <p:sp>
        <p:nvSpPr>
          <p:cNvPr id="117" name="矩形"/>
          <p:cNvSpPr>
            <a:spLocks/>
          </p:cNvSpPr>
          <p:nvPr/>
        </p:nvSpPr>
        <p:spPr>
          <a:xfrm rot="0">
            <a:off x="3639390" y="3266507"/>
            <a:ext cx="1282627" cy="12826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525" tIns="9525" rIns="9525" bIns="9525" anchor="ctr" anchorCtr="0">
            <a:prstTxWarp prst="textNoShape"/>
          </a:bodyPr>
          <a:lstStyle/>
          <a:p>
            <a:pPr marL="0" indent="0" algn="ctr" defTabSz="6667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5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analysis are very important to the company:</a:t>
            </a:r>
            <a:endParaRPr lang="zh-CN" altLang="en-US" sz="15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5369050" y="3000867"/>
            <a:ext cx="2720864" cy="1813908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19" name="矩形"/>
          <p:cNvSpPr>
            <a:spLocks/>
          </p:cNvSpPr>
          <p:nvPr/>
        </p:nvSpPr>
        <p:spPr>
          <a:xfrm rot="0">
            <a:off x="5369050" y="3000867"/>
            <a:ext cx="2720864" cy="18139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</a:bodyPr>
          <a:lstStyle/>
          <a:p>
            <a:pPr lvl="1" marL="171450" indent="-171450" algn="l" defTabSz="711200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Engagement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171450" indent="-171450" algn="l" defTabSz="711200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Company Growth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171450" indent="-171450" algn="l" defTabSz="711200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Compensation 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171450" indent="-171450" algn="l" defTabSz="711200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Motivate low performance employee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171450" indent="-171450" algn="l" defTabSz="711200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strength and weakness of an employee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7555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228600" y="533400"/>
            <a:ext cx="10681335" cy="2769989"/>
          </a:xfrm>
          <a:prstGeom prst="rect"/>
          <a:noFill/>
          <a:ln w="12700" cmpd="sng" cap="flat">
            <a:noFill/>
            <a:prstDash val="solid"/>
            <a:round/>
          </a:ln>
          <a:effectLst>
            <a:outerShdw sx="100000" sy="100000" algn="t" rotWithShape="0" blurRad="50800" dist="38100" dir="540000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1" u="none" strike="noStrike" kern="0" cap="none" spc="0" baseline="0">
                <a:solidFill>
                  <a:srgbClr val="974807"/>
                </a:solidFill>
                <a:latin typeface="Lucida Handwriting" pitchFamily="66" charset="0"/>
                <a:ea typeface="宋体" pitchFamily="0" charset="0"/>
                <a:cs typeface="Trebuchet MS" pitchFamily="0" charset="0"/>
              </a:rPr>
              <a:t>EMPLOYEE ENGAGEMENT:</a:t>
            </a:r>
            <a:br>
              <a:rPr lang="zh-CN" altLang="en-US" sz="2000" b="1" i="1" u="none" strike="noStrike" kern="0" cap="none" spc="0" baseline="0">
                <a:solidFill>
                  <a:srgbClr val="974807"/>
                </a:solidFill>
                <a:latin typeface="Lucida Handwriting" pitchFamily="66" charset="0"/>
                <a:ea typeface="宋体" pitchFamily="0" charset="0"/>
                <a:cs typeface="Trebuchet MS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chemeClr val="tx1"/>
                </a:solidFill>
                <a:latin typeface="Lucida Handwriting" pitchFamily="66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000" b="1" i="1" u="none" strike="noStrike" kern="0" cap="none" spc="0" baseline="0">
                <a:solidFill>
                  <a:schemeClr val="tx1"/>
                </a:solidFill>
                <a:latin typeface="Lucida Handwriting" pitchFamily="66" charset="0"/>
                <a:ea typeface="宋体" pitchFamily="0" charset="0"/>
                <a:cs typeface="Trebuchet MS" pitchFamily="0" charset="0"/>
              </a:rPr>
              <a:t>                 1. </a:t>
            </a:r>
            <a:r>
              <a:rPr lang="en-US" altLang="zh-CN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  <a:t>Its help to measure how motivated ,passionate ,invested </a:t>
            </a:r>
            <a:br>
              <a:rPr lang="zh-CN" altLang="en-US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  <a:t>employee are in their job. </a:t>
            </a:r>
            <a:br>
              <a:rPr lang="zh-CN" altLang="en-US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  <a:t>                        </a:t>
            </a:r>
            <a:r>
              <a:rPr lang="en-US" altLang="zh-CN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  <a:t>  2.   Its shows company to if they want to change the employee</a:t>
            </a:r>
            <a:br>
              <a:rPr lang="zh-CN" altLang="en-US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  <a:t>are motivate the old employee to  become active in their field so</a:t>
            </a:r>
            <a:br>
              <a:rPr lang="zh-CN" altLang="en-US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  <a:t>its very useful for the company.</a:t>
            </a:r>
            <a:br>
              <a:rPr lang="zh-CN" altLang="en-US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</a:br>
            <a:br>
              <a:rPr lang="zh-CN" altLang="en-US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</a:br>
            <a:br>
              <a:rPr lang="zh-CN" altLang="en-US" sz="2000" b="1" i="1" u="none" strike="noStrike" kern="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Trebuchet MS" pitchFamily="0" charset="0"/>
              </a:rPr>
            </a:br>
            <a:endParaRPr lang="zh-CN" altLang="en-US" sz="2000" b="1" i="1" u="none" strike="noStrike" kern="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188592" y="3000374"/>
            <a:ext cx="8823101" cy="1834515"/>
          </a:xfrm>
          <a:prstGeom prst="rect"/>
          <a:noFill/>
          <a:ln w="12700" cmpd="sng" cap="flat">
            <a:noFill/>
            <a:prstDash val="solid"/>
            <a:miter/>
          </a:ln>
          <a:effectLst>
            <a:outerShdw sx="100000" sy="100000" algn="t" rotWithShape="0" blurRad="50800" dist="38100" dir="5400000">
              <a:srgbClr val="000000">
                <a:alpha val="39607"/>
              </a:srgbClr>
            </a:outerShdw>
          </a:effectLst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1" u="none" strike="noStrike" kern="1200" cap="none" spc="0" baseline="0">
                <a:solidFill>
                  <a:srgbClr val="974807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COMPANY GROWTH</a:t>
            </a:r>
            <a:r>
              <a:rPr lang="en-US" altLang="zh-CN" sz="1800" b="0" i="1" u="none" strike="noStrike" kern="1200" cap="none" spc="0" baseline="0">
                <a:solidFill>
                  <a:srgbClr val="974807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:</a:t>
            </a:r>
            <a:br>
              <a:rPr lang="zh-CN" altLang="en-US" sz="1800" b="0" i="1" u="none" strike="noStrike" kern="1200" cap="none" spc="0" baseline="0">
                <a:solidFill>
                  <a:srgbClr val="974807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1" u="none" strike="noStrike" kern="1200" cap="none" spc="0" baseline="0">
                <a:solidFill>
                  <a:schemeClr val="accent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                           </a:t>
            </a: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Employee performance analysis help company to grow without</a:t>
            </a:r>
            <a:br>
              <a:rPr lang="zh-CN" altLang="en-US" sz="2000" b="1" i="1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employee none company can grow. Employees are the foundation of the firm</a:t>
            </a:r>
            <a:br>
              <a:rPr lang="zh-CN" altLang="en-US" sz="2000" b="1" i="1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so employee performance analysis shows how employees are working what </a:t>
            </a:r>
            <a:br>
              <a:rPr lang="zh-CN" altLang="en-US" sz="2000" b="1" i="1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are the change does company want to do for improvement of company and also </a:t>
            </a:r>
            <a:br>
              <a:rPr lang="zh-CN" altLang="en-US" sz="2000" b="1" i="1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increase performance of the </a:t>
            </a: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mployee.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19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"/>
          <p:cNvSpPr>
            <a:spLocks/>
          </p:cNvSpPr>
          <p:nvPr/>
        </p:nvSpPr>
        <p:spPr>
          <a:xfrm rot="0">
            <a:off x="457200" y="838200"/>
            <a:ext cx="9372599" cy="4520565"/>
          </a:xfrm>
          <a:prstGeom prst="rect"/>
          <a:noFill/>
          <a:ln w="12700" cmpd="sng" cap="flat">
            <a:noFill/>
            <a:prstDash val="solid"/>
            <a:miter/>
          </a:ln>
          <a:effectLst>
            <a:outerShdw sx="100000" sy="100000" algn="t" rotWithShape="0" blurRad="50800" dist="38100" dir="540000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0" u="none" strike="noStrike" kern="1200" cap="none" spc="0" baseline="0">
                <a:solidFill>
                  <a:srgbClr val="632523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COMPENSATION:   </a:t>
            </a:r>
            <a:endParaRPr lang="en-US" altLang="zh-CN" sz="2000" b="1" i="0" u="none" strike="noStrike" kern="1200" cap="none" spc="0" baseline="0">
              <a:solidFill>
                <a:srgbClr val="632523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                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Compensation in a company increase  or motivate ,boost the employee to work more . This  analysis helps to find the best employees and provide them the compensation like bonus, increment and other compensation . If they provide compensation they motivate more and they give their best .So employee performance analysis are important to a firm.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0" u="none" strike="noStrike" kern="1200" cap="none" spc="0" baseline="0">
                <a:solidFill>
                  <a:srgbClr val="632523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MOTIVATE LOW PERFORMANCE EMPLOYEE</a:t>
            </a:r>
            <a:r>
              <a:rPr lang="en-US" altLang="zh-CN" sz="2000" b="1" i="0" u="none" strike="noStrike" kern="1200" cap="none" spc="0" baseline="0">
                <a:solidFill>
                  <a:srgbClr val="75923C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000" b="1" i="0" u="none" strike="noStrike" kern="1200" cap="none" spc="0" baseline="0">
              <a:solidFill>
                <a:srgbClr val="75923C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              Find the underperforming employee and motive them to improve their overall performance.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  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      </a:t>
            </a:r>
            <a:r>
              <a:rPr lang="en-US" altLang="zh-CN" sz="2000" b="1" i="0" u="none" strike="noStrike" kern="1200" cap="none" spc="0" baseline="0">
                <a:solidFill>
                  <a:srgbClr val="0F253F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STRATEGIES TO IMPROVE</a:t>
            </a:r>
            <a:r>
              <a:rPr lang="en-US" altLang="zh-CN" sz="2000" b="1" i="0" u="none" strike="noStrike" kern="1200" cap="none" spc="0" baseline="0">
                <a:solidFill>
                  <a:srgbClr val="B2A1C7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000" b="1" i="0" u="none" strike="noStrike" kern="1200" cap="none" spc="0" baseline="0">
              <a:solidFill>
                <a:srgbClr val="B2A1C7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lvl="4" marL="21717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1" i="0" u="none" strike="noStrike" kern="1200" cap="none" spc="0" baseline="0">
                <a:solidFill>
                  <a:srgbClr val="31849B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Provide regular feedback  and coaching</a:t>
            </a:r>
            <a:endParaRPr lang="en-US" altLang="zh-CN" sz="2000" b="1" i="0" u="none" strike="noStrike" kern="1200" cap="none" spc="0" baseline="0">
              <a:solidFill>
                <a:srgbClr val="31849B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lvl="4" marL="21717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1" i="0" u="none" strike="noStrike" kern="1200" cap="none" spc="0" baseline="0">
                <a:solidFill>
                  <a:srgbClr val="31849B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Recognize and rewards</a:t>
            </a:r>
            <a:endParaRPr lang="en-US" altLang="zh-CN" sz="2000" b="1" i="0" u="none" strike="noStrike" kern="1200" cap="none" spc="0" baseline="0">
              <a:solidFill>
                <a:srgbClr val="31849B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lvl="4" marL="21717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1" i="0" u="none" strike="noStrike" kern="1200" cap="none" spc="0" baseline="0">
                <a:solidFill>
                  <a:srgbClr val="31849B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Set goals and expectations</a:t>
            </a:r>
            <a:endParaRPr lang="zh-CN" altLang="en-US" sz="2000" b="1" i="0" u="none" strike="noStrike" kern="1200" cap="none" spc="0" baseline="0">
              <a:solidFill>
                <a:srgbClr val="31849B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7633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 rot="0">
            <a:off x="11658600" y="42291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506090" y="613639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451379" y="2103329"/>
            <a:ext cx="7550277" cy="2625090"/>
          </a:xfrm>
          <a:prstGeom prst="rect"/>
          <a:noFill/>
          <a:ln w="12700" cmpd="sng" cap="flat">
            <a:noFill/>
            <a:prstDash val="solid"/>
            <a:miter/>
          </a:ln>
          <a:effectLst>
            <a:outerShdw sx="90000" sy="-19000" algn="b" rotWithShape="0" blurRad="152400" dist="317500" dir="5400000">
              <a:srgbClr val="000000">
                <a:alpha val="14509"/>
              </a:srgbClr>
            </a:outerShdw>
          </a:effectLst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953735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EMPLOYEE PERFORMANCE ANALYSIS  USING EXCEL</a:t>
            </a:r>
            <a:r>
              <a:rPr lang="en-US" altLang="zh-CN" sz="2400" b="0" i="0" u="none" strike="noStrike" kern="1200" cap="none" spc="0" baseline="0">
                <a:solidFill>
                  <a:srgbClr val="75923C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:   </a:t>
            </a:r>
            <a:endParaRPr lang="en-US" altLang="zh-CN" sz="2400" b="0" i="0" u="none" strike="noStrike" kern="1200" cap="none" spc="0" baseline="0">
              <a:solidFill>
                <a:srgbClr val="75923C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lvl="5" marL="2628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rgbClr val="31849B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EMPLOYEE RATING</a:t>
            </a:r>
            <a:endParaRPr lang="en-US" altLang="zh-CN" sz="2400" b="0" i="0" u="none" strike="noStrike" kern="1200" cap="none" spc="0" baseline="0">
              <a:solidFill>
                <a:srgbClr val="31849B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lvl="5" marL="2628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rgbClr val="31849B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EMPLOYEE PERFORMANCE</a:t>
            </a:r>
            <a:endParaRPr lang="en-US" altLang="zh-CN" sz="2400" b="0" i="0" u="none" strike="noStrike" kern="1200" cap="none" spc="0" baseline="0">
              <a:solidFill>
                <a:srgbClr val="31849B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lvl="5" marL="2628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rgbClr val="31849B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USING GENDER</a:t>
            </a:r>
            <a:endParaRPr lang="en-US" altLang="zh-CN" sz="2400" b="0" i="0" u="none" strike="noStrike" kern="1200" cap="none" spc="0" baseline="0">
              <a:solidFill>
                <a:srgbClr val="31849B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lvl="5" marL="2628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rgbClr val="31849B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ACHIVEMENTS</a:t>
            </a:r>
            <a:endParaRPr lang="en-US" altLang="zh-CN" sz="2400" b="0" i="0" u="none" strike="noStrike" kern="1200" cap="none" spc="0" baseline="0">
              <a:solidFill>
                <a:srgbClr val="31849B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lvl="5" marL="2628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400" b="0" i="0" u="none" strike="noStrike" kern="1200" cap="none" spc="0" baseline="0">
                <a:solidFill>
                  <a:srgbClr val="31849B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USING FORMULAES AND FIND THE </a:t>
            </a:r>
            <a:endParaRPr lang="en-US" altLang="zh-CN" sz="2400" b="0" i="0" u="none" strike="noStrike" kern="1200" cap="none" spc="0" baseline="0">
              <a:solidFill>
                <a:srgbClr val="31849B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  <a:p>
            <a:pPr lvl="5" marL="22860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31849B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31849B"/>
                </a:solidFill>
                <a:latin typeface="Constantia" pitchFamily="18" charset="0"/>
                <a:ea typeface="宋体" pitchFamily="0" charset="0"/>
                <a:cs typeface="Calibri" pitchFamily="0" charset="0"/>
              </a:rPr>
              <a:t>    PERFORMANCE</a:t>
            </a:r>
            <a:endParaRPr lang="zh-CN" altLang="en-US" sz="2400" b="0" i="0" u="none" strike="noStrike" kern="1200" cap="none" spc="0" baseline="0">
              <a:solidFill>
                <a:srgbClr val="31849B"/>
              </a:solidFill>
              <a:latin typeface="Constantia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7110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effectLst>
            <a:glow rad="101600">
              <a:srgbClr val="267DE6">
                <a:alpha val="40000"/>
              </a:srgbClr>
            </a:glow>
          </a:effectLst>
          <a:scene3d>
            <a:camera prst="legacyObliqueFront"/>
            <a:lightRig rig="legacyFlat4" dir="t"/>
          </a:scene3d>
          <a:sp3d extrusionH="0" prstMaterial="legacyMatte">
            <a:bevelT w="13500" h="13500" prst="angle"/>
            <a:bevelB w="13500" h="13500" prst="angle"/>
          </a:sp3d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1219200" y="2514600"/>
            <a:ext cx="4417499" cy="2034540"/>
          </a:xfrm>
          <a:prstGeom prst="rect"/>
          <a:noFill/>
          <a:effectLst>
            <a:outerShdw sx="100000" sy="100000" algn="ctr" rotWithShape="0" blurRad="44450" dist="27940" dir="5400000">
              <a:srgbClr val="000000">
                <a:alpha val="31764"/>
              </a:srgbClr>
            </a:outerShdw>
          </a:effectLst>
          <a:scene3d>
            <a:camera prst="legacyObliqueFront"/>
            <a:lightRig rig="legacyFlat4" dir="t"/>
          </a:scene3d>
          <a:sp3d extrusionH="0" prstMaterial="legacyMatte">
            <a:bevelT w="13500" h="13500" prst="angle"/>
            <a:bevelB w="13500" h="13500" prst="angle"/>
          </a:sp3d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3200" b="0" i="0" u="none" strike="noStrike" kern="1200" cap="none" spc="0" baseline="0">
                <a:solidFill>
                  <a:srgbClr val="336600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EMPLOYEE</a:t>
            </a:r>
            <a:endParaRPr lang="en-US" altLang="zh-CN" sz="3200" b="0" i="0" u="none" strike="noStrike" kern="1200" cap="none" spc="0" baseline="0">
              <a:solidFill>
                <a:srgbClr val="336600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3200" b="0" i="0" u="none" strike="noStrike" kern="1200" cap="none" spc="0" baseline="0">
                <a:solidFill>
                  <a:srgbClr val="336600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EMPLOYEER </a:t>
            </a:r>
            <a:endParaRPr lang="en-US" altLang="zh-CN" sz="3200" b="0" i="0" u="none" strike="noStrike" kern="1200" cap="none" spc="0" baseline="0">
              <a:solidFill>
                <a:srgbClr val="336600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3200" b="0" i="0" u="none" strike="noStrike" kern="1200" cap="none" spc="0" baseline="0">
                <a:solidFill>
                  <a:srgbClr val="336600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FIRM</a:t>
            </a:r>
            <a:endParaRPr lang="en-US" altLang="zh-CN" sz="3200" b="0" i="0" u="none" strike="noStrike" kern="1200" cap="none" spc="0" baseline="0">
              <a:solidFill>
                <a:srgbClr val="336600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3200" b="0" i="0" u="none" strike="noStrike" kern="1200" cap="none" spc="0" baseline="0">
                <a:solidFill>
                  <a:srgbClr val="336600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ORGANIZATONS</a:t>
            </a:r>
            <a:endParaRPr lang="zh-CN" altLang="en-US" sz="3200" b="0" i="0" u="none" strike="noStrike" kern="1200" cap="none" spc="0" baseline="0">
              <a:solidFill>
                <a:srgbClr val="336600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3332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DDD8E8"/>
            </a:gs>
            <a:gs pos="0">
              <a:srgbClr val="DDD8E8"/>
            </a:gs>
            <a:gs pos="38036">
              <a:srgbClr val="F5F8FD"/>
            </a:gs>
            <a:gs pos="64612">
              <a:srgbClr val="CCC1DA"/>
            </a:gs>
            <a:gs pos="73999">
              <a:srgbClr val="C5B7D5"/>
            </a:gs>
            <a:gs pos="82999">
              <a:srgbClr val="C5B7D5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3200400" y="2572322"/>
            <a:ext cx="5161991" cy="3046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006666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CONDITIONAL FORMATIMG</a:t>
            </a:r>
            <a:endParaRPr lang="en-US" altLang="zh-CN" sz="2400" b="0" i="0" u="none" strike="noStrike" kern="1200" cap="none" spc="0" baseline="0">
              <a:solidFill>
                <a:srgbClr val="006666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006666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FILTER</a:t>
            </a:r>
            <a:endParaRPr lang="en-US" altLang="zh-CN" sz="2400" b="0" i="0" u="none" strike="noStrike" kern="1200" cap="none" spc="0" baseline="0">
              <a:solidFill>
                <a:srgbClr val="006666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006666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SORT</a:t>
            </a:r>
            <a:endParaRPr lang="en-US" altLang="zh-CN" sz="2400" b="0" i="0" u="none" strike="noStrike" kern="1200" cap="none" spc="0" baseline="0">
              <a:solidFill>
                <a:srgbClr val="006666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006666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BAR CHART</a:t>
            </a:r>
            <a:endParaRPr lang="en-US" altLang="zh-CN" sz="2400" b="0" i="0" u="none" strike="noStrike" kern="1200" cap="none" spc="0" baseline="0">
              <a:solidFill>
                <a:srgbClr val="006666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006666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IF CONDITION</a:t>
            </a:r>
            <a:endParaRPr lang="en-US" altLang="zh-CN" sz="2400" b="0" i="0" u="none" strike="noStrike" kern="1200" cap="none" spc="0" baseline="0">
              <a:solidFill>
                <a:srgbClr val="006666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006666"/>
                </a:solidFill>
                <a:latin typeface="Lucida Handwriting" pitchFamily="66" charset="0"/>
                <a:ea typeface="宋体" pitchFamily="0" charset="0"/>
                <a:cs typeface="Calibri" pitchFamily="0" charset="0"/>
              </a:rPr>
              <a:t>PIVOT TABLE</a:t>
            </a:r>
            <a:endParaRPr lang="en-US" altLang="zh-CN" sz="2400" b="0" i="0" u="none" strike="noStrike" kern="1200" cap="none" spc="0" baseline="0">
              <a:solidFill>
                <a:srgbClr val="006666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Lucida Handwriting" pitchFamily="66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8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893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48</cp:revision>
  <dcterms:created xsi:type="dcterms:W3CDTF">2024-03-29T15:07:22Z</dcterms:created>
  <dcterms:modified xsi:type="dcterms:W3CDTF">2024-10-03T03:24:09Z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