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2" r:id="rId4"/>
    <p:sldId id="266" r:id="rId5"/>
    <p:sldId id="267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94646"/>
  </p:normalViewPr>
  <p:slideViewPr>
    <p:cSldViewPr snapToGrid="0">
      <p:cViewPr varScale="1">
        <p:scale>
          <a:sx n="59" d="100"/>
          <a:sy n="59" d="100"/>
        </p:scale>
        <p:origin x="1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ali Patidar" userId="20f3a4b02e498b85" providerId="LiveId" clId="{52ED71A8-5191-4F07-8A1F-BB8306ECE708}"/>
    <pc:docChg chg="delSld">
      <pc:chgData name="Vaishali Patidar" userId="20f3a4b02e498b85" providerId="LiveId" clId="{52ED71A8-5191-4F07-8A1F-BB8306ECE708}" dt="2024-04-27T00:20:58.983" v="1" actId="2696"/>
      <pc:docMkLst>
        <pc:docMk/>
      </pc:docMkLst>
      <pc:sldChg chg="del">
        <pc:chgData name="Vaishali Patidar" userId="20f3a4b02e498b85" providerId="LiveId" clId="{52ED71A8-5191-4F07-8A1F-BB8306ECE708}" dt="2024-04-27T00:20:55.479" v="0" actId="2696"/>
        <pc:sldMkLst>
          <pc:docMk/>
          <pc:sldMk cId="499178347" sldId="257"/>
        </pc:sldMkLst>
      </pc:sldChg>
      <pc:sldChg chg="del">
        <pc:chgData name="Vaishali Patidar" userId="20f3a4b02e498b85" providerId="LiveId" clId="{52ED71A8-5191-4F07-8A1F-BB8306ECE708}" dt="2024-04-27T00:20:58.983" v="1" actId="2696"/>
        <pc:sldMkLst>
          <pc:docMk/>
          <pc:sldMk cId="3839753261" sldId="259"/>
        </pc:sldMkLst>
      </pc:sldChg>
    </pc:docChg>
  </pc:docChgLst>
  <pc:docChgLst>
    <pc:chgData name="Vaishali Patidar" userId="20f3a4b02e498b85" providerId="LiveId" clId="{0DB45CD7-E239-48F4-8854-1EF67E9E73E7}"/>
    <pc:docChg chg="undo custSel addSld delSld modSld">
      <pc:chgData name="Vaishali Patidar" userId="20f3a4b02e498b85" providerId="LiveId" clId="{0DB45CD7-E239-48F4-8854-1EF67E9E73E7}" dt="2024-03-18T23:00:26.622" v="252" actId="2696"/>
      <pc:docMkLst>
        <pc:docMk/>
      </pc:docMkLst>
      <pc:sldChg chg="del">
        <pc:chgData name="Vaishali Patidar" userId="20f3a4b02e498b85" providerId="LiveId" clId="{0DB45CD7-E239-48F4-8854-1EF67E9E73E7}" dt="2024-03-18T20:33:51.844" v="0" actId="2696"/>
        <pc:sldMkLst>
          <pc:docMk/>
          <pc:sldMk cId="3966099116" sldId="263"/>
        </pc:sldMkLst>
      </pc:sldChg>
      <pc:sldChg chg="addSp delSp modSp del mod">
        <pc:chgData name="Vaishali Patidar" userId="20f3a4b02e498b85" providerId="LiveId" clId="{0DB45CD7-E239-48F4-8854-1EF67E9E73E7}" dt="2024-03-18T23:00:26.622" v="252" actId="2696"/>
        <pc:sldMkLst>
          <pc:docMk/>
          <pc:sldMk cId="3906679952" sldId="269"/>
        </pc:sldMkLst>
        <pc:spChg chg="add del mod">
          <ac:chgData name="Vaishali Patidar" userId="20f3a4b02e498b85" providerId="LiveId" clId="{0DB45CD7-E239-48F4-8854-1EF67E9E73E7}" dt="2024-03-18T20:37:41.269" v="192" actId="1076"/>
          <ac:spMkLst>
            <pc:docMk/>
            <pc:sldMk cId="3906679952" sldId="269"/>
            <ac:spMk id="11" creationId="{9291B7E2-1083-01CE-9BE1-975A50B9BF22}"/>
          </ac:spMkLst>
        </pc:spChg>
        <pc:spChg chg="del mod">
          <ac:chgData name="Vaishali Patidar" userId="20f3a4b02e498b85" providerId="LiveId" clId="{0DB45CD7-E239-48F4-8854-1EF67E9E73E7}" dt="2024-03-18T20:37:36.863" v="191" actId="478"/>
          <ac:spMkLst>
            <pc:docMk/>
            <pc:sldMk cId="3906679952" sldId="269"/>
            <ac:spMk id="17" creationId="{BD9BFECE-921C-153A-CA28-EDA7245A820C}"/>
          </ac:spMkLst>
        </pc:spChg>
        <pc:spChg chg="mod">
          <ac:chgData name="Vaishali Patidar" userId="20f3a4b02e498b85" providerId="LiveId" clId="{0DB45CD7-E239-48F4-8854-1EF67E9E73E7}" dt="2024-03-18T20:34:51.150" v="2" actId="6549"/>
          <ac:spMkLst>
            <pc:docMk/>
            <pc:sldMk cId="3906679952" sldId="269"/>
            <ac:spMk id="18" creationId="{08E62A72-4E80-C013-8CE6-527448FB940D}"/>
          </ac:spMkLst>
        </pc:spChg>
        <pc:spChg chg="mod">
          <ac:chgData name="Vaishali Patidar" userId="20f3a4b02e498b85" providerId="LiveId" clId="{0DB45CD7-E239-48F4-8854-1EF67E9E73E7}" dt="2024-03-18T20:37:53.515" v="193" actId="1076"/>
          <ac:spMkLst>
            <pc:docMk/>
            <pc:sldMk cId="3906679952" sldId="269"/>
            <ac:spMk id="19" creationId="{9EAF5919-8BC4-D2AE-E355-FD09CCC9EB5C}"/>
          </ac:spMkLst>
        </pc:spChg>
        <pc:spChg chg="mod">
          <ac:chgData name="Vaishali Patidar" userId="20f3a4b02e498b85" providerId="LiveId" clId="{0DB45CD7-E239-48F4-8854-1EF67E9E73E7}" dt="2024-03-18T20:34:47.502" v="1" actId="6549"/>
          <ac:spMkLst>
            <pc:docMk/>
            <pc:sldMk cId="3906679952" sldId="269"/>
            <ac:spMk id="20" creationId="{05438CFC-7244-EB98-91A3-9E51BFBD908B}"/>
          </ac:spMkLst>
        </pc:spChg>
      </pc:sldChg>
      <pc:sldChg chg="new del">
        <pc:chgData name="Vaishali Patidar" userId="20f3a4b02e498b85" providerId="LiveId" clId="{0DB45CD7-E239-48F4-8854-1EF67E9E73E7}" dt="2024-03-18T21:15:09.293" v="195" actId="2696"/>
        <pc:sldMkLst>
          <pc:docMk/>
          <pc:sldMk cId="1161082247" sldId="271"/>
        </pc:sldMkLst>
      </pc:sldChg>
      <pc:sldChg chg="modSp add mod">
        <pc:chgData name="Vaishali Patidar" userId="20f3a4b02e498b85" providerId="LiveId" clId="{0DB45CD7-E239-48F4-8854-1EF67E9E73E7}" dt="2024-03-18T21:16:06.710" v="251" actId="255"/>
        <pc:sldMkLst>
          <pc:docMk/>
          <pc:sldMk cId="4116673058" sldId="271"/>
        </pc:sldMkLst>
        <pc:spChg chg="mod">
          <ac:chgData name="Vaishali Patidar" userId="20f3a4b02e498b85" providerId="LiveId" clId="{0DB45CD7-E239-48F4-8854-1EF67E9E73E7}" dt="2024-03-18T21:16:06.710" v="251" actId="255"/>
          <ac:spMkLst>
            <pc:docMk/>
            <pc:sldMk cId="4116673058" sldId="271"/>
            <ac:spMk id="5" creationId="{D97F3D41-6CBA-212F-6101-4B28D7EC6E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942A-286E-C84C-A195-CACFD0DD09E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FC0EA-CC05-3F46-8E07-246A77FE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FC0EA-CC05-3F46-8E07-246A77FE4D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113-8524-3217-3E83-7DA62D9B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A8EA5-4A44-774C-76C4-41CF3E57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0A3-E61F-5754-F781-B17CCC3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6521-1088-9290-A059-73914E74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102D-D8C4-E13E-3394-F05A553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F369-48A0-EB76-1C41-F10C1A2A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BE44-9205-39DD-6F59-52875843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C4D2-66A1-4A49-8DA6-643FA971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4FBD-9711-5F40-BE5C-53EDB7F7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B061-FB02-5577-5F0D-0AAEE395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63352-6D56-2B42-86E8-EC13460F5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EA04B-3FE9-BD64-E569-6FBFA3DA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B89F-338F-8AE4-D550-9790E50A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EDA1-E197-FB40-20CF-6F7318A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3AF7-37C2-BBE4-CA4B-28BC3BE5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2089-09A7-DAF6-C9B4-B08FBACE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BB87-2D30-FD2B-26BD-B91A9AEC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702C-C939-F258-9FEA-A174D467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A5D4-79F3-A32D-B256-B72EEE1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D2B6-D502-1B9C-DD08-0139C924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5095-D30B-9258-C383-7C788275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D210-E675-4A63-8888-FAE8062F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7541-F8E6-FB1D-FF62-DB716B21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D858-850F-168F-8357-E421CCA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B807-89AA-F01D-340B-8016E840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1EB0-89C2-110B-BA78-44F56179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E813-366E-8CE4-4A66-A1982FE2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2E7BA-F5B5-953B-6B00-F2684901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43C23-0F1A-BCC4-9A08-C1E70E63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569E-6A8A-1C94-6849-C4A9D530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8A364-ED43-6838-7D5D-8BDDE969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0268-8BB6-E746-68F4-18766E23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DE3FC-1CFC-ED4E-3095-267F7DF5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E2234-04F9-704C-72EF-BC1845845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0800D-055B-2458-10D6-2CC99458E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F72B5-26FE-07BE-30D3-7FE70EF73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72312-410E-2A45-8B42-BCF11AE7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C0505-A27F-5549-677A-E27AA67A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08CB3-564C-BF2A-5373-14FEBE90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7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31A1-323C-95E0-1676-AF4B814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0BF14-1A50-02E3-A2DE-4B225095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9066-0EAD-31A6-771D-8CC59FCD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2A409-232E-F32A-90D0-FD96A883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C8121-C0DA-E850-CC2F-875ED9C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1BD5A-8DFD-D602-57FC-5D78F0E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A62F3-07A1-4A82-F1A4-D73EF976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2F9D-7DFD-E724-21C1-750A4128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D680-337C-73C5-0D53-3BCE1DC4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70997-4F42-4E41-02DF-36E4D2D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4CDB9-51A7-DF1B-AA2E-432DBD84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CC149-0DDB-E6D5-C9B4-0BF0976D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365C-7F46-0727-200A-ADD8857D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9EBE-A08F-DAF5-C350-CB635EB5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F1D7-233D-8773-630B-DC67C5986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897FA-6CF1-A4BE-F511-73686FDE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6EF2-54E2-137E-8CFC-7E7C39C0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B5FE7-F5A5-D5E4-D86D-B49F469B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8E9C-72E5-7FDE-FC71-FC98F92B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0F39-CA0A-F2CB-9188-18BCC185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0CD94-0C2A-8E97-2343-37CBE2D4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8DA7-64FC-3645-A436-0D92CEF51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6355-63FC-5045-8873-BA5A361C7D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8FD2-D59E-9DAF-004E-A0451DC6C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9C59-0172-A73B-941B-A70618D1F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1F70-C9C8-F74F-BB95-7D7084BB3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rfuse.com/news/live-and-online/28196-new-world-series-poker-online-registration-allows-player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numbering-clipar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vectorstock.com/royalty-free-vector/swipe-credit-card-using-credit-card-terminal-vector-2175035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www.freepik.com/premium-vector/man-presenting-diagram-business-man-explaining-chart-presentation-concept-vector-illustration_20435043.ht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en.wikipedia.org/wiki/Capital_One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en.wikipedia.org/wiki/Citibank_(Hong_Kong)" TargetMode="Externa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11" Type="http://schemas.openxmlformats.org/officeDocument/2006/relationships/hyperlink" Target="https://www.pcapainted.org/sponsors/synchrony-financial/" TargetMode="External"/><Relationship Id="rId5" Type="http://schemas.openxmlformats.org/officeDocument/2006/relationships/hyperlink" Target="https://www.wikicorporates.org/wiki/Bank_of_America_Corporation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hyperlink" Target="https://commons.wikimedia.org/wiki/File:Chase_logo_2007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several credit cards&#10;&#10;Description automatically generated">
            <a:extLst>
              <a:ext uri="{FF2B5EF4-FFF2-40B4-BE49-F238E27FC236}">
                <a16:creationId xmlns:a16="http://schemas.microsoft.com/office/drawing/2014/main" id="{9B339AB6-39A9-A662-62C9-C3F27DE58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36"/>
          <a:stretch/>
        </p:blipFill>
        <p:spPr>
          <a:xfrm>
            <a:off x="1744133" y="10"/>
            <a:ext cx="1044786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D89A-3390-82B0-9507-182177CF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63" y="274680"/>
            <a:ext cx="5584037" cy="2810238"/>
          </a:xfrm>
          <a:noFill/>
        </p:spPr>
        <p:txBody>
          <a:bodyPr anchor="t">
            <a:noAutofit/>
          </a:bodyPr>
          <a:lstStyle/>
          <a:p>
            <a:pPr algn="l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Complaints </a:t>
            </a: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Crack the Code: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Selecting the Best Credit Card for You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4B66-1BFC-EF23-6170-F2E33EC80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61" y="4708521"/>
            <a:ext cx="4297105" cy="198424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Ishita Poorey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Vaishali Patidar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Anmol Fernandez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Ogechukwu Onyemaobim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863B4CB-7B16-B0DA-39DA-7B5C8A0EA30D}"/>
              </a:ext>
            </a:extLst>
          </p:cNvPr>
          <p:cNvSpPr txBox="1">
            <a:spLocks/>
          </p:cNvSpPr>
          <p:nvPr/>
        </p:nvSpPr>
        <p:spPr>
          <a:xfrm>
            <a:off x="207161" y="3660996"/>
            <a:ext cx="3973386" cy="4714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Synergy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3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C8EA4E-5153-E4EB-E575-118F9BD0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</a:p>
        </p:txBody>
      </p:sp>
      <p:pic>
        <p:nvPicPr>
          <p:cNvPr id="5" name="Picture 4" descr="A set of numbers in black circles&#10;&#10;Description automatically generated">
            <a:extLst>
              <a:ext uri="{FF2B5EF4-FFF2-40B4-BE49-F238E27FC236}">
                <a16:creationId xmlns:a16="http://schemas.microsoft.com/office/drawing/2014/main" id="{315FFF8A-7BA6-BEAE-1980-97E8417A0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0" r="67482" b="66546"/>
          <a:stretch/>
        </p:blipFill>
        <p:spPr>
          <a:xfrm>
            <a:off x="847465" y="2078708"/>
            <a:ext cx="579026" cy="602169"/>
          </a:xfrm>
          <a:prstGeom prst="rect">
            <a:avLst/>
          </a:prstGeom>
        </p:spPr>
      </p:pic>
      <p:pic>
        <p:nvPicPr>
          <p:cNvPr id="7" name="Picture 6" descr="A set of numbers in black circles&#10;&#10;Description automatically generated">
            <a:extLst>
              <a:ext uri="{FF2B5EF4-FFF2-40B4-BE49-F238E27FC236}">
                <a16:creationId xmlns:a16="http://schemas.microsoft.com/office/drawing/2014/main" id="{5BD9B52A-AD8B-AAB6-C10D-93E90888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140" t="1364" r="34266" b="67910"/>
          <a:stretch/>
        </p:blipFill>
        <p:spPr>
          <a:xfrm>
            <a:off x="857810" y="2796490"/>
            <a:ext cx="568681" cy="553076"/>
          </a:xfrm>
          <a:prstGeom prst="rect">
            <a:avLst/>
          </a:prstGeom>
        </p:spPr>
      </p:pic>
      <p:pic>
        <p:nvPicPr>
          <p:cNvPr id="9" name="Picture 8" descr="A set of numbers in black circles&#10;&#10;Description automatically generated">
            <a:extLst>
              <a:ext uri="{FF2B5EF4-FFF2-40B4-BE49-F238E27FC236}">
                <a16:creationId xmlns:a16="http://schemas.microsoft.com/office/drawing/2014/main" id="{3E57C6AC-DAD1-FE52-FC0E-1D0ADD0DA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784" b="66546"/>
          <a:stretch/>
        </p:blipFill>
        <p:spPr>
          <a:xfrm>
            <a:off x="857810" y="3487623"/>
            <a:ext cx="597907" cy="602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16DE17-2399-A45B-2ADE-4C9098A9CEA7}"/>
              </a:ext>
            </a:extLst>
          </p:cNvPr>
          <p:cNvSpPr txBox="1"/>
          <p:nvPr/>
        </p:nvSpPr>
        <p:spPr>
          <a:xfrm>
            <a:off x="1500137" y="2078708"/>
            <a:ext cx="991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Introduction to Consumer Relationships with Credit Cards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A247F-D1C4-E7A1-314F-74D5F260116D}"/>
              </a:ext>
            </a:extLst>
          </p:cNvPr>
          <p:cNvSpPr txBox="1"/>
          <p:nvPr/>
        </p:nvSpPr>
        <p:spPr>
          <a:xfrm>
            <a:off x="1488802" y="2772821"/>
            <a:ext cx="99075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Complaints and the Impact of Commonality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F4CC0-18BD-B494-D861-1D6CA2D09A8F}"/>
              </a:ext>
            </a:extLst>
          </p:cNvPr>
          <p:cNvSpPr txBox="1"/>
          <p:nvPr/>
        </p:nvSpPr>
        <p:spPr>
          <a:xfrm>
            <a:off x="1510070" y="3462071"/>
            <a:ext cx="99075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Data: Dashboard analysis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set of numbers in black circles&#10;&#10;Description automatically generated">
            <a:extLst>
              <a:ext uri="{FF2B5EF4-FFF2-40B4-BE49-F238E27FC236}">
                <a16:creationId xmlns:a16="http://schemas.microsoft.com/office/drawing/2014/main" id="{495FBCA9-3B88-1654-232C-EE7F66FB4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4" t="35307" r="66824" b="35194"/>
          <a:stretch/>
        </p:blipFill>
        <p:spPr>
          <a:xfrm>
            <a:off x="876691" y="4185320"/>
            <a:ext cx="579026" cy="539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ADA3D3-53AC-17EF-DAEC-1A618A3FB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086" t="35054" r="34847" b="36019"/>
          <a:stretch/>
        </p:blipFill>
        <p:spPr>
          <a:xfrm>
            <a:off x="847465" y="4896538"/>
            <a:ext cx="579026" cy="539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92DFF3-2943-786E-0156-57DE0CCC5001}"/>
              </a:ext>
            </a:extLst>
          </p:cNvPr>
          <p:cNvSpPr txBox="1"/>
          <p:nvPr/>
        </p:nvSpPr>
        <p:spPr>
          <a:xfrm>
            <a:off x="1510070" y="4185320"/>
            <a:ext cx="99075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Breakdown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01EB7-AAB6-C56A-9699-AF39A9A777BA}"/>
              </a:ext>
            </a:extLst>
          </p:cNvPr>
          <p:cNvSpPr txBox="1"/>
          <p:nvPr/>
        </p:nvSpPr>
        <p:spPr>
          <a:xfrm>
            <a:off x="1510069" y="4933689"/>
            <a:ext cx="99075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and holding a credit card and a machine&#10;&#10;Description automatically generated">
            <a:extLst>
              <a:ext uri="{FF2B5EF4-FFF2-40B4-BE49-F238E27FC236}">
                <a16:creationId xmlns:a16="http://schemas.microsoft.com/office/drawing/2014/main" id="{D9929D4B-8020-FBEB-DDCC-9CDAC00B1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9160"/>
          <a:stretch/>
        </p:blipFill>
        <p:spPr>
          <a:xfrm>
            <a:off x="605837" y="524010"/>
            <a:ext cx="4684955" cy="5809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0A95-3EEE-CB8D-0AB8-F3171906E529}"/>
              </a:ext>
            </a:extLst>
          </p:cNvPr>
          <p:cNvSpPr txBox="1"/>
          <p:nvPr/>
        </p:nvSpPr>
        <p:spPr>
          <a:xfrm>
            <a:off x="5900208" y="1850640"/>
            <a:ext cx="6291791" cy="2166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Purchases can make consumers </a:t>
            </a:r>
            <a:r>
              <a:rPr kumimoji="0" lang="en-US" sz="2200" b="1" i="1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vulnerable</a:t>
            </a:r>
            <a:r>
              <a:rPr kumimoji="0" lang="en-US" sz="22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to:</a:t>
            </a:r>
          </a:p>
          <a:p>
            <a:pPr marL="45720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Unexpected Charges</a:t>
            </a:r>
          </a:p>
          <a:p>
            <a:pPr marL="45720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Mystery Fees</a:t>
            </a:r>
          </a:p>
          <a:p>
            <a:pPr marL="45720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Overdraft Penalties</a:t>
            </a:r>
          </a:p>
          <a:p>
            <a:pPr marL="45720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Sky High Interest Rates</a:t>
            </a:r>
          </a:p>
          <a:p>
            <a:pPr marL="45720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Identity Theft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F19A476-F95A-9D24-A457-3660EC564B95}"/>
              </a:ext>
            </a:extLst>
          </p:cNvPr>
          <p:cNvSpPr txBox="1">
            <a:spLocks/>
          </p:cNvSpPr>
          <p:nvPr/>
        </p:nvSpPr>
        <p:spPr>
          <a:xfrm>
            <a:off x="5900208" y="4504319"/>
            <a:ext cx="6171491" cy="1670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1pPr>
            <a:lvl2pPr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How they </a:t>
            </a:r>
            <a:r>
              <a:rPr lang="en-US" sz="1660" b="1" dirty="0">
                <a:latin typeface="Arial" panose="020B0604020202020204" pitchFamily="34" charset="0"/>
                <a:cs typeface="Arial" panose="020B0604020202020204" pitchFamily="34" charset="0"/>
              </a:rPr>
              <a:t>respond</a:t>
            </a:r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 to these issues is important but:</a:t>
            </a:r>
          </a:p>
          <a:p>
            <a:pPr lvl="1"/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Who can they </a:t>
            </a:r>
            <a:r>
              <a:rPr lang="en-US" sz="1660" b="1" dirty="0"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 to resolve them?</a:t>
            </a:r>
          </a:p>
          <a:p>
            <a:pPr lvl="1"/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1660" b="1" dirty="0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 be taken seriously?</a:t>
            </a:r>
          </a:p>
          <a:p>
            <a:pPr lvl="1"/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Are safeguards in place to </a:t>
            </a:r>
            <a:r>
              <a:rPr lang="en-US" sz="1660" b="1" dirty="0"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en-US" sz="1660" dirty="0">
                <a:latin typeface="Arial" panose="020B0604020202020204" pitchFamily="34" charset="0"/>
                <a:cs typeface="Arial" panose="020B0604020202020204" pitchFamily="34" charset="0"/>
              </a:rPr>
              <a:t> them in the future?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4CE95F3-71BB-37FD-F455-BF72285D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209" y="97962"/>
            <a:ext cx="6171492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Credit Cards: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i="1" u="sng" dirty="0">
                <a:latin typeface="Arial" panose="020B0604020202020204" pitchFamily="34" charset="0"/>
                <a:cs typeface="Arial" panose="020B0604020202020204" pitchFamily="34" charset="0"/>
              </a:rPr>
              <a:t>Convenience at a Cost</a:t>
            </a:r>
          </a:p>
        </p:txBody>
      </p:sp>
    </p:spTree>
    <p:extLst>
      <p:ext uri="{BB962C8B-B14F-4D97-AF65-F5344CB8AC3E}">
        <p14:creationId xmlns:p14="http://schemas.microsoft.com/office/powerpoint/2010/main" val="172430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tanding next to a board&#10;&#10;Description automatically generated">
            <a:extLst>
              <a:ext uri="{FF2B5EF4-FFF2-40B4-BE49-F238E27FC236}">
                <a16:creationId xmlns:a16="http://schemas.microsoft.com/office/drawing/2014/main" id="{6743E0DC-42C2-D533-8FC1-D89E99ACE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9374" y="532490"/>
            <a:ext cx="4674433" cy="5809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0A95-3EEE-CB8D-0AB8-F3171906E529}"/>
              </a:ext>
            </a:extLst>
          </p:cNvPr>
          <p:cNvSpPr txBox="1"/>
          <p:nvPr/>
        </p:nvSpPr>
        <p:spPr>
          <a:xfrm>
            <a:off x="5878943" y="1850640"/>
            <a:ext cx="6291791" cy="3954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Transitioning to the Data Dashboard: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kumimoji="0" lang="en-US" sz="22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insight </a:t>
            </a:r>
            <a:r>
              <a:rPr kumimoji="0" lang="en-US" sz="220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into consumer experiences when seeking </a:t>
            </a:r>
            <a:r>
              <a:rPr kumimoji="0" lang="en-US" sz="22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kumimoji="0" lang="en-US" sz="220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their issues.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Highlighting </a:t>
            </a:r>
            <a:r>
              <a:rPr lang="en-US" sz="2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consumer complaints:</a:t>
            </a:r>
          </a:p>
          <a:p>
            <a:pPr marL="1714500" lvl="3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</a:p>
          <a:p>
            <a:pPr marL="1714500" lvl="3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20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pPr marL="1714500" lvl="3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US" sz="2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ratings after reaching out to Customer Service.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34CE95F3-71BB-37FD-F455-BF72285D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95" y="110297"/>
            <a:ext cx="65780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Delving Into the Data: </a:t>
            </a:r>
            <a:br>
              <a:rPr lang="en-US" sz="5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u="sng" dirty="0">
                <a:latin typeface="Arial" panose="020B0604020202020204" pitchFamily="34" charset="0"/>
                <a:cs typeface="Arial" panose="020B0604020202020204" pitchFamily="34" charset="0"/>
              </a:rPr>
              <a:t>Do Consumers feel Supported?</a:t>
            </a:r>
          </a:p>
        </p:txBody>
      </p:sp>
    </p:spTree>
    <p:extLst>
      <p:ext uri="{BB962C8B-B14F-4D97-AF65-F5344CB8AC3E}">
        <p14:creationId xmlns:p14="http://schemas.microsoft.com/office/powerpoint/2010/main" val="240359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E473E-D782-38F7-B9CB-53D75D9FCD9B}"/>
              </a:ext>
            </a:extLst>
          </p:cNvPr>
          <p:cNvSpPr/>
          <p:nvPr/>
        </p:nvSpPr>
        <p:spPr>
          <a:xfrm>
            <a:off x="550419" y="2937062"/>
            <a:ext cx="3087436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AE60A3-86AA-4C79-98DB-893F72FBA357}"/>
              </a:ext>
            </a:extLst>
          </p:cNvPr>
          <p:cNvSpPr/>
          <p:nvPr/>
        </p:nvSpPr>
        <p:spPr>
          <a:xfrm>
            <a:off x="2144711" y="4199272"/>
            <a:ext cx="3087436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D13BD-7EDD-5847-837B-08199186D609}"/>
              </a:ext>
            </a:extLst>
          </p:cNvPr>
          <p:cNvSpPr/>
          <p:nvPr/>
        </p:nvSpPr>
        <p:spPr>
          <a:xfrm>
            <a:off x="585483" y="5461482"/>
            <a:ext cx="3087436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05D74D-5D1B-AE16-2604-BA6D1EEAF2E5}"/>
              </a:ext>
            </a:extLst>
          </p:cNvPr>
          <p:cNvSpPr/>
          <p:nvPr/>
        </p:nvSpPr>
        <p:spPr>
          <a:xfrm>
            <a:off x="2094137" y="1679655"/>
            <a:ext cx="3087436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F0A95-3EEE-CB8D-0AB8-F3171906E529}"/>
              </a:ext>
            </a:extLst>
          </p:cNvPr>
          <p:cNvSpPr txBox="1"/>
          <p:nvPr/>
        </p:nvSpPr>
        <p:spPr>
          <a:xfrm>
            <a:off x="5827094" y="1633935"/>
            <a:ext cx="6364906" cy="1682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often focus on Credit Card Company offerings that appeal to a </a:t>
            </a:r>
            <a:r>
              <a:rPr kumimoji="0" lang="en-US" sz="22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transactional relationship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Low APR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Points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Cash Back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F19A476-F95A-9D24-A457-3660EC564B95}"/>
              </a:ext>
            </a:extLst>
          </p:cNvPr>
          <p:cNvSpPr txBox="1">
            <a:spLocks/>
          </p:cNvSpPr>
          <p:nvPr/>
        </p:nvSpPr>
        <p:spPr>
          <a:xfrm>
            <a:off x="5817631" y="3699422"/>
            <a:ext cx="5648627" cy="946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1pPr>
            <a:lvl2pPr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Non-Monetary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incentives should also impact which Credit Card Companies we choose to do business with: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F2F024-F506-5215-4E41-B327866AFAFA}"/>
              </a:ext>
            </a:extLst>
          </p:cNvPr>
          <p:cNvSpPr txBox="1">
            <a:spLocks/>
          </p:cNvSpPr>
          <p:nvPr/>
        </p:nvSpPr>
        <p:spPr>
          <a:xfrm>
            <a:off x="5660009" y="121498"/>
            <a:ext cx="6651891" cy="11307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5800" b="1" dirty="0">
                <a:latin typeface="Arial" panose="020B0604020202020204" pitchFamily="34" charset="0"/>
                <a:cs typeface="Arial" panose="020B0604020202020204" pitchFamily="34" charset="0"/>
              </a:rPr>
              <a:t>Top 5 Providers: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i="1" u="sng" dirty="0">
                <a:latin typeface="Arial" panose="020B0604020202020204" pitchFamily="34" charset="0"/>
                <a:cs typeface="Arial" panose="020B0604020202020204" pitchFamily="34" charset="0"/>
              </a:rPr>
              <a:t>The Choice is Yours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18284-08D0-405D-F181-686EC14C5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63164" y="4230382"/>
            <a:ext cx="1650530" cy="901494"/>
          </a:xfrm>
          <a:prstGeom prst="rect">
            <a:avLst/>
          </a:prstGeom>
        </p:spPr>
      </p:pic>
      <p:pic>
        <p:nvPicPr>
          <p:cNvPr id="10" name="Picture 9" descr="A blue and red logo&#10;&#10;Description automatically generated">
            <a:extLst>
              <a:ext uri="{FF2B5EF4-FFF2-40B4-BE49-F238E27FC236}">
                <a16:creationId xmlns:a16="http://schemas.microsoft.com/office/drawing/2014/main" id="{E5C4B3CE-F3D1-1426-6F3D-8BC609AFB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75052" y="1810520"/>
            <a:ext cx="1125606" cy="731644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B8ABDBE6-80A4-567A-4F57-255D368B3B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33721" y="3284934"/>
            <a:ext cx="1920832" cy="360156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FF9DCD7-2ED5-4873-42B1-119FF1E8D4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0001" y="5524771"/>
            <a:ext cx="2438400" cy="8593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886842-1AD2-1B28-8C48-010BF5009704}"/>
              </a:ext>
            </a:extLst>
          </p:cNvPr>
          <p:cNvSpPr/>
          <p:nvPr/>
        </p:nvSpPr>
        <p:spPr>
          <a:xfrm>
            <a:off x="550419" y="443346"/>
            <a:ext cx="3087436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red logo&#10;&#10;Description automatically generated">
            <a:extLst>
              <a:ext uri="{FF2B5EF4-FFF2-40B4-BE49-F238E27FC236}">
                <a16:creationId xmlns:a16="http://schemas.microsoft.com/office/drawing/2014/main" id="{7D9568F2-E698-D955-7E4A-E5B9540D8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64262" y="592084"/>
            <a:ext cx="2110790" cy="757965"/>
          </a:xfrm>
          <a:prstGeom prst="rect">
            <a:avLst/>
          </a:prstGeo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AEF00B43-27AC-D276-6927-02DE314DCF41}"/>
              </a:ext>
            </a:extLst>
          </p:cNvPr>
          <p:cNvSpPr txBox="1">
            <a:spLocks/>
          </p:cNvSpPr>
          <p:nvPr/>
        </p:nvSpPr>
        <p:spPr>
          <a:xfrm>
            <a:off x="5852503" y="4800600"/>
            <a:ext cx="5613755" cy="1655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1pPr>
            <a:lvl2pPr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Quality Customer Service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 of Responsiveness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 Accountability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Opportunity to review performance</a:t>
            </a:r>
          </a:p>
        </p:txBody>
      </p:sp>
    </p:spTree>
    <p:extLst>
      <p:ext uri="{BB962C8B-B14F-4D97-AF65-F5344CB8AC3E}">
        <p14:creationId xmlns:p14="http://schemas.microsoft.com/office/powerpoint/2010/main" val="18226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gradient on a surface&#10;&#10;Description automatically generated with medium confidence">
            <a:extLst>
              <a:ext uri="{FF2B5EF4-FFF2-40B4-BE49-F238E27FC236}">
                <a16:creationId xmlns:a16="http://schemas.microsoft.com/office/drawing/2014/main" id="{E8A83B67-7FB8-EECA-670C-1E21E315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49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91B7E2-1083-01CE-9BE1-975A50B9BF22}"/>
              </a:ext>
            </a:extLst>
          </p:cNvPr>
          <p:cNvSpPr txBox="1"/>
          <p:nvPr/>
        </p:nvSpPr>
        <p:spPr>
          <a:xfrm>
            <a:off x="339166" y="377190"/>
            <a:ext cx="11513667" cy="6103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97F3D41-6CBA-212F-6101-4B28D7EC6E33}"/>
              </a:ext>
            </a:extLst>
          </p:cNvPr>
          <p:cNvSpPr txBox="1">
            <a:spLocks/>
          </p:cNvSpPr>
          <p:nvPr/>
        </p:nvSpPr>
        <p:spPr>
          <a:xfrm>
            <a:off x="1517035" y="2999099"/>
            <a:ext cx="9157930" cy="429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1pPr>
            <a:lvl2pPr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What is more important to YOU?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1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gradient on a surface&#10;&#10;Description automatically generated with medium confidence">
            <a:extLst>
              <a:ext uri="{FF2B5EF4-FFF2-40B4-BE49-F238E27FC236}">
                <a16:creationId xmlns:a16="http://schemas.microsoft.com/office/drawing/2014/main" id="{E8A83B67-7FB8-EECA-670C-1E21E315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49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91B7E2-1083-01CE-9BE1-975A50B9BF22}"/>
              </a:ext>
            </a:extLst>
          </p:cNvPr>
          <p:cNvSpPr txBox="1"/>
          <p:nvPr/>
        </p:nvSpPr>
        <p:spPr>
          <a:xfrm>
            <a:off x="339166" y="377190"/>
            <a:ext cx="11513667" cy="6103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97F3D41-6CBA-212F-6101-4B28D7EC6E33}"/>
              </a:ext>
            </a:extLst>
          </p:cNvPr>
          <p:cNvSpPr txBox="1">
            <a:spLocks/>
          </p:cNvSpPr>
          <p:nvPr/>
        </p:nvSpPr>
        <p:spPr>
          <a:xfrm>
            <a:off x="1517035" y="2999099"/>
            <a:ext cx="9157930" cy="429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1pPr>
            <a:lvl2pPr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7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229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Complaints  Crack the Code: Selecting the Best Credit Card for You</vt:lpstr>
      <vt:lpstr>Presentation Overview</vt:lpstr>
      <vt:lpstr>Credit Cards:  Convenience at a Cost</vt:lpstr>
      <vt:lpstr>Delving Into the Data:   Do Consumers feel Supported?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Ogechukwu Onyemaobim</dc:creator>
  <cp:lastModifiedBy>Vaishali Patidar</cp:lastModifiedBy>
  <cp:revision>60</cp:revision>
  <dcterms:created xsi:type="dcterms:W3CDTF">2024-03-17T18:05:53Z</dcterms:created>
  <dcterms:modified xsi:type="dcterms:W3CDTF">2024-04-27T00:21:02Z</dcterms:modified>
</cp:coreProperties>
</file>