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7"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9" r:id="rId14"/>
    <p:sldId id="270" r:id="rId15"/>
    <p:sldId id="268"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snapToGrid="0">
      <p:cViewPr varScale="1">
        <p:scale>
          <a:sx n="71" d="100"/>
          <a:sy n="71" d="100"/>
        </p:scale>
        <p:origin x="60" y="9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C19E97-C622-4764-85D6-D0E6965FB20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125CFB42-D352-4584-B1A3-5DFD215E7D6A}" type="pres">
      <dgm:prSet presAssocID="{64C19E97-C622-4764-85D6-D0E6965FB20A}" presName="Name0" presStyleCnt="0">
        <dgm:presLayoutVars>
          <dgm:chMax val="7"/>
          <dgm:chPref val="7"/>
          <dgm:dir/>
        </dgm:presLayoutVars>
      </dgm:prSet>
      <dgm:spPr/>
    </dgm:pt>
    <dgm:pt modelId="{D687AF90-7CFF-45EA-930A-8F95BC3938DD}" type="pres">
      <dgm:prSet presAssocID="{64C19E97-C622-4764-85D6-D0E6965FB20A}" presName="Name1" presStyleCnt="0"/>
      <dgm:spPr/>
    </dgm:pt>
    <dgm:pt modelId="{A472DA53-1740-46FA-9E57-CB9D2189BF39}" type="pres">
      <dgm:prSet presAssocID="{64C19E97-C622-4764-85D6-D0E6965FB20A}" presName="cycle" presStyleCnt="0"/>
      <dgm:spPr/>
    </dgm:pt>
    <dgm:pt modelId="{85FF4BC2-4E4E-4B08-A15C-C898751ED246}" type="pres">
      <dgm:prSet presAssocID="{64C19E97-C622-4764-85D6-D0E6965FB20A}" presName="srcNode" presStyleLbl="node1" presStyleIdx="0" presStyleCnt="0"/>
      <dgm:spPr/>
    </dgm:pt>
    <dgm:pt modelId="{7E5BD339-8B29-4F22-9930-5AAD6B09A9E6}" type="pres">
      <dgm:prSet presAssocID="{64C19E97-C622-4764-85D6-D0E6965FB20A}" presName="conn" presStyleLbl="parChTrans1D2" presStyleIdx="0" presStyleCnt="1"/>
      <dgm:spPr/>
    </dgm:pt>
    <dgm:pt modelId="{3EA310B2-789A-4936-B3E9-5E93FEE64B29}" type="pres">
      <dgm:prSet presAssocID="{64C19E97-C622-4764-85D6-D0E6965FB20A}" presName="extraNode" presStyleLbl="node1" presStyleIdx="0" presStyleCnt="0"/>
      <dgm:spPr/>
    </dgm:pt>
    <dgm:pt modelId="{A67152A6-2C58-4CDD-ACFC-07B5F5628C2B}" type="pres">
      <dgm:prSet presAssocID="{64C19E97-C622-4764-85D6-D0E6965FB20A}" presName="dstNode" presStyleLbl="node1" presStyleIdx="0" presStyleCnt="0"/>
      <dgm:spPr/>
    </dgm:pt>
  </dgm:ptLst>
  <dgm:cxnLst>
    <dgm:cxn modelId="{C8E49B46-1CE5-44F7-871D-A6D1F4401803}" type="presOf" srcId="{64C19E97-C622-4764-85D6-D0E6965FB20A}" destId="{125CFB42-D352-4584-B1A3-5DFD215E7D6A}" srcOrd="0" destOrd="0" presId="urn:microsoft.com/office/officeart/2008/layout/VerticalCurvedList"/>
    <dgm:cxn modelId="{9651DC6F-D0C1-4007-93CE-E8BC807A7157}" type="presParOf" srcId="{125CFB42-D352-4584-B1A3-5DFD215E7D6A}" destId="{D687AF90-7CFF-45EA-930A-8F95BC3938DD}" srcOrd="0" destOrd="0" presId="urn:microsoft.com/office/officeart/2008/layout/VerticalCurvedList"/>
    <dgm:cxn modelId="{10141CB5-238A-4CD8-A75B-D11AF6325D94}" type="presParOf" srcId="{D687AF90-7CFF-45EA-930A-8F95BC3938DD}" destId="{A472DA53-1740-46FA-9E57-CB9D2189BF39}" srcOrd="0" destOrd="0" presId="urn:microsoft.com/office/officeart/2008/layout/VerticalCurvedList"/>
    <dgm:cxn modelId="{41C0B24C-E8A9-45AC-97BA-D6F330A36BEC}" type="presParOf" srcId="{A472DA53-1740-46FA-9E57-CB9D2189BF39}" destId="{85FF4BC2-4E4E-4B08-A15C-C898751ED246}" srcOrd="0" destOrd="0" presId="urn:microsoft.com/office/officeart/2008/layout/VerticalCurvedList"/>
    <dgm:cxn modelId="{B8A9DBF6-21A3-4659-A281-B195ED292987}" type="presParOf" srcId="{A472DA53-1740-46FA-9E57-CB9D2189BF39}" destId="{7E5BD339-8B29-4F22-9930-5AAD6B09A9E6}" srcOrd="1" destOrd="0" presId="urn:microsoft.com/office/officeart/2008/layout/VerticalCurvedList"/>
    <dgm:cxn modelId="{06A079C2-B67B-4FCE-BF96-72B57B0C86AA}" type="presParOf" srcId="{A472DA53-1740-46FA-9E57-CB9D2189BF39}" destId="{3EA310B2-789A-4936-B3E9-5E93FEE64B29}" srcOrd="2" destOrd="0" presId="urn:microsoft.com/office/officeart/2008/layout/VerticalCurvedList"/>
    <dgm:cxn modelId="{467C46E4-A517-4181-AAE1-88F97A12103F}" type="presParOf" srcId="{A472DA53-1740-46FA-9E57-CB9D2189BF39}" destId="{A67152A6-2C58-4CDD-ACFC-07B5F5628C2B}" srcOrd="3"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5BEFD2-2F67-46AC-8C39-7E7A18671E4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C7428B7C-1E6E-4AB1-B255-91FD3708AC70}">
      <dgm:prSet phldrT="[Text]"/>
      <dgm:spPr/>
      <dgm:t>
        <a:bodyPr/>
        <a:lstStyle/>
        <a:p>
          <a:r>
            <a:rPr lang="en-US" dirty="0"/>
            <a:t>Reading dataset and performing EDA.</a:t>
          </a:r>
          <a:endParaRPr lang="en-IN" dirty="0"/>
        </a:p>
      </dgm:t>
    </dgm:pt>
    <dgm:pt modelId="{D7F2AE6D-3A4E-4088-9BE1-9EAF75226EFF}" type="parTrans" cxnId="{53B62630-36E0-4DA6-B78A-717C6C8839CC}">
      <dgm:prSet/>
      <dgm:spPr/>
      <dgm:t>
        <a:bodyPr/>
        <a:lstStyle/>
        <a:p>
          <a:endParaRPr lang="en-IN"/>
        </a:p>
      </dgm:t>
    </dgm:pt>
    <dgm:pt modelId="{C6B0624F-30A0-4577-9C37-A9E2088EAB73}" type="sibTrans" cxnId="{53B62630-36E0-4DA6-B78A-717C6C8839CC}">
      <dgm:prSet/>
      <dgm:spPr/>
      <dgm:t>
        <a:bodyPr/>
        <a:lstStyle/>
        <a:p>
          <a:endParaRPr lang="en-IN"/>
        </a:p>
      </dgm:t>
    </dgm:pt>
    <dgm:pt modelId="{515DC933-C373-407E-8B4A-E72F336E053B}">
      <dgm:prSet phldrT="[Text]"/>
      <dgm:spPr/>
      <dgm:t>
        <a:bodyPr/>
        <a:lstStyle/>
        <a:p>
          <a:r>
            <a:rPr lang="en-US" dirty="0"/>
            <a:t>Data Visualization</a:t>
          </a:r>
          <a:endParaRPr lang="en-IN" dirty="0"/>
        </a:p>
      </dgm:t>
    </dgm:pt>
    <dgm:pt modelId="{16A1F8B8-2835-40A5-A959-B51D7E41DB64}" type="parTrans" cxnId="{BC7A040A-2050-433E-81D6-0E8A716A5E62}">
      <dgm:prSet/>
      <dgm:spPr/>
      <dgm:t>
        <a:bodyPr/>
        <a:lstStyle/>
        <a:p>
          <a:endParaRPr lang="en-IN"/>
        </a:p>
      </dgm:t>
    </dgm:pt>
    <dgm:pt modelId="{4C49F47D-BDE7-4AE9-BAE9-4556ABF45ED0}" type="sibTrans" cxnId="{BC7A040A-2050-433E-81D6-0E8A716A5E62}">
      <dgm:prSet/>
      <dgm:spPr/>
      <dgm:t>
        <a:bodyPr/>
        <a:lstStyle/>
        <a:p>
          <a:endParaRPr lang="en-IN"/>
        </a:p>
      </dgm:t>
    </dgm:pt>
    <dgm:pt modelId="{09E5A8F6-B21B-4FEE-9632-8C98EFC00EF7}">
      <dgm:prSet phldrT="[Text]"/>
      <dgm:spPr/>
      <dgm:t>
        <a:bodyPr/>
        <a:lstStyle/>
        <a:p>
          <a:r>
            <a:rPr lang="en-US" dirty="0"/>
            <a:t>Training model using machine learning algorithm</a:t>
          </a:r>
        </a:p>
      </dgm:t>
    </dgm:pt>
    <dgm:pt modelId="{F0304850-3CEB-4C15-9B89-7B19CF998672}" type="sibTrans" cxnId="{7480710D-6F3F-4D0B-A953-F133F1E685C7}">
      <dgm:prSet/>
      <dgm:spPr/>
      <dgm:t>
        <a:bodyPr/>
        <a:lstStyle/>
        <a:p>
          <a:endParaRPr lang="en-IN"/>
        </a:p>
      </dgm:t>
    </dgm:pt>
    <dgm:pt modelId="{ADEF09E9-6603-4AD0-8661-233BA3C7917D}" type="parTrans" cxnId="{7480710D-6F3F-4D0B-A953-F133F1E685C7}">
      <dgm:prSet/>
      <dgm:spPr/>
      <dgm:t>
        <a:bodyPr/>
        <a:lstStyle/>
        <a:p>
          <a:endParaRPr lang="en-IN"/>
        </a:p>
      </dgm:t>
    </dgm:pt>
    <dgm:pt modelId="{64E7FB57-918B-4A79-88FB-48A6D063F302}" type="pres">
      <dgm:prSet presAssocID="{DB5BEFD2-2F67-46AC-8C39-7E7A18671E4C}" presName="linear" presStyleCnt="0">
        <dgm:presLayoutVars>
          <dgm:dir/>
          <dgm:animLvl val="lvl"/>
          <dgm:resizeHandles val="exact"/>
        </dgm:presLayoutVars>
      </dgm:prSet>
      <dgm:spPr/>
    </dgm:pt>
    <dgm:pt modelId="{E3EC7507-EA6F-497A-8CA4-FC3E082E7A4E}" type="pres">
      <dgm:prSet presAssocID="{C7428B7C-1E6E-4AB1-B255-91FD3708AC70}" presName="parentLin" presStyleCnt="0"/>
      <dgm:spPr/>
    </dgm:pt>
    <dgm:pt modelId="{235A2952-6A4B-4280-BED6-D5D6BD73FC8C}" type="pres">
      <dgm:prSet presAssocID="{C7428B7C-1E6E-4AB1-B255-91FD3708AC70}" presName="parentLeftMargin" presStyleLbl="node1" presStyleIdx="0" presStyleCnt="3"/>
      <dgm:spPr/>
    </dgm:pt>
    <dgm:pt modelId="{CCC31C79-1744-4E89-9907-398C3CBB93B6}" type="pres">
      <dgm:prSet presAssocID="{C7428B7C-1E6E-4AB1-B255-91FD3708AC70}" presName="parentText" presStyleLbl="node1" presStyleIdx="0" presStyleCnt="3">
        <dgm:presLayoutVars>
          <dgm:chMax val="0"/>
          <dgm:bulletEnabled val="1"/>
        </dgm:presLayoutVars>
      </dgm:prSet>
      <dgm:spPr/>
    </dgm:pt>
    <dgm:pt modelId="{7FA2A2A6-C0F3-4D3D-ACBD-D844AD100E26}" type="pres">
      <dgm:prSet presAssocID="{C7428B7C-1E6E-4AB1-B255-91FD3708AC70}" presName="negativeSpace" presStyleCnt="0"/>
      <dgm:spPr/>
    </dgm:pt>
    <dgm:pt modelId="{7B7E3E5B-55F7-412A-960C-DD44CFD36FF3}" type="pres">
      <dgm:prSet presAssocID="{C7428B7C-1E6E-4AB1-B255-91FD3708AC70}" presName="childText" presStyleLbl="conFgAcc1" presStyleIdx="0" presStyleCnt="3">
        <dgm:presLayoutVars>
          <dgm:bulletEnabled val="1"/>
        </dgm:presLayoutVars>
      </dgm:prSet>
      <dgm:spPr/>
    </dgm:pt>
    <dgm:pt modelId="{A429E895-6D11-436D-BC26-A7227760FA99}" type="pres">
      <dgm:prSet presAssocID="{C6B0624F-30A0-4577-9C37-A9E2088EAB73}" presName="spaceBetweenRectangles" presStyleCnt="0"/>
      <dgm:spPr/>
    </dgm:pt>
    <dgm:pt modelId="{ACCAD1EC-0A09-48F3-98B7-C7D4F151106D}" type="pres">
      <dgm:prSet presAssocID="{515DC933-C373-407E-8B4A-E72F336E053B}" presName="parentLin" presStyleCnt="0"/>
      <dgm:spPr/>
    </dgm:pt>
    <dgm:pt modelId="{A825B424-32E8-4ECC-BF3B-7BEDE563DC3C}" type="pres">
      <dgm:prSet presAssocID="{515DC933-C373-407E-8B4A-E72F336E053B}" presName="parentLeftMargin" presStyleLbl="node1" presStyleIdx="0" presStyleCnt="3"/>
      <dgm:spPr/>
    </dgm:pt>
    <dgm:pt modelId="{336D7E07-4C7C-48F0-B914-3BFEE522E0BD}" type="pres">
      <dgm:prSet presAssocID="{515DC933-C373-407E-8B4A-E72F336E053B}" presName="parentText" presStyleLbl="node1" presStyleIdx="1" presStyleCnt="3" custLinFactNeighborX="15873" custLinFactNeighborY="2049">
        <dgm:presLayoutVars>
          <dgm:chMax val="0"/>
          <dgm:bulletEnabled val="1"/>
        </dgm:presLayoutVars>
      </dgm:prSet>
      <dgm:spPr/>
    </dgm:pt>
    <dgm:pt modelId="{8400CD44-19E4-497C-97C9-4A7EF1F81DD0}" type="pres">
      <dgm:prSet presAssocID="{515DC933-C373-407E-8B4A-E72F336E053B}" presName="negativeSpace" presStyleCnt="0"/>
      <dgm:spPr/>
    </dgm:pt>
    <dgm:pt modelId="{5B903711-0E34-4060-8CBF-0AC1FF4EF0F6}" type="pres">
      <dgm:prSet presAssocID="{515DC933-C373-407E-8B4A-E72F336E053B}" presName="childText" presStyleLbl="conFgAcc1" presStyleIdx="1" presStyleCnt="3">
        <dgm:presLayoutVars>
          <dgm:bulletEnabled val="1"/>
        </dgm:presLayoutVars>
      </dgm:prSet>
      <dgm:spPr/>
    </dgm:pt>
    <dgm:pt modelId="{A3559DC2-1F4A-46E5-9191-B5ACBF4BBC68}" type="pres">
      <dgm:prSet presAssocID="{4C49F47D-BDE7-4AE9-BAE9-4556ABF45ED0}" presName="spaceBetweenRectangles" presStyleCnt="0"/>
      <dgm:spPr/>
    </dgm:pt>
    <dgm:pt modelId="{207A5711-81D3-4616-984D-D9AD844D7515}" type="pres">
      <dgm:prSet presAssocID="{09E5A8F6-B21B-4FEE-9632-8C98EFC00EF7}" presName="parentLin" presStyleCnt="0"/>
      <dgm:spPr/>
    </dgm:pt>
    <dgm:pt modelId="{EFDA95A6-6B82-4396-A08C-FD7EF2559AEB}" type="pres">
      <dgm:prSet presAssocID="{09E5A8F6-B21B-4FEE-9632-8C98EFC00EF7}" presName="parentLeftMargin" presStyleLbl="node1" presStyleIdx="1" presStyleCnt="3"/>
      <dgm:spPr/>
    </dgm:pt>
    <dgm:pt modelId="{74E720B9-1135-4CBE-AE82-93C79119B796}" type="pres">
      <dgm:prSet presAssocID="{09E5A8F6-B21B-4FEE-9632-8C98EFC00EF7}" presName="parentText" presStyleLbl="node1" presStyleIdx="2" presStyleCnt="3">
        <dgm:presLayoutVars>
          <dgm:chMax val="0"/>
          <dgm:bulletEnabled val="1"/>
        </dgm:presLayoutVars>
      </dgm:prSet>
      <dgm:spPr/>
    </dgm:pt>
    <dgm:pt modelId="{F1540ACF-5AE8-47D5-80E6-C8F78526B65E}" type="pres">
      <dgm:prSet presAssocID="{09E5A8F6-B21B-4FEE-9632-8C98EFC00EF7}" presName="negativeSpace" presStyleCnt="0"/>
      <dgm:spPr/>
    </dgm:pt>
    <dgm:pt modelId="{B25E9641-ADE8-447A-8EE8-855646A9BA55}" type="pres">
      <dgm:prSet presAssocID="{09E5A8F6-B21B-4FEE-9632-8C98EFC00EF7}" presName="childText" presStyleLbl="conFgAcc1" presStyleIdx="2" presStyleCnt="3">
        <dgm:presLayoutVars>
          <dgm:bulletEnabled val="1"/>
        </dgm:presLayoutVars>
      </dgm:prSet>
      <dgm:spPr/>
    </dgm:pt>
  </dgm:ptLst>
  <dgm:cxnLst>
    <dgm:cxn modelId="{BC7A040A-2050-433E-81D6-0E8A716A5E62}" srcId="{DB5BEFD2-2F67-46AC-8C39-7E7A18671E4C}" destId="{515DC933-C373-407E-8B4A-E72F336E053B}" srcOrd="1" destOrd="0" parTransId="{16A1F8B8-2835-40A5-A959-B51D7E41DB64}" sibTransId="{4C49F47D-BDE7-4AE9-BAE9-4556ABF45ED0}"/>
    <dgm:cxn modelId="{7480710D-6F3F-4D0B-A953-F133F1E685C7}" srcId="{DB5BEFD2-2F67-46AC-8C39-7E7A18671E4C}" destId="{09E5A8F6-B21B-4FEE-9632-8C98EFC00EF7}" srcOrd="2" destOrd="0" parTransId="{ADEF09E9-6603-4AD0-8661-233BA3C7917D}" sibTransId="{F0304850-3CEB-4C15-9B89-7B19CF998672}"/>
    <dgm:cxn modelId="{E771190F-2629-49C1-8F72-77486AEEC649}" type="presOf" srcId="{09E5A8F6-B21B-4FEE-9632-8C98EFC00EF7}" destId="{74E720B9-1135-4CBE-AE82-93C79119B796}" srcOrd="1" destOrd="0" presId="urn:microsoft.com/office/officeart/2005/8/layout/list1"/>
    <dgm:cxn modelId="{908C8326-AF26-4B1E-B212-2959027E5246}" type="presOf" srcId="{515DC933-C373-407E-8B4A-E72F336E053B}" destId="{336D7E07-4C7C-48F0-B914-3BFEE522E0BD}" srcOrd="1" destOrd="0" presId="urn:microsoft.com/office/officeart/2005/8/layout/list1"/>
    <dgm:cxn modelId="{53B62630-36E0-4DA6-B78A-717C6C8839CC}" srcId="{DB5BEFD2-2F67-46AC-8C39-7E7A18671E4C}" destId="{C7428B7C-1E6E-4AB1-B255-91FD3708AC70}" srcOrd="0" destOrd="0" parTransId="{D7F2AE6D-3A4E-4088-9BE1-9EAF75226EFF}" sibTransId="{C6B0624F-30A0-4577-9C37-A9E2088EAB73}"/>
    <dgm:cxn modelId="{D301505C-D3FB-4F08-8FC3-12A030E2C3C9}" type="presOf" srcId="{09E5A8F6-B21B-4FEE-9632-8C98EFC00EF7}" destId="{EFDA95A6-6B82-4396-A08C-FD7EF2559AEB}" srcOrd="0" destOrd="0" presId="urn:microsoft.com/office/officeart/2005/8/layout/list1"/>
    <dgm:cxn modelId="{2E5DFA67-5B67-4B30-A099-4B1C1271C61A}" type="presOf" srcId="{C7428B7C-1E6E-4AB1-B255-91FD3708AC70}" destId="{CCC31C79-1744-4E89-9907-398C3CBB93B6}" srcOrd="1" destOrd="0" presId="urn:microsoft.com/office/officeart/2005/8/layout/list1"/>
    <dgm:cxn modelId="{9888A24B-08A5-4485-BDF8-F9DDA1C08CC3}" type="presOf" srcId="{515DC933-C373-407E-8B4A-E72F336E053B}" destId="{A825B424-32E8-4ECC-BF3B-7BEDE563DC3C}" srcOrd="0" destOrd="0" presId="urn:microsoft.com/office/officeart/2005/8/layout/list1"/>
    <dgm:cxn modelId="{371AEC7F-7456-4F61-B4F6-D50B80A3CD0F}" type="presOf" srcId="{DB5BEFD2-2F67-46AC-8C39-7E7A18671E4C}" destId="{64E7FB57-918B-4A79-88FB-48A6D063F302}" srcOrd="0" destOrd="0" presId="urn:microsoft.com/office/officeart/2005/8/layout/list1"/>
    <dgm:cxn modelId="{967718C1-9620-4995-B01D-82BC0149EF44}" type="presOf" srcId="{C7428B7C-1E6E-4AB1-B255-91FD3708AC70}" destId="{235A2952-6A4B-4280-BED6-D5D6BD73FC8C}" srcOrd="0" destOrd="0" presId="urn:microsoft.com/office/officeart/2005/8/layout/list1"/>
    <dgm:cxn modelId="{3C246933-59B8-440B-9841-CA50A21B347B}" type="presParOf" srcId="{64E7FB57-918B-4A79-88FB-48A6D063F302}" destId="{E3EC7507-EA6F-497A-8CA4-FC3E082E7A4E}" srcOrd="0" destOrd="0" presId="urn:microsoft.com/office/officeart/2005/8/layout/list1"/>
    <dgm:cxn modelId="{CDD3F42B-1E90-4D66-A322-30FBF9141BAE}" type="presParOf" srcId="{E3EC7507-EA6F-497A-8CA4-FC3E082E7A4E}" destId="{235A2952-6A4B-4280-BED6-D5D6BD73FC8C}" srcOrd="0" destOrd="0" presId="urn:microsoft.com/office/officeart/2005/8/layout/list1"/>
    <dgm:cxn modelId="{08338133-3EE7-4A24-8D56-B5A9C5832EEF}" type="presParOf" srcId="{E3EC7507-EA6F-497A-8CA4-FC3E082E7A4E}" destId="{CCC31C79-1744-4E89-9907-398C3CBB93B6}" srcOrd="1" destOrd="0" presId="urn:microsoft.com/office/officeart/2005/8/layout/list1"/>
    <dgm:cxn modelId="{76E82EEB-5C2A-47B4-A825-1471766B32EE}" type="presParOf" srcId="{64E7FB57-918B-4A79-88FB-48A6D063F302}" destId="{7FA2A2A6-C0F3-4D3D-ACBD-D844AD100E26}" srcOrd="1" destOrd="0" presId="urn:microsoft.com/office/officeart/2005/8/layout/list1"/>
    <dgm:cxn modelId="{4743FA4E-2456-42EC-B666-DFE106C5352C}" type="presParOf" srcId="{64E7FB57-918B-4A79-88FB-48A6D063F302}" destId="{7B7E3E5B-55F7-412A-960C-DD44CFD36FF3}" srcOrd="2" destOrd="0" presId="urn:microsoft.com/office/officeart/2005/8/layout/list1"/>
    <dgm:cxn modelId="{3D85690E-03B3-4E32-BA0F-B3AAB5A08873}" type="presParOf" srcId="{64E7FB57-918B-4A79-88FB-48A6D063F302}" destId="{A429E895-6D11-436D-BC26-A7227760FA99}" srcOrd="3" destOrd="0" presId="urn:microsoft.com/office/officeart/2005/8/layout/list1"/>
    <dgm:cxn modelId="{6C79BE67-BE4A-450E-BF59-289B6D9ABEB5}" type="presParOf" srcId="{64E7FB57-918B-4A79-88FB-48A6D063F302}" destId="{ACCAD1EC-0A09-48F3-98B7-C7D4F151106D}" srcOrd="4" destOrd="0" presId="urn:microsoft.com/office/officeart/2005/8/layout/list1"/>
    <dgm:cxn modelId="{2147D00F-1280-4E09-A2CE-93147FA5A1D7}" type="presParOf" srcId="{ACCAD1EC-0A09-48F3-98B7-C7D4F151106D}" destId="{A825B424-32E8-4ECC-BF3B-7BEDE563DC3C}" srcOrd="0" destOrd="0" presId="urn:microsoft.com/office/officeart/2005/8/layout/list1"/>
    <dgm:cxn modelId="{E31839B4-202A-4F02-AE97-802320893FFB}" type="presParOf" srcId="{ACCAD1EC-0A09-48F3-98B7-C7D4F151106D}" destId="{336D7E07-4C7C-48F0-B914-3BFEE522E0BD}" srcOrd="1" destOrd="0" presId="urn:microsoft.com/office/officeart/2005/8/layout/list1"/>
    <dgm:cxn modelId="{20FC673E-9EC9-4252-A60A-517922B48B61}" type="presParOf" srcId="{64E7FB57-918B-4A79-88FB-48A6D063F302}" destId="{8400CD44-19E4-497C-97C9-4A7EF1F81DD0}" srcOrd="5" destOrd="0" presId="urn:microsoft.com/office/officeart/2005/8/layout/list1"/>
    <dgm:cxn modelId="{2A2674FD-35D6-4EBB-9AEE-4773D5F2A343}" type="presParOf" srcId="{64E7FB57-918B-4A79-88FB-48A6D063F302}" destId="{5B903711-0E34-4060-8CBF-0AC1FF4EF0F6}" srcOrd="6" destOrd="0" presId="urn:microsoft.com/office/officeart/2005/8/layout/list1"/>
    <dgm:cxn modelId="{06A475B0-8EF2-4532-AA49-C00751D497BF}" type="presParOf" srcId="{64E7FB57-918B-4A79-88FB-48A6D063F302}" destId="{A3559DC2-1F4A-46E5-9191-B5ACBF4BBC68}" srcOrd="7" destOrd="0" presId="urn:microsoft.com/office/officeart/2005/8/layout/list1"/>
    <dgm:cxn modelId="{E9ABE040-9492-4485-A4D3-356CD0C1EE60}" type="presParOf" srcId="{64E7FB57-918B-4A79-88FB-48A6D063F302}" destId="{207A5711-81D3-4616-984D-D9AD844D7515}" srcOrd="8" destOrd="0" presId="urn:microsoft.com/office/officeart/2005/8/layout/list1"/>
    <dgm:cxn modelId="{91C545B8-A4C2-4970-850F-562259B1C058}" type="presParOf" srcId="{207A5711-81D3-4616-984D-D9AD844D7515}" destId="{EFDA95A6-6B82-4396-A08C-FD7EF2559AEB}" srcOrd="0" destOrd="0" presId="urn:microsoft.com/office/officeart/2005/8/layout/list1"/>
    <dgm:cxn modelId="{96699400-4EFD-4918-BF6A-9CF1D80A7B87}" type="presParOf" srcId="{207A5711-81D3-4616-984D-D9AD844D7515}" destId="{74E720B9-1135-4CBE-AE82-93C79119B796}" srcOrd="1" destOrd="0" presId="urn:microsoft.com/office/officeart/2005/8/layout/list1"/>
    <dgm:cxn modelId="{8D7A13CE-94C6-4AD1-BFD5-9DA7ABD01EE4}" type="presParOf" srcId="{64E7FB57-918B-4A79-88FB-48A6D063F302}" destId="{F1540ACF-5AE8-47D5-80E6-C8F78526B65E}" srcOrd="9" destOrd="0" presId="urn:microsoft.com/office/officeart/2005/8/layout/list1"/>
    <dgm:cxn modelId="{FF213727-233F-47D7-A1EA-622934F32C35}" type="presParOf" srcId="{64E7FB57-918B-4A79-88FB-48A6D063F302}" destId="{B25E9641-ADE8-447A-8EE8-855646A9BA55}" srcOrd="10" destOrd="0" presId="urn:microsoft.com/office/officeart/2005/8/layout/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7E3E5B-55F7-412A-960C-DD44CFD36FF3}">
      <dsp:nvSpPr>
        <dsp:cNvPr id="0" name=""/>
        <dsp:cNvSpPr/>
      </dsp:nvSpPr>
      <dsp:spPr>
        <a:xfrm>
          <a:off x="0" y="421717"/>
          <a:ext cx="9601200" cy="705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C31C79-1744-4E89-9907-398C3CBB93B6}">
      <dsp:nvSpPr>
        <dsp:cNvPr id="0" name=""/>
        <dsp:cNvSpPr/>
      </dsp:nvSpPr>
      <dsp:spPr>
        <a:xfrm>
          <a:off x="480060" y="8437"/>
          <a:ext cx="6720840" cy="8265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32" tIns="0" rIns="254032" bIns="0" numCol="1" spcCol="1270" anchor="ctr" anchorCtr="0">
          <a:noAutofit/>
        </a:bodyPr>
        <a:lstStyle/>
        <a:p>
          <a:pPr marL="0" lvl="0" indent="0" algn="l" defTabSz="1244600">
            <a:lnSpc>
              <a:spcPct val="90000"/>
            </a:lnSpc>
            <a:spcBef>
              <a:spcPct val="0"/>
            </a:spcBef>
            <a:spcAft>
              <a:spcPct val="35000"/>
            </a:spcAft>
            <a:buNone/>
          </a:pPr>
          <a:r>
            <a:rPr lang="en-US" sz="2800" kern="1200" dirty="0"/>
            <a:t>Reading dataset and performing EDA.</a:t>
          </a:r>
          <a:endParaRPr lang="en-IN" sz="2800" kern="1200" dirty="0"/>
        </a:p>
      </dsp:txBody>
      <dsp:txXfrm>
        <a:off x="520409" y="48786"/>
        <a:ext cx="6640142" cy="745862"/>
      </dsp:txXfrm>
    </dsp:sp>
    <dsp:sp modelId="{5B903711-0E34-4060-8CBF-0AC1FF4EF0F6}">
      <dsp:nvSpPr>
        <dsp:cNvPr id="0" name=""/>
        <dsp:cNvSpPr/>
      </dsp:nvSpPr>
      <dsp:spPr>
        <a:xfrm>
          <a:off x="0" y="1691797"/>
          <a:ext cx="9601200" cy="705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6D7E07-4C7C-48F0-B914-3BFEE522E0BD}">
      <dsp:nvSpPr>
        <dsp:cNvPr id="0" name=""/>
        <dsp:cNvSpPr/>
      </dsp:nvSpPr>
      <dsp:spPr>
        <a:xfrm>
          <a:off x="556259" y="1295453"/>
          <a:ext cx="6720840" cy="8265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32" tIns="0" rIns="254032" bIns="0" numCol="1" spcCol="1270" anchor="ctr" anchorCtr="0">
          <a:noAutofit/>
        </a:bodyPr>
        <a:lstStyle/>
        <a:p>
          <a:pPr marL="0" lvl="0" indent="0" algn="l" defTabSz="1244600">
            <a:lnSpc>
              <a:spcPct val="90000"/>
            </a:lnSpc>
            <a:spcBef>
              <a:spcPct val="0"/>
            </a:spcBef>
            <a:spcAft>
              <a:spcPct val="35000"/>
            </a:spcAft>
            <a:buNone/>
          </a:pPr>
          <a:r>
            <a:rPr lang="en-US" sz="2800" kern="1200" dirty="0"/>
            <a:t>Data Visualization</a:t>
          </a:r>
          <a:endParaRPr lang="en-IN" sz="2800" kern="1200" dirty="0"/>
        </a:p>
      </dsp:txBody>
      <dsp:txXfrm>
        <a:off x="596608" y="1335802"/>
        <a:ext cx="6640142" cy="745862"/>
      </dsp:txXfrm>
    </dsp:sp>
    <dsp:sp modelId="{B25E9641-ADE8-447A-8EE8-855646A9BA55}">
      <dsp:nvSpPr>
        <dsp:cNvPr id="0" name=""/>
        <dsp:cNvSpPr/>
      </dsp:nvSpPr>
      <dsp:spPr>
        <a:xfrm>
          <a:off x="0" y="2961877"/>
          <a:ext cx="9601200" cy="705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4E720B9-1135-4CBE-AE82-93C79119B796}">
      <dsp:nvSpPr>
        <dsp:cNvPr id="0" name=""/>
        <dsp:cNvSpPr/>
      </dsp:nvSpPr>
      <dsp:spPr>
        <a:xfrm>
          <a:off x="480060" y="2548597"/>
          <a:ext cx="6720840" cy="8265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32" tIns="0" rIns="254032" bIns="0" numCol="1" spcCol="1270" anchor="ctr" anchorCtr="0">
          <a:noAutofit/>
        </a:bodyPr>
        <a:lstStyle/>
        <a:p>
          <a:pPr marL="0" lvl="0" indent="0" algn="l" defTabSz="1244600">
            <a:lnSpc>
              <a:spcPct val="90000"/>
            </a:lnSpc>
            <a:spcBef>
              <a:spcPct val="0"/>
            </a:spcBef>
            <a:spcAft>
              <a:spcPct val="35000"/>
            </a:spcAft>
            <a:buNone/>
          </a:pPr>
          <a:r>
            <a:rPr lang="en-US" sz="2800" kern="1200" dirty="0"/>
            <a:t>Training model using machine learning algorithm</a:t>
          </a:r>
        </a:p>
      </dsp:txBody>
      <dsp:txXfrm>
        <a:off x="520409" y="2588946"/>
        <a:ext cx="6640142" cy="74586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ACF90D1-6F84-46D4-A651-1A742B5EFEB5}" type="datetimeFigureOut">
              <a:rPr lang="en-IN" smtClean="0"/>
              <a:t>30-06-2022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743A30E6-4319-4103-87D1-E5365E3D3036}"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8354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CF90D1-6F84-46D4-A651-1A742B5EFEB5}" type="datetimeFigureOut">
              <a:rPr lang="en-IN" smtClean="0"/>
              <a:t>30-06-2022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3A30E6-4319-4103-87D1-E5365E3D3036}" type="slidenum">
              <a:rPr lang="en-IN" smtClean="0"/>
              <a:t>‹#›</a:t>
            </a:fld>
            <a:endParaRPr lang="en-IN"/>
          </a:p>
        </p:txBody>
      </p:sp>
    </p:spTree>
    <p:extLst>
      <p:ext uri="{BB962C8B-B14F-4D97-AF65-F5344CB8AC3E}">
        <p14:creationId xmlns:p14="http://schemas.microsoft.com/office/powerpoint/2010/main" val="3356915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CF90D1-6F84-46D4-A651-1A742B5EFEB5}"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3A30E6-4319-4103-87D1-E5365E3D3036}"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2131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CF90D1-6F84-46D4-A651-1A742B5EFEB5}"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3A30E6-4319-4103-87D1-E5365E3D3036}"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2407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CF90D1-6F84-46D4-A651-1A742B5EFEB5}"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3A30E6-4319-4103-87D1-E5365E3D3036}" type="slidenum">
              <a:rPr lang="en-IN" smtClean="0"/>
              <a:t>‹#›</a:t>
            </a:fld>
            <a:endParaRPr lang="en-IN"/>
          </a:p>
        </p:txBody>
      </p:sp>
    </p:spTree>
    <p:extLst>
      <p:ext uri="{BB962C8B-B14F-4D97-AF65-F5344CB8AC3E}">
        <p14:creationId xmlns:p14="http://schemas.microsoft.com/office/powerpoint/2010/main" val="292841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CF90D1-6F84-46D4-A651-1A742B5EFEB5}"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3A30E6-4319-4103-87D1-E5365E3D3036}"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035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CF90D1-6F84-46D4-A651-1A742B5EFEB5}"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3A30E6-4319-4103-87D1-E5365E3D3036}"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2611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CF90D1-6F84-46D4-A651-1A742B5EFEB5}"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3A30E6-4319-4103-87D1-E5365E3D303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22541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CF90D1-6F84-46D4-A651-1A742B5EFEB5}"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3A30E6-4319-4103-87D1-E5365E3D3036}"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8472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CF90D1-6F84-46D4-A651-1A742B5EFEB5}"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3A30E6-4319-4103-87D1-E5365E3D3036}" type="slidenum">
              <a:rPr lang="en-IN" smtClean="0"/>
              <a:t>‹#›</a:t>
            </a:fld>
            <a:endParaRPr lang="en-IN"/>
          </a:p>
        </p:txBody>
      </p:sp>
    </p:spTree>
    <p:extLst>
      <p:ext uri="{BB962C8B-B14F-4D97-AF65-F5344CB8AC3E}">
        <p14:creationId xmlns:p14="http://schemas.microsoft.com/office/powerpoint/2010/main" val="1383443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CF90D1-6F84-46D4-A651-1A742B5EFEB5}"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3A30E6-4319-4103-87D1-E5365E3D3036}"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6310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CF90D1-6F84-46D4-A651-1A742B5EFEB5}" type="datetimeFigureOut">
              <a:rPr lang="en-IN" smtClean="0"/>
              <a:t>30-06-2022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3A30E6-4319-4103-87D1-E5365E3D3036}" type="slidenum">
              <a:rPr lang="en-IN" smtClean="0"/>
              <a:t>‹#›</a:t>
            </a:fld>
            <a:endParaRPr lang="en-IN"/>
          </a:p>
        </p:txBody>
      </p:sp>
    </p:spTree>
    <p:extLst>
      <p:ext uri="{BB962C8B-B14F-4D97-AF65-F5344CB8AC3E}">
        <p14:creationId xmlns:p14="http://schemas.microsoft.com/office/powerpoint/2010/main" val="2820705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CF90D1-6F84-46D4-A651-1A742B5EFEB5}" type="datetimeFigureOut">
              <a:rPr lang="en-IN" smtClean="0"/>
              <a:t>30-06-2022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3A30E6-4319-4103-87D1-E5365E3D3036}"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7140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CF90D1-6F84-46D4-A651-1A742B5EFEB5}" type="datetimeFigureOut">
              <a:rPr lang="en-IN" smtClean="0"/>
              <a:t>30-06-2022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3A30E6-4319-4103-87D1-E5365E3D303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2950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CF90D1-6F84-46D4-A651-1A742B5EFEB5}" type="datetimeFigureOut">
              <a:rPr lang="en-IN" smtClean="0"/>
              <a:t>30-06-2022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43A30E6-4319-4103-87D1-E5365E3D3036}" type="slidenum">
              <a:rPr lang="en-IN" smtClean="0"/>
              <a:t>‹#›</a:t>
            </a:fld>
            <a:endParaRPr lang="en-IN"/>
          </a:p>
        </p:txBody>
      </p:sp>
    </p:spTree>
    <p:extLst>
      <p:ext uri="{BB962C8B-B14F-4D97-AF65-F5344CB8AC3E}">
        <p14:creationId xmlns:p14="http://schemas.microsoft.com/office/powerpoint/2010/main" val="1668926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CF90D1-6F84-46D4-A651-1A742B5EFEB5}" type="datetimeFigureOut">
              <a:rPr lang="en-IN" smtClean="0"/>
              <a:t>30-06-2022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3A30E6-4319-4103-87D1-E5365E3D3036}"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6814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CF90D1-6F84-46D4-A651-1A742B5EFEB5}" type="datetimeFigureOut">
              <a:rPr lang="en-IN" smtClean="0"/>
              <a:t>30-06-2022</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3A30E6-4319-4103-87D1-E5365E3D3036}" type="slidenum">
              <a:rPr lang="en-IN" smtClean="0"/>
              <a:t>‹#›</a:t>
            </a:fld>
            <a:endParaRPr lang="en-IN"/>
          </a:p>
        </p:txBody>
      </p:sp>
    </p:spTree>
    <p:extLst>
      <p:ext uri="{BB962C8B-B14F-4D97-AF65-F5344CB8AC3E}">
        <p14:creationId xmlns:p14="http://schemas.microsoft.com/office/powerpoint/2010/main" val="2971385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ACF90D1-6F84-46D4-A651-1A742B5EFEB5}" type="datetimeFigureOut">
              <a:rPr lang="en-IN" smtClean="0"/>
              <a:t>30-06-2022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43A30E6-4319-4103-87D1-E5365E3D3036}" type="slidenum">
              <a:rPr lang="en-IN" smtClean="0"/>
              <a:t>‹#›</a:t>
            </a:fld>
            <a:endParaRPr lang="en-IN"/>
          </a:p>
        </p:txBody>
      </p:sp>
    </p:spTree>
    <p:extLst>
      <p:ext uri="{BB962C8B-B14F-4D97-AF65-F5344CB8AC3E}">
        <p14:creationId xmlns:p14="http://schemas.microsoft.com/office/powerpoint/2010/main" val="2009903060"/>
      </p:ext>
    </p:extLst>
  </p:cSld>
  <p:clrMap bg1="lt1" tx1="dk1" bg2="lt2" tx2="dk2" accent1="accent1" accent2="accent2" accent3="accent3" accent4="accent4" accent5="accent5" accent6="accent6" hlink="hlink" folHlink="folHlink"/>
  <p:sldLayoutIdLst>
    <p:sldLayoutId id="2147484078" r:id="rId1"/>
    <p:sldLayoutId id="2147484079" r:id="rId2"/>
    <p:sldLayoutId id="2147484080" r:id="rId3"/>
    <p:sldLayoutId id="2147484081" r:id="rId4"/>
    <p:sldLayoutId id="2147484082" r:id="rId5"/>
    <p:sldLayoutId id="2147484083" r:id="rId6"/>
    <p:sldLayoutId id="2147484084" r:id="rId7"/>
    <p:sldLayoutId id="2147484085" r:id="rId8"/>
    <p:sldLayoutId id="2147484086" r:id="rId9"/>
    <p:sldLayoutId id="2147484087" r:id="rId10"/>
    <p:sldLayoutId id="2147484088" r:id="rId11"/>
    <p:sldLayoutId id="2147484089" r:id="rId12"/>
    <p:sldLayoutId id="2147484090" r:id="rId13"/>
    <p:sldLayoutId id="2147484091" r:id="rId14"/>
    <p:sldLayoutId id="2147484092" r:id="rId15"/>
    <p:sldLayoutId id="2147484093" r:id="rId16"/>
    <p:sldLayoutId id="214748409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e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jpe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jpe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datasets/mlg-ulb/creditcardfrau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CE5CE-BED3-54AD-F8AC-270112C0D919}"/>
              </a:ext>
            </a:extLst>
          </p:cNvPr>
          <p:cNvSpPr>
            <a:spLocks noGrp="1"/>
          </p:cNvSpPr>
          <p:nvPr>
            <p:ph type="ctrTitle"/>
          </p:nvPr>
        </p:nvSpPr>
        <p:spPr>
          <a:xfrm>
            <a:off x="1561708" y="1631577"/>
            <a:ext cx="9068586" cy="1371600"/>
          </a:xfrm>
        </p:spPr>
        <p:txBody>
          <a:bodyPr>
            <a:normAutofit/>
          </a:bodyPr>
          <a:lstStyle/>
          <a:p>
            <a:r>
              <a:rPr lang="en-US" dirty="0"/>
              <a:t>Credit card fraud detection</a:t>
            </a:r>
            <a:endParaRPr lang="en-IN" dirty="0"/>
          </a:p>
        </p:txBody>
      </p:sp>
      <p:sp>
        <p:nvSpPr>
          <p:cNvPr id="3" name="Subtitle 2">
            <a:extLst>
              <a:ext uri="{FF2B5EF4-FFF2-40B4-BE49-F238E27FC236}">
                <a16:creationId xmlns:a16="http://schemas.microsoft.com/office/drawing/2014/main" id="{9266C343-4E5E-293B-97C9-AA324B440212}"/>
              </a:ext>
            </a:extLst>
          </p:cNvPr>
          <p:cNvSpPr>
            <a:spLocks noGrp="1"/>
          </p:cNvSpPr>
          <p:nvPr>
            <p:ph type="subTitle" idx="1"/>
          </p:nvPr>
        </p:nvSpPr>
        <p:spPr>
          <a:xfrm>
            <a:off x="1562100" y="4036220"/>
            <a:ext cx="9070848" cy="1103044"/>
          </a:xfrm>
        </p:spPr>
        <p:txBody>
          <a:bodyPr>
            <a:normAutofit lnSpcReduction="10000"/>
          </a:bodyPr>
          <a:lstStyle/>
          <a:p>
            <a:pPr lvl="8"/>
            <a:r>
              <a:rPr lang="en-US" sz="1600" dirty="0">
                <a:solidFill>
                  <a:schemeClr val="tx1"/>
                </a:solidFill>
              </a:rPr>
              <a:t>By. Vaishali Raheja</a:t>
            </a:r>
          </a:p>
          <a:p>
            <a:pPr lvl="8"/>
            <a:r>
              <a:rPr lang="en-US" sz="1600" dirty="0">
                <a:solidFill>
                  <a:schemeClr val="tx1"/>
                </a:solidFill>
              </a:rPr>
              <a:t>MCA-AIML3</a:t>
            </a:r>
          </a:p>
          <a:p>
            <a:pPr lvl="8"/>
            <a:r>
              <a:rPr lang="en-US" sz="1600" dirty="0">
                <a:solidFill>
                  <a:schemeClr val="tx1"/>
                </a:solidFill>
              </a:rPr>
              <a:t>UID: 21MCI1202</a:t>
            </a:r>
            <a:endParaRPr lang="en-IN" sz="1600" dirty="0">
              <a:solidFill>
                <a:schemeClr val="tx1"/>
              </a:solidFill>
            </a:endParaRPr>
          </a:p>
          <a:p>
            <a:endParaRPr lang="en-US" dirty="0"/>
          </a:p>
        </p:txBody>
      </p:sp>
    </p:spTree>
    <p:extLst>
      <p:ext uri="{BB962C8B-B14F-4D97-AF65-F5344CB8AC3E}">
        <p14:creationId xmlns:p14="http://schemas.microsoft.com/office/powerpoint/2010/main" val="653178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3005B-4278-38CF-2B55-E56E4663616F}"/>
              </a:ext>
            </a:extLst>
          </p:cNvPr>
          <p:cNvSpPr>
            <a:spLocks noGrp="1"/>
          </p:cNvSpPr>
          <p:nvPr>
            <p:ph type="title"/>
          </p:nvPr>
        </p:nvSpPr>
        <p:spPr/>
        <p:txBody>
          <a:bodyPr/>
          <a:lstStyle/>
          <a:p>
            <a:r>
              <a:rPr lang="en-US" dirty="0"/>
              <a:t>3. Reading Dataset</a:t>
            </a:r>
            <a:endParaRPr lang="en-IN" dirty="0"/>
          </a:p>
        </p:txBody>
      </p:sp>
      <p:sp>
        <p:nvSpPr>
          <p:cNvPr id="3" name="TextBox 2">
            <a:extLst>
              <a:ext uri="{FF2B5EF4-FFF2-40B4-BE49-F238E27FC236}">
                <a16:creationId xmlns:a16="http://schemas.microsoft.com/office/drawing/2014/main" id="{F92CC969-F7BC-56DF-A391-6ACB70D8E029}"/>
              </a:ext>
            </a:extLst>
          </p:cNvPr>
          <p:cNvSpPr txBox="1"/>
          <p:nvPr/>
        </p:nvSpPr>
        <p:spPr>
          <a:xfrm>
            <a:off x="1295402" y="2540506"/>
            <a:ext cx="9867898" cy="1107996"/>
          </a:xfrm>
          <a:prstGeom prst="rect">
            <a:avLst/>
          </a:prstGeom>
          <a:noFill/>
        </p:spPr>
        <p:txBody>
          <a:bodyPr wrap="square" rtlCol="0">
            <a:spAutoFit/>
          </a:bodyPr>
          <a:lstStyle/>
          <a:p>
            <a:r>
              <a:rPr lang="en-US" sz="2400" dirty="0"/>
              <a:t>Firstly we will read the dataset into </a:t>
            </a:r>
            <a:r>
              <a:rPr lang="en-US" sz="2400" dirty="0" err="1"/>
              <a:t>jupyter</a:t>
            </a:r>
            <a:r>
              <a:rPr lang="en-US" sz="2400" dirty="0"/>
              <a:t> notebook. To read the dataset use command:</a:t>
            </a:r>
          </a:p>
          <a:p>
            <a:endParaRPr lang="en-IN" dirty="0"/>
          </a:p>
        </p:txBody>
      </p:sp>
      <p:pic>
        <p:nvPicPr>
          <p:cNvPr id="5" name="Picture 4">
            <a:extLst>
              <a:ext uri="{FF2B5EF4-FFF2-40B4-BE49-F238E27FC236}">
                <a16:creationId xmlns:a16="http://schemas.microsoft.com/office/drawing/2014/main" id="{64A6DB7D-9FBD-C7D0-1556-91965CF92AA2}"/>
              </a:ext>
            </a:extLst>
          </p:cNvPr>
          <p:cNvPicPr>
            <a:picLocks noChangeAspect="1"/>
          </p:cNvPicPr>
          <p:nvPr/>
        </p:nvPicPr>
        <p:blipFill rotWithShape="1">
          <a:blip r:embed="rId3"/>
          <a:srcRect t="30628" b="20083"/>
          <a:stretch/>
        </p:blipFill>
        <p:spPr>
          <a:xfrm>
            <a:off x="1295402" y="3340099"/>
            <a:ext cx="8166098" cy="461665"/>
          </a:xfrm>
          <a:prstGeom prst="rect">
            <a:avLst/>
          </a:prstGeom>
        </p:spPr>
      </p:pic>
      <p:sp>
        <p:nvSpPr>
          <p:cNvPr id="8" name="TextBox 7">
            <a:extLst>
              <a:ext uri="{FF2B5EF4-FFF2-40B4-BE49-F238E27FC236}">
                <a16:creationId xmlns:a16="http://schemas.microsoft.com/office/drawing/2014/main" id="{01BEADCB-AC03-4D70-C7C1-073C17BB283A}"/>
              </a:ext>
            </a:extLst>
          </p:cNvPr>
          <p:cNvSpPr txBox="1"/>
          <p:nvPr/>
        </p:nvSpPr>
        <p:spPr>
          <a:xfrm>
            <a:off x="1295402" y="3816527"/>
            <a:ext cx="9397998" cy="461665"/>
          </a:xfrm>
          <a:prstGeom prst="rect">
            <a:avLst/>
          </a:prstGeom>
          <a:noFill/>
        </p:spPr>
        <p:txBody>
          <a:bodyPr wrap="square" rtlCol="0">
            <a:spAutoFit/>
          </a:bodyPr>
          <a:lstStyle/>
          <a:p>
            <a:r>
              <a:rPr lang="en-US" sz="2400" dirty="0"/>
              <a:t>To check the header rows for dataset</a:t>
            </a:r>
            <a:endParaRPr lang="en-IN" sz="2400" dirty="0"/>
          </a:p>
        </p:txBody>
      </p:sp>
      <p:pic>
        <p:nvPicPr>
          <p:cNvPr id="10" name="Picture 9">
            <a:extLst>
              <a:ext uri="{FF2B5EF4-FFF2-40B4-BE49-F238E27FC236}">
                <a16:creationId xmlns:a16="http://schemas.microsoft.com/office/drawing/2014/main" id="{8490969F-6DB4-0129-B826-513073F2B8D4}"/>
              </a:ext>
            </a:extLst>
          </p:cNvPr>
          <p:cNvPicPr>
            <a:picLocks noChangeAspect="1"/>
          </p:cNvPicPr>
          <p:nvPr/>
        </p:nvPicPr>
        <p:blipFill>
          <a:blip r:embed="rId4"/>
          <a:stretch>
            <a:fillRect/>
          </a:stretch>
        </p:blipFill>
        <p:spPr>
          <a:xfrm>
            <a:off x="1044329" y="4292955"/>
            <a:ext cx="10118971" cy="1980845"/>
          </a:xfrm>
          <a:prstGeom prst="rect">
            <a:avLst/>
          </a:prstGeom>
        </p:spPr>
      </p:pic>
    </p:spTree>
    <p:extLst>
      <p:ext uri="{BB962C8B-B14F-4D97-AF65-F5344CB8AC3E}">
        <p14:creationId xmlns:p14="http://schemas.microsoft.com/office/powerpoint/2010/main" val="548442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20087-418A-10BD-5B7F-13D636076037}"/>
              </a:ext>
            </a:extLst>
          </p:cNvPr>
          <p:cNvSpPr>
            <a:spLocks noGrp="1"/>
          </p:cNvSpPr>
          <p:nvPr>
            <p:ph type="title"/>
          </p:nvPr>
        </p:nvSpPr>
        <p:spPr/>
        <p:txBody>
          <a:bodyPr/>
          <a:lstStyle/>
          <a:p>
            <a:r>
              <a:rPr lang="en-US" dirty="0"/>
              <a:t>4. Exploring the dataset</a:t>
            </a:r>
            <a:endParaRPr lang="en-IN" dirty="0"/>
          </a:p>
        </p:txBody>
      </p:sp>
      <p:pic>
        <p:nvPicPr>
          <p:cNvPr id="4" name="Picture 3">
            <a:extLst>
              <a:ext uri="{FF2B5EF4-FFF2-40B4-BE49-F238E27FC236}">
                <a16:creationId xmlns:a16="http://schemas.microsoft.com/office/drawing/2014/main" id="{B7F5DC72-C043-7C39-DF5E-052ED07EB10D}"/>
              </a:ext>
            </a:extLst>
          </p:cNvPr>
          <p:cNvPicPr>
            <a:picLocks noChangeAspect="1"/>
          </p:cNvPicPr>
          <p:nvPr/>
        </p:nvPicPr>
        <p:blipFill>
          <a:blip r:embed="rId3"/>
          <a:stretch>
            <a:fillRect/>
          </a:stretch>
        </p:blipFill>
        <p:spPr>
          <a:xfrm>
            <a:off x="1625600" y="2125134"/>
            <a:ext cx="9270998" cy="1303866"/>
          </a:xfrm>
          <a:prstGeom prst="rect">
            <a:avLst/>
          </a:prstGeom>
        </p:spPr>
      </p:pic>
      <p:pic>
        <p:nvPicPr>
          <p:cNvPr id="6" name="Picture 5">
            <a:extLst>
              <a:ext uri="{FF2B5EF4-FFF2-40B4-BE49-F238E27FC236}">
                <a16:creationId xmlns:a16="http://schemas.microsoft.com/office/drawing/2014/main" id="{6342739F-6A09-36A5-79E0-C87AE3AF1BA8}"/>
              </a:ext>
            </a:extLst>
          </p:cNvPr>
          <p:cNvPicPr>
            <a:picLocks noChangeAspect="1"/>
          </p:cNvPicPr>
          <p:nvPr/>
        </p:nvPicPr>
        <p:blipFill>
          <a:blip r:embed="rId4"/>
          <a:stretch>
            <a:fillRect/>
          </a:stretch>
        </p:blipFill>
        <p:spPr>
          <a:xfrm>
            <a:off x="1066800" y="3644900"/>
            <a:ext cx="10388600" cy="2487233"/>
          </a:xfrm>
          <a:prstGeom prst="rect">
            <a:avLst/>
          </a:prstGeom>
        </p:spPr>
      </p:pic>
    </p:spTree>
    <p:extLst>
      <p:ext uri="{BB962C8B-B14F-4D97-AF65-F5344CB8AC3E}">
        <p14:creationId xmlns:p14="http://schemas.microsoft.com/office/powerpoint/2010/main" val="4237146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728941-D155-4C79-59B2-8796A527002C}"/>
              </a:ext>
            </a:extLst>
          </p:cNvPr>
          <p:cNvPicPr>
            <a:picLocks noChangeAspect="1"/>
          </p:cNvPicPr>
          <p:nvPr/>
        </p:nvPicPr>
        <p:blipFill>
          <a:blip r:embed="rId3"/>
          <a:stretch>
            <a:fillRect/>
          </a:stretch>
        </p:blipFill>
        <p:spPr>
          <a:xfrm>
            <a:off x="1447800" y="673100"/>
            <a:ext cx="8788400" cy="5283200"/>
          </a:xfrm>
          <a:prstGeom prst="rect">
            <a:avLst/>
          </a:prstGeom>
        </p:spPr>
      </p:pic>
    </p:spTree>
    <p:extLst>
      <p:ext uri="{BB962C8B-B14F-4D97-AF65-F5344CB8AC3E}">
        <p14:creationId xmlns:p14="http://schemas.microsoft.com/office/powerpoint/2010/main" val="3415540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69516A-BD3E-7A6D-761C-E83D97D5F323}"/>
              </a:ext>
            </a:extLst>
          </p:cNvPr>
          <p:cNvPicPr>
            <a:picLocks noChangeAspect="1"/>
          </p:cNvPicPr>
          <p:nvPr/>
        </p:nvPicPr>
        <p:blipFill>
          <a:blip r:embed="rId3"/>
          <a:stretch>
            <a:fillRect/>
          </a:stretch>
        </p:blipFill>
        <p:spPr>
          <a:xfrm>
            <a:off x="758732" y="758740"/>
            <a:ext cx="4333967" cy="4359360"/>
          </a:xfrm>
          <a:prstGeom prst="rect">
            <a:avLst/>
          </a:prstGeom>
        </p:spPr>
      </p:pic>
      <p:pic>
        <p:nvPicPr>
          <p:cNvPr id="5" name="Picture 4">
            <a:extLst>
              <a:ext uri="{FF2B5EF4-FFF2-40B4-BE49-F238E27FC236}">
                <a16:creationId xmlns:a16="http://schemas.microsoft.com/office/drawing/2014/main" id="{267FDFC7-527B-6580-6D07-CE813C5ACC37}"/>
              </a:ext>
            </a:extLst>
          </p:cNvPr>
          <p:cNvPicPr>
            <a:picLocks noChangeAspect="1"/>
          </p:cNvPicPr>
          <p:nvPr/>
        </p:nvPicPr>
        <p:blipFill>
          <a:blip r:embed="rId4"/>
          <a:stretch>
            <a:fillRect/>
          </a:stretch>
        </p:blipFill>
        <p:spPr>
          <a:xfrm>
            <a:off x="6172203" y="1422400"/>
            <a:ext cx="4333967" cy="3695700"/>
          </a:xfrm>
          <a:prstGeom prst="rect">
            <a:avLst/>
          </a:prstGeom>
        </p:spPr>
      </p:pic>
      <p:sp>
        <p:nvSpPr>
          <p:cNvPr id="6" name="TextBox 5">
            <a:extLst>
              <a:ext uri="{FF2B5EF4-FFF2-40B4-BE49-F238E27FC236}">
                <a16:creationId xmlns:a16="http://schemas.microsoft.com/office/drawing/2014/main" id="{637C8DFE-28C9-AB74-417E-941845C83AA3}"/>
              </a:ext>
            </a:extLst>
          </p:cNvPr>
          <p:cNvSpPr txBox="1"/>
          <p:nvPr/>
        </p:nvSpPr>
        <p:spPr>
          <a:xfrm>
            <a:off x="911132" y="5435600"/>
            <a:ext cx="10455368" cy="461665"/>
          </a:xfrm>
          <a:prstGeom prst="rect">
            <a:avLst/>
          </a:prstGeom>
          <a:solidFill>
            <a:schemeClr val="accent5">
              <a:lumMod val="40000"/>
              <a:lumOff val="60000"/>
            </a:schemeClr>
          </a:solidFill>
        </p:spPr>
        <p:txBody>
          <a:bodyPr wrap="square" rtlCol="0">
            <a:spAutoFit/>
          </a:bodyPr>
          <a:lstStyle/>
          <a:p>
            <a:r>
              <a:rPr lang="en-US" sz="2400" dirty="0"/>
              <a:t>There is no null value in any column.</a:t>
            </a:r>
            <a:endParaRPr lang="en-IN" sz="2400" dirty="0"/>
          </a:p>
        </p:txBody>
      </p:sp>
    </p:spTree>
    <p:extLst>
      <p:ext uri="{BB962C8B-B14F-4D97-AF65-F5344CB8AC3E}">
        <p14:creationId xmlns:p14="http://schemas.microsoft.com/office/powerpoint/2010/main" val="1691326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EC01CB-4A94-7850-9793-93214835884E}"/>
              </a:ext>
            </a:extLst>
          </p:cNvPr>
          <p:cNvPicPr>
            <a:picLocks noChangeAspect="1"/>
          </p:cNvPicPr>
          <p:nvPr/>
        </p:nvPicPr>
        <p:blipFill>
          <a:blip r:embed="rId3"/>
          <a:stretch>
            <a:fillRect/>
          </a:stretch>
        </p:blipFill>
        <p:spPr>
          <a:xfrm>
            <a:off x="1181100" y="1073110"/>
            <a:ext cx="9753600" cy="2609889"/>
          </a:xfrm>
          <a:prstGeom prst="rect">
            <a:avLst/>
          </a:prstGeom>
        </p:spPr>
      </p:pic>
      <p:sp>
        <p:nvSpPr>
          <p:cNvPr id="4" name="TextBox 3">
            <a:extLst>
              <a:ext uri="{FF2B5EF4-FFF2-40B4-BE49-F238E27FC236}">
                <a16:creationId xmlns:a16="http://schemas.microsoft.com/office/drawing/2014/main" id="{C5A799B3-44B7-49C6-A555-820F28552CB6}"/>
              </a:ext>
            </a:extLst>
          </p:cNvPr>
          <p:cNvSpPr txBox="1"/>
          <p:nvPr/>
        </p:nvSpPr>
        <p:spPr>
          <a:xfrm>
            <a:off x="1028700" y="4038600"/>
            <a:ext cx="10007600" cy="1815882"/>
          </a:xfrm>
          <a:prstGeom prst="rect">
            <a:avLst/>
          </a:prstGeom>
          <a:solidFill>
            <a:schemeClr val="accent4">
              <a:lumMod val="20000"/>
              <a:lumOff val="80000"/>
            </a:schemeClr>
          </a:solidFill>
        </p:spPr>
        <p:txBody>
          <a:bodyPr wrap="square" rtlCol="0">
            <a:spAutoFit/>
          </a:bodyPr>
          <a:lstStyle/>
          <a:p>
            <a:r>
              <a:rPr lang="en-US" sz="2800" dirty="0"/>
              <a:t>0 indicates that the </a:t>
            </a:r>
            <a:r>
              <a:rPr lang="en-US" sz="2800" dirty="0" err="1"/>
              <a:t>the</a:t>
            </a:r>
            <a:r>
              <a:rPr lang="en-US" sz="2800" dirty="0"/>
              <a:t> transaction was a legit transaction</a:t>
            </a:r>
          </a:p>
          <a:p>
            <a:r>
              <a:rPr lang="en-US" sz="2800" dirty="0"/>
              <a:t>1 indicates that the transaction was a fraudulent transaction</a:t>
            </a:r>
          </a:p>
          <a:p>
            <a:endParaRPr lang="en-US" sz="2800" dirty="0"/>
          </a:p>
          <a:p>
            <a:r>
              <a:rPr lang="en-US" sz="2800" dirty="0"/>
              <a:t>We can see that legit transaction are more than the fraud ones</a:t>
            </a:r>
            <a:endParaRPr lang="en-IN" sz="2800" dirty="0"/>
          </a:p>
        </p:txBody>
      </p:sp>
    </p:spTree>
    <p:extLst>
      <p:ext uri="{BB962C8B-B14F-4D97-AF65-F5344CB8AC3E}">
        <p14:creationId xmlns:p14="http://schemas.microsoft.com/office/powerpoint/2010/main" val="2042220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B62E14-E466-2248-F719-46DC9758BA44}"/>
              </a:ext>
            </a:extLst>
          </p:cNvPr>
          <p:cNvPicPr>
            <a:picLocks noChangeAspect="1"/>
          </p:cNvPicPr>
          <p:nvPr/>
        </p:nvPicPr>
        <p:blipFill>
          <a:blip r:embed="rId3"/>
          <a:stretch>
            <a:fillRect/>
          </a:stretch>
        </p:blipFill>
        <p:spPr>
          <a:xfrm>
            <a:off x="850900" y="1016000"/>
            <a:ext cx="10350500" cy="5054599"/>
          </a:xfrm>
          <a:prstGeom prst="rect">
            <a:avLst/>
          </a:prstGeom>
        </p:spPr>
      </p:pic>
    </p:spTree>
    <p:extLst>
      <p:ext uri="{BB962C8B-B14F-4D97-AF65-F5344CB8AC3E}">
        <p14:creationId xmlns:p14="http://schemas.microsoft.com/office/powerpoint/2010/main" val="662928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38B392-D19C-791C-9379-D9ABE79B3034}"/>
              </a:ext>
            </a:extLst>
          </p:cNvPr>
          <p:cNvPicPr>
            <a:picLocks noChangeAspect="1"/>
          </p:cNvPicPr>
          <p:nvPr/>
        </p:nvPicPr>
        <p:blipFill>
          <a:blip r:embed="rId3"/>
          <a:stretch>
            <a:fillRect/>
          </a:stretch>
        </p:blipFill>
        <p:spPr>
          <a:xfrm>
            <a:off x="1219200" y="927100"/>
            <a:ext cx="9804400" cy="3467149"/>
          </a:xfrm>
          <a:prstGeom prst="rect">
            <a:avLst/>
          </a:prstGeom>
        </p:spPr>
      </p:pic>
      <p:sp>
        <p:nvSpPr>
          <p:cNvPr id="5" name="TextBox 4">
            <a:extLst>
              <a:ext uri="{FF2B5EF4-FFF2-40B4-BE49-F238E27FC236}">
                <a16:creationId xmlns:a16="http://schemas.microsoft.com/office/drawing/2014/main" id="{3B3714D2-E712-AAEC-D690-0A4DEE28B350}"/>
              </a:ext>
            </a:extLst>
          </p:cNvPr>
          <p:cNvSpPr txBox="1"/>
          <p:nvPr/>
        </p:nvSpPr>
        <p:spPr>
          <a:xfrm>
            <a:off x="1168400" y="4775200"/>
            <a:ext cx="9804400" cy="954107"/>
          </a:xfrm>
          <a:prstGeom prst="rect">
            <a:avLst/>
          </a:prstGeom>
          <a:solidFill>
            <a:schemeClr val="accent4">
              <a:lumMod val="20000"/>
              <a:lumOff val="80000"/>
            </a:schemeClr>
          </a:solidFill>
        </p:spPr>
        <p:txBody>
          <a:bodyPr wrap="square" rtlCol="0">
            <a:spAutoFit/>
          </a:bodyPr>
          <a:lstStyle/>
          <a:p>
            <a:r>
              <a:rPr lang="en-US" sz="2800" dirty="0"/>
              <a:t>The dataset is highly unbalanced and hence it is unsuitable for applying any ML model </a:t>
            </a:r>
            <a:endParaRPr lang="en-IN" sz="2800" dirty="0"/>
          </a:p>
        </p:txBody>
      </p:sp>
    </p:spTree>
    <p:extLst>
      <p:ext uri="{BB962C8B-B14F-4D97-AF65-F5344CB8AC3E}">
        <p14:creationId xmlns:p14="http://schemas.microsoft.com/office/powerpoint/2010/main" val="2536317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AD395-FEFB-0BCA-C5AC-5602918C81F6}"/>
              </a:ext>
            </a:extLst>
          </p:cNvPr>
          <p:cNvSpPr>
            <a:spLocks noGrp="1"/>
          </p:cNvSpPr>
          <p:nvPr>
            <p:ph type="title"/>
          </p:nvPr>
        </p:nvSpPr>
        <p:spPr/>
        <p:txBody>
          <a:bodyPr/>
          <a:lstStyle/>
          <a:p>
            <a:r>
              <a:rPr lang="en-US" dirty="0"/>
              <a:t>Some plots</a:t>
            </a:r>
            <a:endParaRPr lang="en-IN" dirty="0"/>
          </a:p>
        </p:txBody>
      </p:sp>
      <p:pic>
        <p:nvPicPr>
          <p:cNvPr id="4" name="Picture 3">
            <a:extLst>
              <a:ext uri="{FF2B5EF4-FFF2-40B4-BE49-F238E27FC236}">
                <a16:creationId xmlns:a16="http://schemas.microsoft.com/office/drawing/2014/main" id="{9BBC7EBF-B86A-8FF6-A413-95BCAA28D743}"/>
              </a:ext>
            </a:extLst>
          </p:cNvPr>
          <p:cNvPicPr>
            <a:picLocks noChangeAspect="1"/>
          </p:cNvPicPr>
          <p:nvPr/>
        </p:nvPicPr>
        <p:blipFill>
          <a:blip r:embed="rId3"/>
          <a:stretch>
            <a:fillRect/>
          </a:stretch>
        </p:blipFill>
        <p:spPr>
          <a:xfrm>
            <a:off x="946015" y="2726106"/>
            <a:ext cx="5245370" cy="3149762"/>
          </a:xfrm>
          <a:prstGeom prst="rect">
            <a:avLst/>
          </a:prstGeom>
        </p:spPr>
      </p:pic>
      <p:pic>
        <p:nvPicPr>
          <p:cNvPr id="6" name="Picture 5">
            <a:extLst>
              <a:ext uri="{FF2B5EF4-FFF2-40B4-BE49-F238E27FC236}">
                <a16:creationId xmlns:a16="http://schemas.microsoft.com/office/drawing/2014/main" id="{19660191-9487-86ED-48DD-80A9F08AD71B}"/>
              </a:ext>
            </a:extLst>
          </p:cNvPr>
          <p:cNvPicPr>
            <a:picLocks noChangeAspect="1"/>
          </p:cNvPicPr>
          <p:nvPr/>
        </p:nvPicPr>
        <p:blipFill>
          <a:blip r:embed="rId4"/>
          <a:stretch>
            <a:fillRect/>
          </a:stretch>
        </p:blipFill>
        <p:spPr>
          <a:xfrm>
            <a:off x="7003976" y="2916616"/>
            <a:ext cx="3892622" cy="3149762"/>
          </a:xfrm>
          <a:prstGeom prst="rect">
            <a:avLst/>
          </a:prstGeom>
        </p:spPr>
      </p:pic>
    </p:spTree>
    <p:extLst>
      <p:ext uri="{BB962C8B-B14F-4D97-AF65-F5344CB8AC3E}">
        <p14:creationId xmlns:p14="http://schemas.microsoft.com/office/powerpoint/2010/main" val="3437271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641A18-FEB3-0F7F-2B68-BE5FF3B11499}"/>
              </a:ext>
            </a:extLst>
          </p:cNvPr>
          <p:cNvSpPr txBox="1"/>
          <p:nvPr/>
        </p:nvSpPr>
        <p:spPr>
          <a:xfrm>
            <a:off x="838200" y="977900"/>
            <a:ext cx="10198100" cy="707886"/>
          </a:xfrm>
          <a:prstGeom prst="rect">
            <a:avLst/>
          </a:prstGeom>
          <a:solidFill>
            <a:schemeClr val="accent4">
              <a:lumMod val="20000"/>
              <a:lumOff val="80000"/>
            </a:schemeClr>
          </a:solidFill>
        </p:spPr>
        <p:txBody>
          <a:bodyPr wrap="square" rtlCol="0">
            <a:spAutoFit/>
          </a:bodyPr>
          <a:lstStyle/>
          <a:p>
            <a:r>
              <a:rPr lang="en-US" sz="2000" dirty="0"/>
              <a:t>Since the dataset is highly unbalanced we have to balance it before training our model to generate accurate and </a:t>
            </a:r>
            <a:r>
              <a:rPr lang="en-US" sz="2000" dirty="0" err="1"/>
              <a:t>precised</a:t>
            </a:r>
            <a:r>
              <a:rPr lang="en-US" sz="2000" dirty="0"/>
              <a:t> results.</a:t>
            </a:r>
            <a:endParaRPr lang="en-IN" sz="2000" dirty="0"/>
          </a:p>
        </p:txBody>
      </p:sp>
      <p:pic>
        <p:nvPicPr>
          <p:cNvPr id="4" name="Picture 3">
            <a:extLst>
              <a:ext uri="{FF2B5EF4-FFF2-40B4-BE49-F238E27FC236}">
                <a16:creationId xmlns:a16="http://schemas.microsoft.com/office/drawing/2014/main" id="{DB93AC21-9FBB-A0D2-3270-369D3EC4DBBE}"/>
              </a:ext>
            </a:extLst>
          </p:cNvPr>
          <p:cNvPicPr>
            <a:picLocks noChangeAspect="1"/>
          </p:cNvPicPr>
          <p:nvPr/>
        </p:nvPicPr>
        <p:blipFill>
          <a:blip r:embed="rId3"/>
          <a:stretch>
            <a:fillRect/>
          </a:stretch>
        </p:blipFill>
        <p:spPr>
          <a:xfrm>
            <a:off x="1101646" y="2117670"/>
            <a:ext cx="3241754" cy="3406830"/>
          </a:xfrm>
          <a:prstGeom prst="rect">
            <a:avLst/>
          </a:prstGeom>
        </p:spPr>
      </p:pic>
      <p:pic>
        <p:nvPicPr>
          <p:cNvPr id="6" name="Picture 5">
            <a:extLst>
              <a:ext uri="{FF2B5EF4-FFF2-40B4-BE49-F238E27FC236}">
                <a16:creationId xmlns:a16="http://schemas.microsoft.com/office/drawing/2014/main" id="{BEA1CE72-320A-27B4-1148-073F90009D1A}"/>
              </a:ext>
            </a:extLst>
          </p:cNvPr>
          <p:cNvPicPr>
            <a:picLocks noChangeAspect="1"/>
          </p:cNvPicPr>
          <p:nvPr/>
        </p:nvPicPr>
        <p:blipFill>
          <a:blip r:embed="rId4"/>
          <a:stretch>
            <a:fillRect/>
          </a:stretch>
        </p:blipFill>
        <p:spPr>
          <a:xfrm>
            <a:off x="4768782" y="2117670"/>
            <a:ext cx="3073400" cy="3406830"/>
          </a:xfrm>
          <a:prstGeom prst="rect">
            <a:avLst/>
          </a:prstGeom>
        </p:spPr>
      </p:pic>
      <p:pic>
        <p:nvPicPr>
          <p:cNvPr id="8" name="Picture 7">
            <a:extLst>
              <a:ext uri="{FF2B5EF4-FFF2-40B4-BE49-F238E27FC236}">
                <a16:creationId xmlns:a16="http://schemas.microsoft.com/office/drawing/2014/main" id="{56026889-02FC-D7BE-3E1E-C6E29C43EC89}"/>
              </a:ext>
            </a:extLst>
          </p:cNvPr>
          <p:cNvPicPr>
            <a:picLocks noChangeAspect="1"/>
          </p:cNvPicPr>
          <p:nvPr/>
        </p:nvPicPr>
        <p:blipFill>
          <a:blip r:embed="rId5"/>
          <a:stretch>
            <a:fillRect/>
          </a:stretch>
        </p:blipFill>
        <p:spPr>
          <a:xfrm>
            <a:off x="8178800" y="2117670"/>
            <a:ext cx="3073400" cy="3406829"/>
          </a:xfrm>
          <a:prstGeom prst="rect">
            <a:avLst/>
          </a:prstGeom>
        </p:spPr>
      </p:pic>
    </p:spTree>
    <p:extLst>
      <p:ext uri="{BB962C8B-B14F-4D97-AF65-F5344CB8AC3E}">
        <p14:creationId xmlns:p14="http://schemas.microsoft.com/office/powerpoint/2010/main" val="3038749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51B472-583F-48CB-8BAC-30125ACDB934}"/>
              </a:ext>
            </a:extLst>
          </p:cNvPr>
          <p:cNvPicPr>
            <a:picLocks noChangeAspect="1"/>
          </p:cNvPicPr>
          <p:nvPr/>
        </p:nvPicPr>
        <p:blipFill>
          <a:blip r:embed="rId3"/>
          <a:stretch>
            <a:fillRect/>
          </a:stretch>
        </p:blipFill>
        <p:spPr>
          <a:xfrm>
            <a:off x="1536700" y="800101"/>
            <a:ext cx="9537700" cy="3403600"/>
          </a:xfrm>
          <a:prstGeom prst="rect">
            <a:avLst/>
          </a:prstGeom>
        </p:spPr>
      </p:pic>
      <p:sp>
        <p:nvSpPr>
          <p:cNvPr id="10" name="TextBox 9">
            <a:extLst>
              <a:ext uri="{FF2B5EF4-FFF2-40B4-BE49-F238E27FC236}">
                <a16:creationId xmlns:a16="http://schemas.microsoft.com/office/drawing/2014/main" id="{0EB412DA-4C21-8A3D-BD28-E2A9669DE1DB}"/>
              </a:ext>
            </a:extLst>
          </p:cNvPr>
          <p:cNvSpPr txBox="1"/>
          <p:nvPr/>
        </p:nvSpPr>
        <p:spPr>
          <a:xfrm>
            <a:off x="901700" y="4978400"/>
            <a:ext cx="10388600" cy="523220"/>
          </a:xfrm>
          <a:prstGeom prst="rect">
            <a:avLst/>
          </a:prstGeom>
          <a:solidFill>
            <a:schemeClr val="accent4">
              <a:lumMod val="20000"/>
              <a:lumOff val="80000"/>
            </a:schemeClr>
          </a:solidFill>
        </p:spPr>
        <p:txBody>
          <a:bodyPr wrap="square" rtlCol="0">
            <a:spAutoFit/>
          </a:bodyPr>
          <a:lstStyle/>
          <a:p>
            <a:r>
              <a:rPr lang="en-US" sz="2800" dirty="0"/>
              <a:t>Insight:   Only low amount transaction are done by fraud</a:t>
            </a:r>
            <a:endParaRPr lang="en-IN" sz="2800" dirty="0"/>
          </a:p>
        </p:txBody>
      </p:sp>
    </p:spTree>
    <p:extLst>
      <p:ext uri="{BB962C8B-B14F-4D97-AF65-F5344CB8AC3E}">
        <p14:creationId xmlns:p14="http://schemas.microsoft.com/office/powerpoint/2010/main" val="2171258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3E89-0536-2D75-E249-5317317002D8}"/>
              </a:ext>
            </a:extLst>
          </p:cNvPr>
          <p:cNvSpPr>
            <a:spLocks noGrp="1"/>
          </p:cNvSpPr>
          <p:nvPr>
            <p:ph type="title"/>
          </p:nvPr>
        </p:nvSpPr>
        <p:spPr>
          <a:xfrm>
            <a:off x="1671200" y="259976"/>
            <a:ext cx="9070848" cy="1004047"/>
          </a:xfrm>
          <a:solidFill>
            <a:schemeClr val="accent6">
              <a:lumMod val="40000"/>
              <a:lumOff val="60000"/>
            </a:schemeClr>
          </a:solidFill>
        </p:spPr>
        <p:txBody>
          <a:bodyPr/>
          <a:lstStyle/>
          <a:p>
            <a:pPr algn="l"/>
            <a:r>
              <a:rPr lang="en-US" sz="3600" dirty="0">
                <a:latin typeface="Book Antiqua" panose="02040602050305030304" pitchFamily="18" charset="0"/>
              </a:rPr>
              <a:t>Credit card fraud</a:t>
            </a:r>
            <a:endParaRPr lang="en-IN" sz="3600" dirty="0">
              <a:latin typeface="Book Antiqua" panose="02040602050305030304" pitchFamily="18" charset="0"/>
            </a:endParaRPr>
          </a:p>
        </p:txBody>
      </p:sp>
      <p:sp>
        <p:nvSpPr>
          <p:cNvPr id="3" name="Text Placeholder 2">
            <a:extLst>
              <a:ext uri="{FF2B5EF4-FFF2-40B4-BE49-F238E27FC236}">
                <a16:creationId xmlns:a16="http://schemas.microsoft.com/office/drawing/2014/main" id="{A4828800-E3B1-0875-9F50-454E9BD74C4B}"/>
              </a:ext>
            </a:extLst>
          </p:cNvPr>
          <p:cNvSpPr>
            <a:spLocks noGrp="1"/>
          </p:cNvSpPr>
          <p:nvPr>
            <p:ph type="body" idx="1"/>
          </p:nvPr>
        </p:nvSpPr>
        <p:spPr>
          <a:xfrm>
            <a:off x="1560576" y="1640447"/>
            <a:ext cx="9070848" cy="4419599"/>
          </a:xfrm>
          <a:solidFill>
            <a:schemeClr val="accent1">
              <a:lumMod val="40000"/>
              <a:lumOff val="60000"/>
            </a:schemeClr>
          </a:solidFill>
        </p:spPr>
        <p:txBody>
          <a:bodyPr>
            <a:normAutofit fontScale="92500" lnSpcReduction="10000"/>
          </a:bodyPr>
          <a:lstStyle/>
          <a:p>
            <a:r>
              <a:rPr lang="en-US" dirty="0"/>
              <a:t>Credit card fraud occurs when an unauthorized person gains access to your information and uses it to make purchases. Here are some ways fraudsters get your information:</a:t>
            </a:r>
          </a:p>
          <a:p>
            <a:pPr marL="342900" indent="-342900">
              <a:buFont typeface="Arial" panose="020B0604020202020204" pitchFamily="34" charset="0"/>
              <a:buChar char="•"/>
            </a:pPr>
            <a:r>
              <a:rPr lang="en-US" sz="2600" dirty="0">
                <a:solidFill>
                  <a:schemeClr val="tx1"/>
                </a:solidFill>
              </a:rPr>
              <a:t>Lost or stolen credit cards</a:t>
            </a:r>
          </a:p>
          <a:p>
            <a:pPr>
              <a:buFont typeface="Arial" panose="020B0604020202020204" pitchFamily="34" charset="0"/>
              <a:buChar char="•"/>
            </a:pPr>
            <a:r>
              <a:rPr lang="en-US" dirty="0"/>
              <a:t>Skimming your credit card, such as at a gas station pump</a:t>
            </a:r>
          </a:p>
          <a:p>
            <a:pPr>
              <a:buFont typeface="Arial" panose="020B0604020202020204" pitchFamily="34" charset="0"/>
              <a:buChar char="•"/>
            </a:pPr>
            <a:r>
              <a:rPr lang="en-US" dirty="0"/>
              <a:t>Hacking your computer</a:t>
            </a:r>
          </a:p>
          <a:p>
            <a:pPr>
              <a:buFont typeface="Arial" panose="020B0604020202020204" pitchFamily="34" charset="0"/>
              <a:buChar char="•"/>
            </a:pPr>
            <a:r>
              <a:rPr lang="en-US" dirty="0"/>
              <a:t>Calling about fake prizes or wire transfers</a:t>
            </a:r>
          </a:p>
          <a:p>
            <a:pPr>
              <a:buFont typeface="Arial" panose="020B0604020202020204" pitchFamily="34" charset="0"/>
              <a:buChar char="•"/>
            </a:pPr>
            <a:r>
              <a:rPr lang="en-US" dirty="0"/>
              <a:t>Phishing attempts, such as fake emails</a:t>
            </a:r>
          </a:p>
          <a:p>
            <a:pPr>
              <a:buFont typeface="Arial" panose="020B0604020202020204" pitchFamily="34" charset="0"/>
              <a:buChar char="•"/>
            </a:pPr>
            <a:r>
              <a:rPr lang="en-US" dirty="0"/>
              <a:t>Looking over your shoulder at checkout</a:t>
            </a:r>
          </a:p>
          <a:p>
            <a:pPr>
              <a:buFont typeface="Arial" panose="020B0604020202020204" pitchFamily="34" charset="0"/>
              <a:buChar char="•"/>
            </a:pPr>
            <a:r>
              <a:rPr lang="en-US" dirty="0"/>
              <a:t>Stealing your mail</a:t>
            </a:r>
          </a:p>
          <a:p>
            <a:endParaRPr lang="en-IN" dirty="0">
              <a:latin typeface="Comic Sans MS" panose="030F0702030302020204" pitchFamily="66" charset="0"/>
            </a:endParaRPr>
          </a:p>
        </p:txBody>
      </p:sp>
      <p:graphicFrame>
        <p:nvGraphicFramePr>
          <p:cNvPr id="8" name="Diagram 7">
            <a:extLst>
              <a:ext uri="{FF2B5EF4-FFF2-40B4-BE49-F238E27FC236}">
                <a16:creationId xmlns:a16="http://schemas.microsoft.com/office/drawing/2014/main" id="{6F7701DE-D789-0476-8B93-55E116F34661}"/>
              </a:ext>
            </a:extLst>
          </p:cNvPr>
          <p:cNvGraphicFramePr/>
          <p:nvPr>
            <p:extLst>
              <p:ext uri="{D42A27DB-BD31-4B8C-83A1-F6EECF244321}">
                <p14:modId xmlns:p14="http://schemas.microsoft.com/office/powerpoint/2010/main" val="1345394626"/>
              </p:ext>
            </p:extLst>
          </p:nvPr>
        </p:nvGraphicFramePr>
        <p:xfrm>
          <a:off x="2032000" y="4796117"/>
          <a:ext cx="8128000" cy="1342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5088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C68ACC-4159-5D51-8E73-EB92564FD7E6}"/>
              </a:ext>
            </a:extLst>
          </p:cNvPr>
          <p:cNvPicPr>
            <a:picLocks noChangeAspect="1"/>
          </p:cNvPicPr>
          <p:nvPr/>
        </p:nvPicPr>
        <p:blipFill>
          <a:blip r:embed="rId3"/>
          <a:stretch>
            <a:fillRect/>
          </a:stretch>
        </p:blipFill>
        <p:spPr>
          <a:xfrm>
            <a:off x="2368358" y="952372"/>
            <a:ext cx="7455283" cy="4953255"/>
          </a:xfrm>
          <a:prstGeom prst="rect">
            <a:avLst/>
          </a:prstGeom>
        </p:spPr>
      </p:pic>
    </p:spTree>
    <p:extLst>
      <p:ext uri="{BB962C8B-B14F-4D97-AF65-F5344CB8AC3E}">
        <p14:creationId xmlns:p14="http://schemas.microsoft.com/office/powerpoint/2010/main" val="2279370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0E90C5-2BFA-A645-A2B5-F767C8C4F26D}"/>
              </a:ext>
            </a:extLst>
          </p:cNvPr>
          <p:cNvPicPr>
            <a:picLocks noChangeAspect="1"/>
          </p:cNvPicPr>
          <p:nvPr/>
        </p:nvPicPr>
        <p:blipFill>
          <a:blip r:embed="rId2"/>
          <a:stretch>
            <a:fillRect/>
          </a:stretch>
        </p:blipFill>
        <p:spPr>
          <a:xfrm>
            <a:off x="1418984" y="779646"/>
            <a:ext cx="9354031" cy="5293895"/>
          </a:xfrm>
          <a:prstGeom prst="rect">
            <a:avLst/>
          </a:prstGeom>
        </p:spPr>
      </p:pic>
    </p:spTree>
    <p:extLst>
      <p:ext uri="{BB962C8B-B14F-4D97-AF65-F5344CB8AC3E}">
        <p14:creationId xmlns:p14="http://schemas.microsoft.com/office/powerpoint/2010/main" val="3491539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7AF849-CB33-6F38-9681-2B05A4B92D15}"/>
              </a:ext>
            </a:extLst>
          </p:cNvPr>
          <p:cNvPicPr>
            <a:picLocks noChangeAspect="1"/>
          </p:cNvPicPr>
          <p:nvPr/>
        </p:nvPicPr>
        <p:blipFill>
          <a:blip r:embed="rId2"/>
          <a:stretch>
            <a:fillRect/>
          </a:stretch>
        </p:blipFill>
        <p:spPr>
          <a:xfrm>
            <a:off x="1023486" y="1943023"/>
            <a:ext cx="5072514" cy="3466375"/>
          </a:xfrm>
          <a:prstGeom prst="rect">
            <a:avLst/>
          </a:prstGeom>
        </p:spPr>
      </p:pic>
      <p:sp>
        <p:nvSpPr>
          <p:cNvPr id="4" name="TextBox 3">
            <a:extLst>
              <a:ext uri="{FF2B5EF4-FFF2-40B4-BE49-F238E27FC236}">
                <a16:creationId xmlns:a16="http://schemas.microsoft.com/office/drawing/2014/main" id="{6A05D3E3-76AF-E4E1-C6F7-B7E909D2051C}"/>
              </a:ext>
            </a:extLst>
          </p:cNvPr>
          <p:cNvSpPr txBox="1"/>
          <p:nvPr/>
        </p:nvSpPr>
        <p:spPr>
          <a:xfrm>
            <a:off x="1145406" y="895149"/>
            <a:ext cx="8961120" cy="646331"/>
          </a:xfrm>
          <a:prstGeom prst="rect">
            <a:avLst/>
          </a:prstGeom>
          <a:solidFill>
            <a:schemeClr val="accent2">
              <a:lumMod val="20000"/>
              <a:lumOff val="80000"/>
            </a:schemeClr>
          </a:solidFill>
        </p:spPr>
        <p:txBody>
          <a:bodyPr wrap="square" rtlCol="0">
            <a:spAutoFit/>
          </a:bodyPr>
          <a:lstStyle/>
          <a:p>
            <a:pPr algn="ctr"/>
            <a:r>
              <a:rPr lang="en-US" sz="3600" dirty="0"/>
              <a:t>Fragmenting the dataset</a:t>
            </a:r>
            <a:endParaRPr lang="en-IN" sz="3600" dirty="0"/>
          </a:p>
        </p:txBody>
      </p:sp>
      <p:pic>
        <p:nvPicPr>
          <p:cNvPr id="6" name="Picture 5">
            <a:extLst>
              <a:ext uri="{FF2B5EF4-FFF2-40B4-BE49-F238E27FC236}">
                <a16:creationId xmlns:a16="http://schemas.microsoft.com/office/drawing/2014/main" id="{5866F2D3-2205-F9BE-0D03-5F5DA50EEDB2}"/>
              </a:ext>
            </a:extLst>
          </p:cNvPr>
          <p:cNvPicPr>
            <a:picLocks noChangeAspect="1"/>
          </p:cNvPicPr>
          <p:nvPr/>
        </p:nvPicPr>
        <p:blipFill>
          <a:blip r:embed="rId3"/>
          <a:stretch>
            <a:fillRect/>
          </a:stretch>
        </p:blipFill>
        <p:spPr>
          <a:xfrm>
            <a:off x="6323798" y="1857676"/>
            <a:ext cx="4844716" cy="3551721"/>
          </a:xfrm>
          <a:prstGeom prst="rect">
            <a:avLst/>
          </a:prstGeom>
        </p:spPr>
      </p:pic>
    </p:spTree>
    <p:extLst>
      <p:ext uri="{BB962C8B-B14F-4D97-AF65-F5344CB8AC3E}">
        <p14:creationId xmlns:p14="http://schemas.microsoft.com/office/powerpoint/2010/main" val="1244861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319E2A-03A9-66D7-EDB7-F69E74FEF928}"/>
              </a:ext>
            </a:extLst>
          </p:cNvPr>
          <p:cNvPicPr>
            <a:picLocks noChangeAspect="1"/>
          </p:cNvPicPr>
          <p:nvPr/>
        </p:nvPicPr>
        <p:blipFill>
          <a:blip r:embed="rId2"/>
          <a:stretch>
            <a:fillRect/>
          </a:stretch>
        </p:blipFill>
        <p:spPr>
          <a:xfrm>
            <a:off x="4052556" y="2360215"/>
            <a:ext cx="3124361" cy="539778"/>
          </a:xfrm>
          <a:prstGeom prst="rect">
            <a:avLst/>
          </a:prstGeom>
        </p:spPr>
      </p:pic>
      <p:pic>
        <p:nvPicPr>
          <p:cNvPr id="5" name="Picture 4">
            <a:extLst>
              <a:ext uri="{FF2B5EF4-FFF2-40B4-BE49-F238E27FC236}">
                <a16:creationId xmlns:a16="http://schemas.microsoft.com/office/drawing/2014/main" id="{DCE07557-398B-D514-F447-95CC35057CCC}"/>
              </a:ext>
            </a:extLst>
          </p:cNvPr>
          <p:cNvPicPr>
            <a:picLocks noChangeAspect="1"/>
          </p:cNvPicPr>
          <p:nvPr/>
        </p:nvPicPr>
        <p:blipFill>
          <a:blip r:embed="rId3"/>
          <a:stretch>
            <a:fillRect/>
          </a:stretch>
        </p:blipFill>
        <p:spPr>
          <a:xfrm>
            <a:off x="1395663" y="3361511"/>
            <a:ext cx="9634889" cy="2502029"/>
          </a:xfrm>
          <a:prstGeom prst="rect">
            <a:avLst/>
          </a:prstGeom>
        </p:spPr>
      </p:pic>
      <p:sp>
        <p:nvSpPr>
          <p:cNvPr id="7" name="TextBox 6">
            <a:extLst>
              <a:ext uri="{FF2B5EF4-FFF2-40B4-BE49-F238E27FC236}">
                <a16:creationId xmlns:a16="http://schemas.microsoft.com/office/drawing/2014/main" id="{F55E0188-6E98-35B1-5225-5DB4F8EBFD60}"/>
              </a:ext>
            </a:extLst>
          </p:cNvPr>
          <p:cNvSpPr txBox="1"/>
          <p:nvPr/>
        </p:nvSpPr>
        <p:spPr>
          <a:xfrm>
            <a:off x="1045945" y="893755"/>
            <a:ext cx="9792101" cy="584775"/>
          </a:xfrm>
          <a:prstGeom prst="rect">
            <a:avLst/>
          </a:prstGeom>
          <a:solidFill>
            <a:schemeClr val="accent2">
              <a:lumMod val="20000"/>
              <a:lumOff val="80000"/>
            </a:schemeClr>
          </a:solidFill>
        </p:spPr>
        <p:txBody>
          <a:bodyPr wrap="square" rtlCol="0">
            <a:spAutoFit/>
          </a:bodyPr>
          <a:lstStyle/>
          <a:p>
            <a:r>
              <a:rPr lang="en-US" sz="3200" dirty="0"/>
              <a:t>Dropping class column for unsupervised learning</a:t>
            </a:r>
            <a:endParaRPr lang="en-IN" sz="3200" dirty="0"/>
          </a:p>
        </p:txBody>
      </p:sp>
    </p:spTree>
    <p:extLst>
      <p:ext uri="{BB962C8B-B14F-4D97-AF65-F5344CB8AC3E}">
        <p14:creationId xmlns:p14="http://schemas.microsoft.com/office/powerpoint/2010/main" val="2060800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1F2911-97EE-6FE2-DBB0-8F24B035C93B}"/>
              </a:ext>
            </a:extLst>
          </p:cNvPr>
          <p:cNvPicPr>
            <a:picLocks noChangeAspect="1"/>
          </p:cNvPicPr>
          <p:nvPr/>
        </p:nvPicPr>
        <p:blipFill>
          <a:blip r:embed="rId2"/>
          <a:stretch>
            <a:fillRect/>
          </a:stretch>
        </p:blipFill>
        <p:spPr>
          <a:xfrm>
            <a:off x="1761902" y="2952725"/>
            <a:ext cx="8668195" cy="952549"/>
          </a:xfrm>
          <a:prstGeom prst="rect">
            <a:avLst/>
          </a:prstGeom>
        </p:spPr>
      </p:pic>
      <p:sp>
        <p:nvSpPr>
          <p:cNvPr id="4" name="TextBox 3">
            <a:extLst>
              <a:ext uri="{FF2B5EF4-FFF2-40B4-BE49-F238E27FC236}">
                <a16:creationId xmlns:a16="http://schemas.microsoft.com/office/drawing/2014/main" id="{9EDFAAD5-8198-2980-6993-09CE99D60E8F}"/>
              </a:ext>
            </a:extLst>
          </p:cNvPr>
          <p:cNvSpPr txBox="1"/>
          <p:nvPr/>
        </p:nvSpPr>
        <p:spPr>
          <a:xfrm>
            <a:off x="1039528" y="1039528"/>
            <a:ext cx="10183529" cy="1077218"/>
          </a:xfrm>
          <a:prstGeom prst="rect">
            <a:avLst/>
          </a:prstGeom>
          <a:solidFill>
            <a:schemeClr val="accent2">
              <a:lumMod val="20000"/>
              <a:lumOff val="80000"/>
            </a:schemeClr>
          </a:solidFill>
        </p:spPr>
        <p:txBody>
          <a:bodyPr wrap="square" rtlCol="0">
            <a:spAutoFit/>
          </a:bodyPr>
          <a:lstStyle/>
          <a:p>
            <a:r>
              <a:rPr lang="en-US" sz="3200" dirty="0"/>
              <a:t>Splitting the dataset into train and test data . For this we use </a:t>
            </a:r>
            <a:r>
              <a:rPr lang="en-US" sz="3200" dirty="0" err="1"/>
              <a:t>train_test_split</a:t>
            </a:r>
            <a:r>
              <a:rPr lang="en-US" sz="3200" dirty="0"/>
              <a:t> from </a:t>
            </a:r>
            <a:r>
              <a:rPr lang="en-US" sz="3200" dirty="0" err="1"/>
              <a:t>sklearn</a:t>
            </a:r>
            <a:r>
              <a:rPr lang="en-US" sz="3200" dirty="0"/>
              <a:t> library.</a:t>
            </a:r>
            <a:endParaRPr lang="en-IN" sz="3200" dirty="0"/>
          </a:p>
        </p:txBody>
      </p:sp>
    </p:spTree>
    <p:extLst>
      <p:ext uri="{BB962C8B-B14F-4D97-AF65-F5344CB8AC3E}">
        <p14:creationId xmlns:p14="http://schemas.microsoft.com/office/powerpoint/2010/main" val="1507150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48652D-9FD2-84CF-081B-7E9BEDA48923}"/>
              </a:ext>
            </a:extLst>
          </p:cNvPr>
          <p:cNvPicPr>
            <a:picLocks noChangeAspect="1"/>
          </p:cNvPicPr>
          <p:nvPr/>
        </p:nvPicPr>
        <p:blipFill>
          <a:blip r:embed="rId2"/>
          <a:stretch>
            <a:fillRect/>
          </a:stretch>
        </p:blipFill>
        <p:spPr>
          <a:xfrm>
            <a:off x="3660914" y="2492943"/>
            <a:ext cx="4921503" cy="2778616"/>
          </a:xfrm>
          <a:prstGeom prst="rect">
            <a:avLst/>
          </a:prstGeom>
        </p:spPr>
      </p:pic>
      <p:sp>
        <p:nvSpPr>
          <p:cNvPr id="4" name="TextBox 3">
            <a:extLst>
              <a:ext uri="{FF2B5EF4-FFF2-40B4-BE49-F238E27FC236}">
                <a16:creationId xmlns:a16="http://schemas.microsoft.com/office/drawing/2014/main" id="{EC2B226C-7983-CE2A-80F2-D656E92320DB}"/>
              </a:ext>
            </a:extLst>
          </p:cNvPr>
          <p:cNvSpPr txBox="1"/>
          <p:nvPr/>
        </p:nvSpPr>
        <p:spPr>
          <a:xfrm>
            <a:off x="967338" y="656593"/>
            <a:ext cx="10308657" cy="1661993"/>
          </a:xfrm>
          <a:prstGeom prst="rect">
            <a:avLst/>
          </a:prstGeom>
          <a:solidFill>
            <a:schemeClr val="accent2">
              <a:lumMod val="20000"/>
              <a:lumOff val="80000"/>
            </a:schemeClr>
          </a:solidFill>
        </p:spPr>
        <p:txBody>
          <a:bodyPr wrap="square" rtlCol="0">
            <a:spAutoFit/>
          </a:bodyPr>
          <a:lstStyle/>
          <a:p>
            <a:r>
              <a:rPr lang="en-US" sz="2800" dirty="0"/>
              <a:t>Finally we will train our model. For this we will use Logistic regression . By applying logistic regression we can see the accuracy and precision are good.</a:t>
            </a:r>
            <a:endParaRPr lang="en-IN" sz="2800" dirty="0"/>
          </a:p>
          <a:p>
            <a:endParaRPr lang="en-IN" dirty="0"/>
          </a:p>
        </p:txBody>
      </p:sp>
      <p:sp>
        <p:nvSpPr>
          <p:cNvPr id="5" name="TextBox 4">
            <a:extLst>
              <a:ext uri="{FF2B5EF4-FFF2-40B4-BE49-F238E27FC236}">
                <a16:creationId xmlns:a16="http://schemas.microsoft.com/office/drawing/2014/main" id="{21F61DED-8549-4B89-F213-2BEFE0150AEC}"/>
              </a:ext>
            </a:extLst>
          </p:cNvPr>
          <p:cNvSpPr txBox="1"/>
          <p:nvPr/>
        </p:nvSpPr>
        <p:spPr>
          <a:xfrm>
            <a:off x="818145" y="5434308"/>
            <a:ext cx="10607040" cy="523220"/>
          </a:xfrm>
          <a:prstGeom prst="rect">
            <a:avLst/>
          </a:prstGeom>
          <a:solidFill>
            <a:schemeClr val="accent2">
              <a:lumMod val="20000"/>
              <a:lumOff val="80000"/>
            </a:schemeClr>
          </a:solidFill>
        </p:spPr>
        <p:txBody>
          <a:bodyPr wrap="square" rtlCol="0">
            <a:spAutoFit/>
          </a:bodyPr>
          <a:lstStyle/>
          <a:p>
            <a:r>
              <a:rPr lang="en-US" sz="2800" dirty="0"/>
              <a:t>Still the precision is not as expected so will try to apply some other model.</a:t>
            </a:r>
            <a:endParaRPr lang="en-IN" sz="2800" dirty="0"/>
          </a:p>
        </p:txBody>
      </p:sp>
    </p:spTree>
    <p:extLst>
      <p:ext uri="{BB962C8B-B14F-4D97-AF65-F5344CB8AC3E}">
        <p14:creationId xmlns:p14="http://schemas.microsoft.com/office/powerpoint/2010/main" val="1433307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661198-B573-4A09-6738-227602DCC820}"/>
              </a:ext>
            </a:extLst>
          </p:cNvPr>
          <p:cNvPicPr>
            <a:picLocks noChangeAspect="1"/>
          </p:cNvPicPr>
          <p:nvPr/>
        </p:nvPicPr>
        <p:blipFill>
          <a:blip r:embed="rId2"/>
          <a:stretch>
            <a:fillRect/>
          </a:stretch>
        </p:blipFill>
        <p:spPr>
          <a:xfrm>
            <a:off x="2563906" y="1838243"/>
            <a:ext cx="6615953" cy="3181514"/>
          </a:xfrm>
          <a:prstGeom prst="rect">
            <a:avLst/>
          </a:prstGeom>
        </p:spPr>
      </p:pic>
      <p:sp>
        <p:nvSpPr>
          <p:cNvPr id="2" name="TextBox 1">
            <a:extLst>
              <a:ext uri="{FF2B5EF4-FFF2-40B4-BE49-F238E27FC236}">
                <a16:creationId xmlns:a16="http://schemas.microsoft.com/office/drawing/2014/main" id="{1A5D4F85-98D4-ADD2-6C80-533DF2556FDE}"/>
              </a:ext>
            </a:extLst>
          </p:cNvPr>
          <p:cNvSpPr txBox="1"/>
          <p:nvPr/>
        </p:nvSpPr>
        <p:spPr>
          <a:xfrm>
            <a:off x="850106" y="800100"/>
            <a:ext cx="10358438" cy="954107"/>
          </a:xfrm>
          <a:prstGeom prst="rect">
            <a:avLst/>
          </a:prstGeom>
          <a:solidFill>
            <a:schemeClr val="accent5">
              <a:lumMod val="40000"/>
              <a:lumOff val="60000"/>
            </a:schemeClr>
          </a:solidFill>
        </p:spPr>
        <p:txBody>
          <a:bodyPr wrap="square" rtlCol="0">
            <a:spAutoFit/>
          </a:bodyPr>
          <a:lstStyle/>
          <a:p>
            <a:r>
              <a:rPr lang="en-US" sz="2800" dirty="0"/>
              <a:t>Let’s try an other model to train and find out the accuracy and precision of the model. This is Random Forest Classifier</a:t>
            </a:r>
            <a:r>
              <a:rPr lang="en-US" dirty="0"/>
              <a:t>.</a:t>
            </a:r>
            <a:endParaRPr lang="en-IN" dirty="0"/>
          </a:p>
        </p:txBody>
      </p:sp>
      <p:sp>
        <p:nvSpPr>
          <p:cNvPr id="4" name="TextBox 3">
            <a:extLst>
              <a:ext uri="{FF2B5EF4-FFF2-40B4-BE49-F238E27FC236}">
                <a16:creationId xmlns:a16="http://schemas.microsoft.com/office/drawing/2014/main" id="{84268F32-9286-F2EF-7AD0-F4FB77C789E9}"/>
              </a:ext>
            </a:extLst>
          </p:cNvPr>
          <p:cNvSpPr txBox="1"/>
          <p:nvPr/>
        </p:nvSpPr>
        <p:spPr>
          <a:xfrm>
            <a:off x="757238" y="5100638"/>
            <a:ext cx="10687050" cy="523220"/>
          </a:xfrm>
          <a:prstGeom prst="rect">
            <a:avLst/>
          </a:prstGeom>
          <a:solidFill>
            <a:schemeClr val="accent5">
              <a:lumMod val="40000"/>
              <a:lumOff val="60000"/>
            </a:schemeClr>
          </a:solidFill>
        </p:spPr>
        <p:txBody>
          <a:bodyPr wrap="square" rtlCol="0">
            <a:spAutoFit/>
          </a:bodyPr>
          <a:lstStyle/>
          <a:p>
            <a:r>
              <a:rPr lang="en-US" sz="2800" dirty="0"/>
              <a:t>Precision and accuracy value are pretty good.</a:t>
            </a:r>
            <a:endParaRPr lang="en-IN" sz="2800" dirty="0"/>
          </a:p>
        </p:txBody>
      </p:sp>
    </p:spTree>
    <p:extLst>
      <p:ext uri="{BB962C8B-B14F-4D97-AF65-F5344CB8AC3E}">
        <p14:creationId xmlns:p14="http://schemas.microsoft.com/office/powerpoint/2010/main" val="1363106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E3974-A867-8668-B016-B6EABFE143EE}"/>
              </a:ext>
            </a:extLst>
          </p:cNvPr>
          <p:cNvSpPr>
            <a:spLocks noGrp="1"/>
          </p:cNvSpPr>
          <p:nvPr>
            <p:ph type="title"/>
          </p:nvPr>
        </p:nvSpPr>
        <p:spPr/>
        <p:txBody>
          <a:bodyPr/>
          <a:lstStyle/>
          <a:p>
            <a:r>
              <a:rPr lang="en-US" dirty="0"/>
              <a:t>Conclusion</a:t>
            </a:r>
            <a:endParaRPr lang="en-IN" dirty="0"/>
          </a:p>
        </p:txBody>
      </p:sp>
      <p:sp>
        <p:nvSpPr>
          <p:cNvPr id="3" name="TextBox 2">
            <a:extLst>
              <a:ext uri="{FF2B5EF4-FFF2-40B4-BE49-F238E27FC236}">
                <a16:creationId xmlns:a16="http://schemas.microsoft.com/office/drawing/2014/main" id="{BAA7269A-CCC4-AE20-36F4-B13A153AEDEF}"/>
              </a:ext>
            </a:extLst>
          </p:cNvPr>
          <p:cNvSpPr txBox="1"/>
          <p:nvPr/>
        </p:nvSpPr>
        <p:spPr>
          <a:xfrm>
            <a:off x="1472665" y="2810577"/>
            <a:ext cx="9269129" cy="2062103"/>
          </a:xfrm>
          <a:prstGeom prst="rect">
            <a:avLst/>
          </a:prstGeom>
          <a:noFill/>
        </p:spPr>
        <p:txBody>
          <a:bodyPr wrap="square" rtlCol="0">
            <a:spAutoFit/>
          </a:bodyPr>
          <a:lstStyle/>
          <a:p>
            <a:r>
              <a:rPr lang="en-US" sz="3200" dirty="0"/>
              <a:t>Since the random forest classifier gives better values for accuracy and precision. We can accept this and train our model. Finally we are ready with our machine learning model that can detect the fraudulent transaction if any.</a:t>
            </a:r>
            <a:endParaRPr lang="en-IN" sz="3200" dirty="0"/>
          </a:p>
        </p:txBody>
      </p:sp>
    </p:spTree>
    <p:extLst>
      <p:ext uri="{BB962C8B-B14F-4D97-AF65-F5344CB8AC3E}">
        <p14:creationId xmlns:p14="http://schemas.microsoft.com/office/powerpoint/2010/main" val="3601337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489E09-87D1-344D-84D7-3AF85B0BE1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792" y="1527559"/>
            <a:ext cx="9423132" cy="2303296"/>
          </a:xfrm>
          <a:prstGeom prst="rect">
            <a:avLst/>
          </a:prstGeom>
        </p:spPr>
      </p:pic>
      <p:pic>
        <p:nvPicPr>
          <p:cNvPr id="5" name="Picture 4">
            <a:extLst>
              <a:ext uri="{FF2B5EF4-FFF2-40B4-BE49-F238E27FC236}">
                <a16:creationId xmlns:a16="http://schemas.microsoft.com/office/drawing/2014/main" id="{0F36DDB0-25F2-C74E-2659-55981BF5EE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8959" y="4148488"/>
            <a:ext cx="8894082" cy="1875889"/>
          </a:xfrm>
          <a:prstGeom prst="rect">
            <a:avLst/>
          </a:prstGeom>
        </p:spPr>
      </p:pic>
    </p:spTree>
    <p:extLst>
      <p:ext uri="{BB962C8B-B14F-4D97-AF65-F5344CB8AC3E}">
        <p14:creationId xmlns:p14="http://schemas.microsoft.com/office/powerpoint/2010/main" val="1987398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0DC99-E7BE-4B54-94C7-1E03A3974305}"/>
              </a:ext>
            </a:extLst>
          </p:cNvPr>
          <p:cNvSpPr>
            <a:spLocks noGrp="1"/>
          </p:cNvSpPr>
          <p:nvPr>
            <p:ph type="title"/>
          </p:nvPr>
        </p:nvSpPr>
        <p:spPr/>
        <p:txBody>
          <a:bodyPr/>
          <a:lstStyle/>
          <a:p>
            <a:r>
              <a:rPr lang="en-US" dirty="0"/>
              <a:t>Recent study shows………</a:t>
            </a:r>
            <a:endParaRPr lang="en-IN" dirty="0"/>
          </a:p>
        </p:txBody>
      </p:sp>
      <p:sp>
        <p:nvSpPr>
          <p:cNvPr id="3" name="TextBox 2">
            <a:extLst>
              <a:ext uri="{FF2B5EF4-FFF2-40B4-BE49-F238E27FC236}">
                <a16:creationId xmlns:a16="http://schemas.microsoft.com/office/drawing/2014/main" id="{ED8CEE1E-CC42-D743-EC58-CEFA73CD9DA8}"/>
              </a:ext>
            </a:extLst>
          </p:cNvPr>
          <p:cNvSpPr txBox="1"/>
          <p:nvPr/>
        </p:nvSpPr>
        <p:spPr>
          <a:xfrm>
            <a:off x="905435" y="2859741"/>
            <a:ext cx="6149789" cy="2585323"/>
          </a:xfrm>
          <a:prstGeom prst="rect">
            <a:avLst/>
          </a:prstGeom>
          <a:noFill/>
        </p:spPr>
        <p:txBody>
          <a:bodyPr wrap="square" rtlCol="0">
            <a:spAutoFit/>
          </a:bodyPr>
          <a:lstStyle/>
          <a:p>
            <a:r>
              <a:rPr lang="en-US" dirty="0"/>
              <a:t>Recent studies shows that there has been increase in the credit card frauds with the concept of digitalization. Hackers get in between your network and stays there in wait of the moment you make a transaction. They steal your data and also your hard earned money. </a:t>
            </a:r>
          </a:p>
          <a:p>
            <a:endParaRPr lang="en-US" dirty="0"/>
          </a:p>
          <a:p>
            <a:endParaRPr lang="en-US" dirty="0"/>
          </a:p>
          <a:p>
            <a:r>
              <a:rPr lang="en-US" dirty="0"/>
              <a:t>So!!</a:t>
            </a:r>
          </a:p>
          <a:p>
            <a:r>
              <a:rPr lang="en-US" dirty="0"/>
              <a:t>There is a need for intelligent model that can differentiate between a </a:t>
            </a:r>
            <a:r>
              <a:rPr lang="en-US" dirty="0" err="1"/>
              <a:t>fraudalent</a:t>
            </a:r>
            <a:r>
              <a:rPr lang="en-US" dirty="0"/>
              <a:t> transaction and a legit one.</a:t>
            </a:r>
            <a:endParaRPr lang="en-IN" dirty="0"/>
          </a:p>
        </p:txBody>
      </p:sp>
      <p:pic>
        <p:nvPicPr>
          <p:cNvPr id="5" name="Picture 4">
            <a:extLst>
              <a:ext uri="{FF2B5EF4-FFF2-40B4-BE49-F238E27FC236}">
                <a16:creationId xmlns:a16="http://schemas.microsoft.com/office/drawing/2014/main" id="{6E6076B0-D880-DCF4-3687-0C2A6BFBB3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5223" y="2590799"/>
            <a:ext cx="4372535" cy="3496235"/>
          </a:xfrm>
          <a:prstGeom prst="rect">
            <a:avLst/>
          </a:prstGeom>
        </p:spPr>
      </p:pic>
    </p:spTree>
    <p:extLst>
      <p:ext uri="{BB962C8B-B14F-4D97-AF65-F5344CB8AC3E}">
        <p14:creationId xmlns:p14="http://schemas.microsoft.com/office/powerpoint/2010/main" val="1544905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130AD-39E7-E208-3D66-A7C717639387}"/>
              </a:ext>
            </a:extLst>
          </p:cNvPr>
          <p:cNvSpPr>
            <a:spLocks noGrp="1"/>
          </p:cNvSpPr>
          <p:nvPr>
            <p:ph type="title"/>
          </p:nvPr>
        </p:nvSpPr>
        <p:spPr/>
        <p:txBody>
          <a:bodyPr/>
          <a:lstStyle/>
          <a:p>
            <a:r>
              <a:rPr lang="en-US" dirty="0"/>
              <a:t>What is the way?</a:t>
            </a:r>
            <a:endParaRPr lang="en-IN" dirty="0"/>
          </a:p>
        </p:txBody>
      </p:sp>
      <p:sp>
        <p:nvSpPr>
          <p:cNvPr id="3" name="Flowchart: Alternate Process 2">
            <a:extLst>
              <a:ext uri="{FF2B5EF4-FFF2-40B4-BE49-F238E27FC236}">
                <a16:creationId xmlns:a16="http://schemas.microsoft.com/office/drawing/2014/main" id="{AE690845-CF6B-B232-69B6-D3C4A823E684}"/>
              </a:ext>
            </a:extLst>
          </p:cNvPr>
          <p:cNvSpPr/>
          <p:nvPr/>
        </p:nvSpPr>
        <p:spPr>
          <a:xfrm>
            <a:off x="3980330" y="2783097"/>
            <a:ext cx="7117976" cy="1303867"/>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Hi!! I am data, If you are looking for a intelligent solution for your problem then we can become good friends.</a:t>
            </a:r>
            <a:endParaRPr lang="en-IN" dirty="0"/>
          </a:p>
        </p:txBody>
      </p:sp>
      <p:sp>
        <p:nvSpPr>
          <p:cNvPr id="4" name="Flowchart: Alternate Process 3">
            <a:extLst>
              <a:ext uri="{FF2B5EF4-FFF2-40B4-BE49-F238E27FC236}">
                <a16:creationId xmlns:a16="http://schemas.microsoft.com/office/drawing/2014/main" id="{9E4156E2-3E7F-B21B-70DC-EE8F34479766}"/>
              </a:ext>
            </a:extLst>
          </p:cNvPr>
          <p:cNvSpPr/>
          <p:nvPr/>
        </p:nvSpPr>
        <p:spPr>
          <a:xfrm>
            <a:off x="1411940" y="4294721"/>
            <a:ext cx="9108141" cy="1694331"/>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50BCD6C1-35BC-1FD3-BE0E-DC473E433942}"/>
              </a:ext>
            </a:extLst>
          </p:cNvPr>
          <p:cNvSpPr txBox="1"/>
          <p:nvPr/>
        </p:nvSpPr>
        <p:spPr>
          <a:xfrm>
            <a:off x="1658470" y="4446495"/>
            <a:ext cx="8615083" cy="1200329"/>
          </a:xfrm>
          <a:prstGeom prst="rect">
            <a:avLst/>
          </a:prstGeom>
          <a:noFill/>
        </p:spPr>
        <p:txBody>
          <a:bodyPr wrap="square" rtlCol="0">
            <a:spAutoFit/>
          </a:bodyPr>
          <a:lstStyle/>
          <a:p>
            <a:r>
              <a:rPr lang="en-US" dirty="0"/>
              <a:t>Yes! Based on previous data about transactions done by the credit card we can train our model for fraud detection using machine learning algorithms. In this project we will use the already stored database to find an optimal solution for our problem. Once we prepare an intelligent model we can deploy that model to banks for fraud detection.</a:t>
            </a:r>
            <a:endParaRPr lang="en-IN" dirty="0"/>
          </a:p>
        </p:txBody>
      </p:sp>
      <p:sp>
        <p:nvSpPr>
          <p:cNvPr id="10" name="Rectangle 9">
            <a:extLst>
              <a:ext uri="{FF2B5EF4-FFF2-40B4-BE49-F238E27FC236}">
                <a16:creationId xmlns:a16="http://schemas.microsoft.com/office/drawing/2014/main" id="{071423DC-885E-6016-AAA4-BD2FC90B47C2}"/>
              </a:ext>
            </a:extLst>
          </p:cNvPr>
          <p:cNvSpPr/>
          <p:nvPr/>
        </p:nvSpPr>
        <p:spPr>
          <a:xfrm>
            <a:off x="-42394" y="520467"/>
            <a:ext cx="3401727" cy="923330"/>
          </a:xfrm>
          <a:prstGeom prst="rect">
            <a:avLst/>
          </a:prstGeom>
          <a:noFill/>
        </p:spPr>
        <p:txBody>
          <a:bodyPr wrap="squar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blurRad="38100" dist="38100" dir="2700000" algn="tl">
                    <a:srgbClr val="000000">
                      <a:alpha val="43137"/>
                    </a:srgbClr>
                  </a:outerShdw>
                </a:effectLst>
              </a:rPr>
              <a:t>DATA</a:t>
            </a:r>
          </a:p>
        </p:txBody>
      </p:sp>
      <p:sp>
        <p:nvSpPr>
          <p:cNvPr id="11" name="Rectangle 10">
            <a:extLst>
              <a:ext uri="{FF2B5EF4-FFF2-40B4-BE49-F238E27FC236}">
                <a16:creationId xmlns:a16="http://schemas.microsoft.com/office/drawing/2014/main" id="{0AF9253B-0A5E-B61D-13C0-D3BC2EC18F46}"/>
              </a:ext>
            </a:extLst>
          </p:cNvPr>
          <p:cNvSpPr/>
          <p:nvPr/>
        </p:nvSpPr>
        <p:spPr>
          <a:xfrm>
            <a:off x="2086915" y="1466548"/>
            <a:ext cx="2035942"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DATA</a:t>
            </a:r>
          </a:p>
        </p:txBody>
      </p:sp>
      <p:sp>
        <p:nvSpPr>
          <p:cNvPr id="12" name="Rectangle 11">
            <a:extLst>
              <a:ext uri="{FF2B5EF4-FFF2-40B4-BE49-F238E27FC236}">
                <a16:creationId xmlns:a16="http://schemas.microsoft.com/office/drawing/2014/main" id="{F7D02A7A-9C52-F0BE-220B-92C594C8B474}"/>
              </a:ext>
            </a:extLst>
          </p:cNvPr>
          <p:cNvSpPr/>
          <p:nvPr/>
        </p:nvSpPr>
        <p:spPr>
          <a:xfrm>
            <a:off x="7193701" y="453232"/>
            <a:ext cx="2035942"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DATA</a:t>
            </a:r>
          </a:p>
        </p:txBody>
      </p:sp>
      <p:sp>
        <p:nvSpPr>
          <p:cNvPr id="13" name="Rectangle 12">
            <a:extLst>
              <a:ext uri="{FF2B5EF4-FFF2-40B4-BE49-F238E27FC236}">
                <a16:creationId xmlns:a16="http://schemas.microsoft.com/office/drawing/2014/main" id="{02247F5C-FF84-C321-9F08-A37A51E1EB0E}"/>
              </a:ext>
            </a:extLst>
          </p:cNvPr>
          <p:cNvSpPr/>
          <p:nvPr/>
        </p:nvSpPr>
        <p:spPr>
          <a:xfrm>
            <a:off x="8531497" y="1285572"/>
            <a:ext cx="2874440" cy="923330"/>
          </a:xfrm>
          <a:prstGeom prst="rect">
            <a:avLst/>
          </a:prstGeom>
          <a:noFill/>
        </p:spPr>
        <p:txBody>
          <a:bodyPr wrap="squar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DATA</a:t>
            </a:r>
          </a:p>
        </p:txBody>
      </p:sp>
      <p:sp>
        <p:nvSpPr>
          <p:cNvPr id="14" name="Rectangle 13">
            <a:extLst>
              <a:ext uri="{FF2B5EF4-FFF2-40B4-BE49-F238E27FC236}">
                <a16:creationId xmlns:a16="http://schemas.microsoft.com/office/drawing/2014/main" id="{8A44B207-30F6-8333-6262-FF5147F0D50A}"/>
              </a:ext>
            </a:extLst>
          </p:cNvPr>
          <p:cNvSpPr/>
          <p:nvPr/>
        </p:nvSpPr>
        <p:spPr>
          <a:xfrm>
            <a:off x="1093694" y="2602932"/>
            <a:ext cx="2011192"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DATA</a:t>
            </a:r>
          </a:p>
        </p:txBody>
      </p:sp>
      <p:sp>
        <p:nvSpPr>
          <p:cNvPr id="15" name="Flowchart: Alternate Process 14">
            <a:extLst>
              <a:ext uri="{FF2B5EF4-FFF2-40B4-BE49-F238E27FC236}">
                <a16:creationId xmlns:a16="http://schemas.microsoft.com/office/drawing/2014/main" id="{2E8DEFF4-B7D6-C2F6-2385-C0C1EC27C6B7}"/>
              </a:ext>
            </a:extLst>
          </p:cNvPr>
          <p:cNvSpPr/>
          <p:nvPr/>
        </p:nvSpPr>
        <p:spPr>
          <a:xfrm>
            <a:off x="702644" y="664143"/>
            <a:ext cx="2107933" cy="71241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lowchart: Alternate Process 15">
            <a:extLst>
              <a:ext uri="{FF2B5EF4-FFF2-40B4-BE49-F238E27FC236}">
                <a16:creationId xmlns:a16="http://schemas.microsoft.com/office/drawing/2014/main" id="{3D5C6B73-0D12-50AB-2516-EA0897FD128E}"/>
              </a:ext>
            </a:extLst>
          </p:cNvPr>
          <p:cNvSpPr/>
          <p:nvPr/>
        </p:nvSpPr>
        <p:spPr>
          <a:xfrm>
            <a:off x="1848051" y="1443797"/>
            <a:ext cx="2396690" cy="84220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lowchart: Alternate Process 16">
            <a:extLst>
              <a:ext uri="{FF2B5EF4-FFF2-40B4-BE49-F238E27FC236}">
                <a16:creationId xmlns:a16="http://schemas.microsoft.com/office/drawing/2014/main" id="{18A33DD8-892B-A744-3D7F-CC159744A147}"/>
              </a:ext>
            </a:extLst>
          </p:cNvPr>
          <p:cNvSpPr/>
          <p:nvPr/>
        </p:nvSpPr>
        <p:spPr>
          <a:xfrm>
            <a:off x="7193701" y="664143"/>
            <a:ext cx="2223204" cy="71241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lowchart: Alternate Process 17">
            <a:extLst>
              <a:ext uri="{FF2B5EF4-FFF2-40B4-BE49-F238E27FC236}">
                <a16:creationId xmlns:a16="http://schemas.microsoft.com/office/drawing/2014/main" id="{BF74C559-3274-E5D4-7200-93687250A398}"/>
              </a:ext>
            </a:extLst>
          </p:cNvPr>
          <p:cNvSpPr/>
          <p:nvPr/>
        </p:nvSpPr>
        <p:spPr>
          <a:xfrm>
            <a:off x="8980371" y="1463573"/>
            <a:ext cx="2050181" cy="71241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lowchart: Alternate Process 18">
            <a:extLst>
              <a:ext uri="{FF2B5EF4-FFF2-40B4-BE49-F238E27FC236}">
                <a16:creationId xmlns:a16="http://schemas.microsoft.com/office/drawing/2014/main" id="{067A9544-9B08-230B-0AA5-B8EF9B7D8C36}"/>
              </a:ext>
            </a:extLst>
          </p:cNvPr>
          <p:cNvSpPr/>
          <p:nvPr/>
        </p:nvSpPr>
        <p:spPr>
          <a:xfrm>
            <a:off x="1093694" y="2602932"/>
            <a:ext cx="2011192" cy="84220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66565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BC052-E517-21B0-0CE2-C73564A60F47}"/>
              </a:ext>
            </a:extLst>
          </p:cNvPr>
          <p:cNvSpPr>
            <a:spLocks noGrp="1"/>
          </p:cNvSpPr>
          <p:nvPr>
            <p:ph type="title"/>
          </p:nvPr>
        </p:nvSpPr>
        <p:spPr/>
        <p:txBody>
          <a:bodyPr/>
          <a:lstStyle/>
          <a:p>
            <a:r>
              <a:rPr lang="en-US" dirty="0"/>
              <a:t>Let’s build our machine learning model</a:t>
            </a:r>
            <a:endParaRPr lang="en-IN" dirty="0"/>
          </a:p>
        </p:txBody>
      </p:sp>
      <p:graphicFrame>
        <p:nvGraphicFramePr>
          <p:cNvPr id="4" name="Content Placeholder 3">
            <a:extLst>
              <a:ext uri="{FF2B5EF4-FFF2-40B4-BE49-F238E27FC236}">
                <a16:creationId xmlns:a16="http://schemas.microsoft.com/office/drawing/2014/main" id="{25105123-F645-1799-706E-51E3EFBFB1D8}"/>
              </a:ext>
            </a:extLst>
          </p:cNvPr>
          <p:cNvGraphicFramePr>
            <a:graphicFrameLocks noGrp="1"/>
          </p:cNvGraphicFramePr>
          <p:nvPr>
            <p:ph idx="1"/>
            <p:extLst>
              <p:ext uri="{D42A27DB-BD31-4B8C-83A1-F6EECF244321}">
                <p14:modId xmlns:p14="http://schemas.microsoft.com/office/powerpoint/2010/main" val="1535425555"/>
              </p:ext>
            </p:extLst>
          </p:nvPr>
        </p:nvGraphicFramePr>
        <p:xfrm>
          <a:off x="1181100" y="2407385"/>
          <a:ext cx="9601200" cy="36759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6627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9E6A2-38F0-5E1F-0DCA-CCCEDF9B42E7}"/>
              </a:ext>
            </a:extLst>
          </p:cNvPr>
          <p:cNvSpPr>
            <a:spLocks noGrp="1"/>
          </p:cNvSpPr>
          <p:nvPr>
            <p:ph type="title"/>
          </p:nvPr>
        </p:nvSpPr>
        <p:spPr/>
        <p:txBody>
          <a:bodyPr/>
          <a:lstStyle/>
          <a:p>
            <a:r>
              <a:rPr lang="en-US" dirty="0"/>
              <a:t>1. Obtaining Dataset</a:t>
            </a:r>
            <a:endParaRPr lang="en-IN" dirty="0"/>
          </a:p>
        </p:txBody>
      </p:sp>
      <p:sp>
        <p:nvSpPr>
          <p:cNvPr id="3" name="Content Placeholder 2">
            <a:extLst>
              <a:ext uri="{FF2B5EF4-FFF2-40B4-BE49-F238E27FC236}">
                <a16:creationId xmlns:a16="http://schemas.microsoft.com/office/drawing/2014/main" id="{FF3809C0-06E6-8700-5C78-AAEBAFBD930A}"/>
              </a:ext>
            </a:extLst>
          </p:cNvPr>
          <p:cNvSpPr>
            <a:spLocks noGrp="1"/>
          </p:cNvSpPr>
          <p:nvPr>
            <p:ph idx="1"/>
          </p:nvPr>
        </p:nvSpPr>
        <p:spPr/>
        <p:txBody>
          <a:bodyPr>
            <a:normAutofit/>
          </a:bodyPr>
          <a:lstStyle/>
          <a:p>
            <a:r>
              <a:rPr lang="en-US" sz="2800" dirty="0"/>
              <a:t>Credit card dataset can be downloaded from Kaggle. This dataset is in csv format. The link for dataset is:</a:t>
            </a:r>
          </a:p>
          <a:p>
            <a:endParaRPr lang="en-US" sz="2800" dirty="0"/>
          </a:p>
          <a:p>
            <a:r>
              <a:rPr lang="en-IN" sz="2800" dirty="0">
                <a:hlinkClick r:id="rId2"/>
              </a:rPr>
              <a:t>https://www.kaggle.com/datasets/mlg-ulb/creditcardfraud</a:t>
            </a:r>
            <a:endParaRPr lang="en-IN" sz="2800" dirty="0"/>
          </a:p>
        </p:txBody>
      </p:sp>
    </p:spTree>
    <p:extLst>
      <p:ext uri="{BB962C8B-B14F-4D97-AF65-F5344CB8AC3E}">
        <p14:creationId xmlns:p14="http://schemas.microsoft.com/office/powerpoint/2010/main" val="509442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5C11-531F-1ABD-1E86-D92018D2D0AB}"/>
              </a:ext>
            </a:extLst>
          </p:cNvPr>
          <p:cNvSpPr>
            <a:spLocks noGrp="1"/>
          </p:cNvSpPr>
          <p:nvPr>
            <p:ph type="title"/>
          </p:nvPr>
        </p:nvSpPr>
        <p:spPr>
          <a:xfrm>
            <a:off x="1295402" y="982133"/>
            <a:ext cx="9601196" cy="1113368"/>
          </a:xfrm>
        </p:spPr>
        <p:txBody>
          <a:bodyPr/>
          <a:lstStyle/>
          <a:p>
            <a:r>
              <a:rPr lang="en-US" dirty="0"/>
              <a:t>About the dataset..</a:t>
            </a:r>
            <a:endParaRPr lang="en-IN" dirty="0"/>
          </a:p>
        </p:txBody>
      </p:sp>
      <p:sp>
        <p:nvSpPr>
          <p:cNvPr id="3" name="TextBox 2">
            <a:extLst>
              <a:ext uri="{FF2B5EF4-FFF2-40B4-BE49-F238E27FC236}">
                <a16:creationId xmlns:a16="http://schemas.microsoft.com/office/drawing/2014/main" id="{42FECE72-2FF4-BE95-0D1E-483BDAAA54B6}"/>
              </a:ext>
            </a:extLst>
          </p:cNvPr>
          <p:cNvSpPr txBox="1"/>
          <p:nvPr/>
        </p:nvSpPr>
        <p:spPr>
          <a:xfrm>
            <a:off x="1397000" y="2794000"/>
            <a:ext cx="9944100" cy="3139321"/>
          </a:xfrm>
          <a:prstGeom prst="rect">
            <a:avLst/>
          </a:prstGeom>
          <a:solidFill>
            <a:schemeClr val="accent2">
              <a:lumMod val="20000"/>
              <a:lumOff val="80000"/>
            </a:schemeClr>
          </a:solidFill>
        </p:spPr>
        <p:txBody>
          <a:bodyPr wrap="square" rtlCol="0">
            <a:spAutoFit/>
          </a:bodyPr>
          <a:lstStyle/>
          <a:p>
            <a:r>
              <a:rPr lang="en-US" dirty="0"/>
              <a:t>This dataset presents transactions that occurred in two days, where we have 492 frauds out of 284,807 transactions. The dataset is highly unbalanced, the positive class (frauds) account for 0.172% of all transactions.</a:t>
            </a:r>
          </a:p>
          <a:p>
            <a:r>
              <a:rPr lang="en-US" dirty="0"/>
              <a:t>It contains only numerical input variables which are the result of a PCA transformation. Unfortunately, due to confidentiality issues, we cannot provide the original features and more background information about the data. Features V1, V2, … V28 are the principal components obtained with PCA, the only features which have not been transformed with PCA are 'Time' and 'Amount'. Feature 'Time' contains the seconds elapsed between each transaction and the first transaction in the dataset. The feature 'Amount' is the transaction Amount, this feature can be used for example-</a:t>
            </a:r>
            <a:r>
              <a:rPr lang="en-US" dirty="0" err="1"/>
              <a:t>dependant</a:t>
            </a:r>
            <a:r>
              <a:rPr lang="en-US" dirty="0"/>
              <a:t> cost-sensitive learning. Feature 'Class' is the response variable and it takes value 1 in case of fraud and 0 otherwise.</a:t>
            </a:r>
          </a:p>
          <a:p>
            <a:endParaRPr lang="en-IN" dirty="0"/>
          </a:p>
        </p:txBody>
      </p:sp>
    </p:spTree>
    <p:extLst>
      <p:ext uri="{BB962C8B-B14F-4D97-AF65-F5344CB8AC3E}">
        <p14:creationId xmlns:p14="http://schemas.microsoft.com/office/powerpoint/2010/main" val="45479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E3719-BD88-ADA8-0FFC-94E058BABD09}"/>
              </a:ext>
            </a:extLst>
          </p:cNvPr>
          <p:cNvSpPr>
            <a:spLocks noGrp="1"/>
          </p:cNvSpPr>
          <p:nvPr>
            <p:ph type="title"/>
          </p:nvPr>
        </p:nvSpPr>
        <p:spPr/>
        <p:txBody>
          <a:bodyPr/>
          <a:lstStyle/>
          <a:p>
            <a:r>
              <a:rPr lang="en-US" dirty="0"/>
              <a:t>Tools used  ?</a:t>
            </a:r>
            <a:endParaRPr lang="en-IN" dirty="0"/>
          </a:p>
        </p:txBody>
      </p:sp>
      <p:sp>
        <p:nvSpPr>
          <p:cNvPr id="3" name="Content Placeholder 2">
            <a:extLst>
              <a:ext uri="{FF2B5EF4-FFF2-40B4-BE49-F238E27FC236}">
                <a16:creationId xmlns:a16="http://schemas.microsoft.com/office/drawing/2014/main" id="{5A6CE950-CCE2-832E-53B6-C7570F298FBC}"/>
              </a:ext>
            </a:extLst>
          </p:cNvPr>
          <p:cNvSpPr>
            <a:spLocks noGrp="1"/>
          </p:cNvSpPr>
          <p:nvPr>
            <p:ph idx="1"/>
          </p:nvPr>
        </p:nvSpPr>
        <p:spPr/>
        <p:txBody>
          <a:bodyPr/>
          <a:lstStyle/>
          <a:p>
            <a:r>
              <a:rPr lang="en-US" dirty="0"/>
              <a:t>I have used </a:t>
            </a:r>
            <a:r>
              <a:rPr lang="en-US" dirty="0" err="1"/>
              <a:t>jupyter</a:t>
            </a:r>
            <a:r>
              <a:rPr lang="en-US" dirty="0"/>
              <a:t> notebook to code this model.</a:t>
            </a:r>
            <a:endParaRPr lang="en-IN" dirty="0"/>
          </a:p>
        </p:txBody>
      </p:sp>
      <p:sp>
        <p:nvSpPr>
          <p:cNvPr id="4" name="Flowchart: Alternate Process 3">
            <a:extLst>
              <a:ext uri="{FF2B5EF4-FFF2-40B4-BE49-F238E27FC236}">
                <a16:creationId xmlns:a16="http://schemas.microsoft.com/office/drawing/2014/main" id="{FDAA3EFA-F144-B2E7-64E4-A9F1B255ECB5}"/>
              </a:ext>
            </a:extLst>
          </p:cNvPr>
          <p:cNvSpPr/>
          <p:nvPr/>
        </p:nvSpPr>
        <p:spPr>
          <a:xfrm>
            <a:off x="1435100" y="2633981"/>
            <a:ext cx="76200" cy="4571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AB9E770C-2CA6-20AA-7D2C-C7D8BBB83C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6112" y="3013604"/>
            <a:ext cx="6962775" cy="2862264"/>
          </a:xfrm>
          <a:prstGeom prst="rect">
            <a:avLst/>
          </a:prstGeom>
        </p:spPr>
      </p:pic>
    </p:spTree>
    <p:extLst>
      <p:ext uri="{BB962C8B-B14F-4D97-AF65-F5344CB8AC3E}">
        <p14:creationId xmlns:p14="http://schemas.microsoft.com/office/powerpoint/2010/main" val="564540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4E92F-9EC0-10B1-5950-8E5B6E2EF631}"/>
              </a:ext>
            </a:extLst>
          </p:cNvPr>
          <p:cNvSpPr>
            <a:spLocks noGrp="1"/>
          </p:cNvSpPr>
          <p:nvPr>
            <p:ph type="title"/>
          </p:nvPr>
        </p:nvSpPr>
        <p:spPr/>
        <p:txBody>
          <a:bodyPr/>
          <a:lstStyle/>
          <a:p>
            <a:r>
              <a:rPr lang="en-US" dirty="0"/>
              <a:t>2. Import the libraries</a:t>
            </a:r>
            <a:endParaRPr lang="en-IN" dirty="0"/>
          </a:p>
        </p:txBody>
      </p:sp>
      <p:pic>
        <p:nvPicPr>
          <p:cNvPr id="5" name="Content Placeholder 4">
            <a:extLst>
              <a:ext uri="{FF2B5EF4-FFF2-40B4-BE49-F238E27FC236}">
                <a16:creationId xmlns:a16="http://schemas.microsoft.com/office/drawing/2014/main" id="{DC53003C-24C0-90A3-4E09-91749AA3C94D}"/>
              </a:ext>
            </a:extLst>
          </p:cNvPr>
          <p:cNvPicPr>
            <a:picLocks noGrp="1" noChangeAspect="1"/>
          </p:cNvPicPr>
          <p:nvPr>
            <p:ph idx="1"/>
          </p:nvPr>
        </p:nvPicPr>
        <p:blipFill>
          <a:blip r:embed="rId3"/>
          <a:stretch>
            <a:fillRect/>
          </a:stretch>
        </p:blipFill>
        <p:spPr>
          <a:xfrm>
            <a:off x="1968500" y="2616200"/>
            <a:ext cx="7899399" cy="3259668"/>
          </a:xfrm>
        </p:spPr>
      </p:pic>
    </p:spTree>
    <p:extLst>
      <p:ext uri="{BB962C8B-B14F-4D97-AF65-F5344CB8AC3E}">
        <p14:creationId xmlns:p14="http://schemas.microsoft.com/office/powerpoint/2010/main" val="422444698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189</TotalTime>
  <Words>773</Words>
  <Application>Microsoft Office PowerPoint</Application>
  <PresentationFormat>Widescreen</PresentationFormat>
  <Paragraphs>63</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Book Antiqua</vt:lpstr>
      <vt:lpstr>Comic Sans MS</vt:lpstr>
      <vt:lpstr>Garamond</vt:lpstr>
      <vt:lpstr>Organic</vt:lpstr>
      <vt:lpstr>Credit card fraud detection</vt:lpstr>
      <vt:lpstr>Credit card fraud</vt:lpstr>
      <vt:lpstr>Recent study shows………</vt:lpstr>
      <vt:lpstr>What is the way?</vt:lpstr>
      <vt:lpstr>Let’s build our machine learning model</vt:lpstr>
      <vt:lpstr>1. Obtaining Dataset</vt:lpstr>
      <vt:lpstr>About the dataset..</vt:lpstr>
      <vt:lpstr>Tools used  ?</vt:lpstr>
      <vt:lpstr>2. Import the libraries</vt:lpstr>
      <vt:lpstr>3. Reading Dataset</vt:lpstr>
      <vt:lpstr>4. Exploring the dataset</vt:lpstr>
      <vt:lpstr>PowerPoint Presentation</vt:lpstr>
      <vt:lpstr>PowerPoint Presentation</vt:lpstr>
      <vt:lpstr>PowerPoint Presentation</vt:lpstr>
      <vt:lpstr>PowerPoint Presentation</vt:lpstr>
      <vt:lpstr>PowerPoint Presentation</vt:lpstr>
      <vt:lpstr>Some plots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rahejav921@outlook.com</dc:creator>
  <cp:lastModifiedBy>rahejav921@outlook.com</cp:lastModifiedBy>
  <cp:revision>8</cp:revision>
  <dcterms:created xsi:type="dcterms:W3CDTF">2022-06-29T17:37:51Z</dcterms:created>
  <dcterms:modified xsi:type="dcterms:W3CDTF">2022-06-30T03:50:01Z</dcterms:modified>
</cp:coreProperties>
</file>