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73" r:id="rId9"/>
    <p:sldId id="274" r:id="rId10"/>
    <p:sldId id="279" r:id="rId11"/>
    <p:sldId id="275" r:id="rId12"/>
    <p:sldId id="276" r:id="rId13"/>
    <p:sldId id="277" r:id="rId14"/>
    <p:sldId id="278" r:id="rId15"/>
    <p:sldId id="272" r:id="rId16"/>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94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C8E8941-49AC-4838-B6D5-82AADC2B1719}" type="datetimeFigureOut">
              <a:rPr lang="en-IN" smtClean="0"/>
              <a:t>30-05-2025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DD2FAAA7-FBF9-4B58-A95D-97CE100806F2}" type="slidenum">
              <a:rPr lang="en-IN" smtClean="0"/>
              <a:t>‹#›</a:t>
            </a:fld>
            <a:endParaRPr lang="en-IN"/>
          </a:p>
        </p:txBody>
      </p:sp>
    </p:spTree>
    <p:extLst>
      <p:ext uri="{BB962C8B-B14F-4D97-AF65-F5344CB8AC3E}">
        <p14:creationId xmlns:p14="http://schemas.microsoft.com/office/powerpoint/2010/main" val="3132751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2FAAA7-FBF9-4B58-A95D-97CE100806F2}" type="slidenum">
              <a:rPr lang="en-IN" smtClean="0"/>
              <a:t>7</a:t>
            </a:fld>
            <a:endParaRPr lang="en-IN"/>
          </a:p>
        </p:txBody>
      </p:sp>
    </p:spTree>
    <p:extLst>
      <p:ext uri="{BB962C8B-B14F-4D97-AF65-F5344CB8AC3E}">
        <p14:creationId xmlns:p14="http://schemas.microsoft.com/office/powerpoint/2010/main" val="1212453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D2FAAA7-FBF9-4B58-A95D-97CE100806F2}" type="slidenum">
              <a:rPr lang="en-IN" smtClean="0"/>
              <a:t>9</a:t>
            </a:fld>
            <a:endParaRPr lang="en-IN"/>
          </a:p>
        </p:txBody>
      </p:sp>
    </p:spTree>
    <p:extLst>
      <p:ext uri="{BB962C8B-B14F-4D97-AF65-F5344CB8AC3E}">
        <p14:creationId xmlns:p14="http://schemas.microsoft.com/office/powerpoint/2010/main" val="3700656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66"/>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6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53233" y="237871"/>
            <a:ext cx="7685532" cy="1081188"/>
          </a:xfrm>
          <a:prstGeom prst="rect">
            <a:avLst/>
          </a:prstGeom>
        </p:spPr>
        <p:txBody>
          <a:bodyPr wrap="square" lIns="0" tIns="0" rIns="0" bIns="0">
            <a:spAutoFit/>
          </a:bodyPr>
          <a:lstStyle>
            <a:lvl1pPr>
              <a:defRPr sz="3200" b="1" i="0">
                <a:solidFill>
                  <a:srgbClr val="FF0066"/>
                </a:solidFill>
                <a:latin typeface="Arial"/>
                <a:cs typeface="Arial"/>
              </a:defRPr>
            </a:lvl1pPr>
          </a:lstStyle>
          <a:p>
            <a:endParaRPr/>
          </a:p>
        </p:txBody>
      </p:sp>
      <p:sp>
        <p:nvSpPr>
          <p:cNvPr id="3" name="Holder 3"/>
          <p:cNvSpPr>
            <a:spLocks noGrp="1"/>
          </p:cNvSpPr>
          <p:nvPr>
            <p:ph type="body" idx="1"/>
          </p:nvPr>
        </p:nvSpPr>
        <p:spPr>
          <a:xfrm>
            <a:off x="597204" y="1479444"/>
            <a:ext cx="10424795" cy="4634865"/>
          </a:xfrm>
          <a:prstGeom prst="rect">
            <a:avLst/>
          </a:prstGeom>
        </p:spPr>
        <p:txBody>
          <a:bodyPr wrap="square" lIns="0" tIns="0" rIns="0" bIns="0">
            <a:spAutoFit/>
          </a:bodyPr>
          <a:lstStyle>
            <a:lvl1pPr>
              <a:defRPr sz="28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5/30/2025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518024" y="5334000"/>
            <a:ext cx="3155950" cy="914994"/>
          </a:xfrm>
          <a:prstGeom prst="rect">
            <a:avLst/>
          </a:prstGeom>
        </p:spPr>
        <p:txBody>
          <a:bodyPr vert="horz" wrap="square" lIns="0" tIns="12065" rIns="0" bIns="0" rtlCol="0">
            <a:spAutoFit/>
          </a:bodyPr>
          <a:lstStyle/>
          <a:p>
            <a:pPr marL="635" algn="ctr">
              <a:lnSpc>
                <a:spcPct val="100000"/>
              </a:lnSpc>
              <a:spcBef>
                <a:spcPts val="95"/>
              </a:spcBef>
            </a:pPr>
            <a:r>
              <a:rPr sz="1900" b="1" dirty="0">
                <a:solidFill>
                  <a:srgbClr val="00AFEF"/>
                </a:solidFill>
                <a:latin typeface="Arial"/>
                <a:cs typeface="Arial"/>
              </a:rPr>
              <a:t>PRESENTED</a:t>
            </a:r>
            <a:r>
              <a:rPr sz="1900" b="1" spc="-80" dirty="0">
                <a:solidFill>
                  <a:srgbClr val="00AFEF"/>
                </a:solidFill>
                <a:latin typeface="Arial"/>
                <a:cs typeface="Arial"/>
              </a:rPr>
              <a:t> </a:t>
            </a:r>
            <a:r>
              <a:rPr sz="1900" b="1" spc="-25" dirty="0">
                <a:solidFill>
                  <a:srgbClr val="00AFEF"/>
                </a:solidFill>
                <a:latin typeface="Arial"/>
                <a:cs typeface="Arial"/>
              </a:rPr>
              <a:t>BY</a:t>
            </a:r>
            <a:endParaRPr lang="en-US" sz="1900" b="1" spc="-25" dirty="0">
              <a:solidFill>
                <a:srgbClr val="00AFEF"/>
              </a:solidFill>
              <a:latin typeface="Arial"/>
              <a:cs typeface="Arial"/>
            </a:endParaRPr>
          </a:p>
          <a:p>
            <a:pPr marL="635" algn="ctr">
              <a:lnSpc>
                <a:spcPct val="100000"/>
              </a:lnSpc>
              <a:spcBef>
                <a:spcPts val="95"/>
              </a:spcBef>
            </a:pPr>
            <a:r>
              <a:rPr lang="en-IN" sz="1900" b="1" spc="-25" dirty="0">
                <a:solidFill>
                  <a:srgbClr val="00AFEF"/>
                </a:solidFill>
                <a:latin typeface="Arial"/>
                <a:cs typeface="Arial"/>
              </a:rPr>
              <a:t>VAISHALI  A</a:t>
            </a:r>
          </a:p>
          <a:p>
            <a:pPr marL="635" algn="ctr">
              <a:lnSpc>
                <a:spcPct val="100000"/>
              </a:lnSpc>
              <a:spcBef>
                <a:spcPts val="95"/>
              </a:spcBef>
            </a:pPr>
            <a:r>
              <a:rPr lang="en-IN" sz="1900" b="1" spc="-25" dirty="0">
                <a:solidFill>
                  <a:srgbClr val="00AFEF"/>
                </a:solidFill>
                <a:latin typeface="Arial"/>
                <a:cs typeface="Arial"/>
              </a:rPr>
              <a:t>2303811724322118</a:t>
            </a:r>
            <a:endParaRPr sz="1900" dirty="0">
              <a:latin typeface="Arial"/>
              <a:cs typeface="Arial"/>
            </a:endParaRPr>
          </a:p>
        </p:txBody>
      </p:sp>
      <p:pic>
        <p:nvPicPr>
          <p:cNvPr id="3" name="object 3"/>
          <p:cNvPicPr/>
          <p:nvPr/>
        </p:nvPicPr>
        <p:blipFill>
          <a:blip r:embed="rId2" cstate="print"/>
          <a:stretch>
            <a:fillRect/>
          </a:stretch>
        </p:blipFill>
        <p:spPr>
          <a:xfrm>
            <a:off x="841714" y="222888"/>
            <a:ext cx="1057189" cy="1048127"/>
          </a:xfrm>
          <a:prstGeom prst="rect">
            <a:avLst/>
          </a:prstGeom>
        </p:spPr>
      </p:pic>
      <p:sp>
        <p:nvSpPr>
          <p:cNvPr id="4" name="object 4"/>
          <p:cNvSpPr txBox="1">
            <a:spLocks noGrp="1"/>
          </p:cNvSpPr>
          <p:nvPr>
            <p:ph type="title"/>
          </p:nvPr>
        </p:nvSpPr>
        <p:spPr>
          <a:prstGeom prst="rect">
            <a:avLst/>
          </a:prstGeom>
        </p:spPr>
        <p:txBody>
          <a:bodyPr vert="horz" wrap="square" lIns="0" tIns="11430" rIns="0" bIns="0" rtlCol="0">
            <a:spAutoFit/>
          </a:bodyPr>
          <a:lstStyle/>
          <a:p>
            <a:pPr marL="2306320" marR="5080" indent="-1417955">
              <a:lnSpc>
                <a:spcPct val="100000"/>
              </a:lnSpc>
              <a:spcBef>
                <a:spcPts val="90"/>
              </a:spcBef>
            </a:pPr>
            <a:r>
              <a:rPr sz="2000" dirty="0"/>
              <a:t>K.RAMAKRISHNAN</a:t>
            </a:r>
            <a:r>
              <a:rPr sz="2000" spc="-10" dirty="0"/>
              <a:t> </a:t>
            </a:r>
            <a:r>
              <a:rPr sz="2000" dirty="0"/>
              <a:t>COLLEGE</a:t>
            </a:r>
            <a:r>
              <a:rPr sz="2000" spc="-90" dirty="0"/>
              <a:t> </a:t>
            </a:r>
            <a:r>
              <a:rPr sz="2000" dirty="0"/>
              <a:t>OF</a:t>
            </a:r>
            <a:r>
              <a:rPr sz="2000" spc="-100" dirty="0"/>
              <a:t> </a:t>
            </a:r>
            <a:r>
              <a:rPr sz="2000" spc="-10" dirty="0"/>
              <a:t>TECHNOLOGY (AUTONOMOUS),</a:t>
            </a:r>
            <a:r>
              <a:rPr sz="2000" spc="-35" dirty="0"/>
              <a:t> </a:t>
            </a:r>
            <a:r>
              <a:rPr sz="2000" spc="-10" dirty="0"/>
              <a:t>TRICHY</a:t>
            </a:r>
            <a:endParaRPr sz="2000"/>
          </a:p>
        </p:txBody>
      </p:sp>
      <p:sp>
        <p:nvSpPr>
          <p:cNvPr id="5" name="object 5"/>
          <p:cNvSpPr txBox="1"/>
          <p:nvPr/>
        </p:nvSpPr>
        <p:spPr>
          <a:xfrm>
            <a:off x="1898903" y="2766119"/>
            <a:ext cx="8991600" cy="1120820"/>
          </a:xfrm>
          <a:prstGeom prst="rect">
            <a:avLst/>
          </a:prstGeom>
        </p:spPr>
        <p:txBody>
          <a:bodyPr vert="horz" wrap="square" lIns="0" tIns="12700" rIns="0" bIns="0" rtlCol="0">
            <a:spAutoFit/>
          </a:bodyPr>
          <a:lstStyle/>
          <a:p>
            <a:pPr marL="1911350" marR="5080" indent="-1899285" algn="just">
              <a:lnSpc>
                <a:spcPct val="100000"/>
              </a:lnSpc>
              <a:spcBef>
                <a:spcPts val="100"/>
              </a:spcBef>
            </a:pPr>
            <a:r>
              <a:rPr lang="en-US" sz="3600" dirty="0"/>
              <a:t>REAL-TIME VISUALIZATION OF CRICKET SCORES USING SHINY</a:t>
            </a:r>
            <a:endParaRPr lang="en-US" sz="3600" b="1" dirty="0">
              <a:latin typeface="Arial" panose="020B0604020202020204" pitchFamily="34" charset="0"/>
              <a:cs typeface="Arial" panose="020B0604020202020204" pitchFamily="34" charset="0"/>
            </a:endParaRPr>
          </a:p>
        </p:txBody>
      </p:sp>
      <p:pic>
        <p:nvPicPr>
          <p:cNvPr id="6" name="object 6"/>
          <p:cNvPicPr/>
          <p:nvPr/>
        </p:nvPicPr>
        <p:blipFill>
          <a:blip r:embed="rId3" cstate="print"/>
          <a:stretch>
            <a:fillRect/>
          </a:stretch>
        </p:blipFill>
        <p:spPr>
          <a:xfrm>
            <a:off x="10335768" y="259079"/>
            <a:ext cx="1155192" cy="11033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DA00-E385-962B-3D63-F4676834B38A}"/>
              </a:ext>
            </a:extLst>
          </p:cNvPr>
          <p:cNvSpPr>
            <a:spLocks noGrp="1"/>
          </p:cNvSpPr>
          <p:nvPr>
            <p:ph type="title"/>
          </p:nvPr>
        </p:nvSpPr>
        <p:spPr>
          <a:xfrm>
            <a:off x="2253233" y="237871"/>
            <a:ext cx="7685532" cy="492443"/>
          </a:xfrm>
        </p:spPr>
        <p:txBody>
          <a:bodyPr/>
          <a:lstStyle/>
          <a:p>
            <a:pPr algn="ctr"/>
            <a:r>
              <a:rPr lang="en-US" dirty="0"/>
              <a:t>MODULE DESCRIPTION</a:t>
            </a:r>
            <a:endParaRPr lang="en-IN" dirty="0"/>
          </a:p>
        </p:txBody>
      </p:sp>
      <p:sp>
        <p:nvSpPr>
          <p:cNvPr id="3" name="Text Placeholder 2">
            <a:extLst>
              <a:ext uri="{FF2B5EF4-FFF2-40B4-BE49-F238E27FC236}">
                <a16:creationId xmlns:a16="http://schemas.microsoft.com/office/drawing/2014/main" id="{B33BCD31-1BA0-DF10-97A7-8251147EC2E9}"/>
              </a:ext>
            </a:extLst>
          </p:cNvPr>
          <p:cNvSpPr>
            <a:spLocks noGrp="1"/>
          </p:cNvSpPr>
          <p:nvPr>
            <p:ph type="body" idx="1"/>
          </p:nvPr>
        </p:nvSpPr>
        <p:spPr>
          <a:xfrm>
            <a:off x="597204" y="1479444"/>
            <a:ext cx="10424795" cy="3200876"/>
          </a:xfrm>
        </p:spPr>
        <p:txBody>
          <a:bodyPr/>
          <a:lstStyle/>
          <a:p>
            <a:pPr marL="283464" marR="0" indent="-283464" eaLnBrk="1" fontAlgn="auto" latinLnBrk="0" hangingPunct="1">
              <a:lnSpc>
                <a:spcPct val="150000"/>
              </a:lnSpc>
              <a:buClrTx/>
              <a:buSzPts val="2000"/>
              <a:buFont typeface="Wingdings" panose="05000000000000000000" pitchFamily="2" charset="2"/>
              <a:buChar char="v"/>
            </a:pPr>
            <a:r>
              <a:rPr lang="en-IN" sz="2000" dirty="0">
                <a:solidFill>
                  <a:srgbClr val="000000"/>
                </a:solidFill>
                <a:effectLst/>
                <a:latin typeface="Times New Roman" panose="02020603050405020304" pitchFamily="18" charset="0"/>
                <a:cs typeface="Times New Roman" panose="02020603050405020304" pitchFamily="18" charset="0"/>
              </a:rPr>
              <a:t>Shiny User Interface (UI) Module</a:t>
            </a:r>
            <a:endParaRPr lang="en-IN" sz="2000" dirty="0">
              <a:effectLst/>
              <a:latin typeface="Times New Roman" panose="02020603050405020304" pitchFamily="18" charset="0"/>
              <a:cs typeface="Times New Roman" panose="02020603050405020304" pitchFamily="18" charset="0"/>
            </a:endParaRPr>
          </a:p>
          <a:p>
            <a:pPr marL="0" marR="0" indent="0" eaLnBrk="1" fontAlgn="auto" latinLnBrk="0" hangingPunct="1">
              <a:lnSpc>
                <a:spcPct val="150000"/>
              </a:lnSpc>
              <a:buNone/>
            </a:pPr>
            <a:r>
              <a:rPr lang="en-US" sz="2000" b="0" dirty="0">
                <a:solidFill>
                  <a:srgbClr val="000000"/>
                </a:solidFill>
                <a:effectLst/>
                <a:latin typeface="Times New Roman" panose="02020603050405020304" pitchFamily="18" charset="0"/>
                <a:cs typeface="Times New Roman" panose="02020603050405020304" pitchFamily="18" charset="0"/>
              </a:rPr>
              <a:t>                          Displays interactive elements like refresh buttons, current scores, predicted results, and charts. Handles all user interactions.</a:t>
            </a:r>
            <a:endParaRPr lang="en-IN" sz="2000" b="0" dirty="0">
              <a:effectLst/>
              <a:latin typeface="Times New Roman" panose="02020603050405020304" pitchFamily="18" charset="0"/>
              <a:cs typeface="Times New Roman" panose="02020603050405020304" pitchFamily="18" charset="0"/>
            </a:endParaRPr>
          </a:p>
          <a:p>
            <a:pPr marL="342900" marR="0" indent="-342900" eaLnBrk="1" fontAlgn="auto" latinLnBrk="0" hangingPunct="1">
              <a:lnSpc>
                <a:spcPct val="150000"/>
              </a:lnSpc>
              <a:buFont typeface="Wingdings" panose="05000000000000000000" pitchFamily="2" charset="2"/>
              <a:buChar char="v"/>
            </a:pPr>
            <a:r>
              <a:rPr lang="en-IN" sz="2000" dirty="0">
                <a:solidFill>
                  <a:srgbClr val="000000"/>
                </a:solidFill>
                <a:effectLst/>
                <a:latin typeface="Times New Roman" panose="02020603050405020304" pitchFamily="18" charset="0"/>
                <a:cs typeface="Times New Roman" panose="02020603050405020304" pitchFamily="18" charset="0"/>
              </a:rPr>
              <a:t>Visualization &amp; Graph Module</a:t>
            </a:r>
            <a:endParaRPr lang="en-IN" sz="2000" dirty="0">
              <a:effectLst/>
              <a:latin typeface="Times New Roman" panose="02020603050405020304" pitchFamily="18" charset="0"/>
              <a:cs typeface="Times New Roman" panose="02020603050405020304" pitchFamily="18" charset="0"/>
            </a:endParaRPr>
          </a:p>
          <a:p>
            <a:pPr marL="0" marR="0" indent="0" eaLnBrk="1" fontAlgn="auto" latinLnBrk="0" hangingPunct="1">
              <a:lnSpc>
                <a:spcPct val="150000"/>
              </a:lnSpc>
            </a:pPr>
            <a:r>
              <a:rPr lang="en-US" sz="2000" b="0" dirty="0">
                <a:solidFill>
                  <a:srgbClr val="000000"/>
                </a:solidFill>
                <a:effectLst/>
                <a:latin typeface="Times New Roman" panose="02020603050405020304" pitchFamily="18" charset="0"/>
                <a:cs typeface="Times New Roman" panose="02020603050405020304" pitchFamily="18" charset="0"/>
              </a:rPr>
              <a:t>                          Uses ggplot2 (or </a:t>
            </a:r>
            <a:r>
              <a:rPr lang="en-US" sz="2000" b="0" dirty="0" err="1">
                <a:solidFill>
                  <a:srgbClr val="000000"/>
                </a:solidFill>
                <a:effectLst/>
                <a:latin typeface="Times New Roman" panose="02020603050405020304" pitchFamily="18" charset="0"/>
                <a:cs typeface="Times New Roman" panose="02020603050405020304" pitchFamily="18" charset="0"/>
              </a:rPr>
              <a:t>plotly</a:t>
            </a:r>
            <a:r>
              <a:rPr lang="en-US" sz="2000" b="0" dirty="0">
                <a:solidFill>
                  <a:srgbClr val="000000"/>
                </a:solidFill>
                <a:effectLst/>
                <a:latin typeface="Times New Roman" panose="02020603050405020304" pitchFamily="18" charset="0"/>
                <a:cs typeface="Times New Roman" panose="02020603050405020304" pitchFamily="18" charset="0"/>
              </a:rPr>
              <a:t>) to show live score trends, predicted final scores, and other insights in real-time graphs.</a:t>
            </a:r>
            <a:endParaRPr lang="en-IN" sz="2000" b="0" dirty="0">
              <a:effectLst/>
              <a:latin typeface="Times New Roman" panose="02020603050405020304" pitchFamily="18" charset="0"/>
              <a:cs typeface="Times New Roman" panose="02020603050405020304" pitchFamily="18" charset="0"/>
            </a:endParaRPr>
          </a:p>
          <a:p>
            <a:endParaRPr lang="en-IN" dirty="0"/>
          </a:p>
        </p:txBody>
      </p:sp>
      <p:pic>
        <p:nvPicPr>
          <p:cNvPr id="6" name="Picture 5">
            <a:extLst>
              <a:ext uri="{FF2B5EF4-FFF2-40B4-BE49-F238E27FC236}">
                <a16:creationId xmlns:a16="http://schemas.microsoft.com/office/drawing/2014/main" id="{A4CA7559-B51E-0B4D-44A0-EC0699B46526}"/>
              </a:ext>
            </a:extLst>
          </p:cNvPr>
          <p:cNvPicPr>
            <a:picLocks noChangeAspect="1"/>
          </p:cNvPicPr>
          <p:nvPr/>
        </p:nvPicPr>
        <p:blipFill>
          <a:blip r:embed="rId2"/>
          <a:stretch>
            <a:fillRect/>
          </a:stretch>
        </p:blipFill>
        <p:spPr>
          <a:xfrm>
            <a:off x="457200" y="57129"/>
            <a:ext cx="1057275" cy="1047750"/>
          </a:xfrm>
          <a:prstGeom prst="rect">
            <a:avLst/>
          </a:prstGeom>
        </p:spPr>
      </p:pic>
      <p:pic>
        <p:nvPicPr>
          <p:cNvPr id="7" name="Picture 6">
            <a:extLst>
              <a:ext uri="{FF2B5EF4-FFF2-40B4-BE49-F238E27FC236}">
                <a16:creationId xmlns:a16="http://schemas.microsoft.com/office/drawing/2014/main" id="{10E2ED65-9E58-8018-D0F6-50A125F89749}"/>
              </a:ext>
            </a:extLst>
          </p:cNvPr>
          <p:cNvPicPr>
            <a:picLocks noChangeAspect="1"/>
          </p:cNvPicPr>
          <p:nvPr/>
        </p:nvPicPr>
        <p:blipFill>
          <a:blip r:embed="rId3"/>
          <a:stretch>
            <a:fillRect/>
          </a:stretch>
        </p:blipFill>
        <p:spPr>
          <a:xfrm>
            <a:off x="10445877" y="178578"/>
            <a:ext cx="1152244" cy="1103472"/>
          </a:xfrm>
          <a:prstGeom prst="rect">
            <a:avLst/>
          </a:prstGeom>
        </p:spPr>
      </p:pic>
    </p:spTree>
    <p:extLst>
      <p:ext uri="{BB962C8B-B14F-4D97-AF65-F5344CB8AC3E}">
        <p14:creationId xmlns:p14="http://schemas.microsoft.com/office/powerpoint/2010/main" val="19643219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BCC9-3A34-13DC-D999-BF50BBA6C776}"/>
              </a:ext>
            </a:extLst>
          </p:cNvPr>
          <p:cNvSpPr>
            <a:spLocks noGrp="1"/>
          </p:cNvSpPr>
          <p:nvPr>
            <p:ph type="title"/>
          </p:nvPr>
        </p:nvSpPr>
        <p:spPr>
          <a:xfrm>
            <a:off x="2022981" y="277653"/>
            <a:ext cx="7685532" cy="492443"/>
          </a:xfrm>
        </p:spPr>
        <p:txBody>
          <a:bodyPr/>
          <a:lstStyle/>
          <a:p>
            <a:pPr algn="ctr"/>
            <a:r>
              <a:rPr lang="en-US" dirty="0"/>
              <a:t>SOURCE CODE</a:t>
            </a:r>
            <a:endParaRPr lang="en-IN" dirty="0"/>
          </a:p>
        </p:txBody>
      </p:sp>
      <p:sp>
        <p:nvSpPr>
          <p:cNvPr id="3" name="Text Placeholder 2">
            <a:extLst>
              <a:ext uri="{FF2B5EF4-FFF2-40B4-BE49-F238E27FC236}">
                <a16:creationId xmlns:a16="http://schemas.microsoft.com/office/drawing/2014/main" id="{0EADD344-9B5F-2520-DF81-D87FE4FAFC98}"/>
              </a:ext>
            </a:extLst>
          </p:cNvPr>
          <p:cNvSpPr>
            <a:spLocks noGrp="1"/>
          </p:cNvSpPr>
          <p:nvPr>
            <p:ph type="body" idx="1"/>
          </p:nvPr>
        </p:nvSpPr>
        <p:spPr>
          <a:xfrm>
            <a:off x="1290637" y="1140083"/>
            <a:ext cx="5105399" cy="6093976"/>
          </a:xfrm>
        </p:spPr>
        <p:txBody>
          <a:bodyPr/>
          <a:lstStyle/>
          <a:p>
            <a:r>
              <a:rPr lang="en-IN" sz="1600" b="0" dirty="0">
                <a:latin typeface="Times New Roman" panose="02020603050405020304" pitchFamily="18" charset="0"/>
                <a:cs typeface="Times New Roman" panose="02020603050405020304" pitchFamily="18" charset="0"/>
              </a:rPr>
              <a:t>library(shiny)</a:t>
            </a:r>
          </a:p>
          <a:p>
            <a:r>
              <a:rPr lang="en-IN" sz="1600" b="0" dirty="0">
                <a:latin typeface="Times New Roman" panose="02020603050405020304" pitchFamily="18" charset="0"/>
                <a:cs typeface="Times New Roman" panose="02020603050405020304" pitchFamily="18" charset="0"/>
              </a:rPr>
              <a:t>library(ggplot2)</a:t>
            </a:r>
          </a:p>
          <a:p>
            <a:r>
              <a:rPr lang="en-IN" sz="1600" b="0" dirty="0">
                <a:latin typeface="Times New Roman" panose="02020603050405020304" pitchFamily="18" charset="0"/>
                <a:cs typeface="Times New Roman" panose="02020603050405020304" pitchFamily="18" charset="0"/>
              </a:rPr>
              <a:t>library(</a:t>
            </a:r>
            <a:r>
              <a:rPr lang="en-IN" sz="1600" b="0" dirty="0" err="1">
                <a:latin typeface="Times New Roman" panose="02020603050405020304" pitchFamily="18" charset="0"/>
                <a:cs typeface="Times New Roman" panose="02020603050405020304" pitchFamily="18" charset="0"/>
              </a:rPr>
              <a:t>dplyr</a:t>
            </a:r>
            <a:r>
              <a:rPr lang="en-IN" sz="1600" b="0" dirty="0">
                <a:latin typeface="Times New Roman" panose="02020603050405020304" pitchFamily="18" charset="0"/>
                <a:cs typeface="Times New Roman" panose="02020603050405020304" pitchFamily="18" charset="0"/>
              </a:rPr>
              <a:t>)</a:t>
            </a:r>
          </a:p>
          <a:p>
            <a:endParaRPr lang="en-IN" sz="1600" b="0" dirty="0">
              <a:latin typeface="Times New Roman" panose="02020603050405020304" pitchFamily="18" charset="0"/>
              <a:cs typeface="Times New Roman" panose="02020603050405020304" pitchFamily="18" charset="0"/>
            </a:endParaRPr>
          </a:p>
          <a:p>
            <a:r>
              <a:rPr lang="en-IN" sz="1600" b="0" dirty="0">
                <a:latin typeface="Times New Roman" panose="02020603050405020304" pitchFamily="18" charset="0"/>
                <a:cs typeface="Times New Roman" panose="02020603050405020304" pitchFamily="18" charset="0"/>
              </a:rPr>
              <a:t># Simulated Live Data Generator</a:t>
            </a:r>
          </a:p>
          <a:p>
            <a:r>
              <a:rPr lang="en-IN" sz="1600" b="0" dirty="0" err="1">
                <a:latin typeface="Times New Roman" panose="02020603050405020304" pitchFamily="18" charset="0"/>
                <a:cs typeface="Times New Roman" panose="02020603050405020304" pitchFamily="18" charset="0"/>
              </a:rPr>
              <a:t>generate_score</a:t>
            </a:r>
            <a:r>
              <a:rPr lang="en-IN" sz="1600" b="0" dirty="0">
                <a:latin typeface="Times New Roman" panose="02020603050405020304" pitchFamily="18" charset="0"/>
                <a:cs typeface="Times New Roman" panose="02020603050405020304" pitchFamily="18" charset="0"/>
              </a:rPr>
              <a:t> &lt;- function() {</a:t>
            </a:r>
          </a:p>
          <a:p>
            <a:r>
              <a:rPr lang="en-IN" sz="1600" b="0" dirty="0">
                <a:latin typeface="Times New Roman" panose="02020603050405020304" pitchFamily="18" charset="0"/>
                <a:cs typeface="Times New Roman" panose="02020603050405020304" pitchFamily="18" charset="0"/>
              </a:rPr>
              <a:t>  over &lt;- 1:20</a:t>
            </a:r>
          </a:p>
          <a:p>
            <a:r>
              <a:rPr lang="en-IN" sz="1600" b="0" dirty="0">
                <a:latin typeface="Times New Roman" panose="02020603050405020304" pitchFamily="18" charset="0"/>
                <a:cs typeface="Times New Roman" panose="02020603050405020304" pitchFamily="18" charset="0"/>
              </a:rPr>
              <a:t>  runs &lt;- </a:t>
            </a:r>
            <a:r>
              <a:rPr lang="en-IN" sz="1600" b="0" dirty="0" err="1">
                <a:latin typeface="Times New Roman" panose="02020603050405020304" pitchFamily="18" charset="0"/>
                <a:cs typeface="Times New Roman" panose="02020603050405020304" pitchFamily="18" charset="0"/>
              </a:rPr>
              <a:t>cumsum</a:t>
            </a:r>
            <a:r>
              <a:rPr lang="en-IN" sz="1600" b="0" dirty="0">
                <a:latin typeface="Times New Roman" panose="02020603050405020304" pitchFamily="18" charset="0"/>
                <a:cs typeface="Times New Roman" panose="02020603050405020304" pitchFamily="18" charset="0"/>
              </a:rPr>
              <a:t>(sample(1:10, 20, replace = TRUE))</a:t>
            </a:r>
          </a:p>
          <a:p>
            <a:r>
              <a:rPr lang="en-IN" sz="1600" b="0" dirty="0">
                <a:latin typeface="Times New Roman" panose="02020603050405020304" pitchFamily="18" charset="0"/>
                <a:cs typeface="Times New Roman" panose="02020603050405020304" pitchFamily="18" charset="0"/>
              </a:rPr>
              <a:t>  wickets &lt;- </a:t>
            </a:r>
            <a:r>
              <a:rPr lang="en-IN" sz="1600" b="0" dirty="0" err="1">
                <a:latin typeface="Times New Roman" panose="02020603050405020304" pitchFamily="18" charset="0"/>
                <a:cs typeface="Times New Roman" panose="02020603050405020304" pitchFamily="18" charset="0"/>
              </a:rPr>
              <a:t>cumsum</a:t>
            </a:r>
            <a:r>
              <a:rPr lang="en-IN" sz="1600" b="0" dirty="0">
                <a:latin typeface="Times New Roman" panose="02020603050405020304" pitchFamily="18" charset="0"/>
                <a:cs typeface="Times New Roman" panose="02020603050405020304" pitchFamily="18" charset="0"/>
              </a:rPr>
              <a:t>(sample(c(0, 0, 1), 20, replace = TRUE))  # Simulate few wickets</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run_rate</a:t>
            </a:r>
            <a:r>
              <a:rPr lang="en-IN" sz="1600" b="0" dirty="0">
                <a:latin typeface="Times New Roman" panose="02020603050405020304" pitchFamily="18" charset="0"/>
                <a:cs typeface="Times New Roman" panose="02020603050405020304" pitchFamily="18" charset="0"/>
              </a:rPr>
              <a:t> &lt;- runs / over</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data.frame</a:t>
            </a:r>
            <a:r>
              <a:rPr lang="en-IN" sz="1600" b="0" dirty="0">
                <a:latin typeface="Times New Roman" panose="02020603050405020304" pitchFamily="18" charset="0"/>
                <a:cs typeface="Times New Roman" panose="02020603050405020304" pitchFamily="18" charset="0"/>
              </a:rPr>
              <a:t>(over, runs, wickets, </a:t>
            </a:r>
            <a:r>
              <a:rPr lang="en-IN" sz="1600" b="0" dirty="0" err="1">
                <a:latin typeface="Times New Roman" panose="02020603050405020304" pitchFamily="18" charset="0"/>
                <a:cs typeface="Times New Roman" panose="02020603050405020304" pitchFamily="18" charset="0"/>
              </a:rPr>
              <a:t>run_rate</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a:t>
            </a:r>
          </a:p>
          <a:p>
            <a:endParaRPr lang="en-IN" sz="1600" b="0" dirty="0">
              <a:latin typeface="Times New Roman" panose="02020603050405020304" pitchFamily="18" charset="0"/>
              <a:cs typeface="Times New Roman" panose="02020603050405020304" pitchFamily="18" charset="0"/>
            </a:endParaRPr>
          </a:p>
          <a:p>
            <a:r>
              <a:rPr lang="en-IN" sz="1600" b="0" dirty="0">
                <a:latin typeface="Times New Roman" panose="02020603050405020304" pitchFamily="18" charset="0"/>
                <a:cs typeface="Times New Roman" panose="02020603050405020304" pitchFamily="18" charset="0"/>
              </a:rPr>
              <a:t># UI</a:t>
            </a:r>
          </a:p>
          <a:p>
            <a:r>
              <a:rPr lang="en-IN" sz="1600" b="0" dirty="0" err="1">
                <a:latin typeface="Times New Roman" panose="02020603050405020304" pitchFamily="18" charset="0"/>
                <a:cs typeface="Times New Roman" panose="02020603050405020304" pitchFamily="18" charset="0"/>
              </a:rPr>
              <a:t>ui</a:t>
            </a:r>
            <a:r>
              <a:rPr lang="en-IN" sz="1600" b="0" dirty="0">
                <a:latin typeface="Times New Roman" panose="02020603050405020304" pitchFamily="18" charset="0"/>
                <a:cs typeface="Times New Roman" panose="02020603050405020304" pitchFamily="18" charset="0"/>
              </a:rPr>
              <a:t> &lt;- </a:t>
            </a:r>
            <a:r>
              <a:rPr lang="en-IN" sz="1600" b="0" dirty="0" err="1">
                <a:latin typeface="Times New Roman" panose="02020603050405020304" pitchFamily="18" charset="0"/>
                <a:cs typeface="Times New Roman" panose="02020603050405020304" pitchFamily="18" charset="0"/>
              </a:rPr>
              <a:t>fluidPage</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titlePanel</a:t>
            </a:r>
            <a:r>
              <a:rPr lang="en-IN" sz="1600" b="0" dirty="0">
                <a:latin typeface="Times New Roman" panose="02020603050405020304" pitchFamily="18" charset="0"/>
                <a:cs typeface="Times New Roman" panose="02020603050405020304" pitchFamily="18" charset="0"/>
              </a:rPr>
              <a:t>("Real-Time Cricket Score Prediction using ML"),</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sidebarLayout</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sidebarPanel</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actionButton</a:t>
            </a:r>
            <a:r>
              <a:rPr lang="en-IN" sz="1600" b="0" dirty="0">
                <a:latin typeface="Times New Roman" panose="02020603050405020304" pitchFamily="18" charset="0"/>
                <a:cs typeface="Times New Roman" panose="02020603050405020304" pitchFamily="18" charset="0"/>
              </a:rPr>
              <a:t>("refresh", "Refresh Data"),</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textOutput</a:t>
            </a:r>
            <a:r>
              <a:rPr lang="en-IN" sz="1600" b="0" dirty="0">
                <a:latin typeface="Times New Roman" panose="02020603050405020304" pitchFamily="18" charset="0"/>
                <a:cs typeface="Times New Roman" panose="02020603050405020304" pitchFamily="18" charset="0"/>
              </a:rPr>
              <a:t>("</a:t>
            </a:r>
            <a:r>
              <a:rPr lang="en-IN" sz="1600" b="0" dirty="0" err="1">
                <a:latin typeface="Times New Roman" panose="02020603050405020304" pitchFamily="18" charset="0"/>
                <a:cs typeface="Times New Roman" panose="02020603050405020304" pitchFamily="18" charset="0"/>
              </a:rPr>
              <a:t>prediction_text</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a:t>
            </a:r>
          </a:p>
          <a:p>
            <a:r>
              <a:rPr lang="en-IN" sz="1600" b="0" dirty="0">
                <a:latin typeface="Times New Roman" panose="02020603050405020304" pitchFamily="18" charset="0"/>
                <a:cs typeface="Times New Roman" panose="02020603050405020304" pitchFamily="18" charset="0"/>
              </a:rPr>
              <a:t>)</a:t>
            </a:r>
          </a:p>
          <a:p>
            <a:endParaRPr lang="en-IN" dirty="0"/>
          </a:p>
        </p:txBody>
      </p:sp>
      <p:sp>
        <p:nvSpPr>
          <p:cNvPr id="5" name="TextBox 4">
            <a:extLst>
              <a:ext uri="{FF2B5EF4-FFF2-40B4-BE49-F238E27FC236}">
                <a16:creationId xmlns:a16="http://schemas.microsoft.com/office/drawing/2014/main" id="{7374467E-EA46-B656-272A-3B408A016B14}"/>
              </a:ext>
            </a:extLst>
          </p:cNvPr>
          <p:cNvSpPr txBox="1"/>
          <p:nvPr/>
        </p:nvSpPr>
        <p:spPr>
          <a:xfrm>
            <a:off x="6629398" y="770096"/>
            <a:ext cx="5562602" cy="6278642"/>
          </a:xfrm>
          <a:prstGeom prst="rect">
            <a:avLst/>
          </a:prstGeom>
          <a:noFill/>
        </p:spPr>
        <p:txBody>
          <a:bodyPr wrap="square">
            <a:spAutoFit/>
          </a:bodyPr>
          <a:lstStyle/>
          <a:p>
            <a:endParaRPr lang="en-IN" sz="1800" b="0" dirty="0">
              <a:latin typeface="+mn-lt"/>
            </a:endParaRPr>
          </a:p>
          <a:p>
            <a:pPr marL="0">
              <a:buNone/>
            </a:pPr>
            <a:r>
              <a:rPr lang="en-IN" sz="1600" b="0" i="0" dirty="0" err="1">
                <a:solidFill>
                  <a:srgbClr val="000000"/>
                </a:solidFill>
                <a:effectLst/>
                <a:latin typeface="Times New Roman" panose="02020603050405020304" pitchFamily="18" charset="0"/>
                <a:ea typeface="+mn-ea"/>
                <a:cs typeface="Times New Roman" panose="02020603050405020304" pitchFamily="18" charset="0"/>
              </a:rPr>
              <a:t>mainPanel</a:t>
            </a:r>
            <a:r>
              <a:rPr lang="en-IN" sz="1600" b="0" i="0" dirty="0">
                <a:solidFill>
                  <a:srgbClr val="000000"/>
                </a:solidFill>
                <a:effectLst/>
                <a:latin typeface="Times New Roman" panose="02020603050405020304" pitchFamily="18" charset="0"/>
                <a:ea typeface="+mn-ea"/>
                <a:cs typeface="Times New Roman" panose="02020603050405020304" pitchFamily="18" charset="0"/>
              </a:rPr>
              <a:t>(</a:t>
            </a:r>
            <a:endParaRPr lang="en-IN" sz="1600" dirty="0">
              <a:effectLst/>
              <a:latin typeface="Times New Roman" panose="02020603050405020304" pitchFamily="18" charset="0"/>
              <a:cs typeface="Times New Roman" panose="02020603050405020304" pitchFamily="18" charset="0"/>
            </a:endParaRPr>
          </a:p>
          <a:p>
            <a:pPr marL="0">
              <a:buNone/>
            </a:pPr>
            <a:r>
              <a:rPr lang="en-IN" sz="1600" b="0" i="0" dirty="0">
                <a:solidFill>
                  <a:srgbClr val="000000"/>
                </a:solidFill>
                <a:effectLst/>
                <a:latin typeface="Times New Roman" panose="02020603050405020304" pitchFamily="18" charset="0"/>
                <a:ea typeface="+mn-ea"/>
                <a:cs typeface="Times New Roman" panose="02020603050405020304" pitchFamily="18" charset="0"/>
              </a:rPr>
              <a:t>      </a:t>
            </a:r>
            <a:r>
              <a:rPr lang="en-IN" sz="1600" b="0" i="0" dirty="0" err="1">
                <a:solidFill>
                  <a:srgbClr val="000000"/>
                </a:solidFill>
                <a:effectLst/>
                <a:latin typeface="Times New Roman" panose="02020603050405020304" pitchFamily="18" charset="0"/>
                <a:ea typeface="+mn-ea"/>
                <a:cs typeface="Times New Roman" panose="02020603050405020304" pitchFamily="18" charset="0"/>
              </a:rPr>
              <a:t>plotOutput</a:t>
            </a:r>
            <a:r>
              <a:rPr lang="en-IN" sz="1600" b="0" i="0" dirty="0">
                <a:solidFill>
                  <a:srgbClr val="000000"/>
                </a:solidFill>
                <a:effectLst/>
                <a:latin typeface="Times New Roman" panose="02020603050405020304" pitchFamily="18" charset="0"/>
                <a:ea typeface="+mn-ea"/>
                <a:cs typeface="Times New Roman" panose="02020603050405020304" pitchFamily="18" charset="0"/>
              </a:rPr>
              <a:t>("</a:t>
            </a:r>
            <a:r>
              <a:rPr lang="en-IN" sz="1600" b="0" i="0" dirty="0" err="1">
                <a:solidFill>
                  <a:srgbClr val="000000"/>
                </a:solidFill>
                <a:effectLst/>
                <a:latin typeface="Times New Roman" panose="02020603050405020304" pitchFamily="18" charset="0"/>
                <a:ea typeface="+mn-ea"/>
                <a:cs typeface="Times New Roman" panose="02020603050405020304" pitchFamily="18" charset="0"/>
              </a:rPr>
              <a:t>score_plot</a:t>
            </a:r>
            <a:r>
              <a:rPr lang="en-IN" sz="1600" b="0" i="0" dirty="0">
                <a:solidFill>
                  <a:srgbClr val="000000"/>
                </a:solidFill>
                <a:effectLst/>
                <a:latin typeface="Times New Roman" panose="02020603050405020304" pitchFamily="18" charset="0"/>
                <a:ea typeface="+mn-ea"/>
                <a:cs typeface="Times New Roman" panose="02020603050405020304" pitchFamily="18" charset="0"/>
              </a:rPr>
              <a:t>")</a:t>
            </a:r>
            <a:endParaRPr lang="en-IN" sz="1600" dirty="0">
              <a:effectLst/>
              <a:latin typeface="Times New Roman" panose="02020603050405020304" pitchFamily="18" charset="0"/>
              <a:cs typeface="Times New Roman" panose="02020603050405020304" pitchFamily="18" charset="0"/>
            </a:endParaRPr>
          </a:p>
          <a:p>
            <a:pPr marL="0">
              <a:buNone/>
            </a:pPr>
            <a:r>
              <a:rPr lang="en-IN" sz="1600" b="0" i="0" dirty="0">
                <a:solidFill>
                  <a:srgbClr val="000000"/>
                </a:solidFill>
                <a:effectLst/>
                <a:latin typeface="Times New Roman" panose="02020603050405020304" pitchFamily="18" charset="0"/>
                <a:ea typeface="+mn-ea"/>
                <a:cs typeface="Times New Roman" panose="02020603050405020304" pitchFamily="18" charset="0"/>
              </a:rPr>
              <a:t>    )</a:t>
            </a:r>
            <a:endParaRPr lang="en-IN" sz="1600" dirty="0">
              <a:effectLst/>
              <a:latin typeface="Times New Roman" panose="02020603050405020304" pitchFamily="18" charset="0"/>
              <a:cs typeface="Times New Roman" panose="02020603050405020304" pitchFamily="18" charset="0"/>
            </a:endParaRPr>
          </a:p>
          <a:p>
            <a:pPr marL="0">
              <a:buNone/>
            </a:pPr>
            <a:r>
              <a:rPr lang="en-IN" sz="1600" b="0" i="0" dirty="0">
                <a:solidFill>
                  <a:srgbClr val="000000"/>
                </a:solidFill>
                <a:effectLst/>
                <a:latin typeface="Times New Roman" panose="02020603050405020304" pitchFamily="18" charset="0"/>
                <a:ea typeface="+mn-ea"/>
                <a:cs typeface="Times New Roman" panose="02020603050405020304" pitchFamily="18" charset="0"/>
              </a:rPr>
              <a:t>  )</a:t>
            </a:r>
            <a:endParaRPr lang="en-IN" sz="1600" dirty="0">
              <a:effectLst/>
              <a:latin typeface="Times New Roman" panose="02020603050405020304" pitchFamily="18" charset="0"/>
              <a:cs typeface="Times New Roman" panose="02020603050405020304" pitchFamily="18" charset="0"/>
            </a:endParaRPr>
          </a:p>
          <a:p>
            <a:pPr marL="0"/>
            <a:r>
              <a:rPr lang="en-IN" sz="1600" b="0" i="0" dirty="0">
                <a:solidFill>
                  <a:srgbClr val="000000"/>
                </a:solidFill>
                <a:effectLst/>
                <a:latin typeface="Times New Roman" panose="02020603050405020304" pitchFamily="18" charset="0"/>
                <a:ea typeface="+mn-ea"/>
                <a:cs typeface="Times New Roman" panose="02020603050405020304" pitchFamily="18" charset="0"/>
              </a:rPr>
              <a:t>)</a:t>
            </a:r>
            <a:endParaRPr lang="en-IN" sz="1600" dirty="0">
              <a:effectLst/>
              <a:latin typeface="Times New Roman" panose="02020603050405020304" pitchFamily="18" charset="0"/>
              <a:cs typeface="Times New Roman" panose="02020603050405020304" pitchFamily="18" charset="0"/>
            </a:endParaRPr>
          </a:p>
          <a:p>
            <a:r>
              <a:rPr lang="en-IN" sz="1600" b="0" dirty="0">
                <a:latin typeface="Times New Roman" panose="02020603050405020304" pitchFamily="18" charset="0"/>
                <a:cs typeface="Times New Roman" panose="02020603050405020304" pitchFamily="18" charset="0"/>
              </a:rPr>
              <a:t># Server</a:t>
            </a:r>
          </a:p>
          <a:p>
            <a:r>
              <a:rPr lang="en-IN" sz="1600" b="0" dirty="0">
                <a:latin typeface="Times New Roman" panose="02020603050405020304" pitchFamily="18" charset="0"/>
                <a:cs typeface="Times New Roman" panose="02020603050405020304" pitchFamily="18" charset="0"/>
              </a:rPr>
              <a:t>server &lt;- function(input, output, session) {</a:t>
            </a:r>
          </a:p>
          <a:p>
            <a:r>
              <a:rPr lang="en-IN" sz="1600" b="0" dirty="0">
                <a:latin typeface="Times New Roman" panose="02020603050405020304" pitchFamily="18" charset="0"/>
                <a:cs typeface="Times New Roman" panose="02020603050405020304" pitchFamily="18" charset="0"/>
              </a:rPr>
              <a:t>  </a:t>
            </a:r>
          </a:p>
          <a:p>
            <a:r>
              <a:rPr lang="en-IN" sz="1600" b="0" dirty="0">
                <a:latin typeface="Times New Roman" panose="02020603050405020304" pitchFamily="18" charset="0"/>
                <a:cs typeface="Times New Roman" panose="02020603050405020304" pitchFamily="18" charset="0"/>
              </a:rPr>
              <a:t>  # Reactive value to store the latest data</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live_data</a:t>
            </a:r>
            <a:r>
              <a:rPr lang="en-IN" sz="1600" b="0" dirty="0">
                <a:latin typeface="Times New Roman" panose="02020603050405020304" pitchFamily="18" charset="0"/>
                <a:cs typeface="Times New Roman" panose="02020603050405020304" pitchFamily="18" charset="0"/>
              </a:rPr>
              <a:t> &lt;- </a:t>
            </a:r>
            <a:r>
              <a:rPr lang="en-IN" sz="1600" b="0" dirty="0" err="1">
                <a:latin typeface="Times New Roman" panose="02020603050405020304" pitchFamily="18" charset="0"/>
                <a:cs typeface="Times New Roman" panose="02020603050405020304" pitchFamily="18" charset="0"/>
              </a:rPr>
              <a:t>reactiveVal</a:t>
            </a:r>
            <a:r>
              <a:rPr lang="en-IN" sz="1600" b="0" dirty="0">
                <a:latin typeface="Times New Roman" panose="02020603050405020304" pitchFamily="18" charset="0"/>
                <a:cs typeface="Times New Roman" panose="02020603050405020304" pitchFamily="18" charset="0"/>
              </a:rPr>
              <a:t>(</a:t>
            </a:r>
            <a:r>
              <a:rPr lang="en-IN" sz="1600" b="0" dirty="0" err="1">
                <a:latin typeface="Times New Roman" panose="02020603050405020304" pitchFamily="18" charset="0"/>
                <a:cs typeface="Times New Roman" panose="02020603050405020304" pitchFamily="18" charset="0"/>
              </a:rPr>
              <a:t>generate_score</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a:t>
            </a:r>
          </a:p>
          <a:p>
            <a:r>
              <a:rPr lang="en-IN" sz="1600" b="0" dirty="0">
                <a:latin typeface="Times New Roman" panose="02020603050405020304" pitchFamily="18" charset="0"/>
                <a:cs typeface="Times New Roman" panose="02020603050405020304" pitchFamily="18" charset="0"/>
              </a:rPr>
              <a:t>  # Refresh every 5 seconds</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autoInvalidate</a:t>
            </a:r>
            <a:r>
              <a:rPr lang="en-IN" sz="1600" b="0" dirty="0">
                <a:latin typeface="Times New Roman" panose="02020603050405020304" pitchFamily="18" charset="0"/>
                <a:cs typeface="Times New Roman" panose="02020603050405020304" pitchFamily="18" charset="0"/>
              </a:rPr>
              <a:t> &lt;- </a:t>
            </a:r>
            <a:r>
              <a:rPr lang="en-IN" sz="1600" b="0" dirty="0" err="1">
                <a:latin typeface="Times New Roman" panose="02020603050405020304" pitchFamily="18" charset="0"/>
                <a:cs typeface="Times New Roman" panose="02020603050405020304" pitchFamily="18" charset="0"/>
              </a:rPr>
              <a:t>reactiveTimer</a:t>
            </a:r>
            <a:r>
              <a:rPr lang="en-IN" sz="1600" b="0" dirty="0">
                <a:latin typeface="Times New Roman" panose="02020603050405020304" pitchFamily="18" charset="0"/>
                <a:cs typeface="Times New Roman" panose="02020603050405020304" pitchFamily="18" charset="0"/>
              </a:rPr>
              <a:t>(5000)</a:t>
            </a:r>
          </a:p>
          <a:p>
            <a:r>
              <a:rPr lang="en-IN" sz="1600" b="0" dirty="0">
                <a:latin typeface="Times New Roman" panose="02020603050405020304" pitchFamily="18" charset="0"/>
                <a:cs typeface="Times New Roman" panose="02020603050405020304" pitchFamily="18" charset="0"/>
              </a:rPr>
              <a:t>  </a:t>
            </a:r>
          </a:p>
          <a:p>
            <a:r>
              <a:rPr lang="en-IN" sz="1600" b="0" dirty="0">
                <a:latin typeface="Times New Roman" panose="02020603050405020304" pitchFamily="18" charset="0"/>
                <a:cs typeface="Times New Roman" panose="02020603050405020304" pitchFamily="18" charset="0"/>
              </a:rPr>
              <a:t>  observe({</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autoInvalidate</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live_data</a:t>
            </a:r>
            <a:r>
              <a:rPr lang="en-IN" sz="1600" b="0" dirty="0">
                <a:latin typeface="Times New Roman" panose="02020603050405020304" pitchFamily="18" charset="0"/>
                <a:cs typeface="Times New Roman" panose="02020603050405020304" pitchFamily="18" charset="0"/>
              </a:rPr>
              <a:t>(</a:t>
            </a:r>
            <a:r>
              <a:rPr lang="en-IN" sz="1600" b="0" dirty="0" err="1">
                <a:latin typeface="Times New Roman" panose="02020603050405020304" pitchFamily="18" charset="0"/>
                <a:cs typeface="Times New Roman" panose="02020603050405020304" pitchFamily="18" charset="0"/>
              </a:rPr>
              <a:t>generate_score</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a:t>
            </a:r>
          </a:p>
          <a:p>
            <a:r>
              <a:rPr lang="en-IN" sz="1600" b="0" dirty="0">
                <a:latin typeface="Times New Roman" panose="02020603050405020304" pitchFamily="18" charset="0"/>
                <a:cs typeface="Times New Roman" panose="02020603050405020304" pitchFamily="18" charset="0"/>
              </a:rPr>
              <a:t>  </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observeEvent</a:t>
            </a:r>
            <a:r>
              <a:rPr lang="en-IN" sz="1600" b="0" dirty="0">
                <a:latin typeface="Times New Roman" panose="02020603050405020304" pitchFamily="18" charset="0"/>
                <a:cs typeface="Times New Roman" panose="02020603050405020304" pitchFamily="18" charset="0"/>
              </a:rPr>
              <a:t>(</a:t>
            </a:r>
            <a:r>
              <a:rPr lang="en-IN" sz="1600" b="0" dirty="0" err="1">
                <a:latin typeface="Times New Roman" panose="02020603050405020304" pitchFamily="18" charset="0"/>
                <a:cs typeface="Times New Roman" panose="02020603050405020304" pitchFamily="18" charset="0"/>
              </a:rPr>
              <a:t>input$refresh</a:t>
            </a:r>
            <a:r>
              <a:rPr lang="en-IN" sz="1600" b="0" dirty="0">
                <a:latin typeface="Times New Roman" panose="02020603050405020304" pitchFamily="18" charset="0"/>
                <a:cs typeface="Times New Roman" panose="02020603050405020304" pitchFamily="18" charset="0"/>
              </a:rPr>
              <a:t>, {</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live_data</a:t>
            </a:r>
            <a:r>
              <a:rPr lang="en-IN" sz="1600" b="0" dirty="0">
                <a:latin typeface="Times New Roman" panose="02020603050405020304" pitchFamily="18" charset="0"/>
                <a:cs typeface="Times New Roman" panose="02020603050405020304" pitchFamily="18" charset="0"/>
              </a:rPr>
              <a:t>(</a:t>
            </a:r>
            <a:r>
              <a:rPr lang="en-IN" sz="1600" b="0" dirty="0" err="1">
                <a:latin typeface="Times New Roman" panose="02020603050405020304" pitchFamily="18" charset="0"/>
                <a:cs typeface="Times New Roman" panose="02020603050405020304" pitchFamily="18" charset="0"/>
              </a:rPr>
              <a:t>generate_score</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a:t>
            </a:r>
          </a:p>
          <a:p>
            <a:r>
              <a:rPr lang="en-IN" sz="1600" b="0" dirty="0">
                <a:latin typeface="+mn-lt"/>
              </a:rPr>
              <a:t>  </a:t>
            </a:r>
          </a:p>
          <a:p>
            <a:r>
              <a:rPr lang="en-IN" sz="1600" b="0" dirty="0">
                <a:latin typeface="+mn-lt"/>
              </a:rPr>
              <a:t>  </a:t>
            </a:r>
          </a:p>
        </p:txBody>
      </p:sp>
      <p:pic>
        <p:nvPicPr>
          <p:cNvPr id="6" name="Picture 5">
            <a:extLst>
              <a:ext uri="{FF2B5EF4-FFF2-40B4-BE49-F238E27FC236}">
                <a16:creationId xmlns:a16="http://schemas.microsoft.com/office/drawing/2014/main" id="{E76A5AF2-0AE8-DE9B-11DF-B8DADDCBA2C8}"/>
              </a:ext>
            </a:extLst>
          </p:cNvPr>
          <p:cNvPicPr>
            <a:picLocks noChangeAspect="1"/>
          </p:cNvPicPr>
          <p:nvPr/>
        </p:nvPicPr>
        <p:blipFill>
          <a:blip r:embed="rId2"/>
          <a:stretch>
            <a:fillRect/>
          </a:stretch>
        </p:blipFill>
        <p:spPr>
          <a:xfrm>
            <a:off x="779891" y="35183"/>
            <a:ext cx="1057275" cy="1047750"/>
          </a:xfrm>
          <a:prstGeom prst="rect">
            <a:avLst/>
          </a:prstGeom>
        </p:spPr>
      </p:pic>
      <p:pic>
        <p:nvPicPr>
          <p:cNvPr id="8" name="Picture 7">
            <a:extLst>
              <a:ext uri="{FF2B5EF4-FFF2-40B4-BE49-F238E27FC236}">
                <a16:creationId xmlns:a16="http://schemas.microsoft.com/office/drawing/2014/main" id="{FC330D0B-613F-7240-D277-C1CDAEC1EAF2}"/>
              </a:ext>
            </a:extLst>
          </p:cNvPr>
          <p:cNvPicPr>
            <a:picLocks noChangeAspect="1"/>
          </p:cNvPicPr>
          <p:nvPr/>
        </p:nvPicPr>
        <p:blipFill>
          <a:blip r:embed="rId3"/>
          <a:stretch>
            <a:fillRect/>
          </a:stretch>
        </p:blipFill>
        <p:spPr>
          <a:xfrm>
            <a:off x="10277475" y="35183"/>
            <a:ext cx="1152525" cy="1104900"/>
          </a:xfrm>
          <a:prstGeom prst="rect">
            <a:avLst/>
          </a:prstGeom>
        </p:spPr>
      </p:pic>
    </p:spTree>
    <p:extLst>
      <p:ext uri="{BB962C8B-B14F-4D97-AF65-F5344CB8AC3E}">
        <p14:creationId xmlns:p14="http://schemas.microsoft.com/office/powerpoint/2010/main" val="483321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21FC4-A379-F7F0-D8C3-5BB6468D9632}"/>
              </a:ext>
            </a:extLst>
          </p:cNvPr>
          <p:cNvSpPr>
            <a:spLocks noGrp="1"/>
          </p:cNvSpPr>
          <p:nvPr>
            <p:ph type="title"/>
          </p:nvPr>
        </p:nvSpPr>
        <p:spPr>
          <a:xfrm>
            <a:off x="2253234" y="480632"/>
            <a:ext cx="7685532" cy="492443"/>
          </a:xfrm>
        </p:spPr>
        <p:txBody>
          <a:bodyPr/>
          <a:lstStyle/>
          <a:p>
            <a:pPr algn="ctr"/>
            <a:r>
              <a:rPr lang="en-US" dirty="0"/>
              <a:t>SOURCE CODE</a:t>
            </a:r>
            <a:endParaRPr lang="en-IN" dirty="0"/>
          </a:p>
        </p:txBody>
      </p:sp>
      <p:sp>
        <p:nvSpPr>
          <p:cNvPr id="5" name="Text Placeholder 4">
            <a:extLst>
              <a:ext uri="{FF2B5EF4-FFF2-40B4-BE49-F238E27FC236}">
                <a16:creationId xmlns:a16="http://schemas.microsoft.com/office/drawing/2014/main" id="{4FC7697F-764C-6639-ABAB-4FE04DC40DC5}"/>
              </a:ext>
            </a:extLst>
          </p:cNvPr>
          <p:cNvSpPr>
            <a:spLocks noGrp="1"/>
          </p:cNvSpPr>
          <p:nvPr>
            <p:ph type="body" idx="1"/>
          </p:nvPr>
        </p:nvSpPr>
        <p:spPr>
          <a:xfrm>
            <a:off x="609600" y="1447800"/>
            <a:ext cx="10424795" cy="4431983"/>
          </a:xfrm>
        </p:spPr>
        <p:txBody>
          <a:bodyPr/>
          <a:lstStyle/>
          <a:p>
            <a:r>
              <a:rPr lang="en-IN" sz="1600" b="0" dirty="0" err="1">
                <a:latin typeface="Times New Roman" panose="02020603050405020304" pitchFamily="18" charset="0"/>
                <a:cs typeface="Times New Roman" panose="02020603050405020304" pitchFamily="18" charset="0"/>
              </a:rPr>
              <a:t>output$prediction_text</a:t>
            </a:r>
            <a:r>
              <a:rPr lang="en-IN" sz="1600" b="0" dirty="0">
                <a:latin typeface="Times New Roman" panose="02020603050405020304" pitchFamily="18" charset="0"/>
                <a:cs typeface="Times New Roman" panose="02020603050405020304" pitchFamily="18" charset="0"/>
              </a:rPr>
              <a:t> &lt;- </a:t>
            </a:r>
            <a:r>
              <a:rPr lang="en-IN" sz="1600" b="0" dirty="0" err="1">
                <a:latin typeface="Times New Roman" panose="02020603050405020304" pitchFamily="18" charset="0"/>
                <a:cs typeface="Times New Roman" panose="02020603050405020304" pitchFamily="18" charset="0"/>
              </a:rPr>
              <a:t>renderText</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df</a:t>
            </a:r>
            <a:r>
              <a:rPr lang="en-IN" sz="1600" b="0" dirty="0">
                <a:latin typeface="Times New Roman" panose="02020603050405020304" pitchFamily="18" charset="0"/>
                <a:cs typeface="Times New Roman" panose="02020603050405020304" pitchFamily="18" charset="0"/>
              </a:rPr>
              <a:t> &lt;- </a:t>
            </a:r>
            <a:r>
              <a:rPr lang="en-IN" sz="1600" b="0" dirty="0" err="1">
                <a:latin typeface="Times New Roman" panose="02020603050405020304" pitchFamily="18" charset="0"/>
                <a:cs typeface="Times New Roman" panose="02020603050405020304" pitchFamily="18" charset="0"/>
              </a:rPr>
              <a:t>live_data</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latest &lt;- tail(</a:t>
            </a:r>
            <a:r>
              <a:rPr lang="en-IN" sz="1600" b="0" dirty="0" err="1">
                <a:latin typeface="Times New Roman" panose="02020603050405020304" pitchFamily="18" charset="0"/>
                <a:cs typeface="Times New Roman" panose="02020603050405020304" pitchFamily="18" charset="0"/>
              </a:rPr>
              <a:t>df</a:t>
            </a:r>
            <a:r>
              <a:rPr lang="en-IN" sz="1600" b="0" dirty="0">
                <a:latin typeface="Times New Roman" panose="02020603050405020304" pitchFamily="18" charset="0"/>
                <a:cs typeface="Times New Roman" panose="02020603050405020304" pitchFamily="18" charset="0"/>
              </a:rPr>
              <a:t>, 1)</a:t>
            </a:r>
          </a:p>
          <a:p>
            <a:endParaRPr lang="en-IN" sz="1600" b="0" dirty="0">
              <a:latin typeface="Times New Roman" panose="02020603050405020304" pitchFamily="18" charset="0"/>
              <a:cs typeface="Times New Roman" panose="02020603050405020304" pitchFamily="18" charset="0"/>
            </a:endParaRP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newdata</a:t>
            </a:r>
            <a:r>
              <a:rPr lang="en-IN" sz="1600" b="0" dirty="0">
                <a:latin typeface="Times New Roman" panose="02020603050405020304" pitchFamily="18" charset="0"/>
                <a:cs typeface="Times New Roman" panose="02020603050405020304" pitchFamily="18" charset="0"/>
              </a:rPr>
              <a:t> &lt;- </a:t>
            </a:r>
            <a:r>
              <a:rPr lang="en-IN" sz="1600" b="0" dirty="0" err="1">
                <a:latin typeface="Times New Roman" panose="02020603050405020304" pitchFamily="18" charset="0"/>
                <a:cs typeface="Times New Roman" panose="02020603050405020304" pitchFamily="18" charset="0"/>
              </a:rPr>
              <a:t>data.frame</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over = </a:t>
            </a:r>
            <a:r>
              <a:rPr lang="en-IN" sz="1600" b="0" dirty="0" err="1">
                <a:latin typeface="Times New Roman" panose="02020603050405020304" pitchFamily="18" charset="0"/>
                <a:cs typeface="Times New Roman" panose="02020603050405020304" pitchFamily="18" charset="0"/>
              </a:rPr>
              <a:t>latest$over</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wickets = </a:t>
            </a:r>
            <a:r>
              <a:rPr lang="en-IN" sz="1600" b="0" dirty="0" err="1">
                <a:latin typeface="Times New Roman" panose="02020603050405020304" pitchFamily="18" charset="0"/>
                <a:cs typeface="Times New Roman" panose="02020603050405020304" pitchFamily="18" charset="0"/>
              </a:rPr>
              <a:t>latest$wickets</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run_rate</a:t>
            </a:r>
            <a:r>
              <a:rPr lang="en-IN" sz="1600" b="0" dirty="0">
                <a:latin typeface="Times New Roman" panose="02020603050405020304" pitchFamily="18" charset="0"/>
                <a:cs typeface="Times New Roman" panose="02020603050405020304" pitchFamily="18" charset="0"/>
              </a:rPr>
              <a:t> = </a:t>
            </a:r>
            <a:r>
              <a:rPr lang="en-IN" sz="1600" b="0" dirty="0" err="1">
                <a:latin typeface="Times New Roman" panose="02020603050405020304" pitchFamily="18" charset="0"/>
                <a:cs typeface="Times New Roman" panose="02020603050405020304" pitchFamily="18" charset="0"/>
              </a:rPr>
              <a:t>latest$run_rate</a:t>
            </a:r>
            <a:endParaRPr lang="en-IN" sz="1600" b="0" dirty="0">
              <a:latin typeface="Times New Roman" panose="02020603050405020304" pitchFamily="18" charset="0"/>
              <a:cs typeface="Times New Roman" panose="02020603050405020304" pitchFamily="18" charset="0"/>
            </a:endParaRPr>
          </a:p>
          <a:p>
            <a:r>
              <a:rPr lang="en-IN" sz="1600" b="0" dirty="0">
                <a:latin typeface="Times New Roman" panose="02020603050405020304" pitchFamily="18" charset="0"/>
                <a:cs typeface="Times New Roman" panose="02020603050405020304" pitchFamily="18" charset="0"/>
              </a:rPr>
              <a:t>    )</a:t>
            </a:r>
          </a:p>
          <a:p>
            <a:r>
              <a:rPr lang="en-IN" sz="1600" b="0" dirty="0">
                <a:latin typeface="Times New Roman" panose="02020603050405020304" pitchFamily="18" charset="0"/>
                <a:cs typeface="Times New Roman" panose="02020603050405020304" pitchFamily="18" charset="0"/>
              </a:rPr>
              <a:t>    </a:t>
            </a:r>
          </a:p>
          <a:p>
            <a:r>
              <a:rPr lang="en-IN" sz="1600" b="0" dirty="0">
                <a:latin typeface="Times New Roman" panose="02020603050405020304" pitchFamily="18" charset="0"/>
                <a:cs typeface="Times New Roman" panose="02020603050405020304" pitchFamily="18" charset="0"/>
              </a:rPr>
              <a:t>    pred &lt;- predict(model, </a:t>
            </a:r>
            <a:r>
              <a:rPr lang="en-IN" sz="1600" b="0" dirty="0" err="1">
                <a:latin typeface="Times New Roman" panose="02020603050405020304" pitchFamily="18" charset="0"/>
                <a:cs typeface="Times New Roman" panose="02020603050405020304" pitchFamily="18" charset="0"/>
              </a:rPr>
              <a:t>newdata</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paste("📊Predicted Final Score:", round(pred))</a:t>
            </a:r>
          </a:p>
          <a:p>
            <a:r>
              <a:rPr lang="en-IN" sz="1600" b="0" dirty="0">
                <a:latin typeface="Times New Roman" panose="02020603050405020304" pitchFamily="18" charset="0"/>
                <a:cs typeface="Times New Roman" panose="02020603050405020304" pitchFamily="18" charset="0"/>
              </a:rPr>
              <a:t>  })</a:t>
            </a:r>
          </a:p>
          <a:p>
            <a:r>
              <a:rPr lang="en-IN" sz="1600" b="0" dirty="0">
                <a:latin typeface="Times New Roman" panose="02020603050405020304" pitchFamily="18" charset="0"/>
                <a:cs typeface="Times New Roman" panose="02020603050405020304" pitchFamily="18" charset="0"/>
              </a:rPr>
              <a:t>  </a:t>
            </a:r>
          </a:p>
          <a:p>
            <a:endParaRPr lang="en-IN" sz="1600" b="0" dirty="0">
              <a:latin typeface="Times New Roman" panose="02020603050405020304" pitchFamily="18" charset="0"/>
              <a:cs typeface="Times New Roman" panose="02020603050405020304" pitchFamily="18" charset="0"/>
            </a:endParaRPr>
          </a:p>
          <a:p>
            <a:r>
              <a:rPr lang="en-IN" sz="1600" b="0" dirty="0">
                <a:latin typeface="Times New Roman" panose="02020603050405020304" pitchFamily="18" charset="0"/>
                <a:cs typeface="Times New Roman" panose="02020603050405020304" pitchFamily="18" charset="0"/>
              </a:rPr>
              <a:t>  # Plot current scores</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output$score_plot</a:t>
            </a:r>
            <a:r>
              <a:rPr lang="en-IN" sz="1600" b="0" dirty="0">
                <a:latin typeface="Times New Roman" panose="02020603050405020304" pitchFamily="18" charset="0"/>
                <a:cs typeface="Times New Roman" panose="02020603050405020304" pitchFamily="18" charset="0"/>
              </a:rPr>
              <a:t> &lt;- </a:t>
            </a:r>
            <a:r>
              <a:rPr lang="en-IN" sz="1600" b="0" dirty="0" err="1">
                <a:latin typeface="Times New Roman" panose="02020603050405020304" pitchFamily="18" charset="0"/>
                <a:cs typeface="Times New Roman" panose="02020603050405020304" pitchFamily="18" charset="0"/>
              </a:rPr>
              <a:t>renderPlot</a:t>
            </a:r>
            <a:r>
              <a:rPr lang="en-IN" sz="1600" b="0" dirty="0">
                <a:latin typeface="Times New Roman" panose="02020603050405020304" pitchFamily="18" charset="0"/>
                <a:cs typeface="Times New Roman" panose="02020603050405020304" pitchFamily="18" charset="0"/>
              </a:rPr>
              <a:t>({</a:t>
            </a:r>
          </a:p>
          <a:p>
            <a:r>
              <a:rPr lang="en-IN" sz="1600" b="0" dirty="0">
                <a:latin typeface="Times New Roman" panose="02020603050405020304" pitchFamily="18" charset="0"/>
                <a:cs typeface="Times New Roman" panose="02020603050405020304" pitchFamily="18" charset="0"/>
              </a:rPr>
              <a:t>    </a:t>
            </a:r>
            <a:r>
              <a:rPr lang="en-IN" sz="1600" b="0" dirty="0" err="1">
                <a:latin typeface="Times New Roman" panose="02020603050405020304" pitchFamily="18" charset="0"/>
                <a:cs typeface="Times New Roman" panose="02020603050405020304" pitchFamily="18" charset="0"/>
              </a:rPr>
              <a:t>df</a:t>
            </a:r>
            <a:r>
              <a:rPr lang="en-IN" sz="1600" b="0" dirty="0">
                <a:latin typeface="Times New Roman" panose="02020603050405020304" pitchFamily="18" charset="0"/>
                <a:cs typeface="Times New Roman" panose="02020603050405020304" pitchFamily="18" charset="0"/>
              </a:rPr>
              <a:t> &lt;- </a:t>
            </a:r>
            <a:r>
              <a:rPr lang="en-IN" sz="1600" b="0" dirty="0" err="1">
                <a:latin typeface="Times New Roman" panose="02020603050405020304" pitchFamily="18" charset="0"/>
                <a:cs typeface="Times New Roman" panose="02020603050405020304" pitchFamily="18" charset="0"/>
              </a:rPr>
              <a:t>live_data</a:t>
            </a:r>
            <a:r>
              <a:rPr lang="en-IN" sz="1600" b="0" dirty="0">
                <a:latin typeface="Times New Roman" panose="02020603050405020304" pitchFamily="18" charset="0"/>
                <a:cs typeface="Times New Roman" panose="02020603050405020304" pitchFamily="18" charset="0"/>
              </a:rPr>
              <a:t>()</a:t>
            </a:r>
          </a:p>
        </p:txBody>
      </p:sp>
      <p:sp>
        <p:nvSpPr>
          <p:cNvPr id="7" name="TextBox 6">
            <a:extLst>
              <a:ext uri="{FF2B5EF4-FFF2-40B4-BE49-F238E27FC236}">
                <a16:creationId xmlns:a16="http://schemas.microsoft.com/office/drawing/2014/main" id="{5E452537-587F-7957-17B1-49786EF10A61}"/>
              </a:ext>
            </a:extLst>
          </p:cNvPr>
          <p:cNvSpPr txBox="1"/>
          <p:nvPr/>
        </p:nvSpPr>
        <p:spPr>
          <a:xfrm>
            <a:off x="5821997" y="1478692"/>
            <a:ext cx="6098058" cy="2862322"/>
          </a:xfrm>
          <a:prstGeom prst="rect">
            <a:avLst/>
          </a:prstGeom>
          <a:noFill/>
        </p:spPr>
        <p:txBody>
          <a:bodyPr wrap="square">
            <a:spAutoFit/>
          </a:bodyPr>
          <a:lstStyle/>
          <a:p>
            <a:r>
              <a:rPr lang="en-IN" sz="1800" b="0" dirty="0">
                <a:latin typeface="+mn-lt"/>
              </a:rPr>
              <a:t> </a:t>
            </a:r>
            <a:r>
              <a:rPr lang="en-IN" sz="1800" b="0" dirty="0" err="1">
                <a:latin typeface="Times New Roman" panose="02020603050405020304" pitchFamily="18" charset="0"/>
                <a:cs typeface="Times New Roman" panose="02020603050405020304" pitchFamily="18" charset="0"/>
              </a:rPr>
              <a:t>ggplot</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df</a:t>
            </a:r>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aes</a:t>
            </a:r>
            <a:r>
              <a:rPr lang="en-IN" sz="1800" b="0" dirty="0">
                <a:latin typeface="Times New Roman" panose="02020603050405020304" pitchFamily="18" charset="0"/>
                <a:cs typeface="Times New Roman" panose="02020603050405020304" pitchFamily="18" charset="0"/>
              </a:rPr>
              <a:t>(x = over, y = runs)) +</a:t>
            </a:r>
          </a:p>
          <a:p>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geom_line</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color</a:t>
            </a:r>
            <a:r>
              <a:rPr lang="en-IN" sz="1800" b="0" dirty="0">
                <a:latin typeface="Times New Roman" panose="02020603050405020304" pitchFamily="18" charset="0"/>
                <a:cs typeface="Times New Roman" panose="02020603050405020304" pitchFamily="18" charset="0"/>
              </a:rPr>
              <a:t> = "</a:t>
            </a:r>
            <a:r>
              <a:rPr lang="en-IN" sz="1800" b="0" dirty="0" err="1">
                <a:latin typeface="Times New Roman" panose="02020603050405020304" pitchFamily="18" charset="0"/>
                <a:cs typeface="Times New Roman" panose="02020603050405020304" pitchFamily="18" charset="0"/>
              </a:rPr>
              <a:t>darkblue</a:t>
            </a:r>
            <a:r>
              <a:rPr lang="en-IN" sz="1800" b="0" dirty="0">
                <a:latin typeface="Times New Roman" panose="02020603050405020304" pitchFamily="18" charset="0"/>
                <a:cs typeface="Times New Roman" panose="02020603050405020304" pitchFamily="18" charset="0"/>
              </a:rPr>
              <a:t>", size = 1.5) +</a:t>
            </a:r>
          </a:p>
          <a:p>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geom_point</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color</a:t>
            </a:r>
            <a:r>
              <a:rPr lang="en-IN" sz="1800" b="0" dirty="0">
                <a:latin typeface="Times New Roman" panose="02020603050405020304" pitchFamily="18" charset="0"/>
                <a:cs typeface="Times New Roman" panose="02020603050405020304" pitchFamily="18" charset="0"/>
              </a:rPr>
              <a:t> = "orange", size = 3) +</a:t>
            </a:r>
          </a:p>
          <a:p>
            <a:r>
              <a:rPr lang="en-IN" sz="1800" b="0" dirty="0">
                <a:latin typeface="Times New Roman" panose="02020603050405020304" pitchFamily="18" charset="0"/>
                <a:cs typeface="Times New Roman" panose="02020603050405020304" pitchFamily="18" charset="0"/>
              </a:rPr>
              <a:t>      labs(title = "Live Match Score", x = "Overs", y = "Total Runs") +</a:t>
            </a:r>
          </a:p>
          <a:p>
            <a:r>
              <a:rPr lang="en-IN" sz="1800" b="0" dirty="0">
                <a:latin typeface="Times New Roman" panose="02020603050405020304" pitchFamily="18" charset="0"/>
                <a:cs typeface="Times New Roman" panose="02020603050405020304" pitchFamily="18" charset="0"/>
              </a:rPr>
              <a:t>      </a:t>
            </a:r>
            <a:r>
              <a:rPr lang="en-IN" sz="1800" b="0" dirty="0" err="1">
                <a:latin typeface="Times New Roman" panose="02020603050405020304" pitchFamily="18" charset="0"/>
                <a:cs typeface="Times New Roman" panose="02020603050405020304" pitchFamily="18" charset="0"/>
              </a:rPr>
              <a:t>theme_minimal</a:t>
            </a:r>
            <a:r>
              <a:rPr lang="en-IN" sz="1800" b="0" dirty="0">
                <a:latin typeface="Times New Roman" panose="02020603050405020304" pitchFamily="18" charset="0"/>
                <a:cs typeface="Times New Roman" panose="02020603050405020304" pitchFamily="18" charset="0"/>
              </a:rPr>
              <a:t>()</a:t>
            </a:r>
          </a:p>
          <a:p>
            <a:r>
              <a:rPr lang="en-IN" sz="1800" b="0" dirty="0">
                <a:latin typeface="Times New Roman" panose="02020603050405020304" pitchFamily="18" charset="0"/>
                <a:cs typeface="Times New Roman" panose="02020603050405020304" pitchFamily="18" charset="0"/>
              </a:rPr>
              <a:t>  })</a:t>
            </a:r>
          </a:p>
          <a:p>
            <a:r>
              <a:rPr lang="en-IN" sz="1800" b="0" dirty="0">
                <a:latin typeface="Times New Roman" panose="02020603050405020304" pitchFamily="18" charset="0"/>
                <a:cs typeface="Times New Roman" panose="02020603050405020304" pitchFamily="18" charset="0"/>
              </a:rPr>
              <a:t>}</a:t>
            </a:r>
          </a:p>
          <a:p>
            <a:endParaRPr lang="en-IN" sz="1800" b="0" dirty="0">
              <a:latin typeface="Times New Roman" panose="02020603050405020304" pitchFamily="18" charset="0"/>
              <a:cs typeface="Times New Roman" panose="02020603050405020304" pitchFamily="18" charset="0"/>
            </a:endParaRPr>
          </a:p>
          <a:p>
            <a:r>
              <a:rPr lang="en-IN" sz="1800" b="0" dirty="0" err="1">
                <a:latin typeface="Times New Roman" panose="02020603050405020304" pitchFamily="18" charset="0"/>
                <a:cs typeface="Times New Roman" panose="02020603050405020304" pitchFamily="18" charset="0"/>
              </a:rPr>
              <a:t>shinyApp</a:t>
            </a:r>
            <a:r>
              <a:rPr lang="en-IN" sz="1800" b="0" dirty="0">
                <a:latin typeface="Times New Roman" panose="02020603050405020304" pitchFamily="18" charset="0"/>
                <a:cs typeface="Times New Roman" panose="02020603050405020304" pitchFamily="18" charset="0"/>
              </a:rPr>
              <a:t>(</a:t>
            </a:r>
            <a:r>
              <a:rPr lang="en-IN" sz="1800" b="0" dirty="0" err="1">
                <a:latin typeface="Times New Roman" panose="02020603050405020304" pitchFamily="18" charset="0"/>
                <a:cs typeface="Times New Roman" panose="02020603050405020304" pitchFamily="18" charset="0"/>
              </a:rPr>
              <a:t>ui</a:t>
            </a:r>
            <a:r>
              <a:rPr lang="en-IN" sz="1800" b="0" dirty="0">
                <a:latin typeface="Times New Roman" panose="02020603050405020304" pitchFamily="18" charset="0"/>
                <a:cs typeface="Times New Roman" panose="02020603050405020304" pitchFamily="18" charset="0"/>
              </a:rPr>
              <a:t>, server)</a:t>
            </a: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E440876-A071-D2C1-C98C-91E0983343D2}"/>
              </a:ext>
            </a:extLst>
          </p:cNvPr>
          <p:cNvPicPr>
            <a:picLocks noChangeAspect="1"/>
          </p:cNvPicPr>
          <p:nvPr/>
        </p:nvPicPr>
        <p:blipFill>
          <a:blip r:embed="rId2"/>
          <a:stretch>
            <a:fillRect/>
          </a:stretch>
        </p:blipFill>
        <p:spPr>
          <a:xfrm>
            <a:off x="646670" y="202979"/>
            <a:ext cx="1057275" cy="1047750"/>
          </a:xfrm>
          <a:prstGeom prst="rect">
            <a:avLst/>
          </a:prstGeom>
        </p:spPr>
      </p:pic>
      <p:pic>
        <p:nvPicPr>
          <p:cNvPr id="8" name="Picture 7">
            <a:extLst>
              <a:ext uri="{FF2B5EF4-FFF2-40B4-BE49-F238E27FC236}">
                <a16:creationId xmlns:a16="http://schemas.microsoft.com/office/drawing/2014/main" id="{1EF18E2C-D2E6-C283-C4BB-27776EC7259C}"/>
              </a:ext>
            </a:extLst>
          </p:cNvPr>
          <p:cNvPicPr>
            <a:picLocks noChangeAspect="1"/>
          </p:cNvPicPr>
          <p:nvPr/>
        </p:nvPicPr>
        <p:blipFill>
          <a:blip r:embed="rId3"/>
          <a:stretch>
            <a:fillRect/>
          </a:stretch>
        </p:blipFill>
        <p:spPr>
          <a:xfrm>
            <a:off x="10308272" y="202979"/>
            <a:ext cx="1152525" cy="1104900"/>
          </a:xfrm>
          <a:prstGeom prst="rect">
            <a:avLst/>
          </a:prstGeom>
        </p:spPr>
      </p:pic>
    </p:spTree>
    <p:extLst>
      <p:ext uri="{BB962C8B-B14F-4D97-AF65-F5344CB8AC3E}">
        <p14:creationId xmlns:p14="http://schemas.microsoft.com/office/powerpoint/2010/main" val="2586615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7B617-A222-0839-DA69-FB81DFB2B031}"/>
              </a:ext>
            </a:extLst>
          </p:cNvPr>
          <p:cNvSpPr>
            <a:spLocks noGrp="1"/>
          </p:cNvSpPr>
          <p:nvPr>
            <p:ph type="title"/>
          </p:nvPr>
        </p:nvSpPr>
        <p:spPr>
          <a:xfrm>
            <a:off x="2253234" y="357342"/>
            <a:ext cx="7685532" cy="492443"/>
          </a:xfrm>
        </p:spPr>
        <p:txBody>
          <a:bodyPr/>
          <a:lstStyle/>
          <a:p>
            <a:pPr algn="ctr"/>
            <a:r>
              <a:rPr lang="en-US" dirty="0"/>
              <a:t>OUTPUT</a:t>
            </a:r>
            <a:endParaRPr lang="en-IN" dirty="0"/>
          </a:p>
        </p:txBody>
      </p:sp>
      <p:pic>
        <p:nvPicPr>
          <p:cNvPr id="5" name="Picture 4">
            <a:extLst>
              <a:ext uri="{FF2B5EF4-FFF2-40B4-BE49-F238E27FC236}">
                <a16:creationId xmlns:a16="http://schemas.microsoft.com/office/drawing/2014/main" id="{EAC3540A-90B2-848F-2EC2-33452B14ABA3}"/>
              </a:ext>
            </a:extLst>
          </p:cNvPr>
          <p:cNvPicPr>
            <a:picLocks noChangeAspect="1"/>
          </p:cNvPicPr>
          <p:nvPr/>
        </p:nvPicPr>
        <p:blipFill>
          <a:blip r:embed="rId2"/>
          <a:srcRect l="849" t="8364" b="5481"/>
          <a:stretch/>
        </p:blipFill>
        <p:spPr>
          <a:xfrm>
            <a:off x="1434233" y="1524000"/>
            <a:ext cx="9665867" cy="4724400"/>
          </a:xfrm>
          <a:prstGeom prst="rect">
            <a:avLst/>
          </a:prstGeom>
        </p:spPr>
      </p:pic>
      <p:pic>
        <p:nvPicPr>
          <p:cNvPr id="4" name="Picture 3">
            <a:extLst>
              <a:ext uri="{FF2B5EF4-FFF2-40B4-BE49-F238E27FC236}">
                <a16:creationId xmlns:a16="http://schemas.microsoft.com/office/drawing/2014/main" id="{84C108DE-4CFB-1489-4FC0-3C7C2DA4AC26}"/>
              </a:ext>
            </a:extLst>
          </p:cNvPr>
          <p:cNvPicPr>
            <a:picLocks noChangeAspect="1"/>
          </p:cNvPicPr>
          <p:nvPr/>
        </p:nvPicPr>
        <p:blipFill>
          <a:blip r:embed="rId3"/>
          <a:stretch>
            <a:fillRect/>
          </a:stretch>
        </p:blipFill>
        <p:spPr>
          <a:xfrm>
            <a:off x="594411" y="115845"/>
            <a:ext cx="1057275" cy="1047750"/>
          </a:xfrm>
          <a:prstGeom prst="rect">
            <a:avLst/>
          </a:prstGeom>
        </p:spPr>
      </p:pic>
      <p:pic>
        <p:nvPicPr>
          <p:cNvPr id="7" name="Picture 6">
            <a:extLst>
              <a:ext uri="{FF2B5EF4-FFF2-40B4-BE49-F238E27FC236}">
                <a16:creationId xmlns:a16="http://schemas.microsoft.com/office/drawing/2014/main" id="{125AAC7E-6E25-6115-0941-686FA57619AF}"/>
              </a:ext>
            </a:extLst>
          </p:cNvPr>
          <p:cNvPicPr>
            <a:picLocks noChangeAspect="1"/>
          </p:cNvPicPr>
          <p:nvPr/>
        </p:nvPicPr>
        <p:blipFill>
          <a:blip r:embed="rId4"/>
          <a:stretch>
            <a:fillRect/>
          </a:stretch>
        </p:blipFill>
        <p:spPr>
          <a:xfrm>
            <a:off x="10540314" y="117905"/>
            <a:ext cx="1152525" cy="1104900"/>
          </a:xfrm>
          <a:prstGeom prst="rect">
            <a:avLst/>
          </a:prstGeom>
        </p:spPr>
      </p:pic>
    </p:spTree>
    <p:extLst>
      <p:ext uri="{BB962C8B-B14F-4D97-AF65-F5344CB8AC3E}">
        <p14:creationId xmlns:p14="http://schemas.microsoft.com/office/powerpoint/2010/main" val="3258465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9AD15-76DA-5B47-63C6-FE687B760D49}"/>
              </a:ext>
            </a:extLst>
          </p:cNvPr>
          <p:cNvSpPr>
            <a:spLocks noGrp="1"/>
          </p:cNvSpPr>
          <p:nvPr>
            <p:ph type="title"/>
          </p:nvPr>
        </p:nvSpPr>
        <p:spPr>
          <a:xfrm>
            <a:off x="2253234" y="381000"/>
            <a:ext cx="7685532" cy="492443"/>
          </a:xfrm>
        </p:spPr>
        <p:txBody>
          <a:bodyPr/>
          <a:lstStyle/>
          <a:p>
            <a:pPr algn="ctr"/>
            <a:r>
              <a:rPr lang="en-US" dirty="0"/>
              <a:t>CONCLUSION</a:t>
            </a:r>
            <a:endParaRPr lang="en-IN" dirty="0"/>
          </a:p>
        </p:txBody>
      </p:sp>
      <p:sp>
        <p:nvSpPr>
          <p:cNvPr id="3" name="Text Placeholder 2">
            <a:extLst>
              <a:ext uri="{FF2B5EF4-FFF2-40B4-BE49-F238E27FC236}">
                <a16:creationId xmlns:a16="http://schemas.microsoft.com/office/drawing/2014/main" id="{1B5B603D-97AC-A904-A432-004AC5E5FDD5}"/>
              </a:ext>
            </a:extLst>
          </p:cNvPr>
          <p:cNvSpPr>
            <a:spLocks noGrp="1"/>
          </p:cNvSpPr>
          <p:nvPr>
            <p:ph type="body" idx="1"/>
          </p:nvPr>
        </p:nvSpPr>
        <p:spPr>
          <a:xfrm>
            <a:off x="1219200" y="1524000"/>
            <a:ext cx="9802799" cy="3176319"/>
          </a:xfrm>
        </p:spPr>
        <p:txBody>
          <a:bodyPr/>
          <a:lstStyle/>
          <a:p>
            <a:pPr>
              <a:lnSpc>
                <a:spcPct val="150000"/>
              </a:lnSpc>
            </a:pPr>
            <a:r>
              <a:rPr lang="en-US" sz="2000" b="0" dirty="0">
                <a:latin typeface="Times New Roman" panose="02020603050405020304" pitchFamily="18" charset="0"/>
                <a:cs typeface="Times New Roman" panose="02020603050405020304" pitchFamily="18" charset="0"/>
              </a:rPr>
              <a:t>R programming, machine learning, and Shiny web applications can be used to build a powerful, real-time dashboard for cricket score visualization and prediction. By simulating or fetching live match data, training predictive models like Linear Regression or Random Forest, and deploying it through an interactive Shiny interface, we enable users to not only monitor the match progress but also gain insightful forecasts such as the predicted final score or win probability. The project showcases how R and Shiny can go beyond static analysis to provide real-time, interactive, and intelligent sports insights, making cricket data both engaging and actionable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2F32BA-6B22-79AA-470C-CDE372384CC9}"/>
              </a:ext>
            </a:extLst>
          </p:cNvPr>
          <p:cNvPicPr>
            <a:picLocks noChangeAspect="1"/>
          </p:cNvPicPr>
          <p:nvPr/>
        </p:nvPicPr>
        <p:blipFill>
          <a:blip r:embed="rId2"/>
          <a:stretch>
            <a:fillRect/>
          </a:stretch>
        </p:blipFill>
        <p:spPr>
          <a:xfrm>
            <a:off x="1066800" y="103346"/>
            <a:ext cx="1057275" cy="1047750"/>
          </a:xfrm>
          <a:prstGeom prst="rect">
            <a:avLst/>
          </a:prstGeom>
        </p:spPr>
      </p:pic>
      <p:pic>
        <p:nvPicPr>
          <p:cNvPr id="7" name="Picture 6">
            <a:extLst>
              <a:ext uri="{FF2B5EF4-FFF2-40B4-BE49-F238E27FC236}">
                <a16:creationId xmlns:a16="http://schemas.microsoft.com/office/drawing/2014/main" id="{ADAACB96-142E-9A77-75B2-63692008651E}"/>
              </a:ext>
            </a:extLst>
          </p:cNvPr>
          <p:cNvPicPr>
            <a:picLocks noChangeAspect="1"/>
          </p:cNvPicPr>
          <p:nvPr/>
        </p:nvPicPr>
        <p:blipFill>
          <a:blip r:embed="rId3"/>
          <a:stretch>
            <a:fillRect/>
          </a:stretch>
        </p:blipFill>
        <p:spPr>
          <a:xfrm>
            <a:off x="9914052" y="232648"/>
            <a:ext cx="1152525" cy="1104900"/>
          </a:xfrm>
          <a:prstGeom prst="rect">
            <a:avLst/>
          </a:prstGeom>
        </p:spPr>
      </p:pic>
    </p:spTree>
    <p:extLst>
      <p:ext uri="{BB962C8B-B14F-4D97-AF65-F5344CB8AC3E}">
        <p14:creationId xmlns:p14="http://schemas.microsoft.com/office/powerpoint/2010/main" val="415049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rot="5400000">
            <a:off x="11734800" y="1752600"/>
            <a:ext cx="3342004" cy="135293"/>
          </a:xfrm>
          <a:prstGeom prst="rect">
            <a:avLst/>
          </a:prstGeom>
        </p:spPr>
        <p:txBody>
          <a:bodyPr vert="horz" wrap="square" lIns="0" tIns="12065" rIns="0" bIns="0" rtlCol="0">
            <a:spAutoFit/>
          </a:bodyPr>
          <a:lstStyle/>
          <a:p>
            <a:pPr marL="12700">
              <a:lnSpc>
                <a:spcPct val="100000"/>
              </a:lnSpc>
              <a:spcBef>
                <a:spcPts val="95"/>
              </a:spcBef>
            </a:pPr>
            <a:endParaRPr sz="800" dirty="0"/>
          </a:p>
        </p:txBody>
      </p:sp>
      <p:pic>
        <p:nvPicPr>
          <p:cNvPr id="3" name="object 2">
            <a:extLst>
              <a:ext uri="{FF2B5EF4-FFF2-40B4-BE49-F238E27FC236}">
                <a16:creationId xmlns:a16="http://schemas.microsoft.com/office/drawing/2014/main" id="{D53778C0-1159-4211-CA5F-535E768BCB0D}"/>
              </a:ext>
            </a:extLst>
          </p:cNvPr>
          <p:cNvPicPr/>
          <p:nvPr/>
        </p:nvPicPr>
        <p:blipFill>
          <a:blip r:embed="rId2" cstate="print"/>
          <a:stretch>
            <a:fillRect/>
          </a:stretch>
        </p:blipFill>
        <p:spPr>
          <a:xfrm>
            <a:off x="4191000" y="1447800"/>
            <a:ext cx="3696292" cy="355274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48233" rIns="0" bIns="0" rtlCol="0">
            <a:spAutoFit/>
          </a:bodyPr>
          <a:lstStyle/>
          <a:p>
            <a:pPr marL="1304925">
              <a:lnSpc>
                <a:spcPct val="100000"/>
              </a:lnSpc>
              <a:spcBef>
                <a:spcPts val="100"/>
              </a:spcBef>
            </a:pPr>
            <a:r>
              <a:rPr sz="3000" spc="-30" dirty="0">
                <a:solidFill>
                  <a:srgbClr val="000000"/>
                </a:solidFill>
              </a:rPr>
              <a:t>PRESENTATION</a:t>
            </a:r>
            <a:r>
              <a:rPr sz="3000" spc="-140" dirty="0">
                <a:solidFill>
                  <a:srgbClr val="000000"/>
                </a:solidFill>
              </a:rPr>
              <a:t> </a:t>
            </a:r>
            <a:r>
              <a:rPr sz="3000" spc="-10" dirty="0">
                <a:solidFill>
                  <a:srgbClr val="000000"/>
                </a:solidFill>
              </a:rPr>
              <a:t>OVERVIEW</a:t>
            </a:r>
            <a:endParaRPr sz="3000"/>
          </a:p>
        </p:txBody>
      </p:sp>
      <p:sp>
        <p:nvSpPr>
          <p:cNvPr id="3" name="object 3"/>
          <p:cNvSpPr txBox="1"/>
          <p:nvPr/>
        </p:nvSpPr>
        <p:spPr>
          <a:xfrm>
            <a:off x="847892" y="1362455"/>
            <a:ext cx="5781508" cy="5336076"/>
          </a:xfrm>
          <a:prstGeom prst="rect">
            <a:avLst/>
          </a:prstGeom>
        </p:spPr>
        <p:txBody>
          <a:bodyPr vert="horz" wrap="square" lIns="0" tIns="11430" rIns="0" bIns="0" rtlCol="0">
            <a:spAutoFit/>
          </a:bodyPr>
          <a:lstStyle/>
          <a:p>
            <a:pPr marL="457200" lvl="0" indent="-381000" algn="l" rtl="0">
              <a:lnSpc>
                <a:spcPct val="200000"/>
              </a:lnSpc>
              <a:spcBef>
                <a:spcPts val="0"/>
              </a:spcBef>
              <a:spcAft>
                <a:spcPts val="0"/>
              </a:spcAft>
              <a:buClr>
                <a:schemeClr val="dk1"/>
              </a:buClr>
              <a:buSzPts val="2400"/>
              <a:buChar char="➢"/>
            </a:pPr>
            <a:r>
              <a:rPr lang="en-IN" sz="2000" b="1" dirty="0">
                <a:solidFill>
                  <a:schemeClr val="dk1"/>
                </a:solidFill>
                <a:latin typeface="Times New Roman" pitchFamily="18" charset="0"/>
                <a:cs typeface="Times New Roman" pitchFamily="18" charset="0"/>
              </a:rPr>
              <a:t>Problem Identification</a:t>
            </a:r>
          </a:p>
          <a:p>
            <a:pPr marL="457200" lvl="0" indent="-381000" algn="l" rtl="0">
              <a:lnSpc>
                <a:spcPct val="200000"/>
              </a:lnSpc>
              <a:spcBef>
                <a:spcPts val="0"/>
              </a:spcBef>
              <a:spcAft>
                <a:spcPts val="0"/>
              </a:spcAft>
              <a:buClr>
                <a:schemeClr val="dk1"/>
              </a:buClr>
              <a:buSzPts val="2400"/>
              <a:buChar char="➢"/>
            </a:pPr>
            <a:r>
              <a:rPr lang="en-IN" sz="2000" b="1" dirty="0">
                <a:solidFill>
                  <a:schemeClr val="dk1"/>
                </a:solidFill>
                <a:latin typeface="Times New Roman" pitchFamily="18" charset="0"/>
                <a:cs typeface="Times New Roman" pitchFamily="18" charset="0"/>
              </a:rPr>
              <a:t>Objective </a:t>
            </a:r>
          </a:p>
          <a:p>
            <a:pPr marL="457200" lvl="0" indent="-381000" algn="l" rtl="0">
              <a:lnSpc>
                <a:spcPct val="200000"/>
              </a:lnSpc>
              <a:spcBef>
                <a:spcPts val="0"/>
              </a:spcBef>
              <a:spcAft>
                <a:spcPts val="0"/>
              </a:spcAft>
              <a:buClr>
                <a:schemeClr val="dk1"/>
              </a:buClr>
              <a:buSzPts val="2400"/>
              <a:buChar char="➢"/>
            </a:pPr>
            <a:r>
              <a:rPr lang="en-IN" sz="2000" b="1" dirty="0">
                <a:solidFill>
                  <a:schemeClr val="dk1"/>
                </a:solidFill>
                <a:latin typeface="Times New Roman" pitchFamily="18" charset="0"/>
                <a:cs typeface="Times New Roman" pitchFamily="18" charset="0"/>
              </a:rPr>
              <a:t>Block Diagram</a:t>
            </a:r>
          </a:p>
          <a:p>
            <a:pPr marL="457200" lvl="0" indent="-381000" algn="l" rtl="0">
              <a:lnSpc>
                <a:spcPct val="200000"/>
              </a:lnSpc>
              <a:spcBef>
                <a:spcPts val="0"/>
              </a:spcBef>
              <a:spcAft>
                <a:spcPts val="0"/>
              </a:spcAft>
              <a:buClr>
                <a:schemeClr val="dk1"/>
              </a:buClr>
              <a:buSzPts val="2400"/>
              <a:buChar char="➢"/>
            </a:pPr>
            <a:r>
              <a:rPr lang="en-IN" sz="2000" b="1" dirty="0">
                <a:solidFill>
                  <a:schemeClr val="dk1"/>
                </a:solidFill>
                <a:latin typeface="Times New Roman" pitchFamily="18" charset="0"/>
                <a:cs typeface="Times New Roman" pitchFamily="18" charset="0"/>
              </a:rPr>
              <a:t>Module Used</a:t>
            </a:r>
          </a:p>
          <a:p>
            <a:pPr marL="457200" lvl="0" indent="-381000" algn="l" rtl="0">
              <a:lnSpc>
                <a:spcPct val="200000"/>
              </a:lnSpc>
              <a:spcBef>
                <a:spcPts val="0"/>
              </a:spcBef>
              <a:spcAft>
                <a:spcPts val="0"/>
              </a:spcAft>
              <a:buClr>
                <a:schemeClr val="dk1"/>
              </a:buClr>
              <a:buSzPts val="2400"/>
              <a:buChar char="➢"/>
            </a:pPr>
            <a:r>
              <a:rPr lang="en-IN" sz="2000" b="1" dirty="0">
                <a:solidFill>
                  <a:schemeClr val="dk1"/>
                </a:solidFill>
                <a:latin typeface="Times New Roman" pitchFamily="18" charset="0"/>
                <a:cs typeface="Times New Roman" pitchFamily="18" charset="0"/>
              </a:rPr>
              <a:t>Module Description</a:t>
            </a:r>
          </a:p>
          <a:p>
            <a:pPr marL="457200" lvl="0" indent="-381000" algn="l" rtl="0">
              <a:lnSpc>
                <a:spcPct val="200000"/>
              </a:lnSpc>
              <a:spcBef>
                <a:spcPts val="0"/>
              </a:spcBef>
              <a:spcAft>
                <a:spcPts val="0"/>
              </a:spcAft>
              <a:buClr>
                <a:schemeClr val="dk1"/>
              </a:buClr>
              <a:buSzPts val="2400"/>
              <a:buChar char="➢"/>
            </a:pPr>
            <a:r>
              <a:rPr lang="en-IN" sz="2000" b="1" dirty="0">
                <a:solidFill>
                  <a:schemeClr val="dk1"/>
                </a:solidFill>
                <a:latin typeface="Times New Roman" pitchFamily="18" charset="0"/>
                <a:cs typeface="Times New Roman" pitchFamily="18" charset="0"/>
              </a:rPr>
              <a:t>Coding Implementation</a:t>
            </a:r>
          </a:p>
          <a:p>
            <a:pPr marL="457200" indent="-381000">
              <a:lnSpc>
                <a:spcPct val="200000"/>
              </a:lnSpc>
              <a:buClr>
                <a:schemeClr val="dk1"/>
              </a:buClr>
              <a:buSzPts val="2400"/>
              <a:buFont typeface="Arial"/>
              <a:buChar char="➢"/>
            </a:pPr>
            <a:r>
              <a:rPr lang="en-IN" sz="2000" b="1" dirty="0">
                <a:solidFill>
                  <a:schemeClr val="dk1"/>
                </a:solidFill>
                <a:latin typeface="Times New Roman" pitchFamily="18" charset="0"/>
                <a:cs typeface="Times New Roman" pitchFamily="18" charset="0"/>
              </a:rPr>
              <a:t>Conclusion</a:t>
            </a:r>
          </a:p>
          <a:p>
            <a:pPr marL="457200" lvl="0" indent="-381000" algn="l" rtl="0">
              <a:lnSpc>
                <a:spcPct val="115000"/>
              </a:lnSpc>
              <a:spcBef>
                <a:spcPts val="0"/>
              </a:spcBef>
              <a:spcAft>
                <a:spcPts val="0"/>
              </a:spcAft>
              <a:buClr>
                <a:schemeClr val="dk1"/>
              </a:buClr>
              <a:buSzPts val="2400"/>
            </a:pPr>
            <a:endParaRPr lang="en-IN" sz="2000" b="1" dirty="0">
              <a:solidFill>
                <a:schemeClr val="dk1"/>
              </a:solidFill>
            </a:endParaRPr>
          </a:p>
          <a:p>
            <a:pPr marL="457200" lvl="0" indent="-381000" algn="l" rtl="0">
              <a:lnSpc>
                <a:spcPct val="115000"/>
              </a:lnSpc>
              <a:spcBef>
                <a:spcPts val="0"/>
              </a:spcBef>
              <a:spcAft>
                <a:spcPts val="0"/>
              </a:spcAft>
              <a:buClr>
                <a:schemeClr val="dk1"/>
              </a:buClr>
              <a:buSzPts val="2400"/>
              <a:buChar char="➢"/>
            </a:pPr>
            <a:endParaRPr lang="en-IN" sz="2000" b="1" dirty="0">
              <a:solidFill>
                <a:schemeClr val="dk1"/>
              </a:solidFill>
            </a:endParaRPr>
          </a:p>
          <a:p>
            <a:pPr marL="356870" indent="-344170">
              <a:lnSpc>
                <a:spcPct val="100000"/>
              </a:lnSpc>
              <a:buClr>
                <a:srgbClr val="000000"/>
              </a:buClr>
              <a:buFont typeface="Wingdings" panose="05000000000000000000" pitchFamily="2" charset="2"/>
              <a:buChar char="Ø"/>
              <a:tabLst>
                <a:tab pos="356870" algn="l"/>
              </a:tabLst>
            </a:pPr>
            <a:endParaRPr sz="2000" dirty="0">
              <a:solidFill>
                <a:schemeClr val="tx1"/>
              </a:solidFill>
              <a:latin typeface="Arial"/>
              <a:cs typeface="Arial"/>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53234" y="0"/>
            <a:ext cx="7685532" cy="1081188"/>
          </a:xfrm>
          <a:prstGeom prst="rect">
            <a:avLst/>
          </a:prstGeom>
        </p:spPr>
        <p:txBody>
          <a:bodyPr vert="horz" wrap="square" lIns="0" tIns="360425" rIns="0" bIns="0" rtlCol="0">
            <a:spAutoFit/>
          </a:bodyPr>
          <a:lstStyle/>
          <a:p>
            <a:pPr marL="1034415">
              <a:lnSpc>
                <a:spcPct val="100000"/>
              </a:lnSpc>
              <a:spcBef>
                <a:spcPts val="90"/>
              </a:spcBef>
            </a:pPr>
            <a:r>
              <a:rPr dirty="0"/>
              <a:t>PROBLEM</a:t>
            </a:r>
            <a:r>
              <a:rPr spc="-125" dirty="0"/>
              <a:t> </a:t>
            </a:r>
            <a:r>
              <a:rPr spc="-20" dirty="0"/>
              <a:t>IDENTIFICATION</a:t>
            </a:r>
          </a:p>
        </p:txBody>
      </p:sp>
      <p:pic>
        <p:nvPicPr>
          <p:cNvPr id="7" name="object 7"/>
          <p:cNvPicPr/>
          <p:nvPr/>
        </p:nvPicPr>
        <p:blipFill>
          <a:blip r:embed="rId2" cstate="print"/>
          <a:stretch>
            <a:fillRect/>
          </a:stretch>
        </p:blipFill>
        <p:spPr>
          <a:xfrm>
            <a:off x="925096" y="76200"/>
            <a:ext cx="1057189" cy="1048127"/>
          </a:xfrm>
          <a:prstGeom prst="rect">
            <a:avLst/>
          </a:prstGeom>
        </p:spPr>
      </p:pic>
      <p:pic>
        <p:nvPicPr>
          <p:cNvPr id="8" name="object 8"/>
          <p:cNvPicPr/>
          <p:nvPr/>
        </p:nvPicPr>
        <p:blipFill>
          <a:blip r:embed="rId3" cstate="print"/>
          <a:stretch>
            <a:fillRect/>
          </a:stretch>
        </p:blipFill>
        <p:spPr>
          <a:xfrm>
            <a:off x="10318181" y="118730"/>
            <a:ext cx="1155192" cy="1103376"/>
          </a:xfrm>
          <a:prstGeom prst="rect">
            <a:avLst/>
          </a:prstGeom>
        </p:spPr>
      </p:pic>
      <p:sp>
        <p:nvSpPr>
          <p:cNvPr id="5" name="Rectangle 4">
            <a:extLst>
              <a:ext uri="{FF2B5EF4-FFF2-40B4-BE49-F238E27FC236}">
                <a16:creationId xmlns:a16="http://schemas.microsoft.com/office/drawing/2014/main" id="{0ECC2B92-DF35-88A6-DBE1-FD2C8604B130}"/>
              </a:ext>
            </a:extLst>
          </p:cNvPr>
          <p:cNvSpPr/>
          <p:nvPr/>
        </p:nvSpPr>
        <p:spPr>
          <a:xfrm>
            <a:off x="762000" y="1067618"/>
            <a:ext cx="11195540" cy="6340197"/>
          </a:xfrm>
          <a:prstGeom prst="rect">
            <a:avLst/>
          </a:prstGeom>
          <a:noFill/>
        </p:spPr>
        <p:txBody>
          <a:bodyPr wrap="square" lIns="91440" tIns="45720" rIns="91440" bIns="45720">
            <a:spAutoFit/>
          </a:bodyPr>
          <a:lstStyle/>
          <a:p>
            <a:pPr marL="342900" indent="-342900">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Data Acquisition: Fetching Live Cricket Scores</a:t>
            </a:r>
          </a:p>
          <a:p>
            <a:pPr marL="285750" indent="-285750">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Data Sources:</a:t>
            </a:r>
            <a:r>
              <a:rPr lang="en-US" sz="2000" dirty="0">
                <a:latin typeface="Times New Roman" panose="02020603050405020304" pitchFamily="18" charset="0"/>
                <a:cs typeface="Times New Roman" panose="02020603050405020304" pitchFamily="18" charset="0"/>
              </a:rPr>
              <a:t> Live cricket data is not always freely available. Reliable sources include cricket API providers such as </a:t>
            </a:r>
            <a:r>
              <a:rPr lang="en-US" sz="2000" dirty="0" err="1">
                <a:latin typeface="Times New Roman" panose="02020603050405020304" pitchFamily="18" charset="0"/>
                <a:cs typeface="Times New Roman" panose="02020603050405020304" pitchFamily="18" charset="0"/>
              </a:rPr>
              <a:t>CricAPI</a:t>
            </a:r>
            <a:r>
              <a:rPr lang="en-US" sz="2000" dirty="0">
                <a:latin typeface="Times New Roman" panose="02020603050405020304" pitchFamily="18" charset="0"/>
                <a:cs typeface="Times New Roman" panose="02020603050405020304" pitchFamily="18" charset="0"/>
              </a:rPr>
              <a:t>, ESPN </a:t>
            </a:r>
            <a:r>
              <a:rPr lang="en-US" sz="2000" dirty="0" err="1">
                <a:latin typeface="Times New Roman" panose="02020603050405020304" pitchFamily="18" charset="0"/>
                <a:cs typeface="Times New Roman" panose="02020603050405020304" pitchFamily="18" charset="0"/>
              </a:rPr>
              <a:t>CricInfo</a:t>
            </a:r>
            <a:r>
              <a:rPr lang="en-US" sz="2000" dirty="0">
                <a:latin typeface="Times New Roman" panose="02020603050405020304" pitchFamily="18" charset="0"/>
                <a:cs typeface="Times New Roman" panose="02020603050405020304" pitchFamily="18" charset="0"/>
              </a:rPr>
              <a:t>, or web scraping from live score websites.</a:t>
            </a:r>
          </a:p>
          <a:p>
            <a:pPr marL="285750" indent="-285750">
              <a:lnSpc>
                <a:spcPct val="15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2.   Real-Time Updates: Dynamic Score Display</a:t>
            </a:r>
          </a:p>
          <a:p>
            <a:pPr marL="285750" indent="-285750">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Frequent Data Refreshing:</a:t>
            </a:r>
            <a:r>
              <a:rPr lang="en-US" sz="2000" dirty="0">
                <a:latin typeface="Times New Roman" panose="02020603050405020304" pitchFamily="18" charset="0"/>
                <a:cs typeface="Times New Roman" panose="02020603050405020304" pitchFamily="18" charset="0"/>
              </a:rPr>
              <a:t> Cricket scores change every few seconds, requiring the application to fetch and display updates seamlessly.</a:t>
            </a:r>
          </a:p>
          <a:p>
            <a:pPr marL="285750" indent="-285750">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Concurrency Issues:</a:t>
            </a:r>
            <a:r>
              <a:rPr lang="en-US" sz="2000" dirty="0">
                <a:latin typeface="Times New Roman" panose="02020603050405020304" pitchFamily="18" charset="0"/>
                <a:cs typeface="Times New Roman" panose="02020603050405020304" pitchFamily="18" charset="0"/>
              </a:rPr>
              <a:t> Handling multiple simultaneous users fetching live data can overload the server.</a:t>
            </a:r>
          </a:p>
          <a:p>
            <a:pPr marL="285750" indent="-285750">
              <a:lnSpc>
                <a:spcPct val="15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pitchFamily="18" charset="0"/>
                <a:cs typeface="Times New Roman" panose="02020603050405020304" pitchFamily="18" charset="0"/>
              </a:rPr>
              <a:t>3.   Interactive Visualization</a:t>
            </a:r>
          </a:p>
          <a:p>
            <a:pPr marL="285750" indent="-285750">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User-Friendly Interface:</a:t>
            </a:r>
            <a:r>
              <a:rPr lang="en-US" sz="2000" dirty="0">
                <a:latin typeface="Times New Roman" panose="02020603050405020304" pitchFamily="18" charset="0"/>
                <a:cs typeface="Times New Roman" panose="02020603050405020304" pitchFamily="18" charset="0"/>
              </a:rPr>
              <a:t> The dashboard should be easy to navigate, with clear visualization of match data.</a:t>
            </a:r>
          </a:p>
          <a:p>
            <a:pPr marL="285750" indent="-285750">
              <a:lnSpc>
                <a:spcPct val="150000"/>
              </a:lnSpc>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endParaRPr lang="en-US" sz="1600" b="0" cap="none" spc="0" dirty="0">
              <a:ln w="0"/>
              <a:solidFill>
                <a:schemeClr val="tx1"/>
              </a:solidFill>
              <a:effectLst>
                <a:outerShdw blurRad="38100" dist="19050" dir="2700000" algn="tl" rotWithShape="0">
                  <a:schemeClr val="dk1">
                    <a:alpha val="40000"/>
                  </a:schemeClr>
                </a:outerShdw>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30199" rIns="0" bIns="0" rtlCol="0">
            <a:spAutoFit/>
          </a:bodyPr>
          <a:lstStyle/>
          <a:p>
            <a:pPr marL="2694940">
              <a:lnSpc>
                <a:spcPct val="100000"/>
              </a:lnSpc>
              <a:spcBef>
                <a:spcPts val="90"/>
              </a:spcBef>
            </a:pPr>
            <a:r>
              <a:rPr spc="-10" dirty="0"/>
              <a:t>OBJECTIVE</a:t>
            </a: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
        <p:nvSpPr>
          <p:cNvPr id="3" name="Rectangle 1">
            <a:extLst>
              <a:ext uri="{FF2B5EF4-FFF2-40B4-BE49-F238E27FC236}">
                <a16:creationId xmlns:a16="http://schemas.microsoft.com/office/drawing/2014/main" id="{71B887FD-55E2-39AC-F572-58DD2FB6B11A}"/>
              </a:ext>
            </a:extLst>
          </p:cNvPr>
          <p:cNvSpPr>
            <a:spLocks noChangeArrowheads="1"/>
          </p:cNvSpPr>
          <p:nvPr/>
        </p:nvSpPr>
        <p:spPr bwMode="auto">
          <a:xfrm>
            <a:off x="1118286" y="3574196"/>
            <a:ext cx="11073714"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A22FD2CB-24E0-6238-2E30-C7DB87B43F8D}"/>
              </a:ext>
            </a:extLst>
          </p:cNvPr>
          <p:cNvSpPr>
            <a:spLocks noChangeArrowheads="1"/>
          </p:cNvSpPr>
          <p:nvPr/>
        </p:nvSpPr>
        <p:spPr bwMode="auto">
          <a:xfrm>
            <a:off x="559144" y="1282285"/>
            <a:ext cx="10514570"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728663" marR="0" lvl="0" indent="-4572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Data Acquisition</a:t>
            </a:r>
          </a:p>
          <a:p>
            <a:pPr marL="271463" marR="0" lvl="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with Live Cricket APIs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(such as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CricAPI</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ESPNCricInfo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SportsRadar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fetch up-to-the-second match scores, player statistics, and team performances.</a:t>
            </a:r>
          </a:p>
          <a:p>
            <a:pPr marL="271463" marR="0" lvl="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 Web Scraping (if APIs are unavailable)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rvest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RSelenium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extract live match details from cricket websites dynamically.</a:t>
            </a:r>
          </a:p>
          <a:p>
            <a:pPr marL="271463">
              <a:lnSpc>
                <a:spcPct val="150000"/>
              </a:lnSpc>
            </a:pPr>
            <a:r>
              <a:rPr lang="en-US" b="1" dirty="0">
                <a:latin typeface="Times New Roman" panose="02020603050405020304" pitchFamily="18" charset="0"/>
                <a:cs typeface="Times New Roman" panose="02020603050405020304" pitchFamily="18" charset="0"/>
              </a:rPr>
              <a:t>2.     Dynamic Score Visualization</a:t>
            </a:r>
          </a:p>
          <a:p>
            <a:pPr marL="271463">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Present Live Match Scores in tabular and graphical formats to display essential match details such as:</a:t>
            </a:r>
          </a:p>
          <a:p>
            <a:pPr marL="803275" lvl="1" indent="-173038">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Runs scored</a:t>
            </a:r>
          </a:p>
          <a:p>
            <a:pPr marL="803275" lvl="1" indent="-173038">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Wickets fallen</a:t>
            </a:r>
          </a:p>
          <a:p>
            <a:pPr marL="803275" lvl="1" indent="-173038">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Overs bowled</a:t>
            </a:r>
          </a:p>
          <a:p>
            <a:pPr marL="803275" lvl="1" indent="-173038">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Current run rate</a:t>
            </a:r>
          </a:p>
          <a:p>
            <a:pPr marL="803275" lvl="1" indent="-173038">
              <a:lnSpc>
                <a:spcPct val="150000"/>
              </a:lnSpc>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Required run rate (for chases)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25315" y="271309"/>
            <a:ext cx="4110354" cy="1047750"/>
          </a:xfrm>
          <a:prstGeom prst="rect">
            <a:avLst/>
          </a:prstGeom>
        </p:spPr>
        <p:txBody>
          <a:bodyPr vert="horz" wrap="square" lIns="0" tIns="68580" rIns="0" bIns="0" rtlCol="0">
            <a:spAutoFit/>
          </a:bodyPr>
          <a:lstStyle/>
          <a:p>
            <a:pPr algn="ctr">
              <a:lnSpc>
                <a:spcPct val="100000"/>
              </a:lnSpc>
              <a:spcBef>
                <a:spcPts val="540"/>
              </a:spcBef>
            </a:pPr>
            <a:r>
              <a:rPr dirty="0">
                <a:solidFill>
                  <a:srgbClr val="0000FF"/>
                </a:solidFill>
              </a:rPr>
              <a:t>PROPOSED</a:t>
            </a:r>
            <a:r>
              <a:rPr spc="-140" dirty="0">
                <a:solidFill>
                  <a:srgbClr val="0000FF"/>
                </a:solidFill>
              </a:rPr>
              <a:t> </a:t>
            </a:r>
            <a:r>
              <a:rPr spc="-10" dirty="0">
                <a:solidFill>
                  <a:srgbClr val="0000FF"/>
                </a:solidFill>
              </a:rPr>
              <a:t>SYSTEM</a:t>
            </a:r>
          </a:p>
          <a:p>
            <a:pPr marL="113664" algn="ctr">
              <a:lnSpc>
                <a:spcPct val="100000"/>
              </a:lnSpc>
              <a:spcBef>
                <a:spcPts val="400"/>
              </a:spcBef>
              <a:tabLst>
                <a:tab pos="1675764" algn="l"/>
              </a:tabLst>
            </a:pPr>
            <a:r>
              <a:rPr sz="2800" spc="-10" dirty="0">
                <a:solidFill>
                  <a:srgbClr val="FF0000"/>
                </a:solidFill>
              </a:rPr>
              <a:t>BLOCK</a:t>
            </a:r>
            <a:r>
              <a:rPr sz="2800" dirty="0">
                <a:solidFill>
                  <a:srgbClr val="FF0000"/>
                </a:solidFill>
              </a:rPr>
              <a:t>	</a:t>
            </a:r>
            <a:r>
              <a:rPr sz="2800" spc="-10" dirty="0">
                <a:solidFill>
                  <a:srgbClr val="FF0000"/>
                </a:solidFill>
              </a:rPr>
              <a:t>DIAGRAM</a:t>
            </a:r>
            <a:endParaRPr sz="2800" dirty="0"/>
          </a:p>
        </p:txBody>
      </p:sp>
      <p:pic>
        <p:nvPicPr>
          <p:cNvPr id="3" name="object 3"/>
          <p:cNvPicPr/>
          <p:nvPr/>
        </p:nvPicPr>
        <p:blipFill>
          <a:blip r:embed="rId2" cstate="print"/>
          <a:stretch>
            <a:fillRect/>
          </a:stretch>
        </p:blipFill>
        <p:spPr>
          <a:xfrm>
            <a:off x="841714" y="222888"/>
            <a:ext cx="1057189" cy="1048127"/>
          </a:xfrm>
          <a:prstGeom prst="rect">
            <a:avLst/>
          </a:prstGeom>
        </p:spPr>
      </p:pic>
      <p:pic>
        <p:nvPicPr>
          <p:cNvPr id="4" name="object 4"/>
          <p:cNvPicPr/>
          <p:nvPr/>
        </p:nvPicPr>
        <p:blipFill>
          <a:blip r:embed="rId3" cstate="print"/>
          <a:stretch>
            <a:fillRect/>
          </a:stretch>
        </p:blipFill>
        <p:spPr>
          <a:xfrm>
            <a:off x="10335768" y="259079"/>
            <a:ext cx="1155192" cy="1103376"/>
          </a:xfrm>
          <a:prstGeom prst="rect">
            <a:avLst/>
          </a:prstGeom>
        </p:spPr>
      </p:pic>
      <p:sp>
        <p:nvSpPr>
          <p:cNvPr id="5" name="Rectangle 4">
            <a:extLst>
              <a:ext uri="{FF2B5EF4-FFF2-40B4-BE49-F238E27FC236}">
                <a16:creationId xmlns:a16="http://schemas.microsoft.com/office/drawing/2014/main" id="{796DCFF3-02F8-BCF6-EA19-92235E7BE7BC}"/>
              </a:ext>
            </a:extLst>
          </p:cNvPr>
          <p:cNvSpPr/>
          <p:nvPr/>
        </p:nvSpPr>
        <p:spPr>
          <a:xfrm>
            <a:off x="6003631" y="2967335"/>
            <a:ext cx="184730" cy="923330"/>
          </a:xfrm>
          <a:prstGeom prst="rect">
            <a:avLst/>
          </a:prstGeom>
          <a:noFill/>
        </p:spPr>
        <p:txBody>
          <a:bodyPr wrap="none" lIns="91440" tIns="45720" rIns="91440" bIns="45720">
            <a:spAutoFit/>
          </a:bodyPr>
          <a:lstStyle/>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10" name="Rectangle 9">
            <a:extLst>
              <a:ext uri="{FF2B5EF4-FFF2-40B4-BE49-F238E27FC236}">
                <a16:creationId xmlns:a16="http://schemas.microsoft.com/office/drawing/2014/main" id="{87F1D0E6-17DC-92A9-B151-5A9867B20C66}"/>
              </a:ext>
            </a:extLst>
          </p:cNvPr>
          <p:cNvSpPr/>
          <p:nvPr/>
        </p:nvSpPr>
        <p:spPr>
          <a:xfrm>
            <a:off x="1018308" y="1938336"/>
            <a:ext cx="2555007" cy="1600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r>
              <a:rPr lang="en-IN" b="1" dirty="0"/>
              <a:t>User Interface (Shiny)</a:t>
            </a:r>
          </a:p>
          <a:p>
            <a:pPr marL="285750" indent="-14288">
              <a:buFont typeface="Arial" panose="020B0604020202020204" pitchFamily="34" charset="0"/>
              <a:buChar char="•"/>
            </a:pPr>
            <a:r>
              <a:rPr lang="en-IN" dirty="0"/>
              <a:t>  Dashboard Layout  </a:t>
            </a:r>
          </a:p>
          <a:p>
            <a:pPr marL="285750" indent="-14288">
              <a:buFont typeface="Arial" panose="020B0604020202020204" pitchFamily="34" charset="0"/>
              <a:buChar char="•"/>
            </a:pPr>
            <a:r>
              <a:rPr lang="en-IN" dirty="0"/>
              <a:t>  Interactive Charts    </a:t>
            </a:r>
          </a:p>
          <a:p>
            <a:pPr marL="285750" indent="-14288">
              <a:buFont typeface="Arial" panose="020B0604020202020204" pitchFamily="34" charset="0"/>
              <a:buChar char="•"/>
            </a:pPr>
            <a:r>
              <a:rPr lang="en-IN" dirty="0"/>
              <a:t>  Score Filters &amp; Tabs</a:t>
            </a:r>
          </a:p>
        </p:txBody>
      </p:sp>
      <p:sp>
        <p:nvSpPr>
          <p:cNvPr id="12" name="Arrow: Right 11">
            <a:extLst>
              <a:ext uri="{FF2B5EF4-FFF2-40B4-BE49-F238E27FC236}">
                <a16:creationId xmlns:a16="http://schemas.microsoft.com/office/drawing/2014/main" id="{AE4A0773-86A5-4896-FBA2-01CCCB5D656B}"/>
              </a:ext>
            </a:extLst>
          </p:cNvPr>
          <p:cNvSpPr/>
          <p:nvPr/>
        </p:nvSpPr>
        <p:spPr>
          <a:xfrm>
            <a:off x="3573315" y="2666999"/>
            <a:ext cx="799086" cy="1143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4999B834-55EA-269F-9C04-84B726504EA5}"/>
              </a:ext>
            </a:extLst>
          </p:cNvPr>
          <p:cNvSpPr/>
          <p:nvPr/>
        </p:nvSpPr>
        <p:spPr>
          <a:xfrm>
            <a:off x="4372401" y="1981200"/>
            <a:ext cx="2819400" cy="1600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IN" b="1" dirty="0"/>
              <a:t>Backend Processing </a:t>
            </a:r>
          </a:p>
          <a:p>
            <a:pPr marL="444500" indent="-173038">
              <a:buFont typeface="Arial" panose="020B0604020202020204" pitchFamily="34" charset="0"/>
              <a:buChar char="•"/>
            </a:pPr>
            <a:r>
              <a:rPr lang="en-IN" dirty="0"/>
              <a:t>Reactive Data Handling </a:t>
            </a:r>
          </a:p>
          <a:p>
            <a:pPr marL="444500" indent="-173038">
              <a:buFont typeface="Arial" panose="020B0604020202020204" pitchFamily="34" charset="0"/>
              <a:buChar char="•"/>
            </a:pPr>
            <a:r>
              <a:rPr lang="en-IN" dirty="0"/>
              <a:t>API/Web Scraping   </a:t>
            </a:r>
          </a:p>
          <a:p>
            <a:pPr marL="444500" indent="-173038">
              <a:buFont typeface="Arial" panose="020B0604020202020204" pitchFamily="34" charset="0"/>
              <a:buChar char="•"/>
            </a:pPr>
            <a:r>
              <a:rPr lang="en-IN" dirty="0"/>
              <a:t>Data Transformation</a:t>
            </a:r>
          </a:p>
        </p:txBody>
      </p:sp>
      <p:sp>
        <p:nvSpPr>
          <p:cNvPr id="14" name="Arrow: Right 13">
            <a:extLst>
              <a:ext uri="{FF2B5EF4-FFF2-40B4-BE49-F238E27FC236}">
                <a16:creationId xmlns:a16="http://schemas.microsoft.com/office/drawing/2014/main" id="{3B7B3EE9-5282-ED6D-C2E5-D66B7935F86A}"/>
              </a:ext>
            </a:extLst>
          </p:cNvPr>
          <p:cNvSpPr/>
          <p:nvPr/>
        </p:nvSpPr>
        <p:spPr>
          <a:xfrm>
            <a:off x="7191801" y="2695574"/>
            <a:ext cx="902556" cy="85725"/>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55906FB8-E782-4276-D597-B87DE1163376}"/>
              </a:ext>
            </a:extLst>
          </p:cNvPr>
          <p:cNvSpPr/>
          <p:nvPr/>
        </p:nvSpPr>
        <p:spPr>
          <a:xfrm>
            <a:off x="8116366" y="1981200"/>
            <a:ext cx="2995778" cy="1600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r>
              <a:rPr lang="en-IN" b="1" dirty="0"/>
              <a:t>Data Storage &amp; Caching  </a:t>
            </a:r>
          </a:p>
          <a:p>
            <a:pPr marL="446088" indent="-82550">
              <a:buFont typeface="Arial" panose="020B0604020202020204" pitchFamily="34" charset="0"/>
              <a:buChar char="•"/>
            </a:pPr>
            <a:r>
              <a:rPr lang="en-IN" dirty="0"/>
              <a:t>  SQL/NoSQL Databases</a:t>
            </a:r>
          </a:p>
          <a:p>
            <a:pPr marL="446088" indent="-82550">
              <a:buFont typeface="Arial" panose="020B0604020202020204" pitchFamily="34" charset="0"/>
              <a:buChar char="•"/>
            </a:pPr>
            <a:r>
              <a:rPr lang="en-IN" dirty="0"/>
              <a:t>  Reactive Polling    </a:t>
            </a:r>
          </a:p>
          <a:p>
            <a:pPr marL="446088" indent="-82550">
              <a:buFont typeface="Arial" panose="020B0604020202020204" pitchFamily="34" charset="0"/>
              <a:buChar char="•"/>
            </a:pPr>
            <a:r>
              <a:rPr lang="en-IN" dirty="0"/>
              <a:t> Win Probability Models</a:t>
            </a:r>
          </a:p>
        </p:txBody>
      </p:sp>
      <p:sp>
        <p:nvSpPr>
          <p:cNvPr id="19" name="Rectangle 18">
            <a:extLst>
              <a:ext uri="{FF2B5EF4-FFF2-40B4-BE49-F238E27FC236}">
                <a16:creationId xmlns:a16="http://schemas.microsoft.com/office/drawing/2014/main" id="{CAC28BAC-0A4F-3162-A87A-B86B5F5F904F}"/>
              </a:ext>
            </a:extLst>
          </p:cNvPr>
          <p:cNvSpPr/>
          <p:nvPr/>
        </p:nvSpPr>
        <p:spPr>
          <a:xfrm>
            <a:off x="8179511" y="4335996"/>
            <a:ext cx="2869489" cy="151975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IN" b="1" dirty="0"/>
              <a:t>Cloud Deployment   </a:t>
            </a:r>
          </a:p>
          <a:p>
            <a:pPr marL="446088" indent="-82550">
              <a:buFont typeface="Arial" panose="020B0604020202020204" pitchFamily="34" charset="0"/>
              <a:buChar char="•"/>
            </a:pPr>
            <a:r>
              <a:rPr lang="en-IN" b="1" dirty="0"/>
              <a:t>  </a:t>
            </a:r>
            <a:r>
              <a:rPr lang="en-IN" dirty="0"/>
              <a:t>ShinyApps.io / AWS    </a:t>
            </a:r>
          </a:p>
          <a:p>
            <a:pPr marL="446088" indent="-82550">
              <a:buFont typeface="Arial" panose="020B0604020202020204" pitchFamily="34" charset="0"/>
              <a:buChar char="•"/>
            </a:pPr>
            <a:r>
              <a:rPr lang="en-IN" dirty="0"/>
              <a:t>  Performance Tuning    </a:t>
            </a:r>
          </a:p>
          <a:p>
            <a:pPr marL="446088" indent="-82550">
              <a:buFont typeface="Arial" panose="020B0604020202020204" pitchFamily="34" charset="0"/>
              <a:buChar char="•"/>
            </a:pPr>
            <a:r>
              <a:rPr lang="en-IN" dirty="0"/>
              <a:t>  Multi-User Scaling</a:t>
            </a:r>
          </a:p>
        </p:txBody>
      </p:sp>
      <p:sp>
        <p:nvSpPr>
          <p:cNvPr id="21" name="Arrow: Down 20">
            <a:extLst>
              <a:ext uri="{FF2B5EF4-FFF2-40B4-BE49-F238E27FC236}">
                <a16:creationId xmlns:a16="http://schemas.microsoft.com/office/drawing/2014/main" id="{5A023F75-E3B4-F35F-138A-A88ACA702CDE}"/>
              </a:ext>
            </a:extLst>
          </p:cNvPr>
          <p:cNvSpPr/>
          <p:nvPr/>
        </p:nvSpPr>
        <p:spPr>
          <a:xfrm>
            <a:off x="9448800" y="3581400"/>
            <a:ext cx="76200" cy="762000"/>
          </a:xfrm>
          <a:prstGeom prst="downArrow">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IN"/>
          </a:p>
        </p:txBody>
      </p:sp>
      <p:sp>
        <p:nvSpPr>
          <p:cNvPr id="24" name="Arrow: Left 23">
            <a:extLst>
              <a:ext uri="{FF2B5EF4-FFF2-40B4-BE49-F238E27FC236}">
                <a16:creationId xmlns:a16="http://schemas.microsoft.com/office/drawing/2014/main" id="{5AD1524D-8DBE-1A72-DFDE-456F31555E40}"/>
              </a:ext>
            </a:extLst>
          </p:cNvPr>
          <p:cNvSpPr/>
          <p:nvPr/>
        </p:nvSpPr>
        <p:spPr>
          <a:xfrm>
            <a:off x="7276955" y="5095875"/>
            <a:ext cx="902556" cy="85725"/>
          </a:xfrm>
          <a:prstGeom prst="lef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5" name="Rectangle 24">
            <a:extLst>
              <a:ext uri="{FF2B5EF4-FFF2-40B4-BE49-F238E27FC236}">
                <a16:creationId xmlns:a16="http://schemas.microsoft.com/office/drawing/2014/main" id="{8856737E-18F4-1FB3-A687-51B0D48DCB59}"/>
              </a:ext>
            </a:extLst>
          </p:cNvPr>
          <p:cNvSpPr/>
          <p:nvPr/>
        </p:nvSpPr>
        <p:spPr>
          <a:xfrm>
            <a:off x="4372401" y="4365961"/>
            <a:ext cx="2904554" cy="151975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l"/>
            <a:r>
              <a:rPr lang="en-US" b="1" dirty="0"/>
              <a:t>Live Data Acquisition</a:t>
            </a:r>
          </a:p>
          <a:p>
            <a:pPr marL="446088" indent="-82550" algn="l">
              <a:buFont typeface="Arial" panose="020B0604020202020204" pitchFamily="34" charset="0"/>
              <a:buChar char="•"/>
            </a:pPr>
            <a:r>
              <a:rPr lang="en-US" dirty="0"/>
              <a:t>  API Calls</a:t>
            </a:r>
          </a:p>
          <a:p>
            <a:pPr marL="446088" indent="-82550" algn="l">
              <a:buFont typeface="Arial" panose="020B0604020202020204" pitchFamily="34" charset="0"/>
              <a:buChar char="•"/>
            </a:pPr>
            <a:r>
              <a:rPr lang="en-US" dirty="0"/>
              <a:t>  Web Scraping</a:t>
            </a:r>
          </a:p>
          <a:p>
            <a:pPr marL="446088" indent="-82550" algn="l">
              <a:buFont typeface="Arial" panose="020B0604020202020204" pitchFamily="34" charset="0"/>
              <a:buChar char="•"/>
            </a:pPr>
            <a:r>
              <a:rPr lang="en-US" dirty="0"/>
              <a:t>  Weather &amp; Pitch Data</a:t>
            </a:r>
          </a:p>
          <a:p>
            <a:pPr marL="446088" indent="-82550" algn="l">
              <a:buFont typeface="Arial" panose="020B0604020202020204" pitchFamily="34" charset="0"/>
              <a:buChar char="•"/>
            </a:pPr>
            <a:r>
              <a:rPr lang="en-US" dirty="0"/>
              <a:t>  API Rate </a:t>
            </a:r>
            <a:r>
              <a:rPr lang="en-US" dirty="0" err="1"/>
              <a:t>LimitHandling</a:t>
            </a:r>
            <a:endParaRPr lang="en-IN" dirty="0"/>
          </a:p>
        </p:txBody>
      </p:sp>
      <p:sp>
        <p:nvSpPr>
          <p:cNvPr id="26" name="Arrow: Left 25">
            <a:extLst>
              <a:ext uri="{FF2B5EF4-FFF2-40B4-BE49-F238E27FC236}">
                <a16:creationId xmlns:a16="http://schemas.microsoft.com/office/drawing/2014/main" id="{BB23FBB9-503C-2710-E472-681EE539A63E}"/>
              </a:ext>
            </a:extLst>
          </p:cNvPr>
          <p:cNvSpPr/>
          <p:nvPr/>
        </p:nvSpPr>
        <p:spPr>
          <a:xfrm>
            <a:off x="3573315" y="4981575"/>
            <a:ext cx="799086" cy="114300"/>
          </a:xfrm>
          <a:prstGeom prst="lef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IN"/>
          </a:p>
        </p:txBody>
      </p:sp>
      <p:sp>
        <p:nvSpPr>
          <p:cNvPr id="27" name="Rectangle 26">
            <a:extLst>
              <a:ext uri="{FF2B5EF4-FFF2-40B4-BE49-F238E27FC236}">
                <a16:creationId xmlns:a16="http://schemas.microsoft.com/office/drawing/2014/main" id="{E1A02354-88FE-2951-9C1D-BF533CC3368B}"/>
              </a:ext>
            </a:extLst>
          </p:cNvPr>
          <p:cNvSpPr/>
          <p:nvPr/>
        </p:nvSpPr>
        <p:spPr>
          <a:xfrm>
            <a:off x="1018308" y="4343400"/>
            <a:ext cx="2555007" cy="1542319"/>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l"/>
            <a:r>
              <a:rPr lang="en-US" b="1" dirty="0"/>
              <a:t>Caching &amp; Optimization</a:t>
            </a:r>
          </a:p>
          <a:p>
            <a:pPr marL="363538" indent="-187325" algn="ctr">
              <a:buFont typeface="Arial" panose="020B0604020202020204" pitchFamily="34" charset="0"/>
              <a:buChar char="•"/>
            </a:pPr>
            <a:r>
              <a:rPr lang="en-US" dirty="0"/>
              <a:t> Reduce API Calls</a:t>
            </a:r>
          </a:p>
          <a:p>
            <a:pPr marL="363538" indent="-187325" algn="ctr">
              <a:buFont typeface="Arial" panose="020B0604020202020204" pitchFamily="34" charset="0"/>
              <a:buChar char="•"/>
            </a:pPr>
            <a:r>
              <a:rPr lang="en-US" dirty="0"/>
              <a:t> Edge Computing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50236" y="76200"/>
            <a:ext cx="7685532" cy="1779154"/>
          </a:xfrm>
          <a:prstGeom prst="rect">
            <a:avLst/>
          </a:prstGeom>
        </p:spPr>
        <p:txBody>
          <a:bodyPr vert="horz" wrap="square" lIns="0" tIns="512267" rIns="0" bIns="0" rtlCol="0">
            <a:spAutoFit/>
          </a:bodyPr>
          <a:lstStyle/>
          <a:p>
            <a:pPr marL="755650" lvl="1" indent="-285750">
              <a:lnSpc>
                <a:spcPct val="100000"/>
              </a:lnSpc>
              <a:spcBef>
                <a:spcPts val="5"/>
              </a:spcBef>
              <a:tabLst>
                <a:tab pos="755650" algn="l"/>
              </a:tabLst>
            </a:pPr>
            <a:r>
              <a:rPr lang="en-IN" sz="3200" b="1" dirty="0">
                <a:solidFill>
                  <a:srgbClr val="FF0000"/>
                </a:solidFill>
              </a:rPr>
              <a:t>MACHINE LEARNING</a:t>
            </a:r>
            <a:r>
              <a:rPr lang="en-IN" sz="3200" b="1" spc="-60" dirty="0">
                <a:solidFill>
                  <a:srgbClr val="FF0000"/>
                </a:solidFill>
                <a:latin typeface="Arial" panose="020B0604020202020204" pitchFamily="34" charset="0"/>
                <a:cs typeface="Arial" panose="020B0604020202020204" pitchFamily="34" charset="0"/>
              </a:rPr>
              <a:t> </a:t>
            </a:r>
            <a:r>
              <a:rPr lang="en-IN" sz="3200" b="1" spc="-20" dirty="0">
                <a:solidFill>
                  <a:srgbClr val="FF0000"/>
                </a:solidFill>
                <a:latin typeface="Arial" panose="020B0604020202020204" pitchFamily="34" charset="0"/>
                <a:cs typeface="Arial" panose="020B0604020202020204" pitchFamily="34" charset="0"/>
              </a:rPr>
              <a:t>USED</a:t>
            </a:r>
            <a:br>
              <a:rPr lang="en-IN" sz="3200" dirty="0">
                <a:latin typeface="Arial" panose="020B0604020202020204" pitchFamily="34" charset="0"/>
                <a:cs typeface="Arial" panose="020B0604020202020204" pitchFamily="34" charset="0"/>
              </a:rPr>
            </a:br>
            <a:br>
              <a:rPr lang="en-IN" sz="3200" dirty="0">
                <a:latin typeface="Arial"/>
                <a:cs typeface="Arial"/>
              </a:rPr>
            </a:br>
            <a:endParaRPr lang="en-IN" spc="-20" dirty="0"/>
          </a:p>
        </p:txBody>
      </p:sp>
      <p:sp>
        <p:nvSpPr>
          <p:cNvPr id="3" name="object 3"/>
          <p:cNvSpPr txBox="1">
            <a:spLocks noGrp="1"/>
          </p:cNvSpPr>
          <p:nvPr>
            <p:ph type="body" idx="1"/>
          </p:nvPr>
        </p:nvSpPr>
        <p:spPr>
          <a:xfrm>
            <a:off x="806703" y="1566333"/>
            <a:ext cx="12417552" cy="7149627"/>
          </a:xfrm>
          <a:prstGeom prst="rect">
            <a:avLst/>
          </a:prstGeom>
        </p:spPr>
        <p:txBody>
          <a:bodyPr vert="horz" wrap="square" lIns="0" tIns="527282" rIns="0" bIns="0" rtlCol="0">
            <a:spAutoFit/>
          </a:bodyPr>
          <a:lstStyle/>
          <a:p>
            <a:pPr marL="457200" indent="-457200" algn="l" rtl="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Linear Regression: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Predicting final score</a:t>
            </a:r>
          </a:p>
          <a:p>
            <a:pPr marL="457200" indent="-457200" algn="l" rtl="0">
              <a:buFont typeface="Arial" panose="020B0604020202020204" pitchFamily="34" charset="0"/>
              <a:buChar char="•"/>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indent="-457200" algn="l" rtl="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Random Forest : </a:t>
            </a:r>
            <a:r>
              <a:rPr lang="en-US" sz="2000" b="0" dirty="0">
                <a:latin typeface="Times New Roman" panose="02020603050405020304" pitchFamily="18" charset="0"/>
                <a:cs typeface="Times New Roman" panose="02020603050405020304" pitchFamily="18" charset="0"/>
              </a:rPr>
              <a:t>Score prediction, player stats, win probability</a:t>
            </a:r>
          </a:p>
          <a:p>
            <a:pPr marL="457200" indent="-457200" algn="l" rtl="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l" rtl="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Gradient Boosting (</a:t>
            </a:r>
            <a:r>
              <a:rPr lang="en-IN" sz="2000" dirty="0" err="1">
                <a:latin typeface="Times New Roman" panose="02020603050405020304" pitchFamily="18" charset="0"/>
                <a:cs typeface="Times New Roman" panose="02020603050405020304" pitchFamily="18" charset="0"/>
              </a:rPr>
              <a:t>XGBoost</a:t>
            </a:r>
            <a:r>
              <a:rPr lang="en-IN" sz="2000"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 </a:t>
            </a:r>
            <a:r>
              <a:rPr lang="en-US" sz="2000" b="0" dirty="0">
                <a:latin typeface="Times New Roman" panose="02020603050405020304" pitchFamily="18" charset="0"/>
                <a:cs typeface="Times New Roman" panose="02020603050405020304" pitchFamily="18" charset="0"/>
              </a:rPr>
              <a:t>Real-time win probability, classification, regression</a:t>
            </a:r>
          </a:p>
          <a:p>
            <a:pPr marL="457200" indent="-457200" algn="l" rtl="0">
              <a:buFont typeface="Arial" panose="020B0604020202020204" pitchFamily="34" charset="0"/>
              <a:buChar char="•"/>
            </a:pPr>
            <a:endParaRPr lang="en-US" sz="2000" b="0" dirty="0">
              <a:latin typeface="Times New Roman" panose="02020603050405020304" pitchFamily="18" charset="0"/>
              <a:cs typeface="Times New Roman" panose="02020603050405020304" pitchFamily="18" charset="0"/>
            </a:endParaRPr>
          </a:p>
          <a:p>
            <a:pPr marL="457200" indent="-457200" algn="l" rtl="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Logistic Regression: </a:t>
            </a:r>
            <a:r>
              <a:rPr lang="en-IN" sz="2000" b="0" dirty="0">
                <a:latin typeface="Times New Roman" panose="02020603050405020304" pitchFamily="18" charset="0"/>
                <a:cs typeface="Times New Roman" panose="02020603050405020304" pitchFamily="18" charset="0"/>
              </a:rPr>
              <a:t>Win prediction </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1400" dirty="0">
              <a:latin typeface="Arial MT"/>
              <a:cs typeface="Arial MT"/>
            </a:endParaRPr>
          </a:p>
          <a:p>
            <a:endParaRPr lang="en-IN" sz="1400" dirty="0">
              <a:latin typeface="Arial MT"/>
              <a:cs typeface="Arial MT"/>
            </a:endParaRPr>
          </a:p>
          <a:p>
            <a:endParaRPr lang="en-IN" sz="1400" dirty="0">
              <a:latin typeface="Arial MT"/>
              <a:cs typeface="Arial MT"/>
            </a:endParaRPr>
          </a:p>
          <a:p>
            <a:endParaRPr lang="en-IN" sz="1400" dirty="0">
              <a:latin typeface="Arial MT"/>
              <a:cs typeface="Arial MT"/>
            </a:endParaRPr>
          </a:p>
          <a:p>
            <a:endParaRPr lang="en-IN" sz="1400" dirty="0">
              <a:latin typeface="Arial MT"/>
              <a:cs typeface="Arial MT"/>
            </a:endParaRPr>
          </a:p>
          <a:p>
            <a:endParaRPr lang="en-IN" sz="1400" dirty="0">
              <a:latin typeface="Arial MT"/>
              <a:cs typeface="Arial MT"/>
            </a:endParaRPr>
          </a:p>
          <a:p>
            <a:endParaRPr lang="en-IN" sz="1400" dirty="0">
              <a:latin typeface="Arial MT"/>
              <a:cs typeface="Arial MT"/>
            </a:endParaRPr>
          </a:p>
          <a:p>
            <a:endParaRPr lang="en-IN" sz="1400" dirty="0">
              <a:latin typeface="Arial MT"/>
              <a:cs typeface="Arial MT"/>
            </a:endParaRPr>
          </a:p>
          <a:p>
            <a:endParaRPr lang="en-IN" sz="1400" dirty="0">
              <a:latin typeface="Arial MT"/>
              <a:cs typeface="Arial MT"/>
            </a:endParaRPr>
          </a:p>
          <a:p>
            <a:endParaRPr lang="en-IN" sz="1400" dirty="0">
              <a:latin typeface="Arial MT"/>
              <a:cs typeface="Arial MT"/>
            </a:endParaRPr>
          </a:p>
          <a:p>
            <a:endParaRPr lang="en-IN" sz="1400" dirty="0">
              <a:latin typeface="Arial MT"/>
              <a:cs typeface="Arial MT"/>
            </a:endParaRPr>
          </a:p>
          <a:p>
            <a:endParaRPr lang="en-IN" sz="1400" dirty="0">
              <a:latin typeface="Arial MT"/>
              <a:cs typeface="Arial MT"/>
            </a:endParaRPr>
          </a:p>
          <a:p>
            <a:endParaRPr lang="en-IN" sz="1400" dirty="0">
              <a:latin typeface="Arial MT"/>
              <a:cs typeface="Arial MT"/>
            </a:endParaRPr>
          </a:p>
          <a:p>
            <a:endParaRPr lang="en-IN" sz="1400" dirty="0">
              <a:latin typeface="Arial MT"/>
              <a:cs typeface="Arial MT"/>
            </a:endParaRPr>
          </a:p>
          <a:p>
            <a:endParaRPr lang="en-IN" sz="1400" dirty="0">
              <a:latin typeface="Arial MT"/>
              <a:cs typeface="Arial MT"/>
            </a:endParaRPr>
          </a:p>
          <a:p>
            <a:endParaRPr sz="2000" dirty="0">
              <a:latin typeface="Arial MT"/>
              <a:cs typeface="Arial MT"/>
            </a:endParaRPr>
          </a:p>
        </p:txBody>
      </p:sp>
      <p:pic>
        <p:nvPicPr>
          <p:cNvPr id="4" name="object 4"/>
          <p:cNvPicPr/>
          <p:nvPr/>
        </p:nvPicPr>
        <p:blipFill>
          <a:blip r:embed="rId2" cstate="print"/>
          <a:stretch>
            <a:fillRect/>
          </a:stretch>
        </p:blipFill>
        <p:spPr>
          <a:xfrm>
            <a:off x="841714" y="222888"/>
            <a:ext cx="1057189" cy="1048127"/>
          </a:xfrm>
          <a:prstGeom prst="rect">
            <a:avLst/>
          </a:prstGeom>
        </p:spPr>
      </p:pic>
      <p:pic>
        <p:nvPicPr>
          <p:cNvPr id="5" name="object 5"/>
          <p:cNvPicPr/>
          <p:nvPr/>
        </p:nvPicPr>
        <p:blipFill>
          <a:blip r:embed="rId3" cstate="print"/>
          <a:stretch>
            <a:fillRect/>
          </a:stretch>
        </p:blipFill>
        <p:spPr>
          <a:xfrm>
            <a:off x="10335768" y="259079"/>
            <a:ext cx="1155192" cy="110337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512267" rIns="0" bIns="0" rtlCol="0">
            <a:spAutoFit/>
          </a:bodyPr>
          <a:lstStyle/>
          <a:p>
            <a:pPr marL="12700">
              <a:lnSpc>
                <a:spcPct val="100000"/>
              </a:lnSpc>
              <a:spcBef>
                <a:spcPts val="95"/>
              </a:spcBef>
            </a:pPr>
            <a:r>
              <a:rPr spc="-50" dirty="0"/>
              <a:t>ADVANTAGES</a:t>
            </a:r>
            <a:r>
              <a:rPr spc="-60" dirty="0"/>
              <a:t> </a:t>
            </a:r>
            <a:r>
              <a:rPr dirty="0"/>
              <a:t>OF</a:t>
            </a:r>
            <a:r>
              <a:rPr spc="-150" dirty="0"/>
              <a:t> </a:t>
            </a:r>
            <a:r>
              <a:rPr dirty="0"/>
              <a:t>PROPOSED</a:t>
            </a:r>
            <a:r>
              <a:rPr spc="-125" dirty="0"/>
              <a:t> </a:t>
            </a:r>
            <a:r>
              <a:rPr spc="-10" dirty="0"/>
              <a:t>SYSTEM</a:t>
            </a:r>
          </a:p>
        </p:txBody>
      </p:sp>
      <p:sp>
        <p:nvSpPr>
          <p:cNvPr id="3" name="object 3"/>
          <p:cNvSpPr txBox="1"/>
          <p:nvPr/>
        </p:nvSpPr>
        <p:spPr>
          <a:xfrm>
            <a:off x="741339" y="1317000"/>
            <a:ext cx="10389870" cy="1774204"/>
          </a:xfrm>
          <a:prstGeom prst="rect">
            <a:avLst/>
          </a:prstGeom>
        </p:spPr>
        <p:txBody>
          <a:bodyPr vert="horz" wrap="square" lIns="0" tIns="80645" rIns="0" bIns="0" rtlCol="0">
            <a:spAutoFit/>
          </a:bodyPr>
          <a:lstStyle/>
          <a:p>
            <a:pPr>
              <a:lnSpc>
                <a:spcPct val="150000"/>
              </a:lnSpc>
            </a:pPr>
            <a:r>
              <a:rPr lang="en-US" sz="2000" b="1" dirty="0">
                <a:latin typeface="+mj-lt"/>
                <a:cs typeface="Arial" panose="020B0604020202020204" pitchFamily="34" charset="0"/>
              </a:rPr>
              <a:t>1</a:t>
            </a:r>
            <a:r>
              <a:rPr lang="en-US" b="1" dirty="0">
                <a:latin typeface="Times New Roman" panose="02020603050405020304" pitchFamily="18" charset="0"/>
                <a:cs typeface="Times New Roman" panose="02020603050405020304" pitchFamily="18" charset="0"/>
              </a:rPr>
              <a:t>. Advanced Analytics &amp; Predictive Insights</a:t>
            </a:r>
          </a:p>
          <a:p>
            <a:pPr marL="285750" indent="-285750">
              <a:lnSpc>
                <a:spcPct val="150000"/>
              </a:lnSpc>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Win Probability Estimations:</a:t>
            </a:r>
            <a:r>
              <a:rPr lang="en-US" dirty="0">
                <a:latin typeface="Times New Roman" panose="02020603050405020304" pitchFamily="18" charset="0"/>
                <a:cs typeface="Times New Roman" panose="02020603050405020304" pitchFamily="18" charset="0"/>
              </a:rPr>
              <a:t> Uses machine learning models to predict match outcomes dynamically.</a:t>
            </a:r>
          </a:p>
          <a:p>
            <a:pPr marL="285750" indent="-28575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Projected Scores &amp; Trends: </a:t>
            </a:r>
            <a:r>
              <a:rPr lang="en-US" dirty="0">
                <a:latin typeface="Times New Roman" panose="02020603050405020304" pitchFamily="18" charset="0"/>
                <a:cs typeface="Times New Roman" panose="02020603050405020304" pitchFamily="18" charset="0"/>
              </a:rPr>
              <a:t>Analyzes potential match outcomes based on historical and live data.</a:t>
            </a:r>
          </a:p>
          <a:p>
            <a:endParaRPr sz="2600" dirty="0">
              <a:latin typeface="Arial MT"/>
              <a:cs typeface="Arial MT"/>
            </a:endParaRPr>
          </a:p>
        </p:txBody>
      </p:sp>
      <p:pic>
        <p:nvPicPr>
          <p:cNvPr id="4" name="object 4"/>
          <p:cNvPicPr/>
          <p:nvPr/>
        </p:nvPicPr>
        <p:blipFill>
          <a:blip r:embed="rId3" cstate="print"/>
          <a:stretch>
            <a:fillRect/>
          </a:stretch>
        </p:blipFill>
        <p:spPr>
          <a:xfrm>
            <a:off x="841714" y="222888"/>
            <a:ext cx="1057189" cy="1048127"/>
          </a:xfrm>
          <a:prstGeom prst="rect">
            <a:avLst/>
          </a:prstGeom>
        </p:spPr>
      </p:pic>
      <p:pic>
        <p:nvPicPr>
          <p:cNvPr id="5" name="object 5"/>
          <p:cNvPicPr/>
          <p:nvPr/>
        </p:nvPicPr>
        <p:blipFill>
          <a:blip r:embed="rId4" cstate="print"/>
          <a:stretch>
            <a:fillRect/>
          </a:stretch>
        </p:blipFill>
        <p:spPr>
          <a:xfrm>
            <a:off x="10335768" y="259079"/>
            <a:ext cx="1155192" cy="1103376"/>
          </a:xfrm>
          <a:prstGeom prst="rect">
            <a:avLst/>
          </a:prstGeom>
        </p:spPr>
      </p:pic>
      <p:sp>
        <p:nvSpPr>
          <p:cNvPr id="8" name="Rectangle 3">
            <a:extLst>
              <a:ext uri="{FF2B5EF4-FFF2-40B4-BE49-F238E27FC236}">
                <a16:creationId xmlns:a16="http://schemas.microsoft.com/office/drawing/2014/main" id="{39C3943F-E8D0-6C9C-D53C-316B416382BD}"/>
              </a:ext>
            </a:extLst>
          </p:cNvPr>
          <p:cNvSpPr>
            <a:spLocks noChangeArrowheads="1"/>
          </p:cNvSpPr>
          <p:nvPr/>
        </p:nvSpPr>
        <p:spPr bwMode="auto">
          <a:xfrm>
            <a:off x="675324" y="2922081"/>
            <a:ext cx="10674717" cy="1289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2</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Live Score Fetching: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Manual Refresh Needed:</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Uses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invalidateLater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refresh data dynamically.</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Ball-by-Ball Updates: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instant updates on runs, wickets, strike rates, partnerships, and match events. </a:t>
            </a:r>
          </a:p>
        </p:txBody>
      </p:sp>
      <p:sp>
        <p:nvSpPr>
          <p:cNvPr id="10" name="TextBox 9">
            <a:extLst>
              <a:ext uri="{FF2B5EF4-FFF2-40B4-BE49-F238E27FC236}">
                <a16:creationId xmlns:a16="http://schemas.microsoft.com/office/drawing/2014/main" id="{0A4FB016-E25A-0E77-B5AD-E14596421EE5}"/>
              </a:ext>
            </a:extLst>
          </p:cNvPr>
          <p:cNvSpPr txBox="1"/>
          <p:nvPr/>
        </p:nvSpPr>
        <p:spPr>
          <a:xfrm>
            <a:off x="675324" y="4495800"/>
            <a:ext cx="10521900" cy="1704569"/>
          </a:xfrm>
          <a:prstGeom prst="rect">
            <a:avLst/>
          </a:prstGeom>
          <a:noFill/>
        </p:spPr>
        <p:txBody>
          <a:bodyPr wrap="square">
            <a:spAutoFit/>
          </a:bodyPr>
          <a:lstStyle/>
          <a:p>
            <a:pPr>
              <a:lnSpc>
                <a:spcPct val="150000"/>
              </a:lnSpc>
            </a:pPr>
            <a:r>
              <a:rPr lang="en-US" b="1" dirty="0"/>
              <a:t>3</a:t>
            </a:r>
            <a:r>
              <a:rPr lang="en-US" b="1" dirty="0">
                <a:latin typeface="Times New Roman" panose="02020603050405020304" pitchFamily="18" charset="0"/>
                <a:cs typeface="Times New Roman" panose="02020603050405020304" pitchFamily="18" charset="0"/>
              </a:rPr>
              <a:t>. Web-Based Application:</a:t>
            </a:r>
          </a:p>
          <a:p>
            <a:pPr marL="285750" indent="-28575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Cross-Platform Availability: </a:t>
            </a:r>
            <a:r>
              <a:rPr lang="en-US" dirty="0">
                <a:latin typeface="Times New Roman" panose="02020603050405020304" pitchFamily="18" charset="0"/>
                <a:cs typeface="Times New Roman" panose="02020603050405020304" pitchFamily="18" charset="0"/>
              </a:rPr>
              <a:t>Works on Windows, macOS, and Linux without requiring complex installations.</a:t>
            </a:r>
          </a:p>
          <a:p>
            <a:pPr marL="285750" indent="-285750">
              <a:lnSpc>
                <a:spcPct val="150000"/>
              </a:lnSpc>
              <a:buFont typeface="Wingdings" panose="05000000000000000000" pitchFamily="2" charset="2"/>
              <a:buChar char="§"/>
            </a:pPr>
            <a:r>
              <a:rPr lang="en-US" b="1" dirty="0">
                <a:latin typeface="Times New Roman" panose="02020603050405020304" pitchFamily="18" charset="0"/>
                <a:cs typeface="Times New Roman" panose="02020603050405020304" pitchFamily="18" charset="0"/>
              </a:rPr>
              <a:t>Scalability for Large Audiences: </a:t>
            </a:r>
            <a:r>
              <a:rPr lang="en-US" dirty="0">
                <a:latin typeface="Times New Roman" panose="02020603050405020304" pitchFamily="18" charset="0"/>
                <a:cs typeface="Times New Roman" panose="02020603050405020304" pitchFamily="18" charset="0"/>
              </a:rPr>
              <a:t>Can efficiently handle multiple users accessing live scores simultaneously.</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AF2F2-5618-D076-DA5E-4EA6E252B0C0}"/>
              </a:ext>
            </a:extLst>
          </p:cNvPr>
          <p:cNvSpPr>
            <a:spLocks noGrp="1"/>
          </p:cNvSpPr>
          <p:nvPr>
            <p:ph type="title"/>
          </p:nvPr>
        </p:nvSpPr>
        <p:spPr>
          <a:xfrm>
            <a:off x="2195439" y="424219"/>
            <a:ext cx="7881367" cy="492443"/>
          </a:xfrm>
        </p:spPr>
        <p:txBody>
          <a:bodyPr/>
          <a:lstStyle/>
          <a:p>
            <a:pPr algn="ctr"/>
            <a:r>
              <a:rPr lang="en-US" dirty="0"/>
              <a:t>MODULES</a:t>
            </a:r>
            <a:endParaRPr lang="en-IN" dirty="0"/>
          </a:p>
        </p:txBody>
      </p:sp>
      <p:sp>
        <p:nvSpPr>
          <p:cNvPr id="3" name="Text Placeholder 2">
            <a:extLst>
              <a:ext uri="{FF2B5EF4-FFF2-40B4-BE49-F238E27FC236}">
                <a16:creationId xmlns:a16="http://schemas.microsoft.com/office/drawing/2014/main" id="{8CF715DC-8085-8497-79C2-FCE6D9BEC8FB}"/>
              </a:ext>
            </a:extLst>
          </p:cNvPr>
          <p:cNvSpPr>
            <a:spLocks noGrp="1"/>
          </p:cNvSpPr>
          <p:nvPr>
            <p:ph type="body" idx="1"/>
          </p:nvPr>
        </p:nvSpPr>
        <p:spPr>
          <a:xfrm>
            <a:off x="1066800" y="1828562"/>
            <a:ext cx="10424795" cy="3200876"/>
          </a:xfrm>
        </p:spPr>
        <p:txBody>
          <a:bodyPr/>
          <a:lstStyle/>
          <a:p>
            <a:pPr marL="457200" indent="-4572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Data Input Module</a:t>
            </a:r>
          </a:p>
          <a:p>
            <a:pPr marL="457200" indent="-45720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Machine Learning Model Module</a:t>
            </a:r>
          </a:p>
          <a:p>
            <a:pPr marL="457200" indent="-45720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Real-Time Prediction Module</a:t>
            </a:r>
          </a:p>
          <a:p>
            <a:pPr marL="457200" indent="-45720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Shiny User Interface (UI) Module</a:t>
            </a:r>
          </a:p>
          <a:p>
            <a:pPr marL="457200" indent="-457200">
              <a:buFont typeface="Wingdings" panose="05000000000000000000" pitchFamily="2" charset="2"/>
              <a:buChar char="§"/>
            </a:pPr>
            <a:endParaRPr lang="en-IN" sz="20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
            </a:pPr>
            <a:r>
              <a:rPr lang="en-IN" sz="2000" dirty="0">
                <a:latin typeface="Times New Roman" panose="02020603050405020304" pitchFamily="18" charset="0"/>
                <a:cs typeface="Times New Roman" panose="02020603050405020304" pitchFamily="18" charset="0"/>
              </a:rPr>
              <a:t>Visualization &amp; Graph Module</a:t>
            </a:r>
          </a:p>
          <a:p>
            <a:endParaRPr lang="en-IN" dirty="0">
              <a:latin typeface="+mn-lt"/>
            </a:endParaRPr>
          </a:p>
        </p:txBody>
      </p:sp>
      <p:pic>
        <p:nvPicPr>
          <p:cNvPr id="5" name="Picture 4">
            <a:extLst>
              <a:ext uri="{FF2B5EF4-FFF2-40B4-BE49-F238E27FC236}">
                <a16:creationId xmlns:a16="http://schemas.microsoft.com/office/drawing/2014/main" id="{3C22CA71-2D12-B22E-3643-C0D55AA23976}"/>
              </a:ext>
            </a:extLst>
          </p:cNvPr>
          <p:cNvPicPr>
            <a:picLocks noChangeAspect="1"/>
          </p:cNvPicPr>
          <p:nvPr/>
        </p:nvPicPr>
        <p:blipFill>
          <a:blip r:embed="rId2"/>
          <a:stretch>
            <a:fillRect/>
          </a:stretch>
        </p:blipFill>
        <p:spPr>
          <a:xfrm>
            <a:off x="981517" y="237871"/>
            <a:ext cx="1057275" cy="1047750"/>
          </a:xfrm>
          <a:prstGeom prst="rect">
            <a:avLst/>
          </a:prstGeom>
        </p:spPr>
      </p:pic>
      <p:pic>
        <p:nvPicPr>
          <p:cNvPr id="7" name="Picture 6">
            <a:extLst>
              <a:ext uri="{FF2B5EF4-FFF2-40B4-BE49-F238E27FC236}">
                <a16:creationId xmlns:a16="http://schemas.microsoft.com/office/drawing/2014/main" id="{BC6073D5-305D-51AD-2F79-55CEBAFE38B7}"/>
              </a:ext>
            </a:extLst>
          </p:cNvPr>
          <p:cNvPicPr>
            <a:picLocks noChangeAspect="1"/>
          </p:cNvPicPr>
          <p:nvPr/>
        </p:nvPicPr>
        <p:blipFill>
          <a:blip r:embed="rId3"/>
          <a:stretch>
            <a:fillRect/>
          </a:stretch>
        </p:blipFill>
        <p:spPr>
          <a:xfrm>
            <a:off x="10076806" y="237871"/>
            <a:ext cx="1152525" cy="1104900"/>
          </a:xfrm>
          <a:prstGeom prst="rect">
            <a:avLst/>
          </a:prstGeom>
        </p:spPr>
      </p:pic>
    </p:spTree>
    <p:extLst>
      <p:ext uri="{BB962C8B-B14F-4D97-AF65-F5344CB8AC3E}">
        <p14:creationId xmlns:p14="http://schemas.microsoft.com/office/powerpoint/2010/main" val="4157892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B0238-4E36-805E-D696-B4A1F836F1C7}"/>
              </a:ext>
            </a:extLst>
          </p:cNvPr>
          <p:cNvSpPr>
            <a:spLocks noGrp="1"/>
          </p:cNvSpPr>
          <p:nvPr>
            <p:ph type="title"/>
          </p:nvPr>
        </p:nvSpPr>
        <p:spPr>
          <a:xfrm>
            <a:off x="2253234" y="372903"/>
            <a:ext cx="7685532" cy="492443"/>
          </a:xfrm>
        </p:spPr>
        <p:txBody>
          <a:bodyPr/>
          <a:lstStyle/>
          <a:p>
            <a:pPr algn="ctr"/>
            <a:r>
              <a:rPr lang="en-US" dirty="0"/>
              <a:t>MODULE DESCRIPTION</a:t>
            </a:r>
            <a:endParaRPr lang="en-IN" dirty="0"/>
          </a:p>
        </p:txBody>
      </p:sp>
      <p:graphicFrame>
        <p:nvGraphicFramePr>
          <p:cNvPr id="7" name="Table 6">
            <a:extLst>
              <a:ext uri="{FF2B5EF4-FFF2-40B4-BE49-F238E27FC236}">
                <a16:creationId xmlns:a16="http://schemas.microsoft.com/office/drawing/2014/main" id="{190DAFC8-A669-D0AC-071B-3D1F3C57BD62}"/>
              </a:ext>
            </a:extLst>
          </p:cNvPr>
          <p:cNvGraphicFramePr>
            <a:graphicFrameLocks noGrp="1"/>
          </p:cNvGraphicFramePr>
          <p:nvPr>
            <p:extLst>
              <p:ext uri="{D42A27DB-BD31-4B8C-83A1-F6EECF244321}">
                <p14:modId xmlns:p14="http://schemas.microsoft.com/office/powerpoint/2010/main" val="3782278565"/>
              </p:ext>
            </p:extLst>
          </p:nvPr>
        </p:nvGraphicFramePr>
        <p:xfrm>
          <a:off x="746522" y="1099751"/>
          <a:ext cx="10698956" cy="5791200"/>
        </p:xfrm>
        <a:graphic>
          <a:graphicData uri="http://schemas.openxmlformats.org/drawingml/2006/table">
            <a:tbl>
              <a:tblPr/>
              <a:tblGrid>
                <a:gridCol w="10698956">
                  <a:extLst>
                    <a:ext uri="{9D8B030D-6E8A-4147-A177-3AD203B41FA5}">
                      <a16:colId xmlns:a16="http://schemas.microsoft.com/office/drawing/2014/main" val="2956396946"/>
                    </a:ext>
                  </a:extLst>
                </a:gridCol>
              </a:tblGrid>
              <a:tr h="5422663">
                <a:tc>
                  <a:txBody>
                    <a:bodyPr/>
                    <a:lstStyle/>
                    <a:p>
                      <a:pPr marL="28575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IN" sz="2000" b="1" dirty="0">
                          <a:latin typeface="Times New Roman" panose="02020603050405020304" pitchFamily="18" charset="0"/>
                          <a:cs typeface="Times New Roman" panose="02020603050405020304" pitchFamily="18" charset="0"/>
                        </a:rPr>
                        <a:t>Data Input Module</a:t>
                      </a:r>
                      <a:endParaRPr lang="en-IN" sz="2000" dirty="0">
                        <a:latin typeface="Times New Roman" panose="02020603050405020304" pitchFamily="18" charset="0"/>
                        <a:cs typeface="Times New Roman" panose="02020603050405020304" pitchFamily="18" charset="0"/>
                      </a:endParaRPr>
                    </a:p>
                    <a:p>
                      <a:pPr marL="0" indent="0">
                        <a:lnSpc>
                          <a:spcPct val="150000"/>
                        </a:lnSpc>
                        <a:buFont typeface="Wingdings" panose="05000000000000000000" pitchFamily="2" charset="2"/>
                        <a:buNone/>
                      </a:pPr>
                      <a:r>
                        <a:rPr lang="en-US" sz="2000" dirty="0">
                          <a:latin typeface="Times New Roman" panose="02020603050405020304" pitchFamily="18" charset="0"/>
                          <a:cs typeface="Times New Roman" panose="02020603050405020304" pitchFamily="18" charset="0"/>
                        </a:rPr>
                        <a:t>                          Simulates or fetches real-time cricket score data (overs, runs, wickets, run rate) to be used for analysis and prediction.</a:t>
                      </a:r>
                    </a:p>
                    <a:p>
                      <a:pPr marL="0" indent="0">
                        <a:lnSpc>
                          <a:spcPct val="150000"/>
                        </a:lnSpc>
                        <a:buFont typeface="Wingdings" panose="05000000000000000000" pitchFamily="2" charset="2"/>
                        <a:buNone/>
                      </a:pPr>
                      <a:endParaRPr lang="en-US" sz="2000" dirty="0">
                        <a:latin typeface="Times New Roman" panose="02020603050405020304" pitchFamily="18" charset="0"/>
                        <a:cs typeface="Times New Roman" panose="02020603050405020304" pitchFamily="18" charset="0"/>
                      </a:endParaRPr>
                    </a:p>
                    <a:p>
                      <a:pPr marL="28575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IN" sz="2000" b="1" dirty="0">
                          <a:latin typeface="Times New Roman" panose="02020603050405020304" pitchFamily="18" charset="0"/>
                          <a:cs typeface="Times New Roman" panose="02020603050405020304" pitchFamily="18" charset="0"/>
                        </a:rPr>
                        <a:t>Machine Learning Model Module</a:t>
                      </a:r>
                      <a:endParaRPr lang="en-IN" sz="2000" dirty="0">
                        <a:latin typeface="Times New Roman" panose="02020603050405020304" pitchFamily="18" charset="0"/>
                        <a:cs typeface="Times New Roman" panose="02020603050405020304" pitchFamily="18" charset="0"/>
                      </a:endParaRPr>
                    </a:p>
                    <a:p>
                      <a:pPr marL="0" marR="0" lvl="0" indent="0" defTabSz="914400" eaLnBrk="1" fontAlgn="auto" latinLnBrk="0" hangingPunct="1">
                        <a:lnSpc>
                          <a:spcPct val="150000"/>
                        </a:lnSpc>
                        <a:spcBef>
                          <a:spcPts val="0"/>
                        </a:spcBef>
                        <a:spcAft>
                          <a:spcPts val="0"/>
                        </a:spcAft>
                        <a:buClrTx/>
                        <a:buSzTx/>
                        <a:buFont typeface="Wingdings" panose="05000000000000000000" pitchFamily="2" charset="2"/>
                        <a:buNone/>
                        <a:tabLst/>
                        <a:defRPr/>
                      </a:pPr>
                      <a:r>
                        <a:rPr lang="en-US" sz="2000" dirty="0">
                          <a:latin typeface="Times New Roman" panose="02020603050405020304" pitchFamily="18" charset="0"/>
                          <a:cs typeface="Times New Roman" panose="02020603050405020304" pitchFamily="18" charset="0"/>
                        </a:rPr>
                        <a:t>                          Trains a predictive model (e.g., Linear Regression, Random Forest) on historical/simulated data to forecast final scores or match outcomes.</a:t>
                      </a:r>
                    </a:p>
                    <a:p>
                      <a:pPr marL="0" marR="0" lvl="0" indent="0" defTabSz="914400" eaLnBrk="1" fontAlgn="auto" latinLnBrk="0" hangingPunct="1">
                        <a:lnSpc>
                          <a:spcPct val="150000"/>
                        </a:lnSpc>
                        <a:spcBef>
                          <a:spcPts val="0"/>
                        </a:spcBef>
                        <a:spcAft>
                          <a:spcPts val="0"/>
                        </a:spcAft>
                        <a:buClrTx/>
                        <a:buSzTx/>
                        <a:buFont typeface="Wingdings" panose="05000000000000000000" pitchFamily="2" charset="2"/>
                        <a:buNone/>
                        <a:tabLst/>
                        <a:defRPr/>
                      </a:pPr>
                      <a:endParaRPr lang="en-US" sz="2000" dirty="0">
                        <a:latin typeface="Times New Roman" panose="02020603050405020304" pitchFamily="18" charset="0"/>
                        <a:cs typeface="Times New Roman" panose="02020603050405020304" pitchFamily="18" charset="0"/>
                      </a:endParaRPr>
                    </a:p>
                    <a:p>
                      <a:pPr marL="285750" marR="0" lvl="0" indent="-285750" defTabSz="91440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IN" sz="2000" b="1" dirty="0">
                          <a:latin typeface="Times New Roman" panose="02020603050405020304" pitchFamily="18" charset="0"/>
                          <a:cs typeface="Times New Roman" panose="02020603050405020304" pitchFamily="18" charset="0"/>
                        </a:rPr>
                        <a:t>Real-Time Prediction Module</a:t>
                      </a:r>
                    </a:p>
                    <a:p>
                      <a:pPr marL="0" marR="0" lvl="0" indent="0" defTabSz="914400" eaLnBrk="1" fontAlgn="auto" latinLnBrk="0" hangingPunct="1">
                        <a:lnSpc>
                          <a:spcPct val="150000"/>
                        </a:lnSpc>
                        <a:spcBef>
                          <a:spcPts val="0"/>
                        </a:spcBef>
                        <a:spcAft>
                          <a:spcPts val="0"/>
                        </a:spcAft>
                        <a:buClrTx/>
                        <a:buSzTx/>
                        <a:buFont typeface="Wingdings" panose="05000000000000000000" pitchFamily="2" charset="2"/>
                        <a:buNone/>
                        <a:tabLst/>
                        <a:defRPr/>
                      </a:pPr>
                      <a:r>
                        <a:rPr lang="en-US" sz="2000" dirty="0">
                          <a:latin typeface="Times New Roman" panose="02020603050405020304" pitchFamily="18" charset="0"/>
                          <a:cs typeface="Times New Roman" panose="02020603050405020304" pitchFamily="18" charset="0"/>
                        </a:rPr>
                        <a:t>                          Uses current match data as input to the trained ML model to generate predictions (like final score or win probability) dynamically.</a:t>
                      </a:r>
                    </a:p>
                    <a:p>
                      <a:pPr marL="0" marR="0" lvl="0" indent="0" defTabSz="914400" eaLnBrk="1" fontAlgn="auto" latinLnBrk="0" hangingPunct="1">
                        <a:lnSpc>
                          <a:spcPct val="100000"/>
                        </a:lnSpc>
                        <a:spcBef>
                          <a:spcPts val="0"/>
                        </a:spcBef>
                        <a:spcAft>
                          <a:spcPts val="0"/>
                        </a:spcAft>
                        <a:buClrTx/>
                        <a:buSzTx/>
                        <a:buFont typeface="Wingdings" panose="05000000000000000000" pitchFamily="2" charset="2"/>
                        <a:buNone/>
                        <a:tabLst/>
                        <a:defRPr/>
                      </a:pPr>
                      <a:endParaRPr lang="en-US" sz="20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694538158"/>
                  </a:ext>
                </a:extLst>
              </a:tr>
              <a:tr h="349764">
                <a:tc>
                  <a:txBody>
                    <a:bodyPr/>
                    <a:lstStyle/>
                    <a:p>
                      <a:pPr marL="285750" indent="-285750">
                        <a:buFont typeface="Arial" panose="020B0604020202020204" pitchFamily="34" charset="0"/>
                        <a:buChar char="•"/>
                      </a:pPr>
                      <a:endParaRPr lang="en-US" dirty="0"/>
                    </a:p>
                  </a:txBody>
                  <a:tcPr anchor="ctr">
                    <a:lnL>
                      <a:noFill/>
                    </a:lnL>
                    <a:lnR>
                      <a:noFill/>
                    </a:lnR>
                    <a:lnT>
                      <a:noFill/>
                    </a:lnT>
                    <a:lnB>
                      <a:noFill/>
                    </a:lnB>
                    <a:noFill/>
                  </a:tcPr>
                </a:tc>
                <a:extLst>
                  <a:ext uri="{0D108BD9-81ED-4DB2-BD59-A6C34878D82A}">
                    <a16:rowId xmlns:a16="http://schemas.microsoft.com/office/drawing/2014/main" val="2967930154"/>
                  </a:ext>
                </a:extLst>
              </a:tr>
            </a:tbl>
          </a:graphicData>
        </a:graphic>
      </p:graphicFrame>
      <p:pic>
        <p:nvPicPr>
          <p:cNvPr id="4" name="Picture 3">
            <a:extLst>
              <a:ext uri="{FF2B5EF4-FFF2-40B4-BE49-F238E27FC236}">
                <a16:creationId xmlns:a16="http://schemas.microsoft.com/office/drawing/2014/main" id="{8B0FCFDE-1A88-E6E2-CD61-37587427552F}"/>
              </a:ext>
            </a:extLst>
          </p:cNvPr>
          <p:cNvPicPr>
            <a:picLocks noChangeAspect="1"/>
          </p:cNvPicPr>
          <p:nvPr/>
        </p:nvPicPr>
        <p:blipFill>
          <a:blip r:embed="rId3"/>
          <a:stretch>
            <a:fillRect/>
          </a:stretch>
        </p:blipFill>
        <p:spPr>
          <a:xfrm>
            <a:off x="304800" y="89444"/>
            <a:ext cx="1057275" cy="1047750"/>
          </a:xfrm>
          <a:prstGeom prst="rect">
            <a:avLst/>
          </a:prstGeom>
        </p:spPr>
      </p:pic>
      <p:pic>
        <p:nvPicPr>
          <p:cNvPr id="6" name="Picture 5">
            <a:extLst>
              <a:ext uri="{FF2B5EF4-FFF2-40B4-BE49-F238E27FC236}">
                <a16:creationId xmlns:a16="http://schemas.microsoft.com/office/drawing/2014/main" id="{D540770A-6869-3534-7829-D86187B23BE6}"/>
              </a:ext>
            </a:extLst>
          </p:cNvPr>
          <p:cNvPicPr>
            <a:picLocks noChangeAspect="1"/>
          </p:cNvPicPr>
          <p:nvPr/>
        </p:nvPicPr>
        <p:blipFill>
          <a:blip r:embed="rId4"/>
          <a:stretch>
            <a:fillRect/>
          </a:stretch>
        </p:blipFill>
        <p:spPr>
          <a:xfrm>
            <a:off x="10469005" y="113785"/>
            <a:ext cx="1152525" cy="1104900"/>
          </a:xfrm>
          <a:prstGeom prst="rect">
            <a:avLst/>
          </a:prstGeom>
        </p:spPr>
      </p:pic>
    </p:spTree>
    <p:extLst>
      <p:ext uri="{BB962C8B-B14F-4D97-AF65-F5344CB8AC3E}">
        <p14:creationId xmlns:p14="http://schemas.microsoft.com/office/powerpoint/2010/main" val="28451811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860</TotalTime>
  <Words>1195</Words>
  <Application>Microsoft Office PowerPoint</Application>
  <PresentationFormat>Widescreen</PresentationFormat>
  <Paragraphs>201</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Arial MT</vt:lpstr>
      <vt:lpstr>Calibri</vt:lpstr>
      <vt:lpstr>Times New Roman</vt:lpstr>
      <vt:lpstr>Wingdings</vt:lpstr>
      <vt:lpstr>Office Theme</vt:lpstr>
      <vt:lpstr>K.RAMAKRISHNAN COLLEGE OF TECHNOLOGY (AUTONOMOUS), TRICHY</vt:lpstr>
      <vt:lpstr>PRESENTATION OVERVIEW</vt:lpstr>
      <vt:lpstr>PROBLEM IDENTIFICATION</vt:lpstr>
      <vt:lpstr>OBJECTIVE</vt:lpstr>
      <vt:lpstr>PROPOSED SYSTEM BLOCK DIAGRAM</vt:lpstr>
      <vt:lpstr>MACHINE LEARNING USED  </vt:lpstr>
      <vt:lpstr>ADVANTAGES OF PROPOSED SYSTEM</vt:lpstr>
      <vt:lpstr>MODULES</vt:lpstr>
      <vt:lpstr>MODULE DESCRIPTION</vt:lpstr>
      <vt:lpstr>MODULE DESCRIPTION</vt:lpstr>
      <vt:lpstr>SOURCE CODE</vt:lpstr>
      <vt:lpstr>SOURCE CODE</vt:lpstr>
      <vt:lpstr>OUTPUT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AJMAL AHAMED</dc:creator>
  <cp:lastModifiedBy>VAISHALI A</cp:lastModifiedBy>
  <cp:revision>11</cp:revision>
  <dcterms:created xsi:type="dcterms:W3CDTF">2024-06-16T11:32:42Z</dcterms:created>
  <dcterms:modified xsi:type="dcterms:W3CDTF">2025-05-30T12:15:52Z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2024-06-16T00:00:00Z</vt:filetime>
  </property>
  <property fmtid="{D5CDD505-2E9C-101B-9397-08002B2CF9AE}" pid="3" name="Producer">
    <vt:lpwstr>iLovePDF</vt:lpwstr>
  </property>
</Properties>
</file>