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4" r:id="rId1"/>
  </p:sldMasterIdLst>
  <p:notesMasterIdLst>
    <p:notesMasterId r:id="rId15"/>
  </p:notesMasterIdLst>
  <p:handoutMasterIdLst>
    <p:handoutMasterId r:id="rId16"/>
  </p:handoutMasterIdLst>
  <p:sldIdLst>
    <p:sldId id="305" r:id="rId2"/>
    <p:sldId id="306" r:id="rId3"/>
    <p:sldId id="307" r:id="rId4"/>
    <p:sldId id="308" r:id="rId5"/>
    <p:sldId id="317" r:id="rId6"/>
    <p:sldId id="309" r:id="rId7"/>
    <p:sldId id="312" r:id="rId8"/>
    <p:sldId id="313" r:id="rId9"/>
    <p:sldId id="318" r:id="rId10"/>
    <p:sldId id="319" r:id="rId11"/>
    <p:sldId id="314" r:id="rId12"/>
    <p:sldId id="315" r:id="rId13"/>
    <p:sldId id="316" r:id="rId14"/>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endParaRPr lang="en-US"/>
          </a:p>
        </p:txBody>
      </p:sp>
      <p:sp>
        <p:nvSpPr>
          <p:cNvPr id="104871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fld id="{14FDCBBC-8C6D-4B91-8E0F-7F7539A60517}" type="datetimeFigureOut">
              <a:rPr lang="en-US"/>
              <a:t>12/3/2024</a:t>
            </a:fld>
            <a:endParaRPr lang="en-US"/>
          </a:p>
        </p:txBody>
      </p:sp>
      <p:sp>
        <p:nvSpPr>
          <p:cNvPr id="104871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endParaRPr lang="en-US"/>
          </a:p>
        </p:txBody>
      </p:sp>
      <p:sp>
        <p:nvSpPr>
          <p:cNvPr id="104871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endParaRPr lang="en-US"/>
          </a:p>
        </p:txBody>
      </p:sp>
      <p:sp>
        <p:nvSpPr>
          <p:cNvPr id="1048707"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fld id="{061F6FC2-9645-479A-A309-27B8F5654211}" type="datetimeFigureOut">
              <a:rPr lang="en-US"/>
              <a:t>12/3/2024</a:t>
            </a:fld>
            <a:endParaRPr lang="en-US"/>
          </a:p>
        </p:txBody>
      </p:sp>
      <p:sp>
        <p:nvSpPr>
          <p:cNvPr id="1048708"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a:p>
        </p:txBody>
      </p:sp>
      <p:sp>
        <p:nvSpPr>
          <p:cNvPr id="1048709"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10"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endParaRPr lang="en-US"/>
          </a:p>
        </p:txBody>
      </p:sp>
      <p:sp>
        <p:nvSpPr>
          <p:cNvPr id="1048711"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6"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1048647"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48" name="Date Placeholder 27"/>
          <p:cNvSpPr>
            <a:spLocks noGrp="1"/>
          </p:cNvSpPr>
          <p:nvPr>
            <p:ph type="dt" sz="half" idx="10"/>
          </p:nvPr>
        </p:nvSpPr>
        <p:spPr>
          <a:xfrm>
            <a:off x="6400800" y="4766310"/>
            <a:ext cx="2286000" cy="274320"/>
          </a:xfrm>
        </p:spPr>
        <p:txBody>
          <a:bodyPr/>
          <a:lstStyle>
            <a:lvl1pPr>
              <a:defRPr sz="1400"/>
            </a:lvl1pPr>
          </a:lstStyle>
          <a:p>
            <a:fld id="{EDD62464-91D3-48B5-AF18-AC74D9BF9633}" type="datetime3">
              <a:rPr lang="en-US" smtClean="0"/>
              <a:t>3 December 2024</a:t>
            </a:fld>
            <a:endParaRPr lang="en-US"/>
          </a:p>
        </p:txBody>
      </p:sp>
      <p:sp>
        <p:nvSpPr>
          <p:cNvPr id="1048649" name="Footer Placeholder 16"/>
          <p:cNvSpPr>
            <a:spLocks noGrp="1"/>
          </p:cNvSpPr>
          <p:nvPr>
            <p:ph type="ftr" sz="quarter" idx="11"/>
          </p:nvPr>
        </p:nvSpPr>
        <p:spPr>
          <a:xfrm>
            <a:off x="2898648" y="4766310"/>
            <a:ext cx="3474720" cy="274320"/>
          </a:xfrm>
        </p:spPr>
        <p:txBody>
          <a:bodyPr/>
          <a:lstStyle/>
          <a:p>
            <a:r>
              <a:rPr lang="en-US"/>
              <a:t>EGB1201 – JAVA PROGRAMMING –PROJECT REVIEW 2 </a:t>
            </a:r>
          </a:p>
        </p:txBody>
      </p:sp>
      <p:sp>
        <p:nvSpPr>
          <p:cNvPr id="1048650" name="Slide Number Placeholder 28"/>
          <p:cNvSpPr>
            <a:spLocks noGrp="1"/>
          </p:cNvSpPr>
          <p:nvPr>
            <p:ph type="sldNum" sz="quarter" idx="12"/>
          </p:nvPr>
        </p:nvSpPr>
        <p:spPr>
          <a:xfrm>
            <a:off x="1216152" y="4766310"/>
            <a:ext cx="1219200" cy="274320"/>
          </a:xfrm>
        </p:spPr>
        <p:txBody>
          <a:bodyPr/>
          <a:lstStyle/>
          <a:p>
            <a:fld id="{C0A8E10E-36D1-42AB-939C-34BEB33CD9E4}" type="slidenum">
              <a:rPr lang="en-US" altLang="en-US" smtClean="0"/>
              <a:t>‹#›</a:t>
            </a:fld>
            <a:endParaRPr lang="en-US" altLang="en-US"/>
          </a:p>
        </p:txBody>
      </p:sp>
      <p:sp>
        <p:nvSpPr>
          <p:cNvPr id="104865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2"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3"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4"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kumimoji="0" lang="en-US"/>
              <a:t>Click to edit Master title style</a:t>
            </a:r>
          </a:p>
        </p:txBody>
      </p:sp>
      <p:sp>
        <p:nvSpPr>
          <p:cNvPr id="104867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4" name="Date Placeholder 3"/>
          <p:cNvSpPr>
            <a:spLocks noGrp="1"/>
          </p:cNvSpPr>
          <p:nvPr>
            <p:ph type="dt" sz="half" idx="10"/>
          </p:nvPr>
        </p:nvSpPr>
        <p:spPr/>
        <p:txBody>
          <a:bodyPr/>
          <a:lstStyle/>
          <a:p>
            <a:fld id="{539A3B33-C0B7-41A2-B02D-6B795B806535}" type="datetime3">
              <a:rPr lang="en-US" smtClean="0"/>
              <a:t>3 December 2024</a:t>
            </a:fld>
            <a:endParaRPr lang="en-US"/>
          </a:p>
        </p:txBody>
      </p:sp>
      <p:sp>
        <p:nvSpPr>
          <p:cNvPr id="1048675" name="Footer Placeholder 4"/>
          <p:cNvSpPr>
            <a:spLocks noGrp="1"/>
          </p:cNvSpPr>
          <p:nvPr>
            <p:ph type="ftr" sz="quarter" idx="11"/>
          </p:nvPr>
        </p:nvSpPr>
        <p:spPr/>
        <p:txBody>
          <a:bodyPr/>
          <a:lstStyle/>
          <a:p>
            <a:r>
              <a:rPr lang="en-US"/>
              <a:t>EGB1201 – JAVA PROGRAMMING –PROJECT REVIEW 2 </a:t>
            </a:r>
          </a:p>
        </p:txBody>
      </p:sp>
      <p:sp>
        <p:nvSpPr>
          <p:cNvPr id="1048676" name="Slide Number Placeholder 5"/>
          <p:cNvSpPr>
            <a:spLocks noGrp="1"/>
          </p:cNvSpPr>
          <p:nvPr>
            <p:ph type="sldNum" sz="quarter" idx="12"/>
          </p:nvPr>
        </p:nvSpPr>
        <p:spPr/>
        <p:txBody>
          <a:bodyPr/>
          <a:lstStyle/>
          <a:p>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5"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1048656"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7" name="Date Placeholder 3"/>
          <p:cNvSpPr>
            <a:spLocks noGrp="1"/>
          </p:cNvSpPr>
          <p:nvPr>
            <p:ph type="dt" sz="half" idx="10"/>
          </p:nvPr>
        </p:nvSpPr>
        <p:spPr/>
        <p:txBody>
          <a:bodyPr/>
          <a:lstStyle/>
          <a:p>
            <a:fld id="{11E726FA-2B63-4917-AB28-C983D9D4464F}" type="datetime3">
              <a:rPr lang="en-US" smtClean="0"/>
              <a:t>3 December 2024</a:t>
            </a:fld>
            <a:endParaRPr lang="en-US"/>
          </a:p>
        </p:txBody>
      </p:sp>
      <p:sp>
        <p:nvSpPr>
          <p:cNvPr id="1048658" name="Footer Placeholder 4"/>
          <p:cNvSpPr>
            <a:spLocks noGrp="1"/>
          </p:cNvSpPr>
          <p:nvPr>
            <p:ph type="ftr" sz="quarter" idx="11"/>
          </p:nvPr>
        </p:nvSpPr>
        <p:spPr/>
        <p:txBody>
          <a:bodyPr/>
          <a:lstStyle/>
          <a:p>
            <a:r>
              <a:rPr lang="en-US"/>
              <a:t>EGB1201 – JAVA PROGRAMMING –PROJECT REVIEW 2 </a:t>
            </a:r>
          </a:p>
        </p:txBody>
      </p:sp>
      <p:sp>
        <p:nvSpPr>
          <p:cNvPr id="1048659" name="Slide Number Placeholder 5"/>
          <p:cNvSpPr>
            <a:spLocks noGrp="1"/>
          </p:cNvSpPr>
          <p:nvPr>
            <p:ph type="sldNum" sz="quarter" idx="12"/>
          </p:nvPr>
        </p:nvSpPr>
        <p:spPr/>
        <p:txBody>
          <a:bodyPr/>
          <a:lstStyle/>
          <a:p>
            <a:fld id="{B1E085C4-C07B-4C80-B337-90438D59D3CD}" type="slidenum">
              <a:rPr lang="en-US" altLang="en-US" smtClean="0"/>
              <a:t>‹#›</a:t>
            </a:fld>
            <a:endParaRPr lang="en-US" altLang="en-US"/>
          </a:p>
        </p:txBody>
      </p:sp>
      <p:sp>
        <p:nvSpPr>
          <p:cNvPr id="1048660"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661"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2"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kumimoji="0" lang="en-US"/>
              <a:t>Click to edit Master title style</a:t>
            </a:r>
          </a:p>
        </p:txBody>
      </p:sp>
      <p:sp>
        <p:nvSpPr>
          <p:cNvPr id="1048599" name="Date Placeholder 3"/>
          <p:cNvSpPr>
            <a:spLocks noGrp="1"/>
          </p:cNvSpPr>
          <p:nvPr>
            <p:ph type="dt" sz="half" idx="10"/>
          </p:nvPr>
        </p:nvSpPr>
        <p:spPr/>
        <p:txBody>
          <a:bodyPr/>
          <a:lstStyle/>
          <a:p>
            <a:fld id="{B6A9C998-94AD-4592-8E0C-5C5705351BB2}" type="datetime3">
              <a:rPr lang="en-US" smtClean="0"/>
              <a:t>3 December 2024</a:t>
            </a:fld>
            <a:endParaRPr lang="en-US"/>
          </a:p>
        </p:txBody>
      </p:sp>
      <p:sp>
        <p:nvSpPr>
          <p:cNvPr id="1048600" name="Footer Placeholder 4"/>
          <p:cNvSpPr>
            <a:spLocks noGrp="1"/>
          </p:cNvSpPr>
          <p:nvPr>
            <p:ph type="ftr" sz="quarter" idx="11"/>
          </p:nvPr>
        </p:nvSpPr>
        <p:spPr/>
        <p:txBody>
          <a:bodyPr/>
          <a:lstStyle/>
          <a:p>
            <a:r>
              <a:rPr lang="en-US"/>
              <a:t>EGB1201 – JAVA PROGRAMMING –PROJECT REVIEW 2 </a:t>
            </a:r>
          </a:p>
        </p:txBody>
      </p:sp>
      <p:sp>
        <p:nvSpPr>
          <p:cNvPr id="1048601" name="Slide Number Placeholder 5"/>
          <p:cNvSpPr>
            <a:spLocks noGrp="1"/>
          </p:cNvSpPr>
          <p:nvPr>
            <p:ph type="sldNum" sz="quarter" idx="12"/>
          </p:nvPr>
        </p:nvSpPr>
        <p:spPr/>
        <p:txBody>
          <a:bodyPr/>
          <a:lstStyle/>
          <a:p>
            <a:fld id="{0E14ABD8-B1EB-4C07-9937-C8C4E38BDF00}" type="slidenum">
              <a:rPr lang="en-US" altLang="en-US" smtClean="0"/>
              <a:t>‹#›</a:t>
            </a:fld>
            <a:endParaRPr lang="en-US" altLang="en-US"/>
          </a:p>
        </p:txBody>
      </p:sp>
      <p:sp>
        <p:nvSpPr>
          <p:cNvPr id="1048602"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1048678"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79" name="Date Placeholder 3"/>
          <p:cNvSpPr>
            <a:spLocks noGrp="1"/>
          </p:cNvSpPr>
          <p:nvPr>
            <p:ph type="dt" sz="half" idx="10"/>
          </p:nvPr>
        </p:nvSpPr>
        <p:spPr>
          <a:xfrm>
            <a:off x="6400800" y="4766310"/>
            <a:ext cx="2286000" cy="274320"/>
          </a:xfrm>
        </p:spPr>
        <p:txBody>
          <a:bodyPr/>
          <a:lstStyle/>
          <a:p>
            <a:fld id="{E8339EB3-ACA5-47FD-8BD1-3F380C79EF14}" type="datetime3">
              <a:rPr lang="en-US" smtClean="0"/>
              <a:t>3 December 2024</a:t>
            </a:fld>
            <a:endParaRPr lang="en-US"/>
          </a:p>
        </p:txBody>
      </p:sp>
      <p:sp>
        <p:nvSpPr>
          <p:cNvPr id="1048680" name="Footer Placeholder 4"/>
          <p:cNvSpPr>
            <a:spLocks noGrp="1"/>
          </p:cNvSpPr>
          <p:nvPr>
            <p:ph type="ftr" sz="quarter" idx="11"/>
          </p:nvPr>
        </p:nvSpPr>
        <p:spPr>
          <a:xfrm>
            <a:off x="2898648" y="4766310"/>
            <a:ext cx="3474720" cy="274320"/>
          </a:xfrm>
        </p:spPr>
        <p:txBody>
          <a:bodyPr/>
          <a:lstStyle/>
          <a:p>
            <a:r>
              <a:rPr lang="en-US"/>
              <a:t>EGB1201 – JAVA PROGRAMMING –PROJECT REVIEW 2 </a:t>
            </a:r>
          </a:p>
        </p:txBody>
      </p:sp>
      <p:sp>
        <p:nvSpPr>
          <p:cNvPr id="1048681" name="Slide Number Placeholder 5"/>
          <p:cNvSpPr>
            <a:spLocks noGrp="1"/>
          </p:cNvSpPr>
          <p:nvPr>
            <p:ph type="sldNum" sz="quarter" idx="12"/>
          </p:nvPr>
        </p:nvSpPr>
        <p:spPr>
          <a:xfrm>
            <a:off x="1069848" y="4766310"/>
            <a:ext cx="1520952" cy="274320"/>
          </a:xfrm>
        </p:spPr>
        <p:txBody>
          <a:bodyPr/>
          <a:lstStyle/>
          <a:p>
            <a:fld id="{BEE0AD74-942B-45F6-8EEE-203197083F56}" type="slidenum">
              <a:rPr lang="en-US" altLang="en-US" smtClean="0"/>
              <a:t>‹#›</a:t>
            </a:fld>
            <a:endParaRPr lang="en-US" altLang="en-US"/>
          </a:p>
        </p:txBody>
      </p:sp>
      <p:sp>
        <p:nvSpPr>
          <p:cNvPr id="1048682"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3"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84"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1048585" name="Date Placeholder 4"/>
          <p:cNvSpPr>
            <a:spLocks noGrp="1"/>
          </p:cNvSpPr>
          <p:nvPr>
            <p:ph type="dt" sz="half" idx="10"/>
          </p:nvPr>
        </p:nvSpPr>
        <p:spPr/>
        <p:txBody>
          <a:bodyPr/>
          <a:lstStyle/>
          <a:p>
            <a:fld id="{EB3BC824-8250-46A4-97E9-1A69B2F2FB25}" type="datetime3">
              <a:rPr lang="en-US" smtClean="0"/>
              <a:t>3 December 2024</a:t>
            </a:fld>
            <a:endParaRPr lang="en-US"/>
          </a:p>
        </p:txBody>
      </p:sp>
      <p:sp>
        <p:nvSpPr>
          <p:cNvPr id="1048586" name="Footer Placeholder 5"/>
          <p:cNvSpPr>
            <a:spLocks noGrp="1"/>
          </p:cNvSpPr>
          <p:nvPr>
            <p:ph type="ftr" sz="quarter" idx="11"/>
          </p:nvPr>
        </p:nvSpPr>
        <p:spPr/>
        <p:txBody>
          <a:bodyPr/>
          <a:lstStyle/>
          <a:p>
            <a:r>
              <a:rPr lang="en-US"/>
              <a:t>EGB1201 – JAVA PROGRAMMING –PROJECT REVIEW 2 </a:t>
            </a:r>
          </a:p>
        </p:txBody>
      </p:sp>
      <p:sp>
        <p:nvSpPr>
          <p:cNvPr id="1048587" name="Slide Number Placeholder 6"/>
          <p:cNvSpPr>
            <a:spLocks noGrp="1"/>
          </p:cNvSpPr>
          <p:nvPr>
            <p:ph type="sldNum" sz="quarter" idx="12"/>
          </p:nvPr>
        </p:nvSpPr>
        <p:spPr/>
        <p:txBody>
          <a:bodyPr/>
          <a:lstStyle/>
          <a:p>
            <a:fld id="{DB554FDC-F986-4516-81A3-5CBC9634E9C1}" type="slidenum">
              <a:rPr lang="en-US" altLang="en-US" smtClean="0"/>
              <a:t>‹#›</a:t>
            </a:fld>
            <a:endParaRPr lang="en-US" altLang="en-US"/>
          </a:p>
        </p:txBody>
      </p:sp>
      <p:sp>
        <p:nvSpPr>
          <p:cNvPr id="1048588"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9"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4" name="Title 1"/>
          <p:cNvSpPr>
            <a:spLocks noGrp="1"/>
          </p:cNvSpPr>
          <p:nvPr>
            <p:ph type="title"/>
          </p:nvPr>
        </p:nvSpPr>
        <p:spPr>
          <a:xfrm>
            <a:off x="457200" y="171450"/>
            <a:ext cx="8229600" cy="685800"/>
          </a:xfrm>
        </p:spPr>
        <p:txBody>
          <a:bodyPr anchor="ctr"/>
          <a:lstStyle/>
          <a:p>
            <a:r>
              <a:rPr kumimoji="0" lang="en-US"/>
              <a:t>Click to edit Master title style</a:t>
            </a:r>
          </a:p>
        </p:txBody>
      </p:sp>
      <p:sp>
        <p:nvSpPr>
          <p:cNvPr id="1048685"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86"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87" name="Date Placeholder 6"/>
          <p:cNvSpPr>
            <a:spLocks noGrp="1"/>
          </p:cNvSpPr>
          <p:nvPr>
            <p:ph type="dt" sz="half" idx="10"/>
          </p:nvPr>
        </p:nvSpPr>
        <p:spPr/>
        <p:txBody>
          <a:bodyPr/>
          <a:lstStyle/>
          <a:p>
            <a:fld id="{1D371F4A-15B0-4739-9C96-5151473761C3}" type="datetime3">
              <a:rPr lang="en-US" smtClean="0"/>
              <a:t>3 December 2024</a:t>
            </a:fld>
            <a:endParaRPr lang="en-US"/>
          </a:p>
        </p:txBody>
      </p:sp>
      <p:sp>
        <p:nvSpPr>
          <p:cNvPr id="1048688" name="Footer Placeholder 7"/>
          <p:cNvSpPr>
            <a:spLocks noGrp="1"/>
          </p:cNvSpPr>
          <p:nvPr>
            <p:ph type="ftr" sz="quarter" idx="11"/>
          </p:nvPr>
        </p:nvSpPr>
        <p:spPr/>
        <p:txBody>
          <a:bodyPr/>
          <a:lstStyle/>
          <a:p>
            <a:r>
              <a:rPr lang="en-US"/>
              <a:t>EGB1201 – JAVA PROGRAMMING –PROJECT REVIEW 2 </a:t>
            </a:r>
          </a:p>
        </p:txBody>
      </p:sp>
      <p:sp>
        <p:nvSpPr>
          <p:cNvPr id="1048689" name="Slide Number Placeholder 8"/>
          <p:cNvSpPr>
            <a:spLocks noGrp="1"/>
          </p:cNvSpPr>
          <p:nvPr>
            <p:ph type="sldNum" sz="quarter" idx="12"/>
          </p:nvPr>
        </p:nvSpPr>
        <p:spPr/>
        <p:txBody>
          <a:bodyPr/>
          <a:lstStyle/>
          <a:p>
            <a:fld id="{02A63921-D0A8-45BD-ADF0-24CC5F135FEC}" type="slidenum">
              <a:rPr lang="en-US" altLang="en-US" smtClean="0"/>
              <a:t>‹#›</a:t>
            </a:fld>
            <a:endParaRPr lang="en-US" altLang="en-US"/>
          </a:p>
        </p:txBody>
      </p:sp>
      <p:sp>
        <p:nvSpPr>
          <p:cNvPr id="1048690"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1"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8"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1048639" name="Date Placeholder 2"/>
          <p:cNvSpPr>
            <a:spLocks noGrp="1"/>
          </p:cNvSpPr>
          <p:nvPr>
            <p:ph type="dt" sz="half" idx="10"/>
          </p:nvPr>
        </p:nvSpPr>
        <p:spPr/>
        <p:txBody>
          <a:bodyPr/>
          <a:lstStyle/>
          <a:p>
            <a:fld id="{66B05E16-91CD-4D24-9E72-745C6AD013E1}" type="datetime3">
              <a:rPr lang="en-US" smtClean="0"/>
              <a:t>3 December 2024</a:t>
            </a:fld>
            <a:endParaRPr lang="en-US"/>
          </a:p>
        </p:txBody>
      </p:sp>
      <p:sp>
        <p:nvSpPr>
          <p:cNvPr id="1048640" name="Footer Placeholder 3"/>
          <p:cNvSpPr>
            <a:spLocks noGrp="1"/>
          </p:cNvSpPr>
          <p:nvPr>
            <p:ph type="ftr" sz="quarter" idx="11"/>
          </p:nvPr>
        </p:nvSpPr>
        <p:spPr/>
        <p:txBody>
          <a:bodyPr/>
          <a:lstStyle/>
          <a:p>
            <a:r>
              <a:rPr lang="en-US"/>
              <a:t>EGB1201 – JAVA PROGRAMMING –PROJECT REVIEW 2 </a:t>
            </a:r>
          </a:p>
        </p:txBody>
      </p:sp>
      <p:sp>
        <p:nvSpPr>
          <p:cNvPr id="1048641" name="Slide Number Placeholder 4"/>
          <p:cNvSpPr>
            <a:spLocks noGrp="1"/>
          </p:cNvSpPr>
          <p:nvPr>
            <p:ph type="sldNum" sz="quarter" idx="12"/>
          </p:nvPr>
        </p:nvSpPr>
        <p:spPr/>
        <p:txBody>
          <a:bodyPr/>
          <a:lstStyle/>
          <a:p>
            <a:fld id="{4CE540F1-D866-4735-9E65-A1952EADD02D}" type="slidenum">
              <a:rPr lang="en-US" altLang="en-US" smtClean="0"/>
              <a:t>‹#›</a:t>
            </a:fld>
            <a:endParaRPr lang="en-US" altLang="en-US"/>
          </a:p>
        </p:txBody>
      </p:sp>
      <p:sp>
        <p:nvSpPr>
          <p:cNvPr id="1048642"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445D060A-EFD9-4B22-932C-C42B599DBAF2}" type="datetime3">
              <a:rPr lang="en-US" smtClean="0"/>
              <a:t>3 December 2024</a:t>
            </a:fld>
            <a:endParaRPr lang="en-US"/>
          </a:p>
        </p:txBody>
      </p:sp>
      <p:sp>
        <p:nvSpPr>
          <p:cNvPr id="1048693" name="Footer Placeholder 2"/>
          <p:cNvSpPr>
            <a:spLocks noGrp="1"/>
          </p:cNvSpPr>
          <p:nvPr>
            <p:ph type="ftr" sz="quarter" idx="11"/>
          </p:nvPr>
        </p:nvSpPr>
        <p:spPr/>
        <p:txBody>
          <a:bodyPr/>
          <a:lstStyle/>
          <a:p>
            <a:r>
              <a:rPr lang="en-US"/>
              <a:t>EGB1201 – JAVA PROGRAMMING –PROJECT REVIEW 2 </a:t>
            </a:r>
          </a:p>
        </p:txBody>
      </p:sp>
      <p:sp>
        <p:nvSpPr>
          <p:cNvPr id="1048694" name="Slide Number Placeholder 3"/>
          <p:cNvSpPr>
            <a:spLocks noGrp="1"/>
          </p:cNvSpPr>
          <p:nvPr>
            <p:ph type="sldNum" sz="quarter" idx="12"/>
          </p:nvPr>
        </p:nvSpPr>
        <p:spPr/>
        <p:txBody>
          <a:bodyPr/>
          <a:lstStyle/>
          <a:p>
            <a:fld id="{2571F5BB-190B-45BA-B754-2541F8CA6F46}" type="slidenum">
              <a:rPr lang="en-US" altLang="en-US" smtClean="0"/>
              <a:t>‹#›</a:t>
            </a:fld>
            <a:endParaRPr lang="en-US" altLang="en-US"/>
          </a:p>
        </p:txBody>
      </p:sp>
      <p:sp>
        <p:nvSpPr>
          <p:cNvPr id="104869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69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1048698"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99" name="Date Placeholder 4"/>
          <p:cNvSpPr>
            <a:spLocks noGrp="1"/>
          </p:cNvSpPr>
          <p:nvPr>
            <p:ph type="dt" sz="half" idx="10"/>
          </p:nvPr>
        </p:nvSpPr>
        <p:spPr/>
        <p:txBody>
          <a:bodyPr/>
          <a:lstStyle/>
          <a:p>
            <a:fld id="{60C5E58A-366D-42D7-BE35-2A21803AE55F}" type="datetime3">
              <a:rPr lang="en-US" smtClean="0"/>
              <a:t>3 December 2024</a:t>
            </a:fld>
            <a:endParaRPr lang="en-US"/>
          </a:p>
        </p:txBody>
      </p:sp>
      <p:sp>
        <p:nvSpPr>
          <p:cNvPr id="1048700" name="Footer Placeholder 5"/>
          <p:cNvSpPr>
            <a:spLocks noGrp="1"/>
          </p:cNvSpPr>
          <p:nvPr>
            <p:ph type="ftr" sz="quarter" idx="11"/>
          </p:nvPr>
        </p:nvSpPr>
        <p:spPr/>
        <p:txBody>
          <a:bodyPr/>
          <a:lstStyle/>
          <a:p>
            <a:r>
              <a:rPr lang="en-US"/>
              <a:t>EGB1201 – JAVA PROGRAMMING –PROJECT REVIEW 2 </a:t>
            </a:r>
          </a:p>
        </p:txBody>
      </p:sp>
      <p:sp>
        <p:nvSpPr>
          <p:cNvPr id="1048701" name="Slide Number Placeholder 6"/>
          <p:cNvSpPr>
            <a:spLocks noGrp="1"/>
          </p:cNvSpPr>
          <p:nvPr>
            <p:ph type="sldNum" sz="quarter" idx="12"/>
          </p:nvPr>
        </p:nvSpPr>
        <p:spPr/>
        <p:txBody>
          <a:bodyPr/>
          <a:lstStyle/>
          <a:p>
            <a:fld id="{4B3D1EAA-7E8D-49EA-BCBB-3C5BA424400D}" type="slidenum">
              <a:rPr lang="en-US" altLang="en-US" smtClean="0"/>
              <a:t>‹#›</a:t>
            </a:fld>
            <a:endParaRPr lang="en-US" altLang="en-US"/>
          </a:p>
        </p:txBody>
      </p:sp>
      <p:sp>
        <p:nvSpPr>
          <p:cNvPr id="1048702"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703"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704"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5"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1048664"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1048665"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66" name="Date Placeholder 4"/>
          <p:cNvSpPr>
            <a:spLocks noGrp="1"/>
          </p:cNvSpPr>
          <p:nvPr>
            <p:ph type="dt" sz="half" idx="10"/>
          </p:nvPr>
        </p:nvSpPr>
        <p:spPr/>
        <p:txBody>
          <a:bodyPr/>
          <a:lstStyle/>
          <a:p>
            <a:fld id="{99D38484-2184-434F-AC88-29FFE4A0AA9F}" type="datetime3">
              <a:rPr lang="en-US" smtClean="0"/>
              <a:t>3 December 2024</a:t>
            </a:fld>
            <a:endParaRPr lang="en-US"/>
          </a:p>
        </p:txBody>
      </p:sp>
      <p:sp>
        <p:nvSpPr>
          <p:cNvPr id="1048667" name="Footer Placeholder 5"/>
          <p:cNvSpPr>
            <a:spLocks noGrp="1"/>
          </p:cNvSpPr>
          <p:nvPr>
            <p:ph type="ftr" sz="quarter" idx="11"/>
          </p:nvPr>
        </p:nvSpPr>
        <p:spPr/>
        <p:txBody>
          <a:bodyPr/>
          <a:lstStyle/>
          <a:p>
            <a:r>
              <a:rPr lang="en-US"/>
              <a:t>EGB1201 – JAVA PROGRAMMING –PROJECT REVIEW 2 </a:t>
            </a:r>
          </a:p>
        </p:txBody>
      </p:sp>
      <p:sp>
        <p:nvSpPr>
          <p:cNvPr id="1048668" name="Slide Number Placeholder 6"/>
          <p:cNvSpPr>
            <a:spLocks noGrp="1"/>
          </p:cNvSpPr>
          <p:nvPr>
            <p:ph type="sldNum" sz="quarter" idx="12"/>
          </p:nvPr>
        </p:nvSpPr>
        <p:spPr/>
        <p:txBody>
          <a:bodyPr/>
          <a:lstStyle/>
          <a:p>
            <a:fld id="{7B93E55C-A662-4067-BE20-A4D82E579A38}" type="slidenum">
              <a:rPr lang="en-US" altLang="en-US" smtClean="0"/>
              <a:t>‹#›</a:t>
            </a:fld>
            <a:endParaRPr lang="en-US" altLang="en-US"/>
          </a:p>
        </p:txBody>
      </p:sp>
      <p:sp>
        <p:nvSpPr>
          <p:cNvPr id="1048669"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670"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1"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048577"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fld id="{F2B7BAF5-5BC0-49B1-9197-CD06326EE3BE}" type="datetime3">
              <a:rPr lang="en-US" smtClean="0"/>
              <a:t>3 December 2024</a:t>
            </a:fld>
            <a:endParaRPr lang="en-US"/>
          </a:p>
        </p:txBody>
      </p:sp>
      <p:sp>
        <p:nvSpPr>
          <p:cNvPr id="1048579"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r>
              <a:rPr lang="en-US"/>
              <a:t>EGB1201 – JAVA PROGRAMMING –PROJECT REVIEW 2 </a:t>
            </a:r>
          </a:p>
        </p:txBody>
      </p:sp>
      <p:sp>
        <p:nvSpPr>
          <p:cNvPr id="1048580"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fld id="{D78D2778-B29C-49DB-A26C-44F5760A332D}" type="slidenum">
              <a:rPr lang="en-US" altLang="en-US" smtClean="0"/>
              <a:t>‹#›</a:t>
            </a:fld>
            <a:endParaRPr lang="en-US" altLang="en-US"/>
          </a:p>
        </p:txBody>
      </p:sp>
      <p:sp>
        <p:nvSpPr>
          <p:cNvPr id="1048581"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48583"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1" y="0"/>
            <a:ext cx="9144001" cy="1123950"/>
          </a:xfrm>
          <a:solidFill>
            <a:schemeClr val="bg2">
              <a:lumMod val="75000"/>
            </a:schemeClr>
          </a:solidFill>
          <a:ln>
            <a:solidFill>
              <a:schemeClr val="tx1"/>
            </a:solidFill>
          </a:ln>
        </p:spPr>
        <p:txBody>
          <a:bodyPr>
            <a:normAutofit/>
          </a:bodyPr>
          <a:lstStyle/>
          <a:p>
            <a:pPr algn="ct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1048591" name="Footer Placeholder 4"/>
          <p:cNvSpPr txBox="1"/>
          <p:nvPr/>
        </p:nvSpPr>
        <p:spPr>
          <a:xfrm>
            <a:off x="762000" y="1123950"/>
            <a:ext cx="7772400" cy="3733800"/>
          </a:xfrm>
          <a:prstGeom prst="rect">
            <a:avLst/>
          </a:prstGeom>
        </p:spPr>
        <p:txBody>
          <a:bodyPr vert="horz" lIns="45720" t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r>
              <a:rPr lang="en-US" sz="2500" b="1" dirty="0">
                <a:solidFill>
                  <a:schemeClr val="tx1"/>
                </a:solidFill>
                <a:latin typeface="Times New Roman" pitchFamily="18" charset="0"/>
                <a:cs typeface="Times New Roman" pitchFamily="18" charset="0"/>
              </a:rPr>
              <a:t>Department of Artificial Intelligence and Data Science</a:t>
            </a:r>
          </a:p>
          <a:p>
            <a:pPr algn="ctr"/>
            <a:r>
              <a:rPr lang="en-US" sz="2500" b="1" dirty="0">
                <a:solidFill>
                  <a:schemeClr val="tx1"/>
                </a:solidFill>
                <a:latin typeface="Times New Roman" pitchFamily="18" charset="0"/>
                <a:cs typeface="Times New Roman" pitchFamily="18" charset="0"/>
              </a:rPr>
              <a:t>Academic Year: 2024 – 2025 (Odd Semester)</a:t>
            </a:r>
          </a:p>
          <a:p>
            <a:pPr algn="ctr"/>
            <a:endParaRPr lang="en-US" sz="2500" b="1" dirty="0">
              <a:solidFill>
                <a:schemeClr val="tx1"/>
              </a:solidFill>
              <a:latin typeface="Times New Roman" pitchFamily="18" charset="0"/>
              <a:cs typeface="Times New Roman" pitchFamily="18" charset="0"/>
            </a:endParaRPr>
          </a:p>
          <a:p>
            <a:r>
              <a:rPr lang="en-US" sz="2500" b="1" dirty="0">
                <a:solidFill>
                  <a:schemeClr val="tx1"/>
                </a:solidFill>
                <a:latin typeface="Times New Roman"/>
                <a:cs typeface="Times New Roman"/>
              </a:rPr>
              <a:t>Register Number</a:t>
            </a:r>
            <a:r>
              <a:rPr lang="en-US" alt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a:t>
            </a:r>
            <a:r>
              <a:rPr lang="en-US" alt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2303811724322</a:t>
            </a:r>
            <a:r>
              <a:rPr lang="en-IN" sz="2500" b="1" dirty="0">
                <a:solidFill>
                  <a:schemeClr val="tx1"/>
                </a:solidFill>
                <a:latin typeface="Times New Roman"/>
                <a:cs typeface="Times New Roman"/>
              </a:rPr>
              <a:t>118</a:t>
            </a:r>
            <a:endParaRPr lang="zh-CN" altLang="en-US" dirty="0">
              <a:solidFill>
                <a:schemeClr val="tx1"/>
              </a:solidFill>
              <a:latin typeface="Times New Roman"/>
              <a:cs typeface="Times New Roman"/>
            </a:endParaRPr>
          </a:p>
          <a:p>
            <a:r>
              <a:rPr lang="en-US" sz="2500" b="1" dirty="0">
                <a:solidFill>
                  <a:schemeClr val="tx1"/>
                </a:solidFill>
                <a:latin typeface="Times New Roman"/>
                <a:cs typeface="Times New Roman"/>
              </a:rPr>
              <a:t>Name			                	 : </a:t>
            </a:r>
            <a:r>
              <a:rPr lang="en-US" altLang="en-IN" sz="2500" b="1" dirty="0">
                <a:solidFill>
                  <a:schemeClr val="tx1"/>
                </a:solidFill>
                <a:latin typeface="Times New Roman"/>
                <a:cs typeface="Times New Roman"/>
              </a:rPr>
              <a:t> VAISHALI A </a:t>
            </a:r>
            <a:endParaRPr lang="zh-CN" altLang="en-US" dirty="0">
              <a:solidFill>
                <a:schemeClr val="tx1"/>
              </a:solidFill>
              <a:latin typeface="Times New Roman"/>
              <a:ea typeface="华文新魏" panose="02010800040101010101" pitchFamily="2" charset="-122"/>
              <a:cs typeface="Times New Roman"/>
            </a:endParaRPr>
          </a:p>
          <a:p>
            <a:r>
              <a:rPr lang="en-US" sz="2500" b="1" dirty="0">
                <a:solidFill>
                  <a:schemeClr val="tx1"/>
                </a:solidFill>
                <a:latin typeface="Times New Roman"/>
                <a:cs typeface="Times New Roman"/>
              </a:rPr>
              <a:t>Year			         		 :</a:t>
            </a:r>
            <a:r>
              <a:rPr lang="en-US" alt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a:t>
            </a:r>
            <a:r>
              <a:rPr lang="en-US" sz="2500" b="1" dirty="0" err="1">
                <a:solidFill>
                  <a:schemeClr val="tx1"/>
                </a:solidFill>
                <a:latin typeface="Times New Roman"/>
                <a:cs typeface="Times New Roman"/>
              </a:rPr>
              <a:t>IInd</a:t>
            </a:r>
            <a:r>
              <a:rPr lang="en-US" sz="2500" b="1" dirty="0">
                <a:solidFill>
                  <a:schemeClr val="tx1"/>
                </a:solidFill>
                <a:latin typeface="Times New Roman"/>
                <a:cs typeface="Times New Roman"/>
              </a:rPr>
              <a:t> YEAR</a:t>
            </a:r>
            <a:endParaRPr lang="zh-CN" altLang="en-US" dirty="0">
              <a:solidFill>
                <a:schemeClr val="tx1"/>
              </a:solidFill>
              <a:latin typeface="Times New Roman"/>
              <a:ea typeface="华文新魏"/>
              <a:cs typeface="Times New Roman"/>
            </a:endParaRPr>
          </a:p>
          <a:p>
            <a:r>
              <a:rPr lang="en-US" sz="2500" b="1" dirty="0">
                <a:solidFill>
                  <a:schemeClr val="tx1"/>
                </a:solidFill>
                <a:latin typeface="Times New Roman"/>
                <a:cs typeface="Times New Roman"/>
              </a:rPr>
              <a:t>Semester			            </a:t>
            </a:r>
            <a:r>
              <a:rPr 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a:t>
            </a:r>
            <a:r>
              <a:rPr lang="en-US" altLang="en-IN" sz="2500" b="1" dirty="0">
                <a:solidFill>
                  <a:schemeClr val="tx1"/>
                </a:solidFill>
                <a:latin typeface="Times New Roman"/>
                <a:cs typeface="Times New Roman"/>
              </a:rPr>
              <a:t> </a:t>
            </a:r>
            <a:r>
              <a:rPr lang="en-US" sz="2500" b="1" dirty="0">
                <a:solidFill>
                  <a:schemeClr val="tx1"/>
                </a:solidFill>
                <a:latin typeface="Times New Roman"/>
                <a:cs typeface="Times New Roman"/>
              </a:rPr>
              <a:t>III</a:t>
            </a:r>
            <a:endParaRPr lang="zh-CN" altLang="en-US" dirty="0">
              <a:solidFill>
                <a:schemeClr val="tx1"/>
              </a:solidFill>
              <a:latin typeface="Times New Roman"/>
              <a:cs typeface="Times New Roman"/>
            </a:endParaRPr>
          </a:p>
          <a:p>
            <a:r>
              <a:rPr lang="en-US" sz="2500" b="1" dirty="0">
                <a:solidFill>
                  <a:schemeClr val="tx1"/>
                </a:solidFill>
                <a:latin typeface="Times New Roman"/>
                <a:cs typeface="Times New Roman"/>
              </a:rPr>
              <a:t>Section			</a:t>
            </a:r>
            <a:r>
              <a:rPr lang="en-US" alt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 </a:t>
            </a:r>
            <a:r>
              <a:rPr lang="en-US" altLang="en-IN" sz="2500" b="1" dirty="0">
                <a:solidFill>
                  <a:schemeClr val="tx1"/>
                </a:solidFill>
                <a:latin typeface="Times New Roman"/>
                <a:cs typeface="Times New Roman"/>
              </a:rPr>
              <a:t> B</a:t>
            </a:r>
            <a:endParaRPr lang="en-US" altLang="zh-CN" sz="2500" b="1" dirty="0">
              <a:solidFill>
                <a:schemeClr val="tx1"/>
              </a:solidFill>
              <a:latin typeface="Times New Roman"/>
              <a:cs typeface="Times New Roman"/>
            </a:endParaRPr>
          </a:p>
          <a:p>
            <a:r>
              <a:rPr lang="en-US" sz="2500" b="1" dirty="0">
                <a:solidFill>
                  <a:schemeClr val="tx1"/>
                </a:solidFill>
                <a:latin typeface="Times New Roman"/>
                <a:cs typeface="Times New Roman"/>
              </a:rPr>
              <a:t>Date			</a:t>
            </a:r>
            <a:r>
              <a:rPr lang="en-US" alt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a:t>
            </a:r>
            <a:r>
              <a:rPr 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a:t>
            </a:r>
            <a:r>
              <a:rPr lang="en-IN" sz="2500" b="1" dirty="0">
                <a:solidFill>
                  <a:schemeClr val="tx1"/>
                </a:solidFill>
                <a:latin typeface="Times New Roman"/>
                <a:cs typeface="Times New Roman"/>
              </a:rPr>
              <a:t> </a:t>
            </a:r>
            <a:r>
              <a:rPr lang="en-US" sz="2500" b="1" dirty="0">
                <a:solidFill>
                  <a:schemeClr val="tx1"/>
                </a:solidFill>
                <a:latin typeface="Times New Roman"/>
                <a:cs typeface="Times New Roman"/>
              </a:rPr>
              <a:t>: </a:t>
            </a:r>
            <a:r>
              <a:rPr lang="en-IN" sz="2500" b="1" dirty="0">
                <a:solidFill>
                  <a:schemeClr val="tx1"/>
                </a:solidFill>
                <a:latin typeface="Times New Roman"/>
                <a:cs typeface="Times New Roman"/>
              </a:rPr>
              <a:t>03</a:t>
            </a:r>
            <a:r>
              <a:rPr lang="en-US" sz="2500" b="1" dirty="0">
                <a:solidFill>
                  <a:schemeClr val="tx1"/>
                </a:solidFill>
                <a:latin typeface="Times New Roman"/>
                <a:cs typeface="Times New Roman"/>
              </a:rPr>
              <a:t>/1</a:t>
            </a:r>
            <a:r>
              <a:rPr lang="en-IN" sz="2500" b="1" dirty="0">
                <a:solidFill>
                  <a:schemeClr val="tx1"/>
                </a:solidFill>
                <a:latin typeface="Times New Roman"/>
                <a:cs typeface="Times New Roman"/>
              </a:rPr>
              <a:t>2</a:t>
            </a:r>
            <a:r>
              <a:rPr lang="en-US" sz="2500" b="1" dirty="0">
                <a:solidFill>
                  <a:schemeClr val="tx1"/>
                </a:solidFill>
                <a:latin typeface="Times New Roman"/>
                <a:cs typeface="Times New Roman"/>
              </a:rPr>
              <a:t>/24</a:t>
            </a:r>
            <a:endParaRPr lang="zh-CN" altLang="en-US" dirty="0">
              <a:solidFill>
                <a:schemeClr val="tx1"/>
              </a:solidFill>
              <a:latin typeface="Times New Roman"/>
              <a:cs typeface="Times New Roman"/>
            </a:endParaRPr>
          </a:p>
        </p:txBody>
      </p:sp>
      <p:sp>
        <p:nvSpPr>
          <p:cNvPr id="1048592" name="Slide Number Placeholder 3"/>
          <p:cNvSpPr>
            <a:spLocks noGrp="1"/>
          </p:cNvSpPr>
          <p:nvPr>
            <p:ph type="sldNum" sz="quarter" idx="12"/>
          </p:nvPr>
        </p:nvSpPr>
        <p:spPr/>
        <p:txBody>
          <a:bodyPr/>
          <a:lstStyle/>
          <a:p>
            <a:fld id="{DB554FDC-F986-4516-81A3-5CBC9634E9C1}" type="slidenum">
              <a:rPr lang="en-US" altLang="en-US" smtClean="0"/>
              <a:t>1</a:t>
            </a:fld>
            <a:endParaRPr lang="en-US" altLang="en-US"/>
          </a:p>
        </p:txBody>
      </p:sp>
      <p:sp>
        <p:nvSpPr>
          <p:cNvPr id="1048593" name="Footer Placeholder 4"/>
          <p:cNvSpPr>
            <a:spLocks noGrp="1"/>
          </p:cNvSpPr>
          <p:nvPr>
            <p:ph type="ftr" sz="quarter" idx="11"/>
          </p:nvPr>
        </p:nvSpPr>
        <p:spPr>
          <a:xfrm>
            <a:off x="1603248" y="4832980"/>
            <a:ext cx="4038600" cy="376237"/>
          </a:xfrm>
        </p:spPr>
        <p:txBody>
          <a:bodyPr/>
          <a:lstStyle/>
          <a:p>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4A057-E4F3-738A-60AF-56299CB4BD9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8F9EC1-9875-1610-565E-022E80A7E5C0}"/>
              </a:ext>
            </a:extLst>
          </p:cNvPr>
          <p:cNvSpPr>
            <a:spLocks noGrp="1"/>
          </p:cNvSpPr>
          <p:nvPr>
            <p:ph type="ftr" sz="quarter" idx="11"/>
          </p:nvPr>
        </p:nvSpPr>
        <p:spPr>
          <a:xfrm>
            <a:off x="2593848" y="4767263"/>
            <a:ext cx="3505200" cy="274320"/>
          </a:xfrm>
        </p:spPr>
        <p:txBody>
          <a:bodyPr/>
          <a:lstStyle/>
          <a:p>
            <a:r>
              <a:rPr lang="en-US" dirty="0"/>
              <a:t>CGB1201 – JAVA PROGRAMMING  </a:t>
            </a:r>
          </a:p>
        </p:txBody>
      </p:sp>
      <p:sp>
        <p:nvSpPr>
          <p:cNvPr id="4" name="Slide Number Placeholder 3">
            <a:extLst>
              <a:ext uri="{FF2B5EF4-FFF2-40B4-BE49-F238E27FC236}">
                <a16:creationId xmlns:a16="http://schemas.microsoft.com/office/drawing/2014/main" id="{F3BA37BD-8680-9031-7324-FBFCF5A5EE39}"/>
              </a:ext>
            </a:extLst>
          </p:cNvPr>
          <p:cNvSpPr>
            <a:spLocks noGrp="1"/>
          </p:cNvSpPr>
          <p:nvPr>
            <p:ph type="sldNum" sz="quarter" idx="12"/>
          </p:nvPr>
        </p:nvSpPr>
        <p:spPr/>
        <p:txBody>
          <a:bodyPr/>
          <a:lstStyle/>
          <a:p>
            <a:fld id="{0E14ABD8-B1EB-4C07-9937-C8C4E38BDF00}" type="slidenum">
              <a:rPr lang="en-US" altLang="en-US" smtClean="0"/>
              <a:t>10</a:t>
            </a:fld>
            <a:endParaRPr lang="en-US" altLang="en-US"/>
          </a:p>
        </p:txBody>
      </p:sp>
      <p:sp>
        <p:nvSpPr>
          <p:cNvPr id="5" name="Content Placeholder 4">
            <a:extLst>
              <a:ext uri="{FF2B5EF4-FFF2-40B4-BE49-F238E27FC236}">
                <a16:creationId xmlns:a16="http://schemas.microsoft.com/office/drawing/2014/main" id="{488239FF-FE8B-3472-4C7E-6BC38C16F9AE}"/>
              </a:ext>
            </a:extLst>
          </p:cNvPr>
          <p:cNvSpPr>
            <a:spLocks noGrp="1"/>
          </p:cNvSpPr>
          <p:nvPr>
            <p:ph sz="quarter" idx="1"/>
          </p:nvPr>
        </p:nvSpPr>
        <p:spPr>
          <a:xfrm>
            <a:off x="457200" y="914400"/>
            <a:ext cx="7815600" cy="3703320"/>
          </a:xfrm>
        </p:spPr>
        <p:txBody>
          <a:bodyPr>
            <a:normAutofit/>
          </a:bodyPr>
          <a:lstStyle/>
          <a:p>
            <a:pPr marL="0" indent="0">
              <a:lnSpc>
                <a:spcPct val="100000"/>
              </a:lnSpc>
              <a:buNone/>
            </a:pPr>
            <a:endParaRPr lang="en-IN" sz="4400" dirty="0">
              <a:latin typeface="Times New Roman"/>
              <a:cs typeface="Times New Roman"/>
            </a:endParaRPr>
          </a:p>
          <a:p>
            <a:endParaRPr lang="en-IN" dirty="0"/>
          </a:p>
        </p:txBody>
      </p:sp>
      <p:sp>
        <p:nvSpPr>
          <p:cNvPr id="6" name="Title 1">
            <a:extLst>
              <a:ext uri="{FF2B5EF4-FFF2-40B4-BE49-F238E27FC236}">
                <a16:creationId xmlns:a16="http://schemas.microsoft.com/office/drawing/2014/main" id="{72886D73-26EC-E1A6-E369-4DFF98B28738}"/>
              </a:ext>
            </a:extLst>
          </p:cNvPr>
          <p:cNvSpPr>
            <a:spLocks noGrp="1"/>
          </p:cNvSpPr>
          <p:nvPr>
            <p:ph type="title"/>
          </p:nvPr>
        </p:nvSpPr>
        <p:spPr>
          <a:xfrm>
            <a:off x="457200" y="172448"/>
            <a:ext cx="8229600" cy="556867"/>
          </a:xfrm>
          <a:solidFill>
            <a:schemeClr val="bg2">
              <a:lumMod val="75000"/>
            </a:schemeClr>
          </a:solidFill>
        </p:spPr>
        <p:txBody>
          <a:bodyPr>
            <a:noAutofit/>
          </a:bodyPr>
          <a:lstStyle/>
          <a:p>
            <a:pPr algn="ctr"/>
            <a:r>
              <a:rPr lang="en-US" b="1" dirty="0">
                <a:solidFill>
                  <a:schemeClr val="tx1"/>
                </a:solidFill>
                <a:latin typeface="Times New Roman" pitchFamily="18" charset="0"/>
                <a:cs typeface="Times New Roman" pitchFamily="18" charset="0"/>
              </a:rPr>
              <a:t>S</a:t>
            </a:r>
            <a:r>
              <a:rPr lang="en-IN" b="1" dirty="0" err="1">
                <a:solidFill>
                  <a:schemeClr val="tx1"/>
                </a:solidFill>
                <a:latin typeface="Times New Roman" pitchFamily="18" charset="0"/>
                <a:cs typeface="Times New Roman" pitchFamily="18" charset="0"/>
              </a:rPr>
              <a:t>ource</a:t>
            </a:r>
            <a:r>
              <a:rPr lang="en-IN" b="1" dirty="0">
                <a:solidFill>
                  <a:schemeClr val="tx1"/>
                </a:solidFill>
                <a:latin typeface="Times New Roman" pitchFamily="18" charset="0"/>
                <a:cs typeface="Times New Roman" pitchFamily="18" charset="0"/>
              </a:rPr>
              <a:t> Code</a:t>
            </a:r>
            <a:endParaRPr lang="en-US" b="1" dirty="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5C6A3B-79D7-59FF-78C9-58DF3668474B}"/>
              </a:ext>
            </a:extLst>
          </p:cNvPr>
          <p:cNvPicPr>
            <a:picLocks noChangeAspect="1"/>
          </p:cNvPicPr>
          <p:nvPr/>
        </p:nvPicPr>
        <p:blipFill>
          <a:blip r:embed="rId2"/>
          <a:stretch>
            <a:fillRect/>
          </a:stretch>
        </p:blipFill>
        <p:spPr>
          <a:xfrm>
            <a:off x="766721" y="1082520"/>
            <a:ext cx="3898959" cy="3535200"/>
          </a:xfrm>
          <a:prstGeom prst="rect">
            <a:avLst/>
          </a:prstGeom>
        </p:spPr>
      </p:pic>
      <p:pic>
        <p:nvPicPr>
          <p:cNvPr id="10" name="Picture 9">
            <a:extLst>
              <a:ext uri="{FF2B5EF4-FFF2-40B4-BE49-F238E27FC236}">
                <a16:creationId xmlns:a16="http://schemas.microsoft.com/office/drawing/2014/main" id="{A9DF340B-A588-C315-BF3A-F2052D4E2560}"/>
              </a:ext>
            </a:extLst>
          </p:cNvPr>
          <p:cNvPicPr>
            <a:picLocks noChangeAspect="1"/>
          </p:cNvPicPr>
          <p:nvPr/>
        </p:nvPicPr>
        <p:blipFill>
          <a:blip r:embed="rId3"/>
          <a:stretch>
            <a:fillRect/>
          </a:stretch>
        </p:blipFill>
        <p:spPr>
          <a:xfrm>
            <a:off x="4975200" y="1063943"/>
            <a:ext cx="3801600" cy="3553777"/>
          </a:xfrm>
          <a:prstGeom prst="rect">
            <a:avLst/>
          </a:prstGeom>
        </p:spPr>
      </p:pic>
    </p:spTree>
    <p:extLst>
      <p:ext uri="{BB962C8B-B14F-4D97-AF65-F5344CB8AC3E}">
        <p14:creationId xmlns:p14="http://schemas.microsoft.com/office/powerpoint/2010/main" val="168978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Results and Discussion</a:t>
            </a:r>
            <a:endParaRPr lang="en-US" b="1">
              <a:solidFill>
                <a:schemeClr val="tx1"/>
              </a:solidFill>
              <a:latin typeface="Times New Roman" pitchFamily="18" charset="0"/>
              <a:cs typeface="Times New Roman" pitchFamily="18" charset="0"/>
            </a:endParaRPr>
          </a:p>
        </p:txBody>
      </p:sp>
      <p:sp>
        <p:nvSpPr>
          <p:cNvPr id="1048632" name="Slide Number Placeholder 3"/>
          <p:cNvSpPr>
            <a:spLocks noGrp="1"/>
          </p:cNvSpPr>
          <p:nvPr>
            <p:ph type="sldNum" sz="quarter" idx="12"/>
          </p:nvPr>
        </p:nvSpPr>
        <p:spPr/>
        <p:txBody>
          <a:bodyPr/>
          <a:lstStyle/>
          <a:p>
            <a:fld id="{0E14ABD8-B1EB-4C07-9937-C8C4E38BDF00}" type="slidenum">
              <a:rPr lang="en-US" altLang="en-US" smtClean="0"/>
              <a:t>11</a:t>
            </a:fld>
            <a:endParaRPr lang="en-US" altLang="en-US"/>
          </a:p>
        </p:txBody>
      </p:sp>
      <p:sp>
        <p:nvSpPr>
          <p:cNvPr id="1048633" name="Footer Placeholder 4"/>
          <p:cNvSpPr>
            <a:spLocks noGrp="1"/>
          </p:cNvSpPr>
          <p:nvPr>
            <p:ph type="ftr" sz="quarter" idx="11"/>
          </p:nvPr>
        </p:nvSpPr>
        <p:spPr>
          <a:xfrm>
            <a:off x="2699925" y="4767263"/>
            <a:ext cx="4038600" cy="376237"/>
          </a:xfrm>
        </p:spPr>
        <p:txBody>
          <a:bodyPr/>
          <a:lstStyle/>
          <a:p>
            <a:pPr algn="ctr"/>
            <a:r>
              <a:rPr lang="en-US" sz="1200" dirty="0">
                <a:latin typeface="Times New Roman" pitchFamily="18" charset="0"/>
                <a:cs typeface="Times New Roman" pitchFamily="18" charset="0"/>
              </a:rPr>
              <a:t>CGB1201 – JAVA PROGRAMMING </a:t>
            </a:r>
          </a:p>
        </p:txBody>
      </p:sp>
      <p:pic>
        <p:nvPicPr>
          <p:cNvPr id="2" name="Picture 1" descr="A screenshot of a computer&#10;&#10;Description automatically generated">
            <a:extLst>
              <a:ext uri="{FF2B5EF4-FFF2-40B4-BE49-F238E27FC236}">
                <a16:creationId xmlns:a16="http://schemas.microsoft.com/office/drawing/2014/main" id="{2C13499F-53AA-2EE7-7D3B-62385465D5F8}"/>
              </a:ext>
            </a:extLst>
          </p:cNvPr>
          <p:cNvPicPr>
            <a:picLocks noChangeAspect="1"/>
          </p:cNvPicPr>
          <p:nvPr/>
        </p:nvPicPr>
        <p:blipFill>
          <a:blip r:embed="rId2"/>
          <a:srcRect l="72" t="1903" b="45161"/>
          <a:stretch/>
        </p:blipFill>
        <p:spPr>
          <a:xfrm>
            <a:off x="702706" y="1648306"/>
            <a:ext cx="7514567" cy="23188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Conclusion</a:t>
            </a:r>
            <a:endParaRPr lang="en-US" b="1">
              <a:solidFill>
                <a:schemeClr val="tx1"/>
              </a:solidFill>
              <a:latin typeface="Times New Roman" pitchFamily="18" charset="0"/>
              <a:cs typeface="Times New Roman" pitchFamily="18" charset="0"/>
            </a:endParaRPr>
          </a:p>
        </p:txBody>
      </p:sp>
      <p:sp>
        <p:nvSpPr>
          <p:cNvPr id="1048635" name="Slide Number Placeholder 3"/>
          <p:cNvSpPr>
            <a:spLocks noGrp="1"/>
          </p:cNvSpPr>
          <p:nvPr>
            <p:ph type="sldNum" sz="quarter" idx="12"/>
          </p:nvPr>
        </p:nvSpPr>
        <p:spPr/>
        <p:txBody>
          <a:bodyPr/>
          <a:lstStyle/>
          <a:p>
            <a:fld id="{0E14ABD8-B1EB-4C07-9937-C8C4E38BDF00}" type="slidenum">
              <a:rPr lang="en-US" altLang="en-US" smtClean="0"/>
              <a:t>12</a:t>
            </a:fld>
            <a:endParaRPr lang="en-US" altLang="en-US"/>
          </a:p>
        </p:txBody>
      </p:sp>
      <p:sp>
        <p:nvSpPr>
          <p:cNvPr id="1048636" name="Content Placeholder 4"/>
          <p:cNvSpPr>
            <a:spLocks noGrp="1"/>
          </p:cNvSpPr>
          <p:nvPr>
            <p:ph sz="quarter" idx="1"/>
          </p:nvPr>
        </p:nvSpPr>
        <p:spPr>
          <a:xfrm>
            <a:off x="612648" y="1126453"/>
            <a:ext cx="7681822" cy="3703320"/>
          </a:xfrm>
        </p:spPr>
        <p:txBody>
          <a:bodyPr>
            <a:normAutofit/>
          </a:bodyPr>
          <a:lstStyle/>
          <a:p>
            <a:pPr marL="0" indent="0">
              <a:buNone/>
            </a:pPr>
            <a:r>
              <a:rPr lang="en-US" altLang="en-IN" sz="2800" dirty="0">
                <a:latin typeface="Times New Roman" panose="02020603050405020304" pitchFamily="18" charset="0"/>
                <a:cs typeface="Times New Roman" panose="02020603050405020304" pitchFamily="18" charset="0"/>
              </a:rPr>
              <a:t>The Password Generator application provides a secure way to create strong passwords, fulfilling the need for enhanced online security. By using user-defined criteria and adhering to security standards, it mitigates the risks associated with weak passwords. The modular approach ensures scalability and ease of maintenance.</a:t>
            </a:r>
            <a:endParaRPr lang="zh-CN" altLang="en-US" sz="2800" dirty="0">
              <a:latin typeface="Times New Roman" panose="02020603050405020304" pitchFamily="18" charset="0"/>
              <a:cs typeface="Times New Roman" panose="02020603050405020304" pitchFamily="18" charset="0"/>
            </a:endParaRPr>
          </a:p>
        </p:txBody>
      </p:sp>
      <p:sp>
        <p:nvSpPr>
          <p:cNvPr id="1048637" name="Footer Placeholder 4"/>
          <p:cNvSpPr>
            <a:spLocks noGrp="1"/>
          </p:cNvSpPr>
          <p:nvPr>
            <p:ph type="ftr" sz="quarter" idx="11"/>
          </p:nvPr>
        </p:nvSpPr>
        <p:spPr>
          <a:xfrm>
            <a:off x="1845128" y="4767263"/>
            <a:ext cx="4038600" cy="376237"/>
          </a:xfrm>
        </p:spPr>
        <p:txBody>
          <a:bodyPr/>
          <a:lstStyle/>
          <a:p>
            <a:r>
              <a:rPr lang="en-US" sz="1200" dirty="0">
                <a:latin typeface="Times New Roman" pitchFamily="18" charset="0"/>
                <a:cs typeface="Times New Roman" pitchFamily="18" charset="0"/>
              </a:rPr>
              <a:t>CGB1201 – JAVA PROGRAMMING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4"/>
          <p:cNvSpPr>
            <a:spLocks noGrp="1"/>
          </p:cNvSpPr>
          <p:nvPr>
            <p:ph type="title"/>
          </p:nvPr>
        </p:nvSpPr>
        <p:spPr>
          <a:xfrm>
            <a:off x="457200" y="2439107"/>
            <a:ext cx="8229600" cy="685800"/>
          </a:xfrm>
          <a:solidFill>
            <a:schemeClr val="bg2">
              <a:lumMod val="75000"/>
            </a:schemeClr>
          </a:solidFill>
        </p:spPr>
        <p:txBody>
          <a:bodyPr>
            <a:normAutofit fontScale="90000"/>
          </a:bodyPr>
          <a:lstStyle/>
          <a:p>
            <a:pPr algn="ctr"/>
            <a:r>
              <a:rPr lang="en-IN" sz="4400" b="1">
                <a:solidFill>
                  <a:schemeClr val="tx1"/>
                </a:solidFill>
                <a:latin typeface="Times New Roman" pitchFamily="18" charset="0"/>
                <a:cs typeface="Times New Roman" pitchFamily="18" charset="0"/>
              </a:rPr>
              <a:t>Thank  You</a:t>
            </a:r>
            <a:endParaRPr lang="en-IN" sz="4000" b="1">
              <a:solidFill>
                <a:schemeClr val="tx1"/>
              </a:solidFill>
              <a:latin typeface="Times New Roman" pitchFamily="18" charset="0"/>
              <a:cs typeface="Times New Roman" pitchFamily="18" charset="0"/>
            </a:endParaRPr>
          </a:p>
        </p:txBody>
      </p:sp>
      <p:sp>
        <p:nvSpPr>
          <p:cNvPr id="1048644" name="Slide Number Placeholder 3"/>
          <p:cNvSpPr>
            <a:spLocks noGrp="1"/>
          </p:cNvSpPr>
          <p:nvPr>
            <p:ph type="sldNum" sz="quarter" idx="12"/>
          </p:nvPr>
        </p:nvSpPr>
        <p:spPr/>
        <p:txBody>
          <a:bodyPr/>
          <a:lstStyle/>
          <a:p>
            <a:fld id="{4CE540F1-D866-4735-9E65-A1952EADD02D}" type="slidenum">
              <a:rPr lang="en-US" altLang="en-US" smtClean="0"/>
              <a:t>13</a:t>
            </a:fld>
            <a:endParaRPr lang="en-US" altLang="en-US"/>
          </a:p>
        </p:txBody>
      </p:sp>
      <p:sp>
        <p:nvSpPr>
          <p:cNvPr id="1048645" name="Footer Placeholder 4"/>
          <p:cNvSpPr>
            <a:spLocks noGrp="1"/>
          </p:cNvSpPr>
          <p:nvPr>
            <p:ph type="ftr" sz="quarter" idx="11"/>
          </p:nvPr>
        </p:nvSpPr>
        <p:spPr>
          <a:xfrm>
            <a:off x="2008413" y="4767263"/>
            <a:ext cx="4038600" cy="376237"/>
          </a:xfrm>
        </p:spPr>
        <p:txBody>
          <a:bodyPr/>
          <a:lstStyle/>
          <a:p>
            <a:r>
              <a:rPr lang="en-US" sz="1200" dirty="0">
                <a:latin typeface="Times New Roman" pitchFamily="18" charset="0"/>
                <a:cs typeface="Times New Roman" pitchFamily="18" charset="0"/>
              </a:rPr>
              <a:t>CGB1201 – JAVA PROGRAMMING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9"/>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Title of the Project</a:t>
            </a:r>
            <a:endParaRPr lang="en-IN" sz="4000" b="1">
              <a:solidFill>
                <a:schemeClr val="tx1"/>
              </a:solidFill>
              <a:latin typeface="Times New Roman" pitchFamily="18" charset="0"/>
              <a:cs typeface="Times New Roman" pitchFamily="18" charset="0"/>
            </a:endParaRPr>
          </a:p>
        </p:txBody>
      </p:sp>
      <p:sp>
        <p:nvSpPr>
          <p:cNvPr id="1048595" name="Footer Placeholder 3"/>
          <p:cNvSpPr>
            <a:spLocks noGrp="1"/>
          </p:cNvSpPr>
          <p:nvPr>
            <p:ph type="ftr" sz="quarter" idx="11"/>
          </p:nvPr>
        </p:nvSpPr>
        <p:spPr>
          <a:xfrm>
            <a:off x="1309007" y="4800329"/>
            <a:ext cx="4340352" cy="376237"/>
          </a:xfrm>
        </p:spPr>
        <p:txBody>
          <a:bodyPr/>
          <a:lstStyle/>
          <a:p>
            <a:r>
              <a:rPr lang="en-US" sz="1200" dirty="0">
                <a:latin typeface="Times New Roman" pitchFamily="18" charset="0"/>
                <a:cs typeface="Times New Roman" pitchFamily="18" charset="0"/>
              </a:rPr>
              <a:t>CGB1201 – JAVA PROGRAMMING</a:t>
            </a:r>
          </a:p>
        </p:txBody>
      </p:sp>
      <p:sp>
        <p:nvSpPr>
          <p:cNvPr id="10485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t>2</a:t>
            </a:fld>
            <a:endParaRPr lang="en-US" altLang="en-US"/>
          </a:p>
        </p:txBody>
      </p:sp>
      <p:sp>
        <p:nvSpPr>
          <p:cNvPr id="1048597" name="Footer Placeholder 4"/>
          <p:cNvSpPr txBox="1"/>
          <p:nvPr/>
        </p:nvSpPr>
        <p:spPr>
          <a:xfrm>
            <a:off x="457200" y="-556734"/>
            <a:ext cx="8632885" cy="3332092"/>
          </a:xfrm>
          <a:prstGeom prst="rect">
            <a:avLst/>
          </a:prstGeom>
          <a:noFill/>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altLang="en-IN" sz="2500" b="1" dirty="0">
                <a:latin typeface="Times New Roman" panose="02020603050405020304" pitchFamily="18" charset="0"/>
                <a:cs typeface="Times New Roman" panose="02020603050405020304" pitchFamily="18" charset="0"/>
              </a:rPr>
              <a:t>PASSWORD  GENERATOR </a:t>
            </a:r>
            <a:endParaRPr lang="en-US" sz="2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457200" y="209550"/>
            <a:ext cx="8229600" cy="609600"/>
          </a:xfrm>
          <a:solidFill>
            <a:schemeClr val="bg2">
              <a:lumMod val="75000"/>
            </a:schemeClr>
          </a:solidFill>
        </p:spPr>
        <p:txBody>
          <a:bodyPr>
            <a:normAutofit fontScale="90000"/>
          </a:bodyPr>
          <a:lstStyle/>
          <a:p>
            <a:pPr algn="ctr"/>
            <a:r>
              <a:rPr lang="en-US" sz="4000" b="1" dirty="0">
                <a:solidFill>
                  <a:schemeClr val="tx1"/>
                </a:solidFill>
                <a:latin typeface="Times New Roman" pitchFamily="18" charset="0"/>
                <a:cs typeface="Times New Roman" pitchFamily="18" charset="0"/>
              </a:rPr>
              <a:t>Problem Identification </a:t>
            </a:r>
            <a:endParaRPr lang="en-IN" sz="4000" b="1" dirty="0">
              <a:solidFill>
                <a:schemeClr val="tx1"/>
              </a:solidFill>
              <a:latin typeface="Times New Roman" pitchFamily="18" charset="0"/>
              <a:cs typeface="Times New Roman" pitchFamily="18" charset="0"/>
            </a:endParaRPr>
          </a:p>
        </p:txBody>
      </p:sp>
      <p:sp>
        <p:nvSpPr>
          <p:cNvPr id="1048604" name="Footer Placeholder 4"/>
          <p:cNvSpPr>
            <a:spLocks noGrp="1"/>
          </p:cNvSpPr>
          <p:nvPr>
            <p:ph type="ftr" sz="quarter" idx="11"/>
          </p:nvPr>
        </p:nvSpPr>
        <p:spPr>
          <a:xfrm>
            <a:off x="1603248" y="4897756"/>
            <a:ext cx="4191000" cy="376237"/>
          </a:xfrm>
        </p:spPr>
        <p:txBody>
          <a:bodyPr/>
          <a:lstStyle/>
          <a:p>
            <a:r>
              <a:rPr lang="en-US" sz="1200" dirty="0">
                <a:latin typeface="Times New Roman" pitchFamily="18" charset="0"/>
                <a:cs typeface="Times New Roman" pitchFamily="18" charset="0"/>
              </a:rPr>
              <a:t>CGB1201 – JAVA PROGRAMMING </a:t>
            </a:r>
          </a:p>
        </p:txBody>
      </p:sp>
      <p:sp>
        <p:nvSpPr>
          <p:cNvPr id="1048605" name="Slide Number Placeholder 5"/>
          <p:cNvSpPr>
            <a:spLocks noGrp="1"/>
          </p:cNvSpPr>
          <p:nvPr>
            <p:ph type="sldNum" sz="quarter" idx="12"/>
          </p:nvPr>
        </p:nvSpPr>
        <p:spPr/>
        <p:txBody>
          <a:bodyPr/>
          <a:lstStyle/>
          <a:p>
            <a:fld id="{0E14ABD8-B1EB-4C07-9937-C8C4E38BDF00}" type="slidenum">
              <a:rPr lang="en-US" altLang="en-US" smtClean="0"/>
              <a:t>3</a:t>
            </a:fld>
            <a:endParaRPr lang="en-US" altLang="en-US"/>
          </a:p>
        </p:txBody>
      </p:sp>
      <p:sp>
        <p:nvSpPr>
          <p:cNvPr id="2" name="Content Placeholder 1">
            <a:extLst>
              <a:ext uri="{FF2B5EF4-FFF2-40B4-BE49-F238E27FC236}">
                <a16:creationId xmlns:a16="http://schemas.microsoft.com/office/drawing/2014/main" id="{88EEC0A2-E881-FA44-3A1D-0C5A94103512}"/>
              </a:ext>
            </a:extLst>
          </p:cNvPr>
          <p:cNvSpPr>
            <a:spLocks noGrp="1" noChangeArrowheads="1"/>
          </p:cNvSpPr>
          <p:nvPr>
            <p:ph sz="quarter" idx="1"/>
          </p:nvPr>
        </p:nvSpPr>
        <p:spPr bwMode="auto">
          <a:xfrm>
            <a:off x="532800" y="1279117"/>
            <a:ext cx="7914249"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complex, secure passwords with a mix of uppercase, lowercase, numbers, and special characters.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buSzTx/>
              <a:buFont typeface="Wingdings" panose="05000000000000000000" pitchFamily="2" charset="2"/>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specify password length and include/exclude character types based on preferences.</a:t>
            </a:r>
          </a:p>
          <a:p>
            <a:pPr eaLnBrk="0" fontAlgn="base" hangingPunct="0">
              <a:spcBef>
                <a:spcPct val="0"/>
              </a:spcBef>
              <a:spcAft>
                <a:spcPct val="0"/>
              </a:spcAft>
              <a:buClrTx/>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Java's Secure Random to ensure passwords are unpredictable and meet security standards.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473927" y="297366"/>
            <a:ext cx="8149683" cy="512491"/>
          </a:xfrm>
          <a:solidFill>
            <a:schemeClr val="bg2">
              <a:lumMod val="75000"/>
            </a:schemeClr>
          </a:solidFill>
        </p:spPr>
        <p:txBody>
          <a:bodyPr>
            <a:noAutofit/>
          </a:bodyPr>
          <a:lstStyle/>
          <a:p>
            <a:pPr algn="ctr"/>
            <a:r>
              <a:rPr lang="en-US" sz="3600" b="1" dirty="0">
                <a:solidFill>
                  <a:schemeClr val="tx1"/>
                </a:solidFill>
                <a:latin typeface="Times New Roman" pitchFamily="18" charset="0"/>
                <a:cs typeface="Times New Roman" pitchFamily="18" charset="0"/>
              </a:rPr>
              <a:t>O</a:t>
            </a:r>
            <a:r>
              <a:rPr lang="en-IN" sz="3600" b="1" dirty="0" err="1">
                <a:solidFill>
                  <a:schemeClr val="tx1"/>
                </a:solidFill>
                <a:latin typeface="Times New Roman" pitchFamily="18" charset="0"/>
                <a:cs typeface="Times New Roman" pitchFamily="18" charset="0"/>
              </a:rPr>
              <a:t>bjective</a:t>
            </a:r>
            <a:endParaRPr lang="en-IN" sz="3600" b="1" dirty="0">
              <a:solidFill>
                <a:schemeClr val="tx1"/>
              </a:solidFill>
              <a:latin typeface="Times New Roman" pitchFamily="18" charset="0"/>
              <a:cs typeface="Times New Roman" pitchFamily="18" charset="0"/>
            </a:endParaRPr>
          </a:p>
        </p:txBody>
      </p:sp>
      <p:sp>
        <p:nvSpPr>
          <p:cNvPr id="1048608" name="Footer Placeholder 4"/>
          <p:cNvSpPr>
            <a:spLocks noGrp="1"/>
          </p:cNvSpPr>
          <p:nvPr>
            <p:ph type="ftr" sz="quarter" idx="11"/>
          </p:nvPr>
        </p:nvSpPr>
        <p:spPr>
          <a:xfrm>
            <a:off x="1848176" y="4767263"/>
            <a:ext cx="4114800" cy="376237"/>
          </a:xfrm>
        </p:spPr>
        <p:txBody>
          <a:bodyPr/>
          <a:lstStyle/>
          <a:p>
            <a:r>
              <a:rPr lang="en-US" sz="1200" dirty="0">
                <a:latin typeface="Times New Roman" pitchFamily="18" charset="0"/>
                <a:cs typeface="Times New Roman" pitchFamily="18" charset="0"/>
              </a:rPr>
              <a:t>CGB1201 – JAVA PROGRAMMING</a:t>
            </a:r>
          </a:p>
        </p:txBody>
      </p:sp>
      <p:sp>
        <p:nvSpPr>
          <p:cNvPr id="1048609" name="Slide Number Placeholder 5"/>
          <p:cNvSpPr>
            <a:spLocks noGrp="1"/>
          </p:cNvSpPr>
          <p:nvPr>
            <p:ph type="sldNum" sz="quarter" idx="12"/>
          </p:nvPr>
        </p:nvSpPr>
        <p:spPr/>
        <p:txBody>
          <a:bodyPr/>
          <a:lstStyle/>
          <a:p>
            <a:fld id="{0E14ABD8-B1EB-4C07-9937-C8C4E38BDF00}" type="slidenum">
              <a:rPr lang="en-US" altLang="en-US" smtClean="0"/>
              <a:t>4</a:t>
            </a:fld>
            <a:endParaRPr lang="en-US" altLang="en-US"/>
          </a:p>
        </p:txBody>
      </p:sp>
      <p:sp>
        <p:nvSpPr>
          <p:cNvPr id="2" name="Content Placeholder 1">
            <a:extLst>
              <a:ext uri="{FF2B5EF4-FFF2-40B4-BE49-F238E27FC236}">
                <a16:creationId xmlns:a16="http://schemas.microsoft.com/office/drawing/2014/main" id="{5235AB49-B034-BB53-4F6A-FCFF74375E3A}"/>
              </a:ext>
            </a:extLst>
          </p:cNvPr>
          <p:cNvSpPr>
            <a:spLocks noGrp="1" noChangeArrowheads="1"/>
          </p:cNvSpPr>
          <p:nvPr>
            <p:ph sz="quarter" idx="1"/>
          </p:nvPr>
        </p:nvSpPr>
        <p:spPr bwMode="auto">
          <a:xfrm>
            <a:off x="612648" y="1265038"/>
            <a:ext cx="794334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this project is to design and implement a password generator in Java that produces strong, secure, and customizable passwords. The generator should offer flexibility in terms of password length, character types (uppercase, lowercase, numbers, and special characters), and ensure compliance with current security standards. It will utilize cryptographically secure randomization techniques to guarantee the unpredictability and strength of the generated passwords, ultimately enhancing user security and reducing the risk of unauthorized </a:t>
            </a:r>
            <a:r>
              <a:rPr kumimoji="0" lang="en-US" altLang="en-US" sz="2000" b="0" i="0" u="none" strike="noStrike" cap="none" normalizeH="0" baseline="0" dirty="0">
                <a:ln>
                  <a:noFill/>
                </a:ln>
                <a:solidFill>
                  <a:schemeClr val="tx1"/>
                </a:solidFill>
                <a:effectLst/>
                <a:latin typeface="Arial" panose="020B0604020202020204" pitchFamily="34" charset="0"/>
              </a:rPr>
              <a:t>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2DEC-CB54-8D1A-6633-1B5E93A24444}"/>
              </a:ext>
            </a:extLst>
          </p:cNvPr>
          <p:cNvSpPr>
            <a:spLocks noGrp="1"/>
          </p:cNvSpPr>
          <p:nvPr>
            <p:ph type="ftr" sz="quarter" idx="11"/>
          </p:nvPr>
        </p:nvSpPr>
        <p:spPr>
          <a:xfrm>
            <a:off x="2661048" y="4768126"/>
            <a:ext cx="3505200" cy="274320"/>
          </a:xfrm>
        </p:spPr>
        <p:txBody>
          <a:bodyPr/>
          <a:lstStyle/>
          <a:p>
            <a:r>
              <a:rPr lang="en-US" dirty="0"/>
              <a:t>CGB1201 – JAVA PROGRAMMING </a:t>
            </a:r>
          </a:p>
        </p:txBody>
      </p:sp>
      <p:sp>
        <p:nvSpPr>
          <p:cNvPr id="4" name="Slide Number Placeholder 3">
            <a:extLst>
              <a:ext uri="{FF2B5EF4-FFF2-40B4-BE49-F238E27FC236}">
                <a16:creationId xmlns:a16="http://schemas.microsoft.com/office/drawing/2014/main" id="{EB9D14AE-4FF5-C4F2-6ADF-4896EA56CE4F}"/>
              </a:ext>
            </a:extLst>
          </p:cNvPr>
          <p:cNvSpPr>
            <a:spLocks noGrp="1"/>
          </p:cNvSpPr>
          <p:nvPr>
            <p:ph type="sldNum" sz="quarter" idx="12"/>
          </p:nvPr>
        </p:nvSpPr>
        <p:spPr/>
        <p:txBody>
          <a:bodyPr/>
          <a:lstStyle/>
          <a:p>
            <a:fld id="{0E14ABD8-B1EB-4C07-9937-C8C4E38BDF00}" type="slidenum">
              <a:rPr lang="en-US" altLang="en-US" smtClean="0"/>
              <a:t>5</a:t>
            </a:fld>
            <a:endParaRPr lang="en-US" altLang="en-US"/>
          </a:p>
        </p:txBody>
      </p:sp>
      <p:sp>
        <p:nvSpPr>
          <p:cNvPr id="6" name="Title 1">
            <a:extLst>
              <a:ext uri="{FF2B5EF4-FFF2-40B4-BE49-F238E27FC236}">
                <a16:creationId xmlns:a16="http://schemas.microsoft.com/office/drawing/2014/main" id="{C649EF4C-8656-C40B-A935-19C223279AB8}"/>
              </a:ext>
            </a:extLst>
          </p:cNvPr>
          <p:cNvSpPr>
            <a:spLocks noGrp="1"/>
          </p:cNvSpPr>
          <p:nvPr>
            <p:ph type="title"/>
          </p:nvPr>
        </p:nvSpPr>
        <p:spPr>
          <a:xfrm>
            <a:off x="457200" y="114300"/>
            <a:ext cx="8229600" cy="742950"/>
          </a:xfrm>
          <a:solidFill>
            <a:schemeClr val="bg2">
              <a:lumMod val="75000"/>
            </a:schemeClr>
          </a:solidFill>
        </p:spPr>
        <p:txBody>
          <a:bodyPr>
            <a:noAutofit/>
          </a:bodyPr>
          <a:lstStyle/>
          <a:p>
            <a:pPr algn="ctr"/>
            <a:r>
              <a:rPr lang="en-US" sz="3600" b="1" dirty="0">
                <a:solidFill>
                  <a:schemeClr val="tx1"/>
                </a:solidFill>
                <a:latin typeface="Times New Roman" pitchFamily="18" charset="0"/>
                <a:cs typeface="Times New Roman" pitchFamily="18" charset="0"/>
              </a:rPr>
              <a:t>Proposed Architecture</a:t>
            </a:r>
            <a:endParaRPr lang="en-IN" sz="3600" b="1" dirty="0">
              <a:solidFill>
                <a:schemeClr val="tx1"/>
              </a:solidFill>
              <a:latin typeface="Times New Roman" pitchFamily="18" charset="0"/>
              <a:cs typeface="Times New Roman" pitchFamily="18" charset="0"/>
            </a:endParaRPr>
          </a:p>
        </p:txBody>
      </p:sp>
      <p:pic>
        <p:nvPicPr>
          <p:cNvPr id="7" name="object 3">
            <a:extLst>
              <a:ext uri="{FF2B5EF4-FFF2-40B4-BE49-F238E27FC236}">
                <a16:creationId xmlns:a16="http://schemas.microsoft.com/office/drawing/2014/main" id="{C397CD40-81C7-D6D0-D6CD-8802FBE89E85}"/>
              </a:ext>
            </a:extLst>
          </p:cNvPr>
          <p:cNvPicPr>
            <a:picLocks noGrp="1"/>
          </p:cNvPicPr>
          <p:nvPr>
            <p:ph sz="quarter" idx="1"/>
          </p:nvPr>
        </p:nvPicPr>
        <p:blipFill>
          <a:blip r:embed="rId2" cstate="print"/>
          <a:stretch>
            <a:fillRect/>
          </a:stretch>
        </p:blipFill>
        <p:spPr>
          <a:xfrm>
            <a:off x="2088000" y="1058400"/>
            <a:ext cx="4953092" cy="3535200"/>
          </a:xfrm>
          <a:prstGeom prst="rect">
            <a:avLst/>
          </a:prstGeom>
        </p:spPr>
      </p:pic>
    </p:spTree>
    <p:extLst>
      <p:ext uri="{BB962C8B-B14F-4D97-AF65-F5344CB8AC3E}">
        <p14:creationId xmlns:p14="http://schemas.microsoft.com/office/powerpoint/2010/main" val="196723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457200" y="150813"/>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1048612" name="Footer Placeholder 4"/>
          <p:cNvSpPr>
            <a:spLocks noGrp="1"/>
          </p:cNvSpPr>
          <p:nvPr>
            <p:ph type="ftr" sz="quarter" idx="11"/>
          </p:nvPr>
        </p:nvSpPr>
        <p:spPr>
          <a:xfrm>
            <a:off x="1603248" y="4838700"/>
            <a:ext cx="4191000" cy="376237"/>
          </a:xfrm>
        </p:spPr>
        <p:txBody>
          <a:bodyPr/>
          <a:lstStyle/>
          <a:p>
            <a:r>
              <a:rPr lang="en-US" sz="1200" dirty="0">
                <a:latin typeface="Times New Roman" pitchFamily="18" charset="0"/>
                <a:cs typeface="Times New Roman" pitchFamily="18" charset="0"/>
              </a:rPr>
              <a:t>CGB1201 – JAVA PROGRAMMING </a:t>
            </a:r>
          </a:p>
        </p:txBody>
      </p:sp>
      <p:sp>
        <p:nvSpPr>
          <p:cNvPr id="1048613" name="Slide Number Placeholder 5"/>
          <p:cNvSpPr>
            <a:spLocks noGrp="1"/>
          </p:cNvSpPr>
          <p:nvPr>
            <p:ph type="sldNum" sz="quarter" idx="12"/>
          </p:nvPr>
        </p:nvSpPr>
        <p:spPr/>
        <p:txBody>
          <a:bodyPr/>
          <a:lstStyle/>
          <a:p>
            <a:fld id="{0E14ABD8-B1EB-4C07-9937-C8C4E38BDF00}" type="slidenum">
              <a:rPr lang="en-US" altLang="en-US" smtClean="0"/>
              <a:t>6</a:t>
            </a:fld>
            <a:endParaRPr lang="en-US" altLang="en-US"/>
          </a:p>
        </p:txBody>
      </p:sp>
      <p:sp>
        <p:nvSpPr>
          <p:cNvPr id="1048614" name="Rectangle 1"/>
          <p:cNvSpPr>
            <a:spLocks noGrp="1" noChangeArrowheads="1"/>
          </p:cNvSpPr>
          <p:nvPr>
            <p:ph sz="quarter" idx="1"/>
          </p:nvPr>
        </p:nvSpPr>
        <p:spPr bwMode="auto">
          <a:xfrm>
            <a:off x="540000" y="796131"/>
            <a:ext cx="7876800" cy="54382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lvl="1" indent="-285750">
              <a:lnSpc>
                <a:spcPct val="100000"/>
              </a:lnSpc>
              <a:buFont typeface="Wingdings" panose="05000000000000000000" pitchFamily="2" charset="2"/>
              <a:buChar char="Ø"/>
              <a:tabLst>
                <a:tab pos="299720" algn="l"/>
              </a:tabLst>
            </a:pPr>
            <a:r>
              <a:rPr lang="en-US" sz="1600" b="1" spc="-5" dirty="0">
                <a:solidFill>
                  <a:schemeClr val="tx1"/>
                </a:solidFill>
                <a:latin typeface="Times New Roman" panose="02020603050405020304" pitchFamily="18" charset="0"/>
                <a:cs typeface="Times New Roman" panose="02020603050405020304" pitchFamily="18" charset="0"/>
              </a:rPr>
              <a:t>Object-Oriented</a:t>
            </a:r>
            <a:r>
              <a:rPr lang="en-US" sz="1600" b="1" spc="5" dirty="0">
                <a:solidFill>
                  <a:schemeClr val="tx1"/>
                </a:solidFill>
                <a:latin typeface="Times New Roman" panose="02020603050405020304" pitchFamily="18" charset="0"/>
                <a:cs typeface="Times New Roman" panose="02020603050405020304" pitchFamily="18" charset="0"/>
              </a:rPr>
              <a:t> P</a:t>
            </a:r>
            <a:r>
              <a:rPr lang="en-US" sz="1600" b="1" dirty="0">
                <a:solidFill>
                  <a:schemeClr val="tx1"/>
                </a:solidFill>
                <a:latin typeface="Times New Roman" panose="02020603050405020304" pitchFamily="18" charset="0"/>
                <a:cs typeface="Times New Roman" panose="02020603050405020304" pitchFamily="18" charset="0"/>
              </a:rPr>
              <a:t>rogramming </a:t>
            </a:r>
            <a:r>
              <a:rPr lang="en-US" sz="1600" b="1" spc="-5" dirty="0">
                <a:solidFill>
                  <a:schemeClr val="tx1"/>
                </a:solidFill>
                <a:latin typeface="Times New Roman" panose="02020603050405020304" pitchFamily="18" charset="0"/>
                <a:cs typeface="Times New Roman" panose="02020603050405020304" pitchFamily="18" charset="0"/>
              </a:rPr>
              <a:t>(oops):</a:t>
            </a:r>
            <a:endParaRPr lang="en-US" sz="1600" b="1" dirty="0">
              <a:solidFill>
                <a:schemeClr val="tx1"/>
              </a:solidFill>
              <a:latin typeface="Times New Roman" panose="02020603050405020304" pitchFamily="18" charset="0"/>
              <a:cs typeface="Times New Roman" panose="02020603050405020304" pitchFamily="18" charset="0"/>
            </a:endParaRPr>
          </a:p>
          <a:p>
            <a:pPr marL="0" marR="481330" indent="0">
              <a:lnSpc>
                <a:spcPct val="144900"/>
              </a:lnSpc>
              <a:spcBef>
                <a:spcPts val="150"/>
              </a:spcBef>
              <a:buNone/>
            </a:pPr>
            <a:r>
              <a:rPr lang="en-US" sz="1400" spc="5" dirty="0">
                <a:latin typeface="Times New Roman"/>
                <a:cs typeface="Times New Roman"/>
              </a:rPr>
              <a:t>	Encapsulation:</a:t>
            </a:r>
            <a:r>
              <a:rPr lang="en-US" sz="1400" spc="15" dirty="0">
                <a:latin typeface="Times New Roman"/>
                <a:cs typeface="Times New Roman"/>
              </a:rPr>
              <a:t> </a:t>
            </a:r>
            <a:r>
              <a:rPr lang="en-US" sz="1400" spc="5" dirty="0">
                <a:latin typeface="Times New Roman"/>
                <a:cs typeface="Times New Roman"/>
              </a:rPr>
              <a:t>Organizing</a:t>
            </a:r>
            <a:r>
              <a:rPr lang="en-US" sz="1400" spc="-10" dirty="0">
                <a:latin typeface="Times New Roman"/>
                <a:cs typeface="Times New Roman"/>
              </a:rPr>
              <a:t> </a:t>
            </a:r>
            <a:r>
              <a:rPr lang="en-US" sz="1400" spc="5" dirty="0">
                <a:latin typeface="Times New Roman"/>
                <a:cs typeface="Times New Roman"/>
              </a:rPr>
              <a:t>the password</a:t>
            </a:r>
            <a:r>
              <a:rPr lang="en-US" sz="1400" spc="10" dirty="0">
                <a:latin typeface="Times New Roman"/>
                <a:cs typeface="Times New Roman"/>
              </a:rPr>
              <a:t> </a:t>
            </a:r>
            <a:r>
              <a:rPr lang="en-US" sz="1400" spc="5" dirty="0">
                <a:latin typeface="Times New Roman"/>
                <a:cs typeface="Times New Roman"/>
              </a:rPr>
              <a:t>generator</a:t>
            </a:r>
            <a:r>
              <a:rPr lang="en-US" sz="1400" spc="-10" dirty="0">
                <a:latin typeface="Times New Roman"/>
                <a:cs typeface="Times New Roman"/>
              </a:rPr>
              <a:t> </a:t>
            </a:r>
            <a:r>
              <a:rPr lang="en-US" sz="1400" spc="5" dirty="0">
                <a:latin typeface="Times New Roman"/>
                <a:cs typeface="Times New Roman"/>
              </a:rPr>
              <a:t>logic</a:t>
            </a:r>
            <a:r>
              <a:rPr lang="en-US" sz="1400" spc="10" dirty="0">
                <a:latin typeface="Times New Roman"/>
                <a:cs typeface="Times New Roman"/>
              </a:rPr>
              <a:t> </a:t>
            </a:r>
            <a:r>
              <a:rPr lang="en-US" sz="1400" dirty="0">
                <a:latin typeface="Times New Roman"/>
                <a:cs typeface="Times New Roman"/>
              </a:rPr>
              <a:t>within</a:t>
            </a:r>
            <a:r>
              <a:rPr lang="en-US" sz="1400" spc="10" dirty="0">
                <a:latin typeface="Times New Roman"/>
                <a:cs typeface="Times New Roman"/>
              </a:rPr>
              <a:t> </a:t>
            </a:r>
            <a:r>
              <a:rPr lang="en-US" sz="1400" dirty="0">
                <a:latin typeface="Times New Roman"/>
                <a:cs typeface="Times New Roman"/>
              </a:rPr>
              <a:t>dedicated </a:t>
            </a:r>
            <a:r>
              <a:rPr lang="en-US" sz="1400" spc="-310" dirty="0">
                <a:latin typeface="Times New Roman"/>
                <a:cs typeface="Times New Roman"/>
              </a:rPr>
              <a:t> </a:t>
            </a:r>
            <a:r>
              <a:rPr lang="en-US" sz="1400" spc="5" dirty="0">
                <a:latin typeface="Times New Roman"/>
                <a:cs typeface="Times New Roman"/>
              </a:rPr>
              <a:t>classes.</a:t>
            </a:r>
          </a:p>
          <a:p>
            <a:pPr marR="481330">
              <a:lnSpc>
                <a:spcPct val="144900"/>
              </a:lnSpc>
              <a:spcBef>
                <a:spcPts val="150"/>
              </a:spcBef>
              <a:buFont typeface="Wingdings" panose="05000000000000000000" pitchFamily="2" charset="2"/>
              <a:buChar char="Ø"/>
            </a:pPr>
            <a:r>
              <a:rPr lang="en-IN" sz="1600" b="1" kern="1200" dirty="0">
                <a:solidFill>
                  <a:srgbClr val="000000"/>
                </a:solidFill>
                <a:effectLst/>
                <a:latin typeface="Times New Roman" panose="02020603050405020304" pitchFamily="18" charset="0"/>
                <a:cs typeface="Times New Roman" panose="02020603050405020304" pitchFamily="18" charset="0"/>
              </a:rPr>
              <a:t>Randomization</a:t>
            </a:r>
            <a:r>
              <a:rPr lang="en-IN" sz="1600" kern="1200" dirty="0">
                <a:solidFill>
                  <a:srgbClr val="000000"/>
                </a:solidFill>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marL="0" marR="9144" indent="0" algn="l" rtl="0" eaLnBrk="1" latinLnBrk="0" hangingPunct="1">
              <a:lnSpc>
                <a:spcPct val="145000"/>
              </a:lnSpc>
              <a:spcBef>
                <a:spcPts val="145"/>
              </a:spcBef>
              <a:buNone/>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dirty="0">
                <a:solidFill>
                  <a:srgbClr val="000000"/>
                </a:solidFill>
                <a:effectLst/>
                <a:latin typeface="Times New Roman" panose="02020603050405020304" pitchFamily="18" charset="0"/>
                <a:ea typeface="+mn-ea"/>
                <a:cs typeface="Times New Roman" panose="02020603050405020304" pitchFamily="18" charset="0"/>
              </a:rPr>
              <a:t>Use</a:t>
            </a:r>
            <a:r>
              <a:rPr lang="en-IN" sz="1400" kern="1200" spc="5" dirty="0">
                <a:solidFill>
                  <a:srgbClr val="000000"/>
                </a:solidFill>
                <a:effectLst/>
                <a:latin typeface="Times New Roman" panose="02020603050405020304" pitchFamily="18" charset="0"/>
                <a:ea typeface="+mn-ea"/>
                <a:cs typeface="Times New Roman" panose="02020603050405020304" pitchFamily="18" charset="0"/>
              </a:rPr>
              <a:t> of</a:t>
            </a:r>
            <a:r>
              <a:rPr lang="en-IN" sz="1400" kern="1200" spc="15"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spc="5" dirty="0">
                <a:solidFill>
                  <a:srgbClr val="000000"/>
                </a:solidFill>
                <a:effectLst/>
                <a:latin typeface="Times New Roman" panose="02020603050405020304" pitchFamily="18" charset="0"/>
                <a:ea typeface="+mn-ea"/>
                <a:cs typeface="Times New Roman" panose="02020603050405020304" pitchFamily="18" charset="0"/>
              </a:rPr>
              <a:t>the Secure </a:t>
            </a:r>
            <a:r>
              <a:rPr lang="en-IN" sz="1400" kern="1200" dirty="0">
                <a:solidFill>
                  <a:srgbClr val="000000"/>
                </a:solidFill>
                <a:effectLst/>
                <a:latin typeface="Times New Roman" panose="02020603050405020304" pitchFamily="18" charset="0"/>
                <a:ea typeface="+mn-ea"/>
                <a:cs typeface="Times New Roman" panose="02020603050405020304" pitchFamily="18" charset="0"/>
              </a:rPr>
              <a:t>Random</a:t>
            </a:r>
            <a:r>
              <a:rPr lang="en-IN" sz="1400" kern="1200" spc="15"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dirty="0">
                <a:solidFill>
                  <a:srgbClr val="000000"/>
                </a:solidFill>
                <a:effectLst/>
                <a:latin typeface="Times New Roman" panose="02020603050405020304" pitchFamily="18" charset="0"/>
                <a:ea typeface="+mn-ea"/>
                <a:cs typeface="Times New Roman" panose="02020603050405020304" pitchFamily="18" charset="0"/>
              </a:rPr>
              <a:t>class</a:t>
            </a:r>
            <a:r>
              <a:rPr lang="en-IN" sz="1400" kern="1200" spc="10"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spc="-5" dirty="0">
                <a:solidFill>
                  <a:srgbClr val="000000"/>
                </a:solidFill>
                <a:effectLst/>
                <a:latin typeface="Times New Roman" panose="02020603050405020304" pitchFamily="18" charset="0"/>
                <a:ea typeface="+mn-ea"/>
                <a:cs typeface="Times New Roman" panose="02020603050405020304" pitchFamily="18" charset="0"/>
              </a:rPr>
              <a:t>for</a:t>
            </a:r>
            <a:r>
              <a:rPr lang="en-IN" sz="1400" kern="1200" spc="15"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spc="5" dirty="0">
                <a:solidFill>
                  <a:srgbClr val="000000"/>
                </a:solidFill>
                <a:effectLst/>
                <a:latin typeface="Times New Roman" panose="02020603050405020304" pitchFamily="18" charset="0"/>
                <a:ea typeface="+mn-ea"/>
                <a:cs typeface="Times New Roman" panose="02020603050405020304" pitchFamily="18" charset="0"/>
              </a:rPr>
              <a:t>generating cryptographically secure random </a:t>
            </a:r>
            <a:r>
              <a:rPr lang="en-IN" sz="1400" kern="1200" spc="-310"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spc="5" dirty="0">
                <a:solidFill>
                  <a:srgbClr val="000000"/>
                </a:solidFill>
                <a:effectLst/>
                <a:latin typeface="Times New Roman" panose="02020603050405020304" pitchFamily="18" charset="0"/>
                <a:ea typeface="+mn-ea"/>
                <a:cs typeface="Times New Roman" panose="02020603050405020304" pitchFamily="18" charset="0"/>
              </a:rPr>
              <a:t>values.</a:t>
            </a:r>
          </a:p>
          <a:p>
            <a:pPr marR="749808" algn="l" rtl="0" eaLnBrk="1" latinLnBrk="0" hangingPunct="1">
              <a:lnSpc>
                <a:spcPct val="145000"/>
              </a:lnSpc>
              <a:spcBef>
                <a:spcPts val="150"/>
              </a:spcBef>
              <a:buFont typeface="Wingdings" panose="05000000000000000000" pitchFamily="2" charset="2"/>
              <a:buChar char="Ø"/>
            </a:pPr>
            <a:r>
              <a:rPr lang="en-IN" sz="1600" b="1" dirty="0">
                <a:solidFill>
                  <a:srgbClr val="000000"/>
                </a:solidFill>
                <a:latin typeface="Times New Roman" panose="02020603050405020304" pitchFamily="18" charset="0"/>
                <a:cs typeface="Times New Roman" panose="02020603050405020304" pitchFamily="18" charset="0"/>
              </a:rPr>
              <a:t>String Manipulation</a:t>
            </a:r>
            <a:r>
              <a:rPr lang="en-IN" sz="1800" dirty="0">
                <a:solidFill>
                  <a:srgbClr val="000000"/>
                </a:solidFill>
                <a:latin typeface="Times New Roman" panose="02020603050405020304" pitchFamily="18" charset="0"/>
                <a:cs typeface="Times New Roman" panose="02020603050405020304" pitchFamily="18" charset="0"/>
              </a:rPr>
              <a:t>:</a:t>
            </a:r>
          </a:p>
          <a:p>
            <a:pPr marL="0" marR="749808" indent="0" algn="l" rtl="0" eaLnBrk="1" latinLnBrk="0" hangingPunct="1">
              <a:lnSpc>
                <a:spcPct val="145000"/>
              </a:lnSpc>
              <a:spcBef>
                <a:spcPts val="150"/>
              </a:spcBef>
              <a:buNone/>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Use</a:t>
            </a:r>
            <a:r>
              <a:rPr lang="en-IN" sz="1400" kern="1200" spc="4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of</a:t>
            </a:r>
            <a:r>
              <a:rPr lang="en-IN" sz="1400" kern="1200" spc="55"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String Builder</a:t>
            </a:r>
            <a:r>
              <a:rPr lang="en-IN" sz="1400" kern="1200" spc="4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for</a:t>
            </a:r>
            <a:r>
              <a:rPr lang="en-IN" sz="1400" kern="1200" spc="55"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constructing</a:t>
            </a:r>
            <a:r>
              <a:rPr lang="en-IN" sz="1400" kern="1200" spc="40" dirty="0">
                <a:solidFill>
                  <a:srgbClr val="000000"/>
                </a:solidFill>
                <a:effectLst/>
                <a:latin typeface="Times New Roman" panose="02020603050405020304" pitchFamily="18" charset="0"/>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passwords</a:t>
            </a:r>
            <a:r>
              <a:rPr lang="en-IN" sz="1400" kern="1200" spc="5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efficiently. </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Handling</a:t>
            </a:r>
            <a:r>
              <a:rPr lang="en-IN" sz="1400" kern="120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character</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sets </a:t>
            </a:r>
            <a:r>
              <a:rPr lang="en-IN" sz="1400" kern="1200" dirty="0">
                <a:solidFill>
                  <a:srgbClr val="000000"/>
                </a:solidFill>
                <a:effectLst/>
                <a:latin typeface="Times New Roman" panose="02020603050405020304" pitchFamily="18" charset="0"/>
                <a:cs typeface="Times New Roman" panose="02020603050405020304" pitchFamily="18" charset="0"/>
              </a:rPr>
              <a:t>using</a:t>
            </a:r>
            <a:r>
              <a:rPr lang="en-IN" sz="1400" kern="1200" spc="5" dirty="0">
                <a:solidFill>
                  <a:srgbClr val="000000"/>
                </a:solidFill>
                <a:effectLst/>
                <a:latin typeface="Times New Roman" panose="02020603050405020304" pitchFamily="18" charset="0"/>
                <a:cs typeface="Times New Roman" panose="02020603050405020304" pitchFamily="18" charset="0"/>
              </a:rPr>
              <a:t> arrays</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and</a:t>
            </a:r>
            <a:r>
              <a:rPr lang="en-IN" sz="1400" kern="1200" spc="-20" dirty="0">
                <a:solidFill>
                  <a:srgbClr val="000000"/>
                </a:solidFill>
                <a:effectLst/>
                <a:latin typeface="Times New Roman" panose="02020603050405020304" pitchFamily="18" charset="0"/>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lists</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for</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inclusion/exclusion.</a:t>
            </a:r>
          </a:p>
          <a:p>
            <a:pPr algn="l" rtl="0" eaLnBrk="1" latinLnBrk="0" hangingPunct="1">
              <a:buFont typeface="Wingdings" panose="05000000000000000000" pitchFamily="2" charset="2"/>
              <a:buChar char="Ø"/>
              <a:tabLst>
                <a:tab pos="299720" algn="l"/>
              </a:tabLst>
            </a:pPr>
            <a:r>
              <a:rPr lang="en-IN" sz="1600" b="1" spc="-5" dirty="0">
                <a:solidFill>
                  <a:srgbClr val="000000"/>
                </a:solidFill>
                <a:latin typeface="Times New Roman" panose="02020603050405020304" pitchFamily="18" charset="0"/>
                <a:cs typeface="Times New Roman" panose="02020603050405020304" pitchFamily="18" charset="0"/>
              </a:rPr>
              <a:t>C</a:t>
            </a:r>
            <a:r>
              <a:rPr lang="en-IN" sz="1600" b="1" kern="1200" spc="-5" dirty="0">
                <a:solidFill>
                  <a:srgbClr val="000000"/>
                </a:solidFill>
                <a:effectLst/>
                <a:latin typeface="Times New Roman" panose="02020603050405020304" pitchFamily="18" charset="0"/>
                <a:cs typeface="Times New Roman" panose="02020603050405020304" pitchFamily="18" charset="0"/>
              </a:rPr>
              <a:t>ontrol</a:t>
            </a:r>
            <a:r>
              <a:rPr lang="en-IN" sz="1600" b="1" kern="1200" spc="-20" dirty="0">
                <a:solidFill>
                  <a:srgbClr val="000000"/>
                </a:solidFill>
                <a:effectLst/>
                <a:latin typeface="Times New Roman" panose="02020603050405020304" pitchFamily="18" charset="0"/>
                <a:cs typeface="Times New Roman" panose="02020603050405020304" pitchFamily="18" charset="0"/>
              </a:rPr>
              <a:t> </a:t>
            </a:r>
            <a:r>
              <a:rPr lang="en-IN" sz="1600" b="1" spc="-5" dirty="0">
                <a:solidFill>
                  <a:srgbClr val="000000"/>
                </a:solidFill>
                <a:latin typeface="Times New Roman" panose="02020603050405020304" pitchFamily="18" charset="0"/>
                <a:cs typeface="Times New Roman" panose="02020603050405020304" pitchFamily="18" charset="0"/>
              </a:rPr>
              <a:t>S</a:t>
            </a:r>
            <a:r>
              <a:rPr lang="en-IN" sz="1600" b="1" kern="1200" spc="-5" dirty="0">
                <a:solidFill>
                  <a:srgbClr val="000000"/>
                </a:solidFill>
                <a:effectLst/>
                <a:latin typeface="Times New Roman" panose="02020603050405020304" pitchFamily="18" charset="0"/>
                <a:cs typeface="Times New Roman" panose="02020603050405020304" pitchFamily="18" charset="0"/>
              </a:rPr>
              <a:t>tructures</a:t>
            </a:r>
            <a:r>
              <a:rPr lang="en-IN" sz="1600" kern="1200" spc="-5" dirty="0">
                <a:solidFill>
                  <a:srgbClr val="000000"/>
                </a:solidFill>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marL="0" indent="0" algn="l" rtl="0" eaLnBrk="1" latinLnBrk="0" hangingPunct="1">
              <a:spcBef>
                <a:spcPts val="844"/>
              </a:spcBef>
              <a:buNone/>
            </a:pPr>
            <a:r>
              <a:rPr lang="en-IN" sz="1400" kern="1200" spc="5" dirty="0">
                <a:solidFill>
                  <a:srgbClr val="000000"/>
                </a:solidFill>
                <a:effectLst/>
                <a:latin typeface="Times New Roman" panose="02020603050405020304" pitchFamily="18" charset="0"/>
                <a:cs typeface="Times New Roman" panose="02020603050405020304" pitchFamily="18" charset="0"/>
              </a:rPr>
              <a:t>	Loops to </a:t>
            </a:r>
            <a:r>
              <a:rPr lang="en-IN" sz="1400" kern="1200" dirty="0">
                <a:solidFill>
                  <a:srgbClr val="000000"/>
                </a:solidFill>
                <a:effectLst/>
                <a:latin typeface="Times New Roman" panose="02020603050405020304" pitchFamily="18" charset="0"/>
                <a:cs typeface="Times New Roman" panose="02020603050405020304" pitchFamily="18" charset="0"/>
              </a:rPr>
              <a:t>iterate</a:t>
            </a:r>
            <a:r>
              <a:rPr lang="en-IN" sz="1400" kern="1200" spc="5" dirty="0">
                <a:solidFill>
                  <a:srgbClr val="000000"/>
                </a:solidFill>
                <a:effectLst/>
                <a:latin typeface="Times New Roman" panose="02020603050405020304" pitchFamily="18" charset="0"/>
                <a:cs typeface="Times New Roman" panose="02020603050405020304" pitchFamily="18" charset="0"/>
              </a:rPr>
              <a:t> through user-defined</a:t>
            </a:r>
            <a:r>
              <a:rPr lang="en-IN" sz="1400" kern="1200" dirty="0">
                <a:solidFill>
                  <a:srgbClr val="000000"/>
                </a:solidFill>
                <a:effectLst/>
                <a:latin typeface="Times New Roman" panose="02020603050405020304" pitchFamily="18" charset="0"/>
                <a:cs typeface="Times New Roman" panose="02020603050405020304" pitchFamily="18" charset="0"/>
              </a:rPr>
              <a:t> password</a:t>
            </a:r>
            <a:r>
              <a:rPr lang="en-IN" sz="1400" kern="1200" spc="5" dirty="0">
                <a:solidFill>
                  <a:srgbClr val="000000"/>
                </a:solidFill>
                <a:effectLst/>
                <a:latin typeface="Times New Roman" panose="02020603050405020304" pitchFamily="18" charset="0"/>
                <a:cs typeface="Times New Roman" panose="02020603050405020304" pitchFamily="18" charset="0"/>
              </a:rPr>
              <a:t> length.</a:t>
            </a:r>
            <a:endParaRPr lang="en-IN" sz="1400" dirty="0">
              <a:effectLst/>
              <a:latin typeface="Times New Roman" panose="02020603050405020304" pitchFamily="18" charset="0"/>
              <a:cs typeface="Times New Roman" panose="02020603050405020304" pitchFamily="18" charset="0"/>
            </a:endParaRPr>
          </a:p>
          <a:p>
            <a:pPr marL="0" indent="0" algn="l" rtl="0" eaLnBrk="1" latinLnBrk="0" hangingPunct="1">
              <a:spcBef>
                <a:spcPts val="700"/>
              </a:spcBef>
              <a:buNone/>
            </a:pPr>
            <a:r>
              <a:rPr lang="en-IN" sz="1400" kern="1200" spc="5" dirty="0">
                <a:solidFill>
                  <a:srgbClr val="000000"/>
                </a:solidFill>
                <a:effectLst/>
                <a:latin typeface="Times New Roman" panose="02020603050405020304" pitchFamily="18" charset="0"/>
                <a:cs typeface="Times New Roman" panose="02020603050405020304" pitchFamily="18" charset="0"/>
              </a:rPr>
              <a:t>	Conditional</a:t>
            </a:r>
            <a:r>
              <a:rPr lang="en-IN" sz="1400" kern="1200" spc="15"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Statements</a:t>
            </a:r>
            <a:r>
              <a:rPr lang="en-IN" sz="1400" kern="1200" spc="15"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to</a:t>
            </a:r>
            <a:r>
              <a:rPr lang="en-IN" sz="1400" kern="1200" spc="-15"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include</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specific</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character</a:t>
            </a:r>
            <a:r>
              <a:rPr lang="en-IN" sz="1400" kern="1200" spc="15" dirty="0">
                <a:solidFill>
                  <a:srgbClr val="000000"/>
                </a:solidFill>
                <a:effectLst/>
                <a:latin typeface="Times New Roman" panose="02020603050405020304" pitchFamily="18" charset="0"/>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types</a:t>
            </a:r>
            <a:r>
              <a:rPr lang="en-IN" sz="1400" kern="1200" spc="15" dirty="0">
                <a:solidFill>
                  <a:srgbClr val="000000"/>
                </a:solidFill>
                <a:effectLst/>
                <a:latin typeface="Times New Roman" panose="02020603050405020304" pitchFamily="18" charset="0"/>
                <a:cs typeface="Times New Roman" panose="02020603050405020304" pitchFamily="18" charset="0"/>
              </a:rPr>
              <a:t> </a:t>
            </a:r>
            <a:r>
              <a:rPr lang="en-IN" sz="1400" kern="1200" spc="5" dirty="0">
                <a:solidFill>
                  <a:srgbClr val="000000"/>
                </a:solidFill>
                <a:effectLst/>
                <a:latin typeface="Times New Roman" panose="02020603050405020304" pitchFamily="18" charset="0"/>
                <a:cs typeface="Times New Roman" panose="02020603050405020304" pitchFamily="18" charset="0"/>
              </a:rPr>
              <a:t>based on</a:t>
            </a:r>
            <a:r>
              <a:rPr lang="en-IN" sz="1400" kern="1200" spc="10" dirty="0">
                <a:solidFill>
                  <a:srgbClr val="000000"/>
                </a:solidFill>
                <a:effectLst/>
                <a:latin typeface="Times New Roman" panose="02020603050405020304" pitchFamily="18" charset="0"/>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user</a:t>
            </a:r>
            <a:r>
              <a:rPr lang="en-IN" sz="1400" kern="1200" spc="20" dirty="0">
                <a:solidFill>
                  <a:srgbClr val="000000"/>
                </a:solidFill>
                <a:effectLst/>
                <a:latin typeface="Times New Roman" panose="02020603050405020304" pitchFamily="18" charset="0"/>
                <a:cs typeface="Times New Roman" panose="02020603050405020304" pitchFamily="18" charset="0"/>
              </a:rPr>
              <a:t> </a:t>
            </a:r>
            <a:r>
              <a:rPr lang="en-IN" sz="1400" kern="1200" dirty="0">
                <a:solidFill>
                  <a:srgbClr val="000000"/>
                </a:solidFill>
                <a:effectLst/>
                <a:latin typeface="Times New Roman" panose="02020603050405020304" pitchFamily="18" charset="0"/>
                <a:cs typeface="Times New Roman" panose="02020603050405020304" pitchFamily="18" charset="0"/>
              </a:rPr>
              <a:t>input</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lgn="l" rtl="0" eaLnBrk="1" latinLnBrk="0" hangingPunct="1">
              <a:spcBef>
                <a:spcPts val="700"/>
              </a:spcBef>
              <a:buNone/>
            </a:pPr>
            <a:endParaRPr lang="en-IN" sz="1050" dirty="0">
              <a:effectLst/>
            </a:endParaRPr>
          </a:p>
          <a:p>
            <a:pPr marL="0" marR="749808" indent="0" algn="l" rtl="0" eaLnBrk="1" latinLnBrk="0" hangingPunct="1">
              <a:lnSpc>
                <a:spcPct val="145000"/>
              </a:lnSpc>
              <a:spcBef>
                <a:spcPts val="150"/>
              </a:spcBef>
              <a:buNone/>
            </a:pPr>
            <a:endParaRPr lang="en-IN" sz="1400" kern="1200" spc="5" dirty="0">
              <a:solidFill>
                <a:srgbClr val="000000"/>
              </a:solidFill>
              <a:effectLst/>
              <a:latin typeface="Times New Roman" panose="02020603050405020304" pitchFamily="18" charset="0"/>
              <a:cs typeface="Times New Roman" panose="02020603050405020304" pitchFamily="18" charset="0"/>
            </a:endParaRPr>
          </a:p>
          <a:p>
            <a:pPr marL="0" marR="749808" indent="0" algn="l" rtl="0" eaLnBrk="1" latinLnBrk="0" hangingPunct="1">
              <a:lnSpc>
                <a:spcPct val="145000"/>
              </a:lnSpc>
              <a:spcBef>
                <a:spcPts val="150"/>
              </a:spcBef>
              <a:buNone/>
            </a:pPr>
            <a:endParaRPr lang="en-IN" sz="1400" dirty="0">
              <a:effectLst/>
              <a:latin typeface="Times New Roman" panose="02020603050405020304" pitchFamily="18" charset="0"/>
              <a:cs typeface="Times New Roman" panose="02020603050405020304" pitchFamily="18" charset="0"/>
            </a:endParaRPr>
          </a:p>
          <a:p>
            <a:pPr marL="0" marR="9144" indent="0" algn="l" rtl="0" eaLnBrk="1" latinLnBrk="0" hangingPunct="1">
              <a:lnSpc>
                <a:spcPct val="145000"/>
              </a:lnSpc>
              <a:spcBef>
                <a:spcPts val="145"/>
              </a:spcBef>
              <a:buNone/>
            </a:pPr>
            <a:endParaRPr lang="en-IN" sz="1050" dirty="0">
              <a:effectLst/>
            </a:endParaRPr>
          </a:p>
          <a:p>
            <a:pPr marL="0" marR="481330" indent="0">
              <a:lnSpc>
                <a:spcPct val="144900"/>
              </a:lnSpc>
              <a:spcBef>
                <a:spcPts val="150"/>
              </a:spcBef>
              <a:buNone/>
            </a:pPr>
            <a:endParaRPr lang="en-US" sz="1400" dirty="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1048623" name="Footer Placeholder 4"/>
          <p:cNvSpPr>
            <a:spLocks noGrp="1"/>
          </p:cNvSpPr>
          <p:nvPr>
            <p:ph type="ftr" sz="quarter" idx="11"/>
          </p:nvPr>
        </p:nvSpPr>
        <p:spPr>
          <a:xfrm>
            <a:off x="1603248" y="4822031"/>
            <a:ext cx="4038600" cy="376237"/>
          </a:xfrm>
        </p:spPr>
        <p:txBody>
          <a:bodyPr/>
          <a:lstStyle/>
          <a:p>
            <a:r>
              <a:rPr lang="en-US" sz="1200" dirty="0">
                <a:latin typeface="Times New Roman" pitchFamily="18" charset="0"/>
                <a:cs typeface="Times New Roman" pitchFamily="18" charset="0"/>
              </a:rPr>
              <a:t>CGB1201 – JAVA PROGRAMMING </a:t>
            </a:r>
          </a:p>
        </p:txBody>
      </p:sp>
      <p:sp>
        <p:nvSpPr>
          <p:cNvPr id="1048624" name="Slide Number Placeholder 5"/>
          <p:cNvSpPr>
            <a:spLocks noGrp="1"/>
          </p:cNvSpPr>
          <p:nvPr>
            <p:ph type="sldNum" sz="quarter" idx="12"/>
          </p:nvPr>
        </p:nvSpPr>
        <p:spPr/>
        <p:txBody>
          <a:bodyPr/>
          <a:lstStyle/>
          <a:p>
            <a:fld id="{0E14ABD8-B1EB-4C07-9937-C8C4E38BDF00}" type="slidenum">
              <a:rPr lang="en-US" altLang="en-US" smtClean="0"/>
              <a:t>7</a:t>
            </a:fld>
            <a:endParaRPr lang="en-US" altLang="en-US"/>
          </a:p>
        </p:txBody>
      </p:sp>
      <p:sp>
        <p:nvSpPr>
          <p:cNvPr id="1048625" name="Rectangle 1"/>
          <p:cNvSpPr>
            <a:spLocks noGrp="1" noChangeArrowheads="1"/>
          </p:cNvSpPr>
          <p:nvPr>
            <p:ph sz="quarter" idx="1"/>
          </p:nvPr>
        </p:nvSpPr>
        <p:spPr bwMode="auto">
          <a:xfrm>
            <a:off x="2071627" y="2736848"/>
            <a:ext cx="8229600" cy="5740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8626" name="TextBox 1048625"/>
          <p:cNvSpPr txBox="1"/>
          <p:nvPr/>
        </p:nvSpPr>
        <p:spPr>
          <a:xfrm>
            <a:off x="806400" y="1533600"/>
            <a:ext cx="6947999" cy="2795958"/>
          </a:xfrm>
          <a:prstGeom prst="rect">
            <a:avLst/>
          </a:prstGeom>
        </p:spPr>
        <p:txBody>
          <a:bodyPr wrap="square" rtlCol="0">
            <a:spAutoFit/>
          </a:bodyPr>
          <a:lstStyle/>
          <a:p>
            <a:pPr>
              <a:lnSpc>
                <a:spcPct val="150000"/>
              </a:lnSpc>
            </a:pPr>
            <a:r>
              <a:rPr lang="en-US" altLang="en-IN" sz="2400" dirty="0">
                <a:solidFill>
                  <a:srgbClr val="000000"/>
                </a:solidFill>
                <a:latin typeface="Times New Roman" panose="02020603050405020304" pitchFamily="18" charset="0"/>
                <a:ea typeface="Noto Serif CJK SC"/>
                <a:cs typeface="Times New Roman" panose="02020603050405020304" pitchFamily="18" charset="0"/>
              </a:rPr>
              <a:t>1.</a:t>
            </a:r>
            <a:r>
              <a:rPr lang="en-GB" sz="2400" dirty="0">
                <a:solidFill>
                  <a:srgbClr val="000000"/>
                </a:solidFill>
                <a:latin typeface="Times New Roman" panose="02020603050405020304" pitchFamily="18" charset="0"/>
                <a:ea typeface="Noto Serif CJK SC"/>
                <a:cs typeface="Times New Roman" panose="02020603050405020304" pitchFamily="18" charset="0"/>
              </a:rPr>
              <a:t>Input Module</a:t>
            </a:r>
          </a:p>
          <a:p>
            <a:pPr>
              <a:lnSpc>
                <a:spcPct val="150000"/>
              </a:lnSpc>
            </a:pPr>
            <a:r>
              <a:rPr lang="en-US" altLang="en-IN" sz="2400" dirty="0">
                <a:solidFill>
                  <a:srgbClr val="000000"/>
                </a:solidFill>
                <a:latin typeface="Times New Roman" panose="02020603050405020304" pitchFamily="18" charset="0"/>
                <a:ea typeface="Noto Serif CJK SC"/>
                <a:cs typeface="Times New Roman" panose="02020603050405020304" pitchFamily="18" charset="0"/>
              </a:rPr>
              <a:t>2.Character Pool Module</a:t>
            </a:r>
            <a:endParaRPr lang="en-GB" sz="2400" dirty="0">
              <a:solidFill>
                <a:srgbClr val="000000"/>
              </a:solidFill>
              <a:latin typeface="Times New Roman" panose="02020603050405020304" pitchFamily="18" charset="0"/>
              <a:ea typeface="Noto Serif CJK SC"/>
              <a:cs typeface="Times New Roman" panose="02020603050405020304" pitchFamily="18" charset="0"/>
            </a:endParaRPr>
          </a:p>
          <a:p>
            <a:pPr>
              <a:lnSpc>
                <a:spcPct val="150000"/>
              </a:lnSpc>
            </a:pPr>
            <a:r>
              <a:rPr lang="en-US" altLang="en-IN" sz="2400" dirty="0">
                <a:solidFill>
                  <a:srgbClr val="000000"/>
                </a:solidFill>
                <a:latin typeface="Times New Roman" panose="02020603050405020304" pitchFamily="18" charset="0"/>
                <a:ea typeface="Noto Serif CJK SC"/>
                <a:cs typeface="Times New Roman" panose="02020603050405020304" pitchFamily="18" charset="0"/>
              </a:rPr>
              <a:t>3</a:t>
            </a:r>
            <a:r>
              <a:rPr lang="en-GB" sz="2400" dirty="0">
                <a:solidFill>
                  <a:srgbClr val="000000"/>
                </a:solidFill>
                <a:latin typeface="Times New Roman" panose="02020603050405020304" pitchFamily="18" charset="0"/>
                <a:ea typeface="Noto Serif CJK SC"/>
                <a:cs typeface="Times New Roman" panose="02020603050405020304" pitchFamily="18" charset="0"/>
              </a:rPr>
              <a:t>Password Generation Module</a:t>
            </a:r>
          </a:p>
          <a:p>
            <a:pPr>
              <a:lnSpc>
                <a:spcPct val="150000"/>
              </a:lnSpc>
            </a:pPr>
            <a:r>
              <a:rPr lang="en-US" altLang="en-IN" sz="2400" dirty="0">
                <a:solidFill>
                  <a:srgbClr val="000000"/>
                </a:solidFill>
                <a:latin typeface="Times New Roman" panose="02020603050405020304" pitchFamily="18" charset="0"/>
                <a:ea typeface="Noto Serif CJK SC"/>
                <a:cs typeface="Times New Roman" panose="02020603050405020304" pitchFamily="18" charset="0"/>
              </a:rPr>
              <a:t>4.</a:t>
            </a:r>
            <a:r>
              <a:rPr lang="en-GB" sz="2400" dirty="0">
                <a:solidFill>
                  <a:srgbClr val="000000"/>
                </a:solidFill>
                <a:latin typeface="Times New Roman" panose="02020603050405020304" pitchFamily="18" charset="0"/>
                <a:ea typeface="Noto Serif CJK SC"/>
                <a:cs typeface="Times New Roman" panose="02020603050405020304" pitchFamily="18" charset="0"/>
              </a:rPr>
              <a:t>Validation Module</a:t>
            </a:r>
          </a:p>
          <a:p>
            <a:pPr>
              <a:lnSpc>
                <a:spcPct val="150000"/>
              </a:lnSpc>
            </a:pPr>
            <a:r>
              <a:rPr lang="en-US" altLang="en-IN" sz="2400" dirty="0">
                <a:solidFill>
                  <a:srgbClr val="000000"/>
                </a:solidFill>
                <a:latin typeface="Times New Roman" panose="02020603050405020304" pitchFamily="18" charset="0"/>
                <a:ea typeface="Noto Serif CJK SC"/>
                <a:cs typeface="Times New Roman" panose="02020603050405020304" pitchFamily="18" charset="0"/>
              </a:rPr>
              <a:t>5.</a:t>
            </a:r>
            <a:r>
              <a:rPr lang="en-GB" sz="2400" dirty="0">
                <a:solidFill>
                  <a:srgbClr val="000000"/>
                </a:solidFill>
                <a:latin typeface="Times New Roman" panose="02020603050405020304" pitchFamily="18" charset="0"/>
                <a:ea typeface="Noto Serif CJK SC"/>
                <a:cs typeface="Times New Roman" panose="02020603050405020304" pitchFamily="18" charset="0"/>
              </a:rPr>
              <a:t>Output Module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Module Description</a:t>
            </a:r>
            <a:endParaRPr lang="en-US" b="1">
              <a:solidFill>
                <a:schemeClr val="tx1"/>
              </a:solidFill>
              <a:latin typeface="Times New Roman" pitchFamily="18" charset="0"/>
              <a:cs typeface="Times New Roman" pitchFamily="18" charset="0"/>
            </a:endParaRPr>
          </a:p>
        </p:txBody>
      </p:sp>
      <p:sp>
        <p:nvSpPr>
          <p:cNvPr id="1048628" name="Slide Number Placeholder 3"/>
          <p:cNvSpPr>
            <a:spLocks noGrp="1"/>
          </p:cNvSpPr>
          <p:nvPr>
            <p:ph type="sldNum" sz="quarter" idx="12"/>
          </p:nvPr>
        </p:nvSpPr>
        <p:spPr/>
        <p:txBody>
          <a:bodyPr/>
          <a:lstStyle/>
          <a:p>
            <a:fld id="{0E14ABD8-B1EB-4C07-9937-C8C4E38BDF00}" type="slidenum">
              <a:rPr lang="en-US" altLang="en-US" smtClean="0"/>
              <a:t>8</a:t>
            </a:fld>
            <a:endParaRPr lang="en-US" altLang="en-US"/>
          </a:p>
        </p:txBody>
      </p:sp>
      <p:sp>
        <p:nvSpPr>
          <p:cNvPr id="1048629" name="Footer Placeholder 4"/>
          <p:cNvSpPr>
            <a:spLocks noGrp="1"/>
          </p:cNvSpPr>
          <p:nvPr>
            <p:ph type="ftr" sz="quarter" idx="11"/>
          </p:nvPr>
        </p:nvSpPr>
        <p:spPr>
          <a:xfrm>
            <a:off x="1940378" y="4767263"/>
            <a:ext cx="4038600" cy="376237"/>
          </a:xfrm>
        </p:spPr>
        <p:txBody>
          <a:bodyPr/>
          <a:lstStyle/>
          <a:p>
            <a:r>
              <a:rPr lang="en-US" sz="1200" dirty="0">
                <a:latin typeface="Times New Roman" pitchFamily="18" charset="0"/>
                <a:cs typeface="Times New Roman" pitchFamily="18" charset="0"/>
              </a:rPr>
              <a:t>CGB1201 – JAVA </a:t>
            </a:r>
            <a:r>
              <a:rPr lang="en-IN" sz="1200" dirty="0">
                <a:latin typeface="Times New Roman" pitchFamily="18" charset="0"/>
                <a:cs typeface="Times New Roman" pitchFamily="18" charset="0"/>
              </a:rPr>
              <a:t>PROGRAMMING         </a:t>
            </a:r>
            <a:r>
              <a:rPr lang="en-US" sz="1200" dirty="0">
                <a:latin typeface="Times New Roman" pitchFamily="18" charset="0"/>
                <a:cs typeface="Times New Roman" pitchFamily="18" charset="0"/>
              </a:rPr>
              <a:t> </a:t>
            </a:r>
          </a:p>
        </p:txBody>
      </p:sp>
      <p:sp>
        <p:nvSpPr>
          <p:cNvPr id="1048717" name="TextBox 1048716"/>
          <p:cNvSpPr txBox="1"/>
          <p:nvPr/>
        </p:nvSpPr>
        <p:spPr>
          <a:xfrm>
            <a:off x="852358" y="1059180"/>
            <a:ext cx="7834442" cy="3785652"/>
          </a:xfrm>
          <a:prstGeom prst="rect">
            <a:avLst/>
          </a:prstGeom>
        </p:spPr>
        <p:txBody>
          <a:bodyPr wrap="square" rtlCol="0">
            <a:spAutoFit/>
          </a:bodyPr>
          <a:lstStyle/>
          <a:p>
            <a:pPr marL="342900" indent="-342900">
              <a:buFont typeface="Wingdings" panose="05000000000000000000" pitchFamily="2" charset="2"/>
              <a:buChar char="q"/>
            </a:pPr>
            <a:r>
              <a:rPr lang="en-US" altLang="en-IN" sz="2000" dirty="0">
                <a:solidFill>
                  <a:srgbClr val="C00000"/>
                </a:solidFill>
                <a:latin typeface="Times New Roman" panose="02020603050405020304" pitchFamily="18" charset="0"/>
                <a:cs typeface="Times New Roman" panose="02020603050405020304" pitchFamily="18" charset="0"/>
              </a:rPr>
              <a:t>Input Module</a:t>
            </a:r>
            <a:endParaRPr lang="en-GB" sz="2000" dirty="0">
              <a:solidFill>
                <a:srgbClr val="C00000"/>
              </a:solidFill>
              <a:latin typeface="Times New Roman" panose="02020603050405020304" pitchFamily="18" charset="0"/>
              <a:cs typeface="Times New Roman" panose="02020603050405020304" pitchFamily="18" charset="0"/>
            </a:endParaRPr>
          </a:p>
          <a:p>
            <a:r>
              <a:rPr lang="en-US" altLang="en-IN" sz="2000" dirty="0">
                <a:solidFill>
                  <a:srgbClr val="000000"/>
                </a:solidFill>
                <a:latin typeface="Times New Roman" panose="02020603050405020304" pitchFamily="18" charset="0"/>
                <a:cs typeface="Times New Roman" panose="02020603050405020304" pitchFamily="18" charset="0"/>
              </a:rPr>
              <a:t>Takes input for password length and character types (uppercase, lowercase, numbers, symbols).</a:t>
            </a:r>
            <a:endParaRPr lang="en-GB"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IN" sz="2000" dirty="0">
                <a:solidFill>
                  <a:srgbClr val="C00000"/>
                </a:solidFill>
                <a:latin typeface="Times New Roman" panose="02020603050405020304" pitchFamily="18" charset="0"/>
                <a:cs typeface="Times New Roman" panose="02020603050405020304" pitchFamily="18" charset="0"/>
              </a:rPr>
              <a:t>Character Pool Module</a:t>
            </a:r>
            <a:endParaRPr lang="en-GB" sz="2000" dirty="0">
              <a:solidFill>
                <a:srgbClr val="C00000"/>
              </a:solidFill>
              <a:latin typeface="Times New Roman" panose="02020603050405020304" pitchFamily="18" charset="0"/>
              <a:cs typeface="Times New Roman" panose="02020603050405020304" pitchFamily="18" charset="0"/>
            </a:endParaRPr>
          </a:p>
          <a:p>
            <a:r>
              <a:rPr lang="en-US" altLang="en-IN" sz="2000" dirty="0">
                <a:solidFill>
                  <a:srgbClr val="000000"/>
                </a:solidFill>
                <a:latin typeface="Times New Roman" panose="02020603050405020304" pitchFamily="18" charset="0"/>
                <a:cs typeface="Times New Roman" panose="02020603050405020304" pitchFamily="18" charset="0"/>
              </a:rPr>
              <a:t>Creates a list of available characters based on the user’s selected options.</a:t>
            </a:r>
            <a:endParaRPr lang="en-GB"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IN" sz="2000" dirty="0">
                <a:solidFill>
                  <a:srgbClr val="C00000"/>
                </a:solidFill>
                <a:latin typeface="Times New Roman" panose="02020603050405020304" pitchFamily="18" charset="0"/>
                <a:cs typeface="Times New Roman" panose="02020603050405020304" pitchFamily="18" charset="0"/>
              </a:rPr>
              <a:t>Password Generator Module</a:t>
            </a:r>
            <a:endParaRPr lang="en-GB" sz="2000" dirty="0">
              <a:solidFill>
                <a:srgbClr val="C00000"/>
              </a:solidFill>
              <a:latin typeface="Times New Roman" panose="02020603050405020304" pitchFamily="18" charset="0"/>
              <a:cs typeface="Times New Roman" panose="02020603050405020304" pitchFamily="18" charset="0"/>
            </a:endParaRPr>
          </a:p>
          <a:p>
            <a:r>
              <a:rPr lang="en-US" altLang="en-IN" sz="2000" dirty="0">
                <a:solidFill>
                  <a:srgbClr val="000000"/>
                </a:solidFill>
                <a:latin typeface="Times New Roman" panose="02020603050405020304" pitchFamily="18" charset="0"/>
                <a:cs typeface="Times New Roman" panose="02020603050405020304" pitchFamily="18" charset="0"/>
              </a:rPr>
              <a:t>Randomly selects characters from the pool to create a password.</a:t>
            </a:r>
            <a:endParaRPr lang="en-GB"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IN" sz="2000" dirty="0">
                <a:solidFill>
                  <a:srgbClr val="C00000"/>
                </a:solidFill>
                <a:latin typeface="Times New Roman" panose="02020603050405020304" pitchFamily="18" charset="0"/>
                <a:cs typeface="Times New Roman" panose="02020603050405020304" pitchFamily="18" charset="0"/>
              </a:rPr>
              <a:t>Validation Module</a:t>
            </a:r>
            <a:endParaRPr lang="en-GB" sz="2000" dirty="0">
              <a:solidFill>
                <a:srgbClr val="C00000"/>
              </a:solidFill>
              <a:latin typeface="Times New Roman" panose="02020603050405020304" pitchFamily="18" charset="0"/>
              <a:cs typeface="Times New Roman" panose="02020603050405020304" pitchFamily="18" charset="0"/>
            </a:endParaRPr>
          </a:p>
          <a:p>
            <a:r>
              <a:rPr lang="en-US" altLang="en-IN" sz="2000" dirty="0">
                <a:solidFill>
                  <a:srgbClr val="000000"/>
                </a:solidFill>
                <a:latin typeface="Times New Roman" panose="02020603050405020304" pitchFamily="18" charset="0"/>
                <a:cs typeface="Times New Roman" panose="02020603050405020304" pitchFamily="18" charset="0"/>
              </a:rPr>
              <a:t>Ensures the password meets basic security standards (e.g., length, character diversity).</a:t>
            </a:r>
            <a:endParaRPr lang="en-GB"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IN" sz="2000" dirty="0">
                <a:solidFill>
                  <a:srgbClr val="C00000"/>
                </a:solidFill>
                <a:latin typeface="Times New Roman" panose="02020603050405020304" pitchFamily="18" charset="0"/>
                <a:cs typeface="Times New Roman" panose="02020603050405020304" pitchFamily="18" charset="0"/>
              </a:rPr>
              <a:t>Output Module</a:t>
            </a:r>
            <a:endParaRPr lang="en-GB" sz="2000" dirty="0">
              <a:solidFill>
                <a:srgbClr val="C00000"/>
              </a:solidFill>
              <a:latin typeface="Times New Roman" panose="02020603050405020304" pitchFamily="18" charset="0"/>
              <a:cs typeface="Times New Roman" panose="02020603050405020304" pitchFamily="18" charset="0"/>
            </a:endParaRPr>
          </a:p>
          <a:p>
            <a:r>
              <a:rPr lang="en-US" altLang="en-IN" sz="2000" dirty="0">
                <a:solidFill>
                  <a:srgbClr val="000000"/>
                </a:solidFill>
                <a:latin typeface="Times New Roman" panose="02020603050405020304" pitchFamily="18" charset="0"/>
                <a:cs typeface="Times New Roman" panose="02020603050405020304" pitchFamily="18" charset="0"/>
              </a:rPr>
              <a:t>Displays the generated password and allows it to be copied or saved</a:t>
            </a:r>
            <a:r>
              <a:rPr lang="en-US" altLang="en-IN" sz="2000" dirty="0">
                <a:solidFill>
                  <a:srgbClr val="000000"/>
                </a:solidFill>
              </a:rPr>
              <a:t>.</a:t>
            </a:r>
            <a:endParaRPr lang="en-GB" sz="20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3345E39-9DD5-0202-1ED9-21EB4177A376}"/>
              </a:ext>
            </a:extLst>
          </p:cNvPr>
          <p:cNvSpPr>
            <a:spLocks noGrp="1"/>
          </p:cNvSpPr>
          <p:nvPr>
            <p:ph type="ftr" sz="quarter" idx="11"/>
          </p:nvPr>
        </p:nvSpPr>
        <p:spPr>
          <a:xfrm>
            <a:off x="2593848" y="4767263"/>
            <a:ext cx="3505200" cy="274320"/>
          </a:xfrm>
        </p:spPr>
        <p:txBody>
          <a:bodyPr/>
          <a:lstStyle/>
          <a:p>
            <a:r>
              <a:rPr lang="en-US" dirty="0"/>
              <a:t>CGB1201 – JAVA PROGRAMMING  </a:t>
            </a:r>
          </a:p>
        </p:txBody>
      </p:sp>
      <p:sp>
        <p:nvSpPr>
          <p:cNvPr id="4" name="Slide Number Placeholder 3">
            <a:extLst>
              <a:ext uri="{FF2B5EF4-FFF2-40B4-BE49-F238E27FC236}">
                <a16:creationId xmlns:a16="http://schemas.microsoft.com/office/drawing/2014/main" id="{AB26EF49-8596-F324-5E87-86E3C48BFE7D}"/>
              </a:ext>
            </a:extLst>
          </p:cNvPr>
          <p:cNvSpPr>
            <a:spLocks noGrp="1"/>
          </p:cNvSpPr>
          <p:nvPr>
            <p:ph type="sldNum" sz="quarter" idx="12"/>
          </p:nvPr>
        </p:nvSpPr>
        <p:spPr/>
        <p:txBody>
          <a:bodyPr/>
          <a:lstStyle/>
          <a:p>
            <a:fld id="{0E14ABD8-B1EB-4C07-9937-C8C4E38BDF00}" type="slidenum">
              <a:rPr lang="en-US" altLang="en-US" smtClean="0"/>
              <a:t>9</a:t>
            </a:fld>
            <a:endParaRPr lang="en-US" altLang="en-US"/>
          </a:p>
        </p:txBody>
      </p:sp>
      <p:sp>
        <p:nvSpPr>
          <p:cNvPr id="5" name="Content Placeholder 4">
            <a:extLst>
              <a:ext uri="{FF2B5EF4-FFF2-40B4-BE49-F238E27FC236}">
                <a16:creationId xmlns:a16="http://schemas.microsoft.com/office/drawing/2014/main" id="{13840177-6891-9592-7083-6CFCEC444700}"/>
              </a:ext>
            </a:extLst>
          </p:cNvPr>
          <p:cNvSpPr>
            <a:spLocks noGrp="1"/>
          </p:cNvSpPr>
          <p:nvPr>
            <p:ph sz="quarter" idx="1"/>
          </p:nvPr>
        </p:nvSpPr>
        <p:spPr>
          <a:xfrm>
            <a:off x="457200" y="914400"/>
            <a:ext cx="7815600" cy="3703320"/>
          </a:xfrm>
        </p:spPr>
        <p:txBody>
          <a:bodyPr>
            <a:normAutofit/>
          </a:bodyPr>
          <a:lstStyle/>
          <a:p>
            <a:pPr marL="0" indent="0">
              <a:lnSpc>
                <a:spcPct val="100000"/>
              </a:lnSpc>
              <a:buNone/>
            </a:pPr>
            <a:endParaRPr lang="en-IN" sz="4400" dirty="0">
              <a:latin typeface="Times New Roman"/>
              <a:cs typeface="Times New Roman"/>
            </a:endParaRPr>
          </a:p>
          <a:p>
            <a:endParaRPr lang="en-IN" dirty="0"/>
          </a:p>
        </p:txBody>
      </p:sp>
      <p:sp>
        <p:nvSpPr>
          <p:cNvPr id="6" name="Title 1">
            <a:extLst>
              <a:ext uri="{FF2B5EF4-FFF2-40B4-BE49-F238E27FC236}">
                <a16:creationId xmlns:a16="http://schemas.microsoft.com/office/drawing/2014/main" id="{7D3D6BDB-2C17-211D-F838-0FA08AADB1DF}"/>
              </a:ext>
            </a:extLst>
          </p:cNvPr>
          <p:cNvSpPr>
            <a:spLocks noGrp="1"/>
          </p:cNvSpPr>
          <p:nvPr>
            <p:ph type="title"/>
          </p:nvPr>
        </p:nvSpPr>
        <p:spPr>
          <a:xfrm>
            <a:off x="457200" y="287999"/>
            <a:ext cx="8229600" cy="556867"/>
          </a:xfrm>
          <a:solidFill>
            <a:schemeClr val="bg2">
              <a:lumMod val="75000"/>
            </a:schemeClr>
          </a:solidFill>
        </p:spPr>
        <p:txBody>
          <a:bodyPr>
            <a:noAutofit/>
          </a:bodyPr>
          <a:lstStyle/>
          <a:p>
            <a:pPr algn="ctr"/>
            <a:r>
              <a:rPr lang="en-US" b="1" dirty="0">
                <a:solidFill>
                  <a:schemeClr val="tx1"/>
                </a:solidFill>
                <a:latin typeface="Times New Roman" pitchFamily="18" charset="0"/>
                <a:cs typeface="Times New Roman" pitchFamily="18" charset="0"/>
              </a:rPr>
              <a:t>S</a:t>
            </a:r>
            <a:r>
              <a:rPr lang="en-IN" b="1" dirty="0" err="1">
                <a:solidFill>
                  <a:schemeClr val="tx1"/>
                </a:solidFill>
                <a:latin typeface="Times New Roman" pitchFamily="18" charset="0"/>
                <a:cs typeface="Times New Roman" pitchFamily="18" charset="0"/>
              </a:rPr>
              <a:t>ource</a:t>
            </a:r>
            <a:r>
              <a:rPr lang="en-IN" b="1" dirty="0">
                <a:solidFill>
                  <a:schemeClr val="tx1"/>
                </a:solidFill>
                <a:latin typeface="Times New Roman" pitchFamily="18" charset="0"/>
                <a:cs typeface="Times New Roman" pitchFamily="18" charset="0"/>
              </a:rPr>
              <a:t> Code</a:t>
            </a:r>
            <a:endParaRPr lang="en-US" b="1" dirty="0">
              <a:solidFill>
                <a:schemeClr val="tx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0FF1C11-BDF6-0BBC-FE1A-775601532BDB}"/>
              </a:ext>
            </a:extLst>
          </p:cNvPr>
          <p:cNvPicPr>
            <a:picLocks noChangeAspect="1"/>
          </p:cNvPicPr>
          <p:nvPr/>
        </p:nvPicPr>
        <p:blipFill>
          <a:blip r:embed="rId2"/>
          <a:stretch>
            <a:fillRect/>
          </a:stretch>
        </p:blipFill>
        <p:spPr>
          <a:xfrm>
            <a:off x="744871" y="914400"/>
            <a:ext cx="3639929" cy="3692845"/>
          </a:xfrm>
          <a:prstGeom prst="rect">
            <a:avLst/>
          </a:prstGeom>
        </p:spPr>
      </p:pic>
      <p:pic>
        <p:nvPicPr>
          <p:cNvPr id="11" name="Picture 10">
            <a:extLst>
              <a:ext uri="{FF2B5EF4-FFF2-40B4-BE49-F238E27FC236}">
                <a16:creationId xmlns:a16="http://schemas.microsoft.com/office/drawing/2014/main" id="{8495C578-DB8B-6180-2BE9-CD38617A8D8D}"/>
              </a:ext>
            </a:extLst>
          </p:cNvPr>
          <p:cNvPicPr>
            <a:picLocks noChangeAspect="1"/>
          </p:cNvPicPr>
          <p:nvPr/>
        </p:nvPicPr>
        <p:blipFill>
          <a:blip r:embed="rId3"/>
          <a:stretch>
            <a:fillRect/>
          </a:stretch>
        </p:blipFill>
        <p:spPr>
          <a:xfrm>
            <a:off x="4672472" y="914400"/>
            <a:ext cx="3726658" cy="3692845"/>
          </a:xfrm>
          <a:prstGeom prst="rect">
            <a:avLst/>
          </a:prstGeom>
        </p:spPr>
      </p:pic>
    </p:spTree>
    <p:extLst>
      <p:ext uri="{BB962C8B-B14F-4D97-AF65-F5344CB8AC3E}">
        <p14:creationId xmlns:p14="http://schemas.microsoft.com/office/powerpoint/2010/main" val="2532143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On-screen Show (16:9)</PresentationFormat>
  <Paragraphs>86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Gill Sans MT</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 </vt:lpstr>
      <vt:lpstr>List of Modules</vt:lpstr>
      <vt:lpstr>Module Description</vt:lpstr>
      <vt:lpstr>Source Code</vt:lpstr>
      <vt:lpstr>Source Code</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
  <cp:revision>6</cp:revision>
  <dcterms:created xsi:type="dcterms:W3CDTF">2024-11-24T19:50:02Z</dcterms:created>
  <dcterms:modified xsi:type="dcterms:W3CDTF">2024-12-03T05:48:27Z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86ff05ae0b3641d38735c9a26e79651b</vt:lpwstr>
  </property>
</Properties>
</file>