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6858bb4d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6858bb4d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6858bb4d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6858bb4d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cb22b66c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cb22b66c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cb22b66c7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cb22b66c7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cb22b66c7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cb22b66c7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6858bb4d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6858bb4d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cb22b66c7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cb22b66c7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cb22b66c7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cb22b66c7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858bb4d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858bb4d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6858bb4d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6858bb4d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6858bb4d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6858bb4d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6858bb4d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6858bb4d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720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00825" y="1322450"/>
            <a:ext cx="8780700" cy="20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Stock Price Prediction via 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Sentiment Analysis vs Recurrent Neural Network</a:t>
            </a:r>
            <a:endParaRPr sz="3200"/>
          </a:p>
        </p:txBody>
      </p:sp>
      <p:sp>
        <p:nvSpPr>
          <p:cNvPr id="87" name="Google Shape;87;p13"/>
          <p:cNvSpPr txBox="1"/>
          <p:nvPr/>
        </p:nvSpPr>
        <p:spPr>
          <a:xfrm>
            <a:off x="6582975" y="3700475"/>
            <a:ext cx="1940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Chris SY Choi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Charlene (Shihui) Guo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Siddharth Dave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Vaishali Tanwar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 b="27558" l="0" r="0" t="14437"/>
          <a:stretch/>
        </p:blipFill>
        <p:spPr>
          <a:xfrm>
            <a:off x="54375" y="1415913"/>
            <a:ext cx="6027100" cy="20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6775" y="2641875"/>
            <a:ext cx="3001325" cy="237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>
            <p:ph type="title"/>
          </p:nvPr>
        </p:nvSpPr>
        <p:spPr>
          <a:xfrm>
            <a:off x="729450" y="6438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NLP vs. RNN Model Comparison</a:t>
            </a:r>
            <a:endParaRPr/>
          </a:p>
        </p:txBody>
      </p:sp>
      <p:sp>
        <p:nvSpPr>
          <p:cNvPr id="160" name="Google Shape;160;p22"/>
          <p:cNvSpPr txBox="1"/>
          <p:nvPr>
            <p:ph type="title"/>
          </p:nvPr>
        </p:nvSpPr>
        <p:spPr>
          <a:xfrm>
            <a:off x="729450" y="3418775"/>
            <a:ext cx="4907100" cy="3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Why NLP model has low accuracy?</a:t>
            </a:r>
            <a:endParaRPr sz="700"/>
          </a:p>
        </p:txBody>
      </p:sp>
      <p:sp>
        <p:nvSpPr>
          <p:cNvPr id="161" name="Google Shape;161;p22"/>
          <p:cNvSpPr txBox="1"/>
          <p:nvPr/>
        </p:nvSpPr>
        <p:spPr>
          <a:xfrm>
            <a:off x="729450" y="3793475"/>
            <a:ext cx="30000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Sentimental Analysis: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Quality of news data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Quantity of new data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Correlation vs Causation</a:t>
            </a:r>
            <a:endParaRPr/>
          </a:p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5984150" y="1179000"/>
            <a:ext cx="2460900" cy="3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RNN Model Limitations</a:t>
            </a:r>
            <a:endParaRPr sz="700"/>
          </a:p>
        </p:txBody>
      </p:sp>
      <p:sp>
        <p:nvSpPr>
          <p:cNvPr id="163" name="Google Shape;163;p22"/>
          <p:cNvSpPr txBox="1"/>
          <p:nvPr/>
        </p:nvSpPr>
        <p:spPr>
          <a:xfrm>
            <a:off x="5984150" y="1494925"/>
            <a:ext cx="30972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Sliding Window Algorithm 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Limited to historical data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Other factors affecting the </a:t>
            </a: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fluctuation</a:t>
            </a: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of the stock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2"/>
          <p:cNvSpPr txBox="1"/>
          <p:nvPr>
            <p:ph type="title"/>
          </p:nvPr>
        </p:nvSpPr>
        <p:spPr>
          <a:xfrm>
            <a:off x="1663850" y="1179000"/>
            <a:ext cx="3383400" cy="3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Normalized Stock Comparison</a:t>
            </a:r>
            <a:endParaRPr sz="700"/>
          </a:p>
        </p:txBody>
      </p:sp>
      <p:sp>
        <p:nvSpPr>
          <p:cNvPr id="165" name="Google Shape;165;p22"/>
          <p:cNvSpPr txBox="1"/>
          <p:nvPr>
            <p:ph type="title"/>
          </p:nvPr>
        </p:nvSpPr>
        <p:spPr>
          <a:xfrm>
            <a:off x="2495750" y="1415925"/>
            <a:ext cx="1719600" cy="3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/>
              <a:t>2014-2020</a:t>
            </a:r>
            <a:endParaRPr b="0" sz="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729450" y="1441200"/>
            <a:ext cx="76887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News does have an affect on the stock price trend but only sentimental analysis is not enough to accurately predict the trend. </a:t>
            </a:r>
            <a:endParaRPr b="1"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Historical stock price trend does affect the future trend but its still not enough to accurately predict the stock price. </a:t>
            </a:r>
            <a:endParaRPr b="1"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News headline does have an </a:t>
            </a:r>
            <a:r>
              <a:rPr b="1" lang="en-GB" sz="1800"/>
              <a:t>effect</a:t>
            </a:r>
            <a:r>
              <a:rPr b="1" lang="en-GB" sz="1800"/>
              <a:t> on </a:t>
            </a:r>
            <a:r>
              <a:rPr b="1" lang="en-GB" sz="1800"/>
              <a:t>investors’</a:t>
            </a:r>
            <a:r>
              <a:rPr b="1" lang="en-GB" sz="1800"/>
              <a:t> sentiment to invest in a particular company but there are numerous other factor that </a:t>
            </a:r>
            <a:r>
              <a:rPr b="1" lang="en-GB" sz="1800"/>
              <a:t>cumulatively</a:t>
            </a:r>
            <a:r>
              <a:rPr b="1" lang="en-GB" sz="1800"/>
              <a:t> affect the stock price.</a:t>
            </a:r>
            <a:endParaRPr b="1"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Integrating the NLP model and RNN model might show improvement in the accuracy.</a:t>
            </a:r>
            <a:endParaRPr b="1" sz="1800"/>
          </a:p>
        </p:txBody>
      </p:sp>
      <p:sp>
        <p:nvSpPr>
          <p:cNvPr id="171" name="Google Shape;171;p23"/>
          <p:cNvSpPr txBox="1"/>
          <p:nvPr>
            <p:ph type="title"/>
          </p:nvPr>
        </p:nvSpPr>
        <p:spPr>
          <a:xfrm>
            <a:off x="729450" y="6438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729450" y="720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3"/>
            <a:ext cx="9298476" cy="489137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/>
        </p:nvSpPr>
        <p:spPr>
          <a:xfrm>
            <a:off x="0" y="4444075"/>
            <a:ext cx="1370100" cy="37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729450" y="720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0"/>
            <a:ext cx="9144000" cy="584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6438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 to look out for!!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5936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Does everyday news headlines have an affect on the stock price trend?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Does the past stock price affect the future price?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Is news the only factor affecting the prices?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375" y="4080175"/>
            <a:ext cx="1473225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4">
            <a:alphaModFix/>
          </a:blip>
          <a:srcRect b="24620" l="0" r="0" t="25561"/>
          <a:stretch/>
        </p:blipFill>
        <p:spPr>
          <a:xfrm>
            <a:off x="6828725" y="3988600"/>
            <a:ext cx="1755924" cy="6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800" y="4127600"/>
            <a:ext cx="1342650" cy="48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0450" y="4116150"/>
            <a:ext cx="1473225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6438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Sources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7650" y="1593600"/>
            <a:ext cx="4683600" cy="16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Yahoo Finance Library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Reuters news headline archives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Technewsworld headlines archives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New York Times Archive API</a:t>
            </a:r>
            <a:endParaRPr b="1" sz="1800"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29200" y="974375"/>
            <a:ext cx="2609075" cy="25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4975" y="0"/>
            <a:ext cx="513325" cy="517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 rotWithShape="1">
          <a:blip r:embed="rId4">
            <a:alphaModFix/>
          </a:blip>
          <a:srcRect b="2600" l="-3240" r="10904" t="0"/>
          <a:stretch/>
        </p:blipFill>
        <p:spPr>
          <a:xfrm>
            <a:off x="2376250" y="152400"/>
            <a:ext cx="6530800" cy="50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909900" cy="51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idx="4294967295" type="title"/>
          </p:nvPr>
        </p:nvSpPr>
        <p:spPr>
          <a:xfrm>
            <a:off x="729450" y="6438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Machine Learning Models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727650" y="1593600"/>
            <a:ext cx="4683600" cy="16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-GB" sz="1800">
                <a:solidFill>
                  <a:srgbClr val="FFFFFF"/>
                </a:solidFill>
              </a:rPr>
              <a:t>Sentimental Analysis: Random Forest Classifier </a:t>
            </a:r>
            <a:r>
              <a:rPr b="1" lang="en-GB" sz="1800">
                <a:solidFill>
                  <a:schemeClr val="lt1"/>
                </a:solidFill>
              </a:rPr>
              <a:t>(NLP)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-GB" sz="1800">
                <a:solidFill>
                  <a:srgbClr val="FFFFFF"/>
                </a:solidFill>
              </a:rPr>
              <a:t>Price  Analysis: Recurrent Neural Network (RNN)</a:t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600" y="0"/>
            <a:ext cx="706810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9450" y="6438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Subject Tech Companies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200" y="1768338"/>
            <a:ext cx="6823185" cy="16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665" y="1255200"/>
            <a:ext cx="4478672" cy="38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6438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 - NLP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/>
        </p:nvSpPr>
        <p:spPr>
          <a:xfrm>
            <a:off x="3055800" y="1329925"/>
            <a:ext cx="30324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Google Trend (for last 2 years)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6438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Stock Predictions - NLP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818625" y="1896725"/>
            <a:ext cx="6013800" cy="221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238" y="1841750"/>
            <a:ext cx="537210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 rotWithShape="1">
          <a:blip r:embed="rId4">
            <a:alphaModFix/>
          </a:blip>
          <a:srcRect b="10897" l="0" r="0" t="0"/>
          <a:stretch/>
        </p:blipFill>
        <p:spPr>
          <a:xfrm>
            <a:off x="2227075" y="3978975"/>
            <a:ext cx="4689850" cy="10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 rotWithShape="1">
          <a:blip r:embed="rId5">
            <a:alphaModFix/>
          </a:blip>
          <a:srcRect b="90889" l="0" r="0" t="0"/>
          <a:stretch/>
        </p:blipFill>
        <p:spPr>
          <a:xfrm>
            <a:off x="1546925" y="1767025"/>
            <a:ext cx="6185525" cy="22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362" y="1392450"/>
            <a:ext cx="6060875" cy="3445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>
            <p:ph type="title"/>
          </p:nvPr>
        </p:nvSpPr>
        <p:spPr>
          <a:xfrm>
            <a:off x="729450" y="6438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 - RNN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 b="27013" l="0" r="0" t="15898"/>
          <a:stretch/>
        </p:blipFill>
        <p:spPr>
          <a:xfrm>
            <a:off x="6834" y="1397525"/>
            <a:ext cx="6279667" cy="230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 rotWithShape="1">
          <a:blip r:embed="rId4">
            <a:alphaModFix/>
          </a:blip>
          <a:srcRect b="29050" l="3239" r="21059" t="13865"/>
          <a:stretch/>
        </p:blipFill>
        <p:spPr>
          <a:xfrm>
            <a:off x="4697200" y="3004425"/>
            <a:ext cx="4446801" cy="21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>
            <p:ph type="title"/>
          </p:nvPr>
        </p:nvSpPr>
        <p:spPr>
          <a:xfrm>
            <a:off x="729450" y="6438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Stock Prediction - RNN</a:t>
            </a:r>
            <a:endParaRPr/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2069325" y="1313650"/>
            <a:ext cx="1719600" cy="3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Google (GOOGL)</a:t>
            </a:r>
            <a:endParaRPr sz="700"/>
          </a:p>
        </p:txBody>
      </p:sp>
      <p:sp>
        <p:nvSpPr>
          <p:cNvPr id="151" name="Google Shape;151;p21"/>
          <p:cNvSpPr txBox="1"/>
          <p:nvPr>
            <p:ph type="title"/>
          </p:nvPr>
        </p:nvSpPr>
        <p:spPr>
          <a:xfrm>
            <a:off x="5915200" y="2777125"/>
            <a:ext cx="2922300" cy="3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6 Month Target vs. Prediction</a:t>
            </a:r>
            <a:endParaRPr sz="700"/>
          </a:p>
        </p:txBody>
      </p:sp>
      <p:sp>
        <p:nvSpPr>
          <p:cNvPr id="152" name="Google Shape;152;p21"/>
          <p:cNvSpPr txBox="1"/>
          <p:nvPr>
            <p:ph type="title"/>
          </p:nvPr>
        </p:nvSpPr>
        <p:spPr>
          <a:xfrm>
            <a:off x="2286863" y="1562525"/>
            <a:ext cx="1719600" cy="3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/>
              <a:t>2014-2020</a:t>
            </a:r>
            <a:endParaRPr b="0"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