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78" r:id="rId2"/>
    <p:sldId id="256" r:id="rId3"/>
    <p:sldId id="257" r:id="rId4"/>
    <p:sldId id="276" r:id="rId5"/>
    <p:sldId id="269" r:id="rId6"/>
    <p:sldId id="270" r:id="rId7"/>
    <p:sldId id="259" r:id="rId8"/>
    <p:sldId id="267" r:id="rId9"/>
    <p:sldId id="271" r:id="rId10"/>
    <p:sldId id="272" r:id="rId11"/>
    <p:sldId id="273" r:id="rId12"/>
    <p:sldId id="274" r:id="rId13"/>
    <p:sldId id="260" r:id="rId14"/>
    <p:sldId id="261" r:id="rId15"/>
    <p:sldId id="262" r:id="rId16"/>
    <p:sldId id="275" r:id="rId17"/>
    <p:sldId id="280" r:id="rId18"/>
    <p:sldId id="265" r:id="rId19"/>
    <p:sldId id="266" r:id="rId20"/>
    <p:sldId id="277" r:id="rId21"/>
    <p:sldId id="279" r:id="rId22"/>
  </p:sldIdLst>
  <p:sldSz cx="9144000" cy="5143500" type="screen16x9"/>
  <p:notesSz cx="6858000" cy="9144000"/>
  <p:embeddedFontLst>
    <p:embeddedFont>
      <p:font typeface="Arial Black" panose="020B0A04020102020204" pitchFamily="34" charset="0"/>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 KADAM" initials="VK" lastIdx="1" clrIdx="0">
    <p:extLst>
      <p:ext uri="{19B8F6BF-5375-455C-9EA6-DF929625EA0E}">
        <p15:presenceInfo xmlns:p15="http://schemas.microsoft.com/office/powerpoint/2012/main" userId="33948d1c66284d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LI KADAM" userId="33948d1c66284ddd" providerId="LiveId" clId="{3B9CF4AE-CD14-4F38-A3B8-20F9BFE72AF7}"/>
    <pc:docChg chg="custSel addSld delSld modSld sldOrd">
      <pc:chgData name="VAISHALI KADAM" userId="33948d1c66284ddd" providerId="LiveId" clId="{3B9CF4AE-CD14-4F38-A3B8-20F9BFE72AF7}" dt="2023-04-23T19:54:40.971" v="149" actId="255"/>
      <pc:docMkLst>
        <pc:docMk/>
      </pc:docMkLst>
      <pc:sldChg chg="modSp mod">
        <pc:chgData name="VAISHALI KADAM" userId="33948d1c66284ddd" providerId="LiveId" clId="{3B9CF4AE-CD14-4F38-A3B8-20F9BFE72AF7}" dt="2023-04-20T10:01:16.553" v="69" actId="20577"/>
        <pc:sldMkLst>
          <pc:docMk/>
          <pc:sldMk cId="0" sldId="260"/>
        </pc:sldMkLst>
        <pc:spChg chg="mod">
          <ac:chgData name="VAISHALI KADAM" userId="33948d1c66284ddd" providerId="LiveId" clId="{3B9CF4AE-CD14-4F38-A3B8-20F9BFE72AF7}" dt="2023-04-20T10:01:16.553" v="69" actId="20577"/>
          <ac:spMkLst>
            <pc:docMk/>
            <pc:sldMk cId="0" sldId="260"/>
            <ac:spMk id="372" creationId="{00000000-0000-0000-0000-000000000000}"/>
          </ac:spMkLst>
        </pc:spChg>
      </pc:sldChg>
      <pc:sldChg chg="ord">
        <pc:chgData name="VAISHALI KADAM" userId="33948d1c66284ddd" providerId="LiveId" clId="{3B9CF4AE-CD14-4F38-A3B8-20F9BFE72AF7}" dt="2023-04-20T09:45:12.525" v="64"/>
        <pc:sldMkLst>
          <pc:docMk/>
          <pc:sldMk cId="0" sldId="262"/>
        </pc:sldMkLst>
      </pc:sldChg>
      <pc:sldChg chg="ord">
        <pc:chgData name="VAISHALI KADAM" userId="33948d1c66284ddd" providerId="LiveId" clId="{3B9CF4AE-CD14-4F38-A3B8-20F9BFE72AF7}" dt="2023-04-20T09:35:50.291" v="62"/>
        <pc:sldMkLst>
          <pc:docMk/>
          <pc:sldMk cId="4179070879" sldId="274"/>
        </pc:sldMkLst>
      </pc:sldChg>
      <pc:sldChg chg="addSp modSp mod">
        <pc:chgData name="VAISHALI KADAM" userId="33948d1c66284ddd" providerId="LiveId" clId="{3B9CF4AE-CD14-4F38-A3B8-20F9BFE72AF7}" dt="2023-04-18T22:05:28.409" v="14" actId="1076"/>
        <pc:sldMkLst>
          <pc:docMk/>
          <pc:sldMk cId="202784024" sldId="275"/>
        </pc:sldMkLst>
        <pc:spChg chg="add mod">
          <ac:chgData name="VAISHALI KADAM" userId="33948d1c66284ddd" providerId="LiveId" clId="{3B9CF4AE-CD14-4F38-A3B8-20F9BFE72AF7}" dt="2023-04-18T22:05:18.959" v="9" actId="1076"/>
          <ac:spMkLst>
            <pc:docMk/>
            <pc:sldMk cId="202784024" sldId="275"/>
            <ac:spMk id="2" creationId="{C9FC09AB-D75C-3C30-AC20-8650C4245F63}"/>
          </ac:spMkLst>
        </pc:spChg>
        <pc:picChg chg="mod">
          <ac:chgData name="VAISHALI KADAM" userId="33948d1c66284ddd" providerId="LiveId" clId="{3B9CF4AE-CD14-4F38-A3B8-20F9BFE72AF7}" dt="2023-04-18T22:05:04.354" v="8" actId="14100"/>
          <ac:picMkLst>
            <pc:docMk/>
            <pc:sldMk cId="202784024" sldId="275"/>
            <ac:picMk id="3" creationId="{827771CD-C2F0-A7E3-DB88-DF92D56F9CCA}"/>
          </ac:picMkLst>
        </pc:picChg>
        <pc:picChg chg="mod">
          <ac:chgData name="VAISHALI KADAM" userId="33948d1c66284ddd" providerId="LiveId" clId="{3B9CF4AE-CD14-4F38-A3B8-20F9BFE72AF7}" dt="2023-04-18T22:05:28.409" v="14" actId="1076"/>
          <ac:picMkLst>
            <pc:docMk/>
            <pc:sldMk cId="202784024" sldId="275"/>
            <ac:picMk id="5" creationId="{9666A0E0-E354-F7BE-85A3-537596736F6C}"/>
          </ac:picMkLst>
        </pc:picChg>
      </pc:sldChg>
      <pc:sldChg chg="modSp mod">
        <pc:chgData name="VAISHALI KADAM" userId="33948d1c66284ddd" providerId="LiveId" clId="{3B9CF4AE-CD14-4F38-A3B8-20F9BFE72AF7}" dt="2023-04-19T22:16:06.511" v="57" actId="20577"/>
        <pc:sldMkLst>
          <pc:docMk/>
          <pc:sldMk cId="318097033" sldId="276"/>
        </pc:sldMkLst>
        <pc:spChg chg="mod">
          <ac:chgData name="VAISHALI KADAM" userId="33948d1c66284ddd" providerId="LiveId" clId="{3B9CF4AE-CD14-4F38-A3B8-20F9BFE72AF7}" dt="2023-04-19T22:16:06.511" v="57" actId="20577"/>
          <ac:spMkLst>
            <pc:docMk/>
            <pc:sldMk cId="318097033" sldId="276"/>
            <ac:spMk id="342" creationId="{00000000-0000-0000-0000-000000000000}"/>
          </ac:spMkLst>
        </pc:spChg>
      </pc:sldChg>
      <pc:sldChg chg="modSp mod">
        <pc:chgData name="VAISHALI KADAM" userId="33948d1c66284ddd" providerId="LiveId" clId="{3B9CF4AE-CD14-4F38-A3B8-20F9BFE72AF7}" dt="2023-04-19T17:46:32.904" v="15" actId="20577"/>
        <pc:sldMkLst>
          <pc:docMk/>
          <pc:sldMk cId="3586678111" sldId="277"/>
        </pc:sldMkLst>
        <pc:spChg chg="mod">
          <ac:chgData name="VAISHALI KADAM" userId="33948d1c66284ddd" providerId="LiveId" clId="{3B9CF4AE-CD14-4F38-A3B8-20F9BFE72AF7}" dt="2023-04-19T17:46:32.904" v="15" actId="20577"/>
          <ac:spMkLst>
            <pc:docMk/>
            <pc:sldMk cId="3586678111" sldId="277"/>
            <ac:spMk id="8" creationId="{49E2982C-C305-6A95-C4C9-EA6D79AD5684}"/>
          </ac:spMkLst>
        </pc:spChg>
      </pc:sldChg>
      <pc:sldChg chg="new del">
        <pc:chgData name="VAISHALI KADAM" userId="33948d1c66284ddd" providerId="LiveId" clId="{3B9CF4AE-CD14-4F38-A3B8-20F9BFE72AF7}" dt="2023-04-23T19:31:29.865" v="71" actId="2696"/>
        <pc:sldMkLst>
          <pc:docMk/>
          <pc:sldMk cId="1223555964" sldId="278"/>
        </pc:sldMkLst>
      </pc:sldChg>
      <pc:sldChg chg="del">
        <pc:chgData name="VAISHALI KADAM" userId="33948d1c66284ddd" providerId="LiveId" clId="{3B9CF4AE-CD14-4F38-A3B8-20F9BFE72AF7}" dt="2023-04-20T08:17:28.924" v="58" actId="2696"/>
        <pc:sldMkLst>
          <pc:docMk/>
          <pc:sldMk cId="1962642359" sldId="278"/>
        </pc:sldMkLst>
      </pc:sldChg>
      <pc:sldChg chg="addSp delSp modSp add mod ord">
        <pc:chgData name="VAISHALI KADAM" userId="33948d1c66284ddd" providerId="LiveId" clId="{3B9CF4AE-CD14-4F38-A3B8-20F9BFE72AF7}" dt="2023-04-23T19:32:28.948" v="85" actId="14100"/>
        <pc:sldMkLst>
          <pc:docMk/>
          <pc:sldMk cId="2416228225" sldId="278"/>
        </pc:sldMkLst>
        <pc:spChg chg="del mod">
          <ac:chgData name="VAISHALI KADAM" userId="33948d1c66284ddd" providerId="LiveId" clId="{3B9CF4AE-CD14-4F38-A3B8-20F9BFE72AF7}" dt="2023-04-23T19:32:25.504" v="84"/>
          <ac:spMkLst>
            <pc:docMk/>
            <pc:sldMk cId="2416228225" sldId="278"/>
            <ac:spMk id="2" creationId="{04D63B57-2B6C-4AEF-AA4E-F393A4E8B2DF}"/>
          </ac:spMkLst>
        </pc:spChg>
        <pc:spChg chg="mod">
          <ac:chgData name="VAISHALI KADAM" userId="33948d1c66284ddd" providerId="LiveId" clId="{3B9CF4AE-CD14-4F38-A3B8-20F9BFE72AF7}" dt="2023-04-23T19:31:47.525" v="76" actId="6549"/>
          <ac:spMkLst>
            <pc:docMk/>
            <pc:sldMk cId="2416228225" sldId="278"/>
            <ac:spMk id="330" creationId="{00000000-0000-0000-0000-000000000000}"/>
          </ac:spMkLst>
        </pc:spChg>
        <pc:picChg chg="add mod">
          <ac:chgData name="VAISHALI KADAM" userId="33948d1c66284ddd" providerId="LiveId" clId="{3B9CF4AE-CD14-4F38-A3B8-20F9BFE72AF7}" dt="2023-04-23T19:32:28.948" v="85" actId="14100"/>
          <ac:picMkLst>
            <pc:docMk/>
            <pc:sldMk cId="2416228225" sldId="278"/>
            <ac:picMk id="5" creationId="{1B034BEB-721A-7686-137E-D432B39F8BBA}"/>
          </ac:picMkLst>
        </pc:picChg>
      </pc:sldChg>
      <pc:sldChg chg="del">
        <pc:chgData name="VAISHALI KADAM" userId="33948d1c66284ddd" providerId="LiveId" clId="{3B9CF4AE-CD14-4F38-A3B8-20F9BFE72AF7}" dt="2023-04-20T08:17:36.810" v="60" actId="2696"/>
        <pc:sldMkLst>
          <pc:docMk/>
          <pc:sldMk cId="58406980" sldId="279"/>
        </pc:sldMkLst>
      </pc:sldChg>
      <pc:sldChg chg="addSp delSp modSp add mod">
        <pc:chgData name="VAISHALI KADAM" userId="33948d1c66284ddd" providerId="LiveId" clId="{3B9CF4AE-CD14-4F38-A3B8-20F9BFE72AF7}" dt="2023-04-23T19:35:10.151" v="124" actId="1076"/>
        <pc:sldMkLst>
          <pc:docMk/>
          <pc:sldMk cId="3069263666" sldId="279"/>
        </pc:sldMkLst>
        <pc:spChg chg="del mod">
          <ac:chgData name="VAISHALI KADAM" userId="33948d1c66284ddd" providerId="LiveId" clId="{3B9CF4AE-CD14-4F38-A3B8-20F9BFE72AF7}" dt="2023-04-23T19:32:53.226" v="92"/>
          <ac:spMkLst>
            <pc:docMk/>
            <pc:sldMk cId="3069263666" sldId="279"/>
            <ac:spMk id="8" creationId="{49E2982C-C305-6A95-C4C9-EA6D79AD5684}"/>
          </ac:spMkLst>
        </pc:spChg>
        <pc:spChg chg="del mod">
          <ac:chgData name="VAISHALI KADAM" userId="33948d1c66284ddd" providerId="LiveId" clId="{3B9CF4AE-CD14-4F38-A3B8-20F9BFE72AF7}" dt="2023-04-23T19:32:53.226" v="90" actId="478"/>
          <ac:spMkLst>
            <pc:docMk/>
            <pc:sldMk cId="3069263666" sldId="279"/>
            <ac:spMk id="9" creationId="{730D5A3A-B809-66D9-7772-A511C60E246E}"/>
          </ac:spMkLst>
        </pc:spChg>
        <pc:spChg chg="mod">
          <ac:chgData name="VAISHALI KADAM" userId="33948d1c66284ddd" providerId="LiveId" clId="{3B9CF4AE-CD14-4F38-A3B8-20F9BFE72AF7}" dt="2023-04-23T19:33:38.357" v="96" actId="14100"/>
          <ac:spMkLst>
            <pc:docMk/>
            <pc:sldMk cId="3069263666" sldId="279"/>
            <ac:spMk id="391" creationId="{00000000-0000-0000-0000-000000000000}"/>
          </ac:spMkLst>
        </pc:spChg>
        <pc:spChg chg="mod">
          <ac:chgData name="VAISHALI KADAM" userId="33948d1c66284ddd" providerId="LiveId" clId="{3B9CF4AE-CD14-4F38-A3B8-20F9BFE72AF7}" dt="2023-04-23T19:35:02.388" v="123" actId="255"/>
          <ac:spMkLst>
            <pc:docMk/>
            <pc:sldMk cId="3069263666" sldId="279"/>
            <ac:spMk id="392" creationId="{00000000-0000-0000-0000-000000000000}"/>
          </ac:spMkLst>
        </pc:spChg>
        <pc:picChg chg="add mod">
          <ac:chgData name="VAISHALI KADAM" userId="33948d1c66284ddd" providerId="LiveId" clId="{3B9CF4AE-CD14-4F38-A3B8-20F9BFE72AF7}" dt="2023-04-23T19:35:10.151" v="124" actId="1076"/>
          <ac:picMkLst>
            <pc:docMk/>
            <pc:sldMk cId="3069263666" sldId="279"/>
            <ac:picMk id="3" creationId="{1ACC0533-7FD1-90D3-6425-A204330BB16E}"/>
          </ac:picMkLst>
        </pc:picChg>
      </pc:sldChg>
      <pc:sldChg chg="del">
        <pc:chgData name="VAISHALI KADAM" userId="33948d1c66284ddd" providerId="LiveId" clId="{3B9CF4AE-CD14-4F38-A3B8-20F9BFE72AF7}" dt="2023-04-20T08:17:32.845" v="59" actId="2696"/>
        <pc:sldMkLst>
          <pc:docMk/>
          <pc:sldMk cId="2080229633" sldId="280"/>
        </pc:sldMkLst>
      </pc:sldChg>
      <pc:sldChg chg="addSp delSp modSp add mod">
        <pc:chgData name="VAISHALI KADAM" userId="33948d1c66284ddd" providerId="LiveId" clId="{3B9CF4AE-CD14-4F38-A3B8-20F9BFE72AF7}" dt="2023-04-23T19:54:40.971" v="149" actId="255"/>
        <pc:sldMkLst>
          <pc:docMk/>
          <pc:sldMk cId="3308528108" sldId="280"/>
        </pc:sldMkLst>
        <pc:spChg chg="del mod">
          <ac:chgData name="VAISHALI KADAM" userId="33948d1c66284ddd" providerId="LiveId" clId="{3B9CF4AE-CD14-4F38-A3B8-20F9BFE72AF7}" dt="2023-04-23T19:51:10.595" v="133"/>
          <ac:spMkLst>
            <pc:docMk/>
            <pc:sldMk cId="3308528108" sldId="280"/>
            <ac:spMk id="2" creationId="{C9FC09AB-D75C-3C30-AC20-8650C4245F63}"/>
          </ac:spMkLst>
        </pc:spChg>
        <pc:spChg chg="mod">
          <ac:chgData name="VAISHALI KADAM" userId="33948d1c66284ddd" providerId="LiveId" clId="{3B9CF4AE-CD14-4F38-A3B8-20F9BFE72AF7}" dt="2023-04-23T19:54:40.971" v="149" actId="255"/>
          <ac:spMkLst>
            <pc:docMk/>
            <pc:sldMk cId="3308528108" sldId="280"/>
            <ac:spMk id="392" creationId="{00000000-0000-0000-0000-000000000000}"/>
          </ac:spMkLst>
        </pc:spChg>
        <pc:picChg chg="del">
          <ac:chgData name="VAISHALI KADAM" userId="33948d1c66284ddd" providerId="LiveId" clId="{3B9CF4AE-CD14-4F38-A3B8-20F9BFE72AF7}" dt="2023-04-23T19:50:54.527" v="126" actId="478"/>
          <ac:picMkLst>
            <pc:docMk/>
            <pc:sldMk cId="3308528108" sldId="280"/>
            <ac:picMk id="3" creationId="{827771CD-C2F0-A7E3-DB88-DF92D56F9CCA}"/>
          </ac:picMkLst>
        </pc:picChg>
        <pc:picChg chg="del mod">
          <ac:chgData name="VAISHALI KADAM" userId="33948d1c66284ddd" providerId="LiveId" clId="{3B9CF4AE-CD14-4F38-A3B8-20F9BFE72AF7}" dt="2023-04-23T19:51:02.803" v="130" actId="478"/>
          <ac:picMkLst>
            <pc:docMk/>
            <pc:sldMk cId="3308528108" sldId="280"/>
            <ac:picMk id="5" creationId="{9666A0E0-E354-F7BE-85A3-537596736F6C}"/>
          </ac:picMkLst>
        </pc:picChg>
        <pc:picChg chg="add mod">
          <ac:chgData name="VAISHALI KADAM" userId="33948d1c66284ddd" providerId="LiveId" clId="{3B9CF4AE-CD14-4F38-A3B8-20F9BFE72AF7}" dt="2023-04-23T19:54:22.042" v="148" actId="1076"/>
          <ac:picMkLst>
            <pc:docMk/>
            <pc:sldMk cId="3308528108" sldId="280"/>
            <ac:picMk id="6" creationId="{D25C884D-D9D4-F1F6-0AB3-D0C3CCFB5A5A}"/>
          </ac:picMkLst>
        </pc:picChg>
      </pc:sldChg>
      <pc:sldMasterChg chg="delSldLayout">
        <pc:chgData name="VAISHALI KADAM" userId="33948d1c66284ddd" providerId="LiveId" clId="{3B9CF4AE-CD14-4F38-A3B8-20F9BFE72AF7}" dt="2023-04-23T19:31:29.865" v="71" actId="2696"/>
        <pc:sldMasterMkLst>
          <pc:docMk/>
          <pc:sldMasterMk cId="0" sldId="2147483659"/>
        </pc:sldMasterMkLst>
        <pc:sldLayoutChg chg="del">
          <pc:chgData name="VAISHALI KADAM" userId="33948d1c66284ddd" providerId="LiveId" clId="{3B9CF4AE-CD14-4F38-A3B8-20F9BFE72AF7}" dt="2023-04-23T19:31:29.865" v="71" actId="2696"/>
          <pc:sldLayoutMkLst>
            <pc:docMk/>
            <pc:sldMasterMk cId="0" sldId="2147483659"/>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89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505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201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0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2444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531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821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4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18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7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33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19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35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fi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pic>
        <p:nvPicPr>
          <p:cNvPr id="5" name="Picture 4">
            <a:extLst>
              <a:ext uri="{FF2B5EF4-FFF2-40B4-BE49-F238E27FC236}">
                <a16:creationId xmlns:a16="http://schemas.microsoft.com/office/drawing/2014/main" id="{1B034BEB-721A-7686-137E-D432B39F8BBA}"/>
              </a:ext>
            </a:extLst>
          </p:cNvPr>
          <p:cNvPicPr>
            <a:picLocks noChangeAspect="1"/>
          </p:cNvPicPr>
          <p:nvPr/>
        </p:nvPicPr>
        <p:blipFill>
          <a:blip r:embed="rId4"/>
          <a:stretch>
            <a:fillRect/>
          </a:stretch>
        </p:blipFill>
        <p:spPr>
          <a:xfrm>
            <a:off x="1138126" y="477850"/>
            <a:ext cx="6143926" cy="3477462"/>
          </a:xfrm>
          <a:prstGeom prst="rect">
            <a:avLst/>
          </a:prstGeom>
        </p:spPr>
      </p:pic>
    </p:spTree>
    <p:extLst>
      <p:ext uri="{BB962C8B-B14F-4D97-AF65-F5344CB8AC3E}">
        <p14:creationId xmlns:p14="http://schemas.microsoft.com/office/powerpoint/2010/main" val="241622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76358" y="795799"/>
            <a:ext cx="9144000" cy="4052826"/>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Understanding the Rating aggregate, color and text:                                                                                                   </a:t>
            </a: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The above information helps us to understand the relation between Aggregate rating, </a:t>
            </a:r>
          </a:p>
          <a:p>
            <a:pPr marL="101600" algn="just">
              <a:lnSpc>
                <a:spcPct val="150000"/>
              </a:lnSpc>
              <a:buSzPts val="2000"/>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color and text. We conclude the following color assigned to the ratings:</a:t>
            </a: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r>
              <a:rPr lang="en-US" sz="900" dirty="0">
                <a:latin typeface="Roboto"/>
                <a:ea typeface="Roboto"/>
                <a:cs typeface="Roboto"/>
                <a:sym typeface="Roboto"/>
              </a:rPr>
              <a:t>Rating 0 — White — Not rated</a:t>
            </a:r>
          </a:p>
          <a:p>
            <a:pPr marL="101600" lvl="0" algn="just" rtl="0">
              <a:lnSpc>
                <a:spcPct val="150000"/>
              </a:lnSpc>
              <a:spcBef>
                <a:spcPts val="0"/>
              </a:spcBef>
              <a:spcAft>
                <a:spcPts val="0"/>
              </a:spcAft>
              <a:buSzPts val="2000"/>
            </a:pPr>
            <a:r>
              <a:rPr lang="en-US" sz="900" dirty="0">
                <a:latin typeface="Roboto"/>
                <a:ea typeface="Roboto"/>
                <a:cs typeface="Roboto"/>
                <a:sym typeface="Roboto"/>
              </a:rPr>
              <a:t>Rating 1.8 to 2.4 — Red — Poor</a:t>
            </a:r>
          </a:p>
          <a:p>
            <a:pPr marL="101600" lvl="0" algn="just" rtl="0">
              <a:lnSpc>
                <a:spcPct val="150000"/>
              </a:lnSpc>
              <a:spcBef>
                <a:spcPts val="0"/>
              </a:spcBef>
              <a:spcAft>
                <a:spcPts val="0"/>
              </a:spcAft>
              <a:buSzPts val="2000"/>
            </a:pPr>
            <a:r>
              <a:rPr lang="en-US" sz="900" dirty="0">
                <a:latin typeface="Roboto"/>
                <a:ea typeface="Roboto"/>
                <a:cs typeface="Roboto"/>
                <a:sym typeface="Roboto"/>
              </a:rPr>
              <a:t>Rating 2.5 to 3.4 — Orange — Average</a:t>
            </a:r>
          </a:p>
          <a:p>
            <a:pPr marL="101600" lvl="0" algn="just" rtl="0">
              <a:lnSpc>
                <a:spcPct val="150000"/>
              </a:lnSpc>
              <a:spcBef>
                <a:spcPts val="0"/>
              </a:spcBef>
              <a:spcAft>
                <a:spcPts val="0"/>
              </a:spcAft>
              <a:buSzPts val="2000"/>
            </a:pPr>
            <a:r>
              <a:rPr lang="en-US" sz="900" dirty="0">
                <a:latin typeface="Roboto"/>
                <a:ea typeface="Roboto"/>
                <a:cs typeface="Roboto"/>
                <a:sym typeface="Roboto"/>
              </a:rPr>
              <a:t>Rating 3.5 to 3.9 — Yellow — Good</a:t>
            </a:r>
          </a:p>
          <a:p>
            <a:pPr marL="101600" lvl="0" algn="just" rtl="0">
              <a:lnSpc>
                <a:spcPct val="150000"/>
              </a:lnSpc>
              <a:spcBef>
                <a:spcPts val="0"/>
              </a:spcBef>
              <a:spcAft>
                <a:spcPts val="0"/>
              </a:spcAft>
              <a:buSzPts val="2000"/>
            </a:pPr>
            <a:r>
              <a:rPr lang="en-US" sz="900" dirty="0">
                <a:latin typeface="Roboto"/>
                <a:ea typeface="Roboto"/>
                <a:cs typeface="Roboto"/>
                <a:sym typeface="Roboto"/>
              </a:rPr>
              <a:t>Rating 4.0 to 4.4 — Green — Very Good</a:t>
            </a:r>
          </a:p>
          <a:p>
            <a:pPr marL="101600" lvl="0" algn="just" rtl="0">
              <a:lnSpc>
                <a:spcPct val="150000"/>
              </a:lnSpc>
              <a:spcBef>
                <a:spcPts val="0"/>
              </a:spcBef>
              <a:spcAft>
                <a:spcPts val="0"/>
              </a:spcAft>
              <a:buSzPts val="2000"/>
            </a:pPr>
            <a:r>
              <a:rPr lang="en-US" sz="900" dirty="0">
                <a:latin typeface="Roboto"/>
                <a:ea typeface="Roboto"/>
                <a:cs typeface="Roboto"/>
                <a:sym typeface="Roboto"/>
              </a:rPr>
              <a:t>Rating 4.5 to 4.9 — Dark Green — Excellent</a:t>
            </a:r>
            <a:endParaRPr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BA1F4D0-39E2-5ED1-AA0E-EC8DC89E3428}"/>
              </a:ext>
            </a:extLst>
          </p:cNvPr>
          <p:cNvPicPr>
            <a:picLocks noChangeAspect="1"/>
          </p:cNvPicPr>
          <p:nvPr/>
        </p:nvPicPr>
        <p:blipFill rotWithShape="1">
          <a:blip r:embed="rId3"/>
          <a:srcRect l="11860" t="25208" r="16279" b="47699"/>
          <a:stretch/>
        </p:blipFill>
        <p:spPr>
          <a:xfrm>
            <a:off x="10050" y="1422103"/>
            <a:ext cx="5421207" cy="1149647"/>
          </a:xfrm>
          <a:prstGeom prst="rect">
            <a:avLst/>
          </a:prstGeom>
        </p:spPr>
      </p:pic>
      <p:pic>
        <p:nvPicPr>
          <p:cNvPr id="5" name="Picture 4">
            <a:extLst>
              <a:ext uri="{FF2B5EF4-FFF2-40B4-BE49-F238E27FC236}">
                <a16:creationId xmlns:a16="http://schemas.microsoft.com/office/drawing/2014/main" id="{CF03E574-808E-5C81-2313-FFBD994F1EDB}"/>
              </a:ext>
            </a:extLst>
          </p:cNvPr>
          <p:cNvPicPr>
            <a:picLocks noChangeAspect="1"/>
          </p:cNvPicPr>
          <p:nvPr/>
        </p:nvPicPr>
        <p:blipFill>
          <a:blip r:embed="rId4"/>
          <a:stretch>
            <a:fillRect/>
          </a:stretch>
        </p:blipFill>
        <p:spPr>
          <a:xfrm>
            <a:off x="5563872" y="1411323"/>
            <a:ext cx="3457563" cy="2806323"/>
          </a:xfrm>
          <a:prstGeom prst="rect">
            <a:avLst/>
          </a:prstGeom>
        </p:spPr>
      </p:pic>
      <p:sp>
        <p:nvSpPr>
          <p:cNvPr id="6" name="TextBox 5">
            <a:extLst>
              <a:ext uri="{FF2B5EF4-FFF2-40B4-BE49-F238E27FC236}">
                <a16:creationId xmlns:a16="http://schemas.microsoft.com/office/drawing/2014/main" id="{AE762C3E-D4F6-DFA0-B5F9-3137E01F12AB}"/>
              </a:ext>
            </a:extLst>
          </p:cNvPr>
          <p:cNvSpPr txBox="1"/>
          <p:nvPr/>
        </p:nvSpPr>
        <p:spPr>
          <a:xfrm>
            <a:off x="5752214" y="1041991"/>
            <a:ext cx="3269221" cy="369332"/>
          </a:xfrm>
          <a:prstGeom prst="rect">
            <a:avLst/>
          </a:prstGeom>
          <a:noFill/>
        </p:spPr>
        <p:txBody>
          <a:bodyPr wrap="square" rtlCol="0">
            <a:spAutoFit/>
          </a:bodyPr>
          <a:lstStyle/>
          <a:p>
            <a:r>
              <a:rPr lang="en-US" sz="900" dirty="0">
                <a:latin typeface="Roboto" panose="02000000000000000000" pitchFamily="2" charset="0"/>
                <a:ea typeface="Roboto" panose="02000000000000000000" pitchFamily="2" charset="0"/>
                <a:cs typeface="Roboto" panose="02000000000000000000" pitchFamily="2" charset="0"/>
              </a:rPr>
              <a:t>Let us try to understand the spread of rating across restaurants</a:t>
            </a:r>
            <a:endParaRPr lang="en-IN" sz="9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0305AA90-554E-3C82-2685-5CFB705D4573}"/>
              </a:ext>
            </a:extLst>
          </p:cNvPr>
          <p:cNvSpPr txBox="1"/>
          <p:nvPr/>
        </p:nvSpPr>
        <p:spPr>
          <a:xfrm>
            <a:off x="5431257" y="4217646"/>
            <a:ext cx="3590178" cy="230832"/>
          </a:xfrm>
          <a:prstGeom prst="rect">
            <a:avLst/>
          </a:prstGeom>
          <a:noFill/>
        </p:spPr>
        <p:txBody>
          <a:bodyPr wrap="square" rtlCol="0">
            <a:spAutoFit/>
          </a:bodyPr>
          <a:lstStyle/>
          <a:p>
            <a:r>
              <a:rPr lang="en-US" sz="900" dirty="0">
                <a:latin typeface="Roboto" panose="02000000000000000000" pitchFamily="2" charset="0"/>
                <a:ea typeface="Roboto" panose="02000000000000000000" pitchFamily="2" charset="0"/>
                <a:cs typeface="Roboto" panose="02000000000000000000" pitchFamily="2" charset="0"/>
              </a:rPr>
              <a:t>Interesting, Maximum restaurants seems to have gone No ratings. </a:t>
            </a:r>
          </a:p>
        </p:txBody>
      </p:sp>
    </p:spTree>
    <p:extLst>
      <p:ext uri="{BB962C8B-B14F-4D97-AF65-F5344CB8AC3E}">
        <p14:creationId xmlns:p14="http://schemas.microsoft.com/office/powerpoint/2010/main" val="120829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r>
              <a:rPr lang="en-US" sz="900" dirty="0">
                <a:latin typeface="Roboto"/>
                <a:ea typeface="Roboto"/>
                <a:cs typeface="Roboto"/>
                <a:sym typeface="Roboto"/>
              </a:rPr>
              <a:t>Let us check if these restaurants belong to some specific country                                                                                   </a:t>
            </a:r>
            <a:endParaRPr lang="en-IN"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r>
              <a:rPr lang="en-US" sz="900" dirty="0">
                <a:latin typeface="Roboto"/>
                <a:ea typeface="Roboto"/>
                <a:cs typeface="Roboto"/>
                <a:sym typeface="Roboto"/>
              </a:rPr>
              <a:t>India seems to have maximum unrated restaurants.</a:t>
            </a:r>
          </a:p>
          <a:p>
            <a:pPr marL="101600" lvl="0" algn="just" rtl="0">
              <a:lnSpc>
                <a:spcPct val="150000"/>
              </a:lnSpc>
              <a:spcBef>
                <a:spcPts val="0"/>
              </a:spcBef>
              <a:spcAft>
                <a:spcPts val="0"/>
              </a:spcAft>
              <a:buSzPts val="2000"/>
            </a:pPr>
            <a:r>
              <a:rPr lang="en-US" sz="900" dirty="0">
                <a:latin typeface="Roboto"/>
                <a:ea typeface="Roboto"/>
                <a:cs typeface="Roboto"/>
                <a:sym typeface="Roboto"/>
              </a:rPr>
              <a:t>In India the culture of ordering online food is still gaining momentum hence most </a:t>
            </a:r>
          </a:p>
          <a:p>
            <a:pPr marL="101600" lvl="0" algn="just" rtl="0">
              <a:lnSpc>
                <a:spcPct val="150000"/>
              </a:lnSpc>
              <a:spcBef>
                <a:spcPts val="0"/>
              </a:spcBef>
              <a:spcAft>
                <a:spcPts val="0"/>
              </a:spcAft>
              <a:buSzPts val="2000"/>
            </a:pPr>
            <a:r>
              <a:rPr lang="en-US" sz="900" dirty="0">
                <a:latin typeface="Roboto"/>
                <a:ea typeface="Roboto"/>
                <a:cs typeface="Roboto"/>
                <a:sym typeface="Roboto"/>
              </a:rPr>
              <a:t>of the restaurants are still unrated on Zomato as people might be preferring to visiting the restaurant for a meal..</a:t>
            </a: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r>
              <a:rPr lang="en-US" sz="900" b="1" dirty="0">
                <a:latin typeface="Roboto"/>
                <a:ea typeface="Roboto"/>
                <a:cs typeface="Roboto"/>
                <a:sym typeface="Roboto"/>
              </a:rPr>
              <a:t>Only 25% of restaurants accepts online delivery. This data might be biased as we have maximum restaurants listed here are from India. Maybe analysis over city wise would be more helpful.</a:t>
            </a:r>
          </a:p>
        </p:txBody>
      </p:sp>
      <p:sp>
        <p:nvSpPr>
          <p:cNvPr id="363" name="Google Shape;363;p16"/>
          <p:cNvSpPr txBox="1"/>
          <p:nvPr/>
        </p:nvSpPr>
        <p:spPr>
          <a:xfrm>
            <a:off x="10050" y="4863375"/>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10050" y="48729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D1939733-043E-2F9B-18D7-941EF4BC9321}"/>
              </a:ext>
            </a:extLst>
          </p:cNvPr>
          <p:cNvPicPr>
            <a:picLocks noChangeAspect="1"/>
          </p:cNvPicPr>
          <p:nvPr/>
        </p:nvPicPr>
        <p:blipFill rotWithShape="1">
          <a:blip r:embed="rId3"/>
          <a:srcRect r="45872"/>
          <a:stretch/>
        </p:blipFill>
        <p:spPr>
          <a:xfrm>
            <a:off x="163200" y="1384771"/>
            <a:ext cx="3600725" cy="1475387"/>
          </a:xfrm>
          <a:prstGeom prst="rect">
            <a:avLst/>
          </a:prstGeom>
        </p:spPr>
      </p:pic>
      <p:pic>
        <p:nvPicPr>
          <p:cNvPr id="7" name="Picture 6">
            <a:extLst>
              <a:ext uri="{FF2B5EF4-FFF2-40B4-BE49-F238E27FC236}">
                <a16:creationId xmlns:a16="http://schemas.microsoft.com/office/drawing/2014/main" id="{3AA20AC1-775E-77D5-D079-9C0460AF3604}"/>
              </a:ext>
            </a:extLst>
          </p:cNvPr>
          <p:cNvPicPr>
            <a:picLocks noChangeAspect="1"/>
          </p:cNvPicPr>
          <p:nvPr/>
        </p:nvPicPr>
        <p:blipFill>
          <a:blip r:embed="rId4"/>
          <a:stretch>
            <a:fillRect/>
          </a:stretch>
        </p:blipFill>
        <p:spPr>
          <a:xfrm>
            <a:off x="6135187" y="819329"/>
            <a:ext cx="2998763" cy="2975058"/>
          </a:xfrm>
          <a:prstGeom prst="rect">
            <a:avLst/>
          </a:prstGeom>
        </p:spPr>
      </p:pic>
    </p:spTree>
    <p:extLst>
      <p:ext uri="{BB962C8B-B14F-4D97-AF65-F5344CB8AC3E}">
        <p14:creationId xmlns:p14="http://schemas.microsoft.com/office/powerpoint/2010/main" val="380751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r>
              <a:rPr lang="en-US" sz="900" b="1" i="0" dirty="0">
                <a:solidFill>
                  <a:srgbClr val="000000"/>
                </a:solidFill>
                <a:effectLst/>
                <a:latin typeface="Helvetica Neue"/>
              </a:rPr>
              <a:t>                                                             </a:t>
            </a:r>
            <a:r>
              <a:rPr lang="en-US" sz="1050" b="1" i="0" dirty="0">
                <a:solidFill>
                  <a:srgbClr val="000000"/>
                </a:solidFill>
                <a:effectLst/>
                <a:latin typeface="Helvetica Neue"/>
              </a:rPr>
              <a:t>Let us try to understand the coverage of city</a:t>
            </a:r>
          </a:p>
          <a:p>
            <a:pPr marL="101600" lvl="0" algn="just" rtl="0">
              <a:lnSpc>
                <a:spcPct val="150000"/>
              </a:lnSpc>
              <a:spcBef>
                <a:spcPts val="0"/>
              </a:spcBef>
              <a:spcAft>
                <a:spcPts val="0"/>
              </a:spcAft>
              <a:buSzPts val="2000"/>
            </a:pPr>
            <a:endParaRPr lang="en-US"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r>
              <a:rPr lang="en-US" sz="900" dirty="0">
                <a:latin typeface="Roboto"/>
                <a:ea typeface="Roboto"/>
                <a:cs typeface="Roboto"/>
                <a:sym typeface="Roboto"/>
              </a:rPr>
              <a:t>The data seems to be skewed towards New Delhi, Gurgaon and Noida. I see minimal data for other cities. </a:t>
            </a:r>
          </a:p>
          <a:p>
            <a:pPr marL="101600" lvl="0" algn="just" rtl="0">
              <a:lnSpc>
                <a:spcPct val="150000"/>
              </a:lnSpc>
              <a:spcBef>
                <a:spcPts val="0"/>
              </a:spcBef>
              <a:spcAft>
                <a:spcPts val="0"/>
              </a:spcAft>
              <a:buSzPts val="2000"/>
            </a:pPr>
            <a:r>
              <a:rPr lang="en-US" sz="900" dirty="0">
                <a:latin typeface="Roboto"/>
                <a:ea typeface="Roboto"/>
                <a:cs typeface="Roboto"/>
                <a:sym typeface="Roboto"/>
              </a:rPr>
              <a:t>Hence I would do my analysis predominantly on New Delhi.</a:t>
            </a:r>
          </a:p>
          <a:p>
            <a:pPr marL="101600" lvl="0" algn="just" rtl="0">
              <a:lnSpc>
                <a:spcPct val="150000"/>
              </a:lnSpc>
              <a:spcBef>
                <a:spcPts val="0"/>
              </a:spcBef>
              <a:spcAft>
                <a:spcPts val="0"/>
              </a:spcAft>
              <a:buSzPts val="2000"/>
            </a:pPr>
            <a:r>
              <a:rPr lang="en-US" sz="900" dirty="0">
                <a:latin typeface="Roboto"/>
                <a:ea typeface="Roboto"/>
                <a:cs typeface="Roboto"/>
                <a:sym typeface="Roboto"/>
              </a:rPr>
              <a:t>We’ve already gained several insights about the restaurants present in the survey.</a:t>
            </a:r>
          </a:p>
          <a:p>
            <a:pPr marL="101600" lvl="0" algn="just" rtl="0">
              <a:lnSpc>
                <a:spcPct val="150000"/>
              </a:lnSpc>
              <a:spcBef>
                <a:spcPts val="0"/>
              </a:spcBef>
              <a:spcAft>
                <a:spcPts val="0"/>
              </a:spcAft>
              <a:buSzPts val="2000"/>
            </a:pPr>
            <a:r>
              <a:rPr lang="en-US" sz="900" dirty="0">
                <a:latin typeface="Roboto"/>
                <a:ea typeface="Roboto"/>
                <a:cs typeface="Roboto"/>
                <a:sym typeface="Roboto"/>
              </a:rPr>
              <a:t>Let us try some visualization and operation using this  data....to get more information...about the restaurants...</a:t>
            </a:r>
            <a:endParaRPr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D4A97DA-16AA-5AA2-8569-FD81763CFC16}"/>
              </a:ext>
            </a:extLst>
          </p:cNvPr>
          <p:cNvPicPr>
            <a:picLocks noChangeAspect="1"/>
          </p:cNvPicPr>
          <p:nvPr/>
        </p:nvPicPr>
        <p:blipFill rotWithShape="1">
          <a:blip r:embed="rId3"/>
          <a:srcRect l="3789" b="14702"/>
          <a:stretch/>
        </p:blipFill>
        <p:spPr>
          <a:xfrm>
            <a:off x="110038" y="1267262"/>
            <a:ext cx="5812297" cy="2339291"/>
          </a:xfrm>
          <a:prstGeom prst="rect">
            <a:avLst/>
          </a:prstGeom>
        </p:spPr>
      </p:pic>
    </p:spTree>
    <p:extLst>
      <p:ext uri="{BB962C8B-B14F-4D97-AF65-F5344CB8AC3E}">
        <p14:creationId xmlns:p14="http://schemas.microsoft.com/office/powerpoint/2010/main" val="417907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734255"/>
            <a:ext cx="9144000" cy="4136400"/>
          </a:xfrm>
          <a:prstGeom prst="rect">
            <a:avLst/>
          </a:prstGeom>
          <a:noFill/>
          <a:ln>
            <a:noFill/>
          </a:ln>
        </p:spPr>
        <p:txBody>
          <a:bodyPr spcFirstLastPara="1" wrap="square" lIns="274300" tIns="274300" rIns="274300" bIns="274300" anchor="t" anchorCtr="0">
            <a:noAutofit/>
          </a:bodyPr>
          <a:lstStyle/>
          <a:p>
            <a:pPr algn="l" rtl="0"/>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Lets us try some experiment how the Zomato is being spread throughout the different section.....               In Delhi high rated restaurant except online delivery or not…..           </a:t>
            </a:r>
          </a:p>
          <a:p>
            <a:pPr algn="l" rtl="0"/>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Locality having maximum hotels are listed in Zomato</a:t>
            </a: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en-US" sz="900" dirty="0">
              <a:latin typeface="Roboto" panose="02000000000000000000" pitchFamily="2" charset="0"/>
              <a:ea typeface="Roboto" panose="02000000000000000000" pitchFamily="2" charset="0"/>
              <a:cs typeface="Roboto" panose="02000000000000000000" pitchFamily="2" charset="0"/>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lvl="0" algn="just" rtl="0">
              <a:lnSpc>
                <a:spcPct val="150000"/>
              </a:lnSpc>
              <a:spcBef>
                <a:spcPts val="0"/>
              </a:spcBef>
              <a:spcAft>
                <a:spcPts val="0"/>
              </a:spcAft>
              <a:buSzPts val="2000"/>
            </a:pPr>
            <a:r>
              <a:rPr lang="en-US" sz="900" dirty="0">
                <a:latin typeface="Roboto"/>
                <a:ea typeface="Roboto"/>
                <a:cs typeface="Roboto"/>
                <a:sym typeface="Roboto"/>
              </a:rPr>
              <a:t>Connaught place seems to have high no of restaurants registered with Zomato,               </a:t>
            </a:r>
          </a:p>
          <a:p>
            <a:pPr marL="101600" lvl="0" algn="just" rtl="0">
              <a:lnSpc>
                <a:spcPct val="150000"/>
              </a:lnSpc>
              <a:spcBef>
                <a:spcPts val="0"/>
              </a:spcBef>
              <a:spcAft>
                <a:spcPts val="0"/>
              </a:spcAft>
              <a:buSzPts val="2000"/>
            </a:pPr>
            <a:r>
              <a:rPr lang="en-US" sz="900" dirty="0">
                <a:latin typeface="Roboto"/>
                <a:ea typeface="Roboto"/>
                <a:cs typeface="Roboto"/>
                <a:sym typeface="Roboto"/>
              </a:rPr>
              <a:t>                                                                                                                                                                        Online Delivery is high in </a:t>
            </a:r>
            <a:r>
              <a:rPr lang="en-US" sz="900" dirty="0" err="1">
                <a:latin typeface="Roboto"/>
                <a:ea typeface="Roboto"/>
                <a:cs typeface="Roboto"/>
                <a:sym typeface="Roboto"/>
              </a:rPr>
              <a:t>Defence</a:t>
            </a:r>
            <a:r>
              <a:rPr lang="en-US" sz="900" dirty="0">
                <a:latin typeface="Roboto"/>
                <a:ea typeface="Roboto"/>
                <a:cs typeface="Roboto"/>
                <a:sym typeface="Roboto"/>
              </a:rPr>
              <a:t> Colony and Malviya </a:t>
            </a:r>
            <a:r>
              <a:rPr lang="en-US" sz="900" dirty="0" err="1">
                <a:latin typeface="Roboto"/>
                <a:ea typeface="Roboto"/>
                <a:cs typeface="Roboto"/>
                <a:sym typeface="Roboto"/>
              </a:rPr>
              <a:t>nagar</a:t>
            </a:r>
            <a:r>
              <a:rPr lang="en-US" sz="900" dirty="0">
                <a:latin typeface="Roboto"/>
                <a:ea typeface="Roboto"/>
                <a:cs typeface="Roboto"/>
                <a:sym typeface="Roboto"/>
              </a:rPr>
              <a:t> whereas</a:t>
            </a:r>
          </a:p>
          <a:p>
            <a:pPr marL="101600" lvl="0" algn="just" rtl="0">
              <a:lnSpc>
                <a:spcPct val="150000"/>
              </a:lnSpc>
              <a:spcBef>
                <a:spcPts val="0"/>
              </a:spcBef>
              <a:spcAft>
                <a:spcPts val="0"/>
              </a:spcAft>
              <a:buSzPts val="2000"/>
            </a:pPr>
            <a:r>
              <a:rPr lang="en-US" sz="900" dirty="0">
                <a:latin typeface="Roboto"/>
                <a:ea typeface="Roboto"/>
                <a:cs typeface="Roboto"/>
                <a:sym typeface="Roboto"/>
              </a:rPr>
              <a:t>                                                                                                                                                                        Shahdara don’t except the online delivery            </a:t>
            </a:r>
          </a:p>
          <a:p>
            <a:pPr marL="101600" lvl="0" algn="just" rtl="0">
              <a:lnSpc>
                <a:spcPct val="150000"/>
              </a:lnSpc>
              <a:spcBef>
                <a:spcPts val="0"/>
              </a:spcBef>
              <a:spcAft>
                <a:spcPts val="0"/>
              </a:spcAft>
              <a:buSzPts val="2000"/>
            </a:pPr>
            <a:r>
              <a:rPr lang="en-US" sz="900" dirty="0">
                <a:latin typeface="Roboto"/>
                <a:ea typeface="Roboto"/>
                <a:cs typeface="Roboto"/>
                <a:sym typeface="Roboto"/>
              </a:rPr>
              <a:t>                                                                                                                                                                     </a:t>
            </a: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CE89097-606B-F9FF-11D1-AB97DFF24BC8}"/>
              </a:ext>
            </a:extLst>
          </p:cNvPr>
          <p:cNvPicPr>
            <a:picLocks noChangeAspect="1"/>
          </p:cNvPicPr>
          <p:nvPr/>
        </p:nvPicPr>
        <p:blipFill>
          <a:blip r:embed="rId3"/>
          <a:stretch>
            <a:fillRect/>
          </a:stretch>
        </p:blipFill>
        <p:spPr>
          <a:xfrm>
            <a:off x="163200" y="1338028"/>
            <a:ext cx="4359931" cy="2403584"/>
          </a:xfrm>
          <a:prstGeom prst="rect">
            <a:avLst/>
          </a:prstGeom>
        </p:spPr>
      </p:pic>
      <p:pic>
        <p:nvPicPr>
          <p:cNvPr id="4" name="Picture 3">
            <a:extLst>
              <a:ext uri="{FF2B5EF4-FFF2-40B4-BE49-F238E27FC236}">
                <a16:creationId xmlns:a16="http://schemas.microsoft.com/office/drawing/2014/main" id="{FA3F00D0-0B27-9AAE-DA00-3A583E65D3C5}"/>
              </a:ext>
            </a:extLst>
          </p:cNvPr>
          <p:cNvPicPr>
            <a:picLocks noChangeAspect="1"/>
          </p:cNvPicPr>
          <p:nvPr/>
        </p:nvPicPr>
        <p:blipFill>
          <a:blip r:embed="rId4"/>
          <a:stretch>
            <a:fillRect/>
          </a:stretch>
        </p:blipFill>
        <p:spPr>
          <a:xfrm>
            <a:off x="4879315" y="1221479"/>
            <a:ext cx="4101485" cy="27005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4"/>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r>
              <a:rPr lang="en-US" sz="9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Lets us understand the Restaurants  Rating localities..                                                                              </a:t>
            </a:r>
            <a:r>
              <a:rPr lang="en-US" sz="1050" b="1" i="0" dirty="0">
                <a:solidFill>
                  <a:srgbClr val="000000"/>
                </a:solidFill>
                <a:effectLst/>
                <a:latin typeface="Helvetica Neue"/>
              </a:rPr>
              <a:t>Restaurant Having Table Booking or Not</a:t>
            </a:r>
          </a:p>
          <a:p>
            <a:pPr marL="101600" lvl="0" algn="just" rtl="0">
              <a:lnSpc>
                <a:spcPct val="150000"/>
              </a:lnSpc>
              <a:spcBef>
                <a:spcPts val="0"/>
              </a:spcBef>
              <a:spcAft>
                <a:spcPts val="0"/>
              </a:spcAft>
              <a:buSzPts val="2000"/>
            </a:pPr>
            <a:r>
              <a:rPr lang="en-US" sz="900" dirty="0">
                <a:solidFill>
                  <a:schemeClr val="dk1"/>
                </a:solidFill>
                <a:latin typeface="Roboto"/>
                <a:ea typeface="Roboto"/>
                <a:cs typeface="Roboto"/>
                <a:sym typeface="Roboto"/>
              </a:rPr>
              <a:t>I would now like to understand the rating of these restaurants that</a:t>
            </a:r>
          </a:p>
          <a:p>
            <a:pPr marL="101600" lvl="0" algn="just" rtl="0">
              <a:lnSpc>
                <a:spcPct val="150000"/>
              </a:lnSpc>
              <a:spcBef>
                <a:spcPts val="0"/>
              </a:spcBef>
              <a:spcAft>
                <a:spcPts val="0"/>
              </a:spcAft>
              <a:buSzPts val="2000"/>
            </a:pPr>
            <a:r>
              <a:rPr lang="en-US" sz="900" dirty="0">
                <a:solidFill>
                  <a:schemeClr val="dk1"/>
                </a:solidFill>
                <a:latin typeface="Roboto"/>
                <a:ea typeface="Roboto"/>
                <a:cs typeface="Roboto"/>
                <a:sym typeface="Roboto"/>
              </a:rPr>
              <a:t> are providing online delivery .</a:t>
            </a:r>
          </a:p>
          <a:p>
            <a:pPr marL="101600" lvl="0" algn="just" rtl="0">
              <a:lnSpc>
                <a:spcPct val="150000"/>
              </a:lnSpc>
              <a:spcBef>
                <a:spcPts val="0"/>
              </a:spcBef>
              <a:spcAft>
                <a:spcPts val="0"/>
              </a:spcAft>
              <a:buSzPts val="2000"/>
            </a:pPr>
            <a:endParaRPr sz="900" dirty="0">
              <a:solidFill>
                <a:schemeClr val="dk1"/>
              </a:solidFill>
              <a:latin typeface="Roboto"/>
              <a:ea typeface="Roboto"/>
              <a:cs typeface="Roboto"/>
              <a:sym typeface="Roboto"/>
            </a:endParaRPr>
          </a:p>
        </p:txBody>
      </p:sp>
      <p:sp>
        <p:nvSpPr>
          <p:cNvPr id="383" name="Google Shape;383;p18"/>
          <p:cNvSpPr txBox="1"/>
          <p:nvPr/>
        </p:nvSpPr>
        <p:spPr>
          <a:xfrm>
            <a:off x="-30150" y="487068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7E4E1DD-1E72-7701-30CE-3DD0A42387CF}"/>
              </a:ext>
            </a:extLst>
          </p:cNvPr>
          <p:cNvPicPr>
            <a:picLocks noChangeAspect="1"/>
          </p:cNvPicPr>
          <p:nvPr/>
        </p:nvPicPr>
        <p:blipFill>
          <a:blip r:embed="rId3"/>
          <a:stretch>
            <a:fillRect/>
          </a:stretch>
        </p:blipFill>
        <p:spPr>
          <a:xfrm>
            <a:off x="326400" y="1753103"/>
            <a:ext cx="4022317" cy="3047498"/>
          </a:xfrm>
          <a:prstGeom prst="rect">
            <a:avLst/>
          </a:prstGeom>
        </p:spPr>
      </p:pic>
      <p:pic>
        <p:nvPicPr>
          <p:cNvPr id="4" name="Picture 3">
            <a:extLst>
              <a:ext uri="{FF2B5EF4-FFF2-40B4-BE49-F238E27FC236}">
                <a16:creationId xmlns:a16="http://schemas.microsoft.com/office/drawing/2014/main" id="{601B5BAC-2302-E71D-3E5A-89A94105F0E3}"/>
              </a:ext>
            </a:extLst>
          </p:cNvPr>
          <p:cNvPicPr>
            <a:picLocks noChangeAspect="1"/>
          </p:cNvPicPr>
          <p:nvPr/>
        </p:nvPicPr>
        <p:blipFill>
          <a:blip r:embed="rId4"/>
          <a:stretch>
            <a:fillRect/>
          </a:stretch>
        </p:blipFill>
        <p:spPr>
          <a:xfrm>
            <a:off x="4465940" y="1466961"/>
            <a:ext cx="4678060" cy="30801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38406"/>
            <a:ext cx="9144000" cy="4062194"/>
          </a:xfrm>
          <a:prstGeom prst="rect">
            <a:avLst/>
          </a:prstGeom>
          <a:noFill/>
          <a:ln>
            <a:noFill/>
          </a:ln>
        </p:spPr>
        <p:txBody>
          <a:bodyPr spcFirstLastPara="1" wrap="square" lIns="274300" tIns="274300" rIns="274300" bIns="274300" anchor="t" anchorCtr="0">
            <a:noAutofit/>
          </a:bodyPr>
          <a:lstStyle/>
          <a:p>
            <a:pPr marL="457200" algn="just">
              <a:lnSpc>
                <a:spcPct val="150000"/>
              </a:lnSpc>
              <a:spcBef>
                <a:spcPts val="1600"/>
              </a:spcBef>
              <a:spcAft>
                <a:spcPts val="1600"/>
              </a:spcAft>
            </a:pPr>
            <a:r>
              <a:rPr lang="en-IN" sz="900" b="1" i="0" dirty="0">
                <a:solidFill>
                  <a:srgbClr val="000000"/>
                </a:solidFill>
                <a:effectLst/>
                <a:latin typeface="Helvetica Neue"/>
              </a:rPr>
              <a:t>Restaurant Is Delivering Now                                                              </a:t>
            </a:r>
            <a:r>
              <a:rPr lang="en-US" sz="900" b="1" i="0" dirty="0">
                <a:solidFill>
                  <a:srgbClr val="000000"/>
                </a:solidFill>
                <a:effectLst/>
                <a:latin typeface="Helvetica Neue"/>
              </a:rPr>
              <a:t>Let us understand the cost of Dinning vs their Aggregate Rating</a:t>
            </a:r>
          </a:p>
          <a:p>
            <a:pPr marL="457200" algn="just">
              <a:lnSpc>
                <a:spcPct val="150000"/>
              </a:lnSpc>
              <a:spcBef>
                <a:spcPts val="1600"/>
              </a:spcBef>
              <a:spcAft>
                <a:spcPts val="1600"/>
              </a:spcAft>
            </a:pPr>
            <a:endParaRPr lang="en-IN" sz="1050" b="1" i="0" dirty="0">
              <a:solidFill>
                <a:srgbClr val="000000"/>
              </a:solidFill>
              <a:effectLst/>
              <a:latin typeface="Helvetica Neue"/>
            </a:endParaRPr>
          </a:p>
          <a:p>
            <a:pPr marL="457200" lvl="0" indent="0" algn="just" rtl="0">
              <a:lnSpc>
                <a:spcPct val="150000"/>
              </a:lnSpc>
              <a:spcBef>
                <a:spcPts val="1600"/>
              </a:spcBef>
              <a:spcAft>
                <a:spcPts val="1600"/>
              </a:spcAft>
              <a:buNone/>
            </a:pPr>
            <a:endParaRPr lang="en-US" sz="900" dirty="0">
              <a:solidFill>
                <a:schemeClr val="dk1"/>
              </a:solidFill>
              <a:latin typeface="Roboto"/>
              <a:ea typeface="Roboto"/>
              <a:cs typeface="Roboto"/>
              <a:sym typeface="Roboto"/>
            </a:endParaRPr>
          </a:p>
          <a:p>
            <a:pPr marL="457200" lvl="0" indent="0" algn="just" rtl="0">
              <a:lnSpc>
                <a:spcPct val="150000"/>
              </a:lnSpc>
              <a:spcBef>
                <a:spcPts val="1600"/>
              </a:spcBef>
              <a:spcAft>
                <a:spcPts val="1600"/>
              </a:spcAft>
              <a:buNone/>
            </a:pPr>
            <a:endParaRPr lang="en-IN" sz="900" dirty="0">
              <a:solidFill>
                <a:schemeClr val="dk1"/>
              </a:solidFill>
              <a:latin typeface="Roboto"/>
              <a:ea typeface="Roboto"/>
              <a:cs typeface="Roboto"/>
              <a:sym typeface="Roboto"/>
            </a:endParaRPr>
          </a:p>
          <a:p>
            <a:pPr marL="457200" lvl="0" indent="0" algn="just" rtl="0">
              <a:lnSpc>
                <a:spcPct val="150000"/>
              </a:lnSpc>
              <a:spcBef>
                <a:spcPts val="1600"/>
              </a:spcBef>
              <a:spcAft>
                <a:spcPts val="1600"/>
              </a:spcAft>
              <a:buNone/>
            </a:pPr>
            <a:r>
              <a:rPr lang="en-US" sz="900" dirty="0">
                <a:solidFill>
                  <a:schemeClr val="dk1"/>
                </a:solidFill>
                <a:latin typeface="Roboto"/>
                <a:ea typeface="Roboto"/>
                <a:cs typeface="Roboto"/>
                <a:sym typeface="Roboto"/>
              </a:rPr>
              <a:t>                                                                                                                           </a:t>
            </a:r>
          </a:p>
          <a:p>
            <a:pPr marL="457200" lvl="0" indent="0" algn="just" rtl="0">
              <a:lnSpc>
                <a:spcPct val="150000"/>
              </a:lnSpc>
              <a:spcBef>
                <a:spcPts val="1600"/>
              </a:spcBef>
              <a:spcAft>
                <a:spcPts val="1600"/>
              </a:spcAft>
              <a:buNone/>
            </a:pPr>
            <a:r>
              <a:rPr lang="en-US" sz="900" dirty="0">
                <a:solidFill>
                  <a:schemeClr val="dk1"/>
                </a:solidFill>
                <a:latin typeface="Roboto"/>
                <a:ea typeface="Roboto"/>
                <a:cs typeface="Roboto"/>
                <a:sym typeface="Roboto"/>
              </a:rPr>
              <a:t> I observe there is no linear relation between price and rating. For instance, Restaurants with good rating (like 4–5) have restaurants with all the price range and spread across the entire X axis</a:t>
            </a:r>
            <a:endParaRPr lang="en-IN" sz="9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775C220-5F90-3F0A-8040-38FB5ED6F248}"/>
              </a:ext>
            </a:extLst>
          </p:cNvPr>
          <p:cNvPicPr>
            <a:picLocks noChangeAspect="1"/>
          </p:cNvPicPr>
          <p:nvPr/>
        </p:nvPicPr>
        <p:blipFill>
          <a:blip r:embed="rId3"/>
          <a:stretch>
            <a:fillRect/>
          </a:stretch>
        </p:blipFill>
        <p:spPr>
          <a:xfrm>
            <a:off x="29882" y="1442550"/>
            <a:ext cx="4164575" cy="2729429"/>
          </a:xfrm>
          <a:prstGeom prst="rect">
            <a:avLst/>
          </a:prstGeom>
        </p:spPr>
      </p:pic>
      <p:pic>
        <p:nvPicPr>
          <p:cNvPr id="5" name="Picture 4">
            <a:extLst>
              <a:ext uri="{FF2B5EF4-FFF2-40B4-BE49-F238E27FC236}">
                <a16:creationId xmlns:a16="http://schemas.microsoft.com/office/drawing/2014/main" id="{610CEC54-1661-2433-F68B-34A9AFC96DC8}"/>
              </a:ext>
            </a:extLst>
          </p:cNvPr>
          <p:cNvPicPr>
            <a:picLocks noChangeAspect="1"/>
          </p:cNvPicPr>
          <p:nvPr/>
        </p:nvPicPr>
        <p:blipFill>
          <a:blip r:embed="rId4"/>
          <a:stretch>
            <a:fillRect/>
          </a:stretch>
        </p:blipFill>
        <p:spPr>
          <a:xfrm>
            <a:off x="4572000" y="1452248"/>
            <a:ext cx="3506027" cy="26345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92" name="Google Shape;392;p19"/>
          <p:cNvSpPr txBox="1"/>
          <p:nvPr/>
        </p:nvSpPr>
        <p:spPr>
          <a:xfrm>
            <a:off x="20100" y="766151"/>
            <a:ext cx="9144000" cy="4062194"/>
          </a:xfrm>
          <a:prstGeom prst="rect">
            <a:avLst/>
          </a:prstGeom>
          <a:noFill/>
          <a:ln>
            <a:noFill/>
          </a:ln>
        </p:spPr>
        <p:txBody>
          <a:bodyPr spcFirstLastPara="1" wrap="square" lIns="274300" tIns="274300" rIns="274300" bIns="274300" anchor="t" anchorCtr="0">
            <a:noAutofit/>
          </a:bodyPr>
          <a:lstStyle/>
          <a:p>
            <a:pPr algn="l" rtl="0"/>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             Location of Highly rated restaurants across New Delhi                                                                                                  Common Eateries</a:t>
            </a:r>
          </a:p>
          <a:p>
            <a:pPr algn="l" rtl="0"/>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                                                                                                                                                                                              Breakfast and Coffee locations</a:t>
            </a:r>
          </a:p>
          <a:p>
            <a:pPr marL="457200" algn="just">
              <a:lnSpc>
                <a:spcPct val="150000"/>
              </a:lnSpc>
              <a:spcBef>
                <a:spcPts val="1600"/>
              </a:spcBef>
              <a:spcAft>
                <a:spcPts val="1600"/>
              </a:spcAft>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7771CD-C2F0-A7E3-DB88-DF92D56F9CCA}"/>
              </a:ext>
            </a:extLst>
          </p:cNvPr>
          <p:cNvPicPr>
            <a:picLocks noChangeAspect="1"/>
          </p:cNvPicPr>
          <p:nvPr/>
        </p:nvPicPr>
        <p:blipFill>
          <a:blip r:embed="rId3"/>
          <a:stretch>
            <a:fillRect/>
          </a:stretch>
        </p:blipFill>
        <p:spPr>
          <a:xfrm>
            <a:off x="173205" y="1226976"/>
            <a:ext cx="4101083" cy="2644928"/>
          </a:xfrm>
          <a:prstGeom prst="rect">
            <a:avLst/>
          </a:prstGeom>
        </p:spPr>
      </p:pic>
      <p:pic>
        <p:nvPicPr>
          <p:cNvPr id="5" name="Picture 4">
            <a:extLst>
              <a:ext uri="{FF2B5EF4-FFF2-40B4-BE49-F238E27FC236}">
                <a16:creationId xmlns:a16="http://schemas.microsoft.com/office/drawing/2014/main" id="{9666A0E0-E354-F7BE-85A3-537596736F6C}"/>
              </a:ext>
            </a:extLst>
          </p:cNvPr>
          <p:cNvPicPr>
            <a:picLocks noChangeAspect="1"/>
          </p:cNvPicPr>
          <p:nvPr/>
        </p:nvPicPr>
        <p:blipFill>
          <a:blip r:embed="rId4"/>
          <a:stretch>
            <a:fillRect/>
          </a:stretch>
        </p:blipFill>
        <p:spPr>
          <a:xfrm>
            <a:off x="5156790" y="1348081"/>
            <a:ext cx="3606419" cy="2452579"/>
          </a:xfrm>
          <a:prstGeom prst="rect">
            <a:avLst/>
          </a:prstGeom>
        </p:spPr>
      </p:pic>
      <p:sp>
        <p:nvSpPr>
          <p:cNvPr id="2" name="TextBox 1">
            <a:extLst>
              <a:ext uri="{FF2B5EF4-FFF2-40B4-BE49-F238E27FC236}">
                <a16:creationId xmlns:a16="http://schemas.microsoft.com/office/drawing/2014/main" id="{C9FC09AB-D75C-3C30-AC20-8650C4245F63}"/>
              </a:ext>
            </a:extLst>
          </p:cNvPr>
          <p:cNvSpPr txBox="1"/>
          <p:nvPr/>
        </p:nvSpPr>
        <p:spPr>
          <a:xfrm>
            <a:off x="117460" y="4043515"/>
            <a:ext cx="8817600" cy="784830"/>
          </a:xfrm>
          <a:prstGeom prst="rect">
            <a:avLst/>
          </a:prstGeom>
          <a:noFill/>
        </p:spPr>
        <p:txBody>
          <a:bodyPr wrap="square" rtlCol="0">
            <a:spAutoFit/>
          </a:bodyPr>
          <a:lstStyle/>
          <a:p>
            <a:r>
              <a:rPr lang="en-US" sz="900" dirty="0">
                <a:latin typeface="Roboto" panose="02000000000000000000" pitchFamily="2" charset="0"/>
                <a:ea typeface="Roboto" panose="02000000000000000000" pitchFamily="2" charset="0"/>
                <a:cs typeface="Roboto" panose="02000000000000000000" pitchFamily="2" charset="0"/>
              </a:rPr>
              <a:t>The aforementioned four cities represent nearly 65% of the total data available in the dataset. Apart from the </a:t>
            </a:r>
            <a:r>
              <a:rPr lang="en-US" sz="900" dirty="0" err="1">
                <a:latin typeface="Roboto" panose="02000000000000000000" pitchFamily="2" charset="0"/>
                <a:ea typeface="Roboto" panose="02000000000000000000" pitchFamily="2" charset="0"/>
                <a:cs typeface="Roboto" panose="02000000000000000000" pitchFamily="2" charset="0"/>
              </a:rPr>
              <a:t>higly</a:t>
            </a:r>
            <a:r>
              <a:rPr lang="en-US" sz="900" dirty="0">
                <a:latin typeface="Roboto" panose="02000000000000000000" pitchFamily="2" charset="0"/>
                <a:ea typeface="Roboto" panose="02000000000000000000" pitchFamily="2" charset="0"/>
                <a:cs typeface="Roboto" panose="02000000000000000000" pitchFamily="2" charset="0"/>
              </a:rPr>
              <a:t> rated local restaurants, it’d be </a:t>
            </a:r>
            <a:r>
              <a:rPr lang="en-US" sz="900" dirty="0" err="1">
                <a:latin typeface="Roboto" panose="02000000000000000000" pitchFamily="2" charset="0"/>
                <a:ea typeface="Roboto" panose="02000000000000000000" pitchFamily="2" charset="0"/>
                <a:cs typeface="Roboto" panose="02000000000000000000" pitchFamily="2" charset="0"/>
              </a:rPr>
              <a:t>intersting</a:t>
            </a:r>
            <a:r>
              <a:rPr lang="en-US" sz="900" dirty="0">
                <a:latin typeface="Roboto" panose="02000000000000000000" pitchFamily="2" charset="0"/>
                <a:ea typeface="Roboto" panose="02000000000000000000" pitchFamily="2" charset="0"/>
                <a:cs typeface="Roboto" panose="02000000000000000000" pitchFamily="2" charset="0"/>
              </a:rPr>
              <a:t> to know where the known-eateries that are commonplace. The </a:t>
            </a:r>
            <a:r>
              <a:rPr lang="en-US" sz="900" dirty="0" err="1">
                <a:latin typeface="Roboto" panose="02000000000000000000" pitchFamily="2" charset="0"/>
                <a:ea typeface="Roboto" panose="02000000000000000000" pitchFamily="2" charset="0"/>
                <a:cs typeface="Roboto" panose="02000000000000000000" pitchFamily="2" charset="0"/>
              </a:rPr>
              <a:t>verticles</a:t>
            </a:r>
            <a:r>
              <a:rPr lang="en-US" sz="900" dirty="0">
                <a:latin typeface="Roboto" panose="02000000000000000000" pitchFamily="2" charset="0"/>
                <a:ea typeface="Roboto" panose="02000000000000000000" pitchFamily="2" charset="0"/>
                <a:cs typeface="Roboto" panose="02000000000000000000" pitchFamily="2" charset="0"/>
              </a:rPr>
              <a:t> across which these can be located are -</a:t>
            </a:r>
          </a:p>
          <a:p>
            <a:r>
              <a:rPr lang="en-US" sz="900" dirty="0">
                <a:latin typeface="Roboto" panose="02000000000000000000" pitchFamily="2" charset="0"/>
                <a:ea typeface="Roboto" panose="02000000000000000000" pitchFamily="2" charset="0"/>
                <a:cs typeface="Roboto" panose="02000000000000000000" pitchFamily="2" charset="0"/>
              </a:rPr>
              <a:t>Breakfast</a:t>
            </a:r>
          </a:p>
          <a:p>
            <a:r>
              <a:rPr lang="en-US" sz="900" dirty="0">
                <a:latin typeface="Roboto" panose="02000000000000000000" pitchFamily="2" charset="0"/>
                <a:ea typeface="Roboto" panose="02000000000000000000" pitchFamily="2" charset="0"/>
                <a:cs typeface="Roboto" panose="02000000000000000000" pitchFamily="2" charset="0"/>
              </a:rPr>
              <a:t>American Fast Food</a:t>
            </a:r>
          </a:p>
          <a:p>
            <a:r>
              <a:rPr lang="en-US" sz="900" dirty="0">
                <a:latin typeface="Roboto" panose="02000000000000000000" pitchFamily="2" charset="0"/>
                <a:ea typeface="Roboto" panose="02000000000000000000" pitchFamily="2" charset="0"/>
                <a:cs typeface="Roboto" panose="02000000000000000000" pitchFamily="2" charset="0"/>
              </a:rPr>
              <a:t>Ice Creams, Shakes &amp; Desserts</a:t>
            </a:r>
            <a:endParaRPr lang="en-IN" sz="9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278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92" name="Google Shape;392;p19"/>
          <p:cNvSpPr txBox="1"/>
          <p:nvPr/>
        </p:nvSpPr>
        <p:spPr>
          <a:xfrm>
            <a:off x="20100" y="766151"/>
            <a:ext cx="9144000" cy="4062194"/>
          </a:xfrm>
          <a:prstGeom prst="rect">
            <a:avLst/>
          </a:prstGeom>
          <a:noFill/>
          <a:ln>
            <a:noFill/>
          </a:ln>
        </p:spPr>
        <p:txBody>
          <a:bodyPr spcFirstLastPara="1" wrap="square" lIns="274300" tIns="274300" rIns="274300" bIns="274300" anchor="t" anchorCtr="0">
            <a:noAutofit/>
          </a:bodyPr>
          <a:lstStyle/>
          <a:p>
            <a:pPr algn="l" rtl="0"/>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1100" i="0" dirty="0">
                <a:solidFill>
                  <a:srgbClr val="000000"/>
                </a:solidFill>
                <a:effectLst/>
                <a:latin typeface="Roboto" panose="02000000000000000000" pitchFamily="2" charset="0"/>
                <a:ea typeface="Roboto" panose="02000000000000000000" pitchFamily="2" charset="0"/>
                <a:cs typeface="Roboto" panose="02000000000000000000" pitchFamily="2" charset="0"/>
              </a:rPr>
              <a:t>Location of Highly rated restaurants across New Delhi …We can see visually by using map....</a:t>
            </a: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D25C884D-D9D4-F1F6-0AB3-D0C3CCFB5A5A}"/>
              </a:ext>
            </a:extLst>
          </p:cNvPr>
          <p:cNvPicPr>
            <a:picLocks noChangeAspect="1"/>
          </p:cNvPicPr>
          <p:nvPr/>
        </p:nvPicPr>
        <p:blipFill>
          <a:blip r:embed="rId3"/>
          <a:stretch>
            <a:fillRect/>
          </a:stretch>
        </p:blipFill>
        <p:spPr>
          <a:xfrm>
            <a:off x="1073888" y="1320130"/>
            <a:ext cx="6475229" cy="3237615"/>
          </a:xfrm>
          <a:prstGeom prst="rect">
            <a:avLst/>
          </a:prstGeom>
        </p:spPr>
      </p:pic>
    </p:spTree>
    <p:extLst>
      <p:ext uri="{BB962C8B-B14F-4D97-AF65-F5344CB8AC3E}">
        <p14:creationId xmlns:p14="http://schemas.microsoft.com/office/powerpoint/2010/main" val="3308528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92" name="Google Shape;392;p19"/>
          <p:cNvSpPr txBox="1"/>
          <p:nvPr/>
        </p:nvSpPr>
        <p:spPr>
          <a:xfrm>
            <a:off x="20100" y="766151"/>
            <a:ext cx="9144000" cy="4062194"/>
          </a:xfrm>
          <a:prstGeom prst="rect">
            <a:avLst/>
          </a:prstGeom>
          <a:noFill/>
          <a:ln>
            <a:noFill/>
          </a:ln>
        </p:spPr>
        <p:txBody>
          <a:bodyPr spcFirstLastPara="1" wrap="square" lIns="274300" tIns="274300" rIns="274300" bIns="274300" anchor="t" anchorCtr="0">
            <a:noAutofit/>
          </a:bodyPr>
          <a:lstStyle/>
          <a:p>
            <a:r>
              <a:rPr lang="en-IN" sz="1050" b="1" i="0" dirty="0">
                <a:solidFill>
                  <a:srgbClr val="000000"/>
                </a:solidFill>
                <a:effectLst/>
                <a:latin typeface="Helvetica Neue"/>
              </a:rPr>
              <a:t>Fast Food Restaurants                                                                              </a:t>
            </a:r>
            <a:r>
              <a:rPr lang="en-IN" sz="1200" b="1" i="0" dirty="0">
                <a:solidFill>
                  <a:srgbClr val="000000"/>
                </a:solidFill>
                <a:effectLst/>
                <a:latin typeface="Helvetica Neue"/>
              </a:rPr>
              <a:t>Ice Cream Parlour</a:t>
            </a:r>
          </a:p>
          <a:p>
            <a:endParaRPr lang="en-IN" sz="1050" b="1" i="0" dirty="0">
              <a:solidFill>
                <a:srgbClr val="000000"/>
              </a:solidFill>
              <a:effectLst/>
              <a:latin typeface="Helvetica Neue"/>
            </a:endParaRPr>
          </a:p>
          <a:p>
            <a:pPr algn="l" rtl="0"/>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76B06052-90E0-FF34-979A-8ACBB21C69EA}"/>
              </a:ext>
            </a:extLst>
          </p:cNvPr>
          <p:cNvPicPr>
            <a:picLocks noChangeAspect="1"/>
          </p:cNvPicPr>
          <p:nvPr/>
        </p:nvPicPr>
        <p:blipFill>
          <a:blip r:embed="rId3"/>
          <a:stretch>
            <a:fillRect/>
          </a:stretch>
        </p:blipFill>
        <p:spPr>
          <a:xfrm>
            <a:off x="4523633" y="1282856"/>
            <a:ext cx="3387154" cy="3375290"/>
          </a:xfrm>
          <a:prstGeom prst="rect">
            <a:avLst/>
          </a:prstGeom>
        </p:spPr>
      </p:pic>
      <p:pic>
        <p:nvPicPr>
          <p:cNvPr id="5" name="Picture 4">
            <a:extLst>
              <a:ext uri="{FF2B5EF4-FFF2-40B4-BE49-F238E27FC236}">
                <a16:creationId xmlns:a16="http://schemas.microsoft.com/office/drawing/2014/main" id="{A7012418-5C91-2560-182F-78E7FE7FCD42}"/>
              </a:ext>
            </a:extLst>
          </p:cNvPr>
          <p:cNvPicPr>
            <a:picLocks noChangeAspect="1"/>
          </p:cNvPicPr>
          <p:nvPr/>
        </p:nvPicPr>
        <p:blipFill>
          <a:blip r:embed="rId4"/>
          <a:stretch>
            <a:fillRect/>
          </a:stretch>
        </p:blipFill>
        <p:spPr>
          <a:xfrm>
            <a:off x="461833" y="1323319"/>
            <a:ext cx="3387154" cy="3255730"/>
          </a:xfrm>
          <a:prstGeom prst="rect">
            <a:avLst/>
          </a:prstGeom>
        </p:spPr>
      </p:pic>
    </p:spTree>
    <p:extLst>
      <p:ext uri="{BB962C8B-B14F-4D97-AF65-F5344CB8AC3E}">
        <p14:creationId xmlns:p14="http://schemas.microsoft.com/office/powerpoint/2010/main" val="75039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1380"/>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lang="en-US" sz="900" dirty="0">
                <a:solidFill>
                  <a:schemeClr val="dk1"/>
                </a:solidFill>
                <a:latin typeface="Roboto"/>
                <a:ea typeface="Roboto"/>
                <a:cs typeface="Roboto"/>
                <a:sym typeface="Roboto"/>
              </a:rPr>
              <a:t> </a:t>
            </a:r>
            <a:endParaRPr sz="9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71BD7FE-610A-839D-8B64-7D5F99B66401}"/>
              </a:ext>
            </a:extLst>
          </p:cNvPr>
          <p:cNvSpPr txBox="1"/>
          <p:nvPr/>
        </p:nvSpPr>
        <p:spPr>
          <a:xfrm>
            <a:off x="159488" y="738406"/>
            <a:ext cx="8782494" cy="3416320"/>
          </a:xfrm>
          <a:prstGeom prst="rect">
            <a:avLst/>
          </a:prstGeom>
          <a:noFill/>
        </p:spPr>
        <p:txBody>
          <a:bodyPr wrap="square" rtlCol="0">
            <a:spAutoFit/>
          </a:bodyPr>
          <a:lstStyle/>
          <a:p>
            <a:r>
              <a:rPr lang="en-US" sz="900" dirty="0">
                <a:latin typeface="Roboto" panose="02000000000000000000" pitchFamily="2" charset="0"/>
                <a:ea typeface="Roboto" panose="02000000000000000000" pitchFamily="2" charset="0"/>
                <a:cs typeface="Roboto" panose="02000000000000000000" pitchFamily="2" charset="0"/>
              </a:rPr>
              <a:t>We’ve drawn many inferences from the survey. Here’s a summary of a few of them:</a:t>
            </a:r>
          </a:p>
          <a:p>
            <a:endParaRPr lang="en-US" sz="900" dirty="0">
              <a:latin typeface="Roboto" panose="02000000000000000000" pitchFamily="2" charset="0"/>
              <a:ea typeface="Roboto" panose="02000000000000000000" pitchFamily="2" charset="0"/>
              <a:cs typeface="Roboto" panose="02000000000000000000" pitchFamily="2" charset="0"/>
            </a:endParaRPr>
          </a:p>
          <a:p>
            <a:r>
              <a:rPr lang="en-US" sz="900" dirty="0">
                <a:latin typeface="Roboto" panose="02000000000000000000" pitchFamily="2" charset="0"/>
                <a:ea typeface="Roboto" panose="02000000000000000000" pitchFamily="2" charset="0"/>
                <a:cs typeface="Roboto" panose="02000000000000000000" pitchFamily="2" charset="0"/>
              </a:rPr>
              <a:t>The dataset is skewed towards India and doesn't represent the complete data of restaurants worldwide.</a:t>
            </a:r>
          </a:p>
          <a:p>
            <a:r>
              <a:rPr lang="en-US" sz="900" dirty="0">
                <a:latin typeface="Roboto" panose="02000000000000000000" pitchFamily="2" charset="0"/>
                <a:ea typeface="Roboto" panose="02000000000000000000" pitchFamily="2" charset="0"/>
                <a:cs typeface="Roboto" panose="02000000000000000000" pitchFamily="2" charset="0"/>
              </a:rPr>
              <a:t>Restaurants rating is categorized in categories</a:t>
            </a:r>
          </a:p>
          <a:p>
            <a:r>
              <a:rPr lang="en-US" sz="900" dirty="0">
                <a:latin typeface="Roboto" panose="02000000000000000000" pitchFamily="2" charset="0"/>
                <a:ea typeface="Roboto" panose="02000000000000000000" pitchFamily="2" charset="0"/>
                <a:cs typeface="Roboto" panose="02000000000000000000" pitchFamily="2" charset="0"/>
              </a:rPr>
              <a:t>Not Rated</a:t>
            </a:r>
          </a:p>
          <a:p>
            <a:r>
              <a:rPr lang="en-US" sz="900" dirty="0">
                <a:latin typeface="Roboto" panose="02000000000000000000" pitchFamily="2" charset="0"/>
                <a:ea typeface="Roboto" panose="02000000000000000000" pitchFamily="2" charset="0"/>
                <a:cs typeface="Roboto" panose="02000000000000000000" pitchFamily="2" charset="0"/>
              </a:rPr>
              <a:t>Average</a:t>
            </a:r>
          </a:p>
          <a:p>
            <a:r>
              <a:rPr lang="en-US" sz="900" dirty="0">
                <a:latin typeface="Roboto" panose="02000000000000000000" pitchFamily="2" charset="0"/>
                <a:ea typeface="Roboto" panose="02000000000000000000" pitchFamily="2" charset="0"/>
                <a:cs typeface="Roboto" panose="02000000000000000000" pitchFamily="2" charset="0"/>
              </a:rPr>
              <a:t>Good</a:t>
            </a:r>
          </a:p>
          <a:p>
            <a:r>
              <a:rPr lang="en-US" sz="900" dirty="0">
                <a:latin typeface="Roboto" panose="02000000000000000000" pitchFamily="2" charset="0"/>
                <a:ea typeface="Roboto" panose="02000000000000000000" pitchFamily="2" charset="0"/>
                <a:cs typeface="Roboto" panose="02000000000000000000" pitchFamily="2" charset="0"/>
              </a:rPr>
              <a:t>Very Good</a:t>
            </a:r>
          </a:p>
          <a:p>
            <a:r>
              <a:rPr lang="en-US" sz="900" dirty="0">
                <a:latin typeface="Roboto" panose="02000000000000000000" pitchFamily="2" charset="0"/>
                <a:ea typeface="Roboto" panose="02000000000000000000" pitchFamily="2" charset="0"/>
                <a:cs typeface="Roboto" panose="02000000000000000000" pitchFamily="2" charset="0"/>
              </a:rPr>
              <a:t>Excellent</a:t>
            </a:r>
          </a:p>
          <a:p>
            <a:endParaRPr lang="en-US" sz="900" dirty="0">
              <a:latin typeface="Roboto" panose="02000000000000000000" pitchFamily="2" charset="0"/>
              <a:ea typeface="Roboto" panose="02000000000000000000" pitchFamily="2" charset="0"/>
              <a:cs typeface="Roboto" panose="02000000000000000000" pitchFamily="2" charset="0"/>
            </a:endParaRPr>
          </a:p>
          <a:p>
            <a:endParaRPr lang="en-US" sz="900" dirty="0">
              <a:latin typeface="Roboto" panose="02000000000000000000" pitchFamily="2" charset="0"/>
              <a:ea typeface="Roboto" panose="02000000000000000000" pitchFamily="2" charset="0"/>
              <a:cs typeface="Roboto" panose="02000000000000000000" pitchFamily="2" charset="0"/>
            </a:endParaRPr>
          </a:p>
          <a:p>
            <a:r>
              <a:rPr lang="en-US" sz="900" dirty="0">
                <a:latin typeface="Roboto" panose="02000000000000000000" pitchFamily="2" charset="0"/>
                <a:ea typeface="Roboto" panose="02000000000000000000" pitchFamily="2" charset="0"/>
                <a:cs typeface="Roboto" panose="02000000000000000000" pitchFamily="2" charset="0"/>
              </a:rPr>
              <a:t>Connaught Palace have maximum restaurants listed on Zomato but in terms of online delivery acceptance </a:t>
            </a:r>
            <a:r>
              <a:rPr lang="en-US" sz="900" dirty="0" err="1">
                <a:latin typeface="Roboto" panose="02000000000000000000" pitchFamily="2" charset="0"/>
                <a:ea typeface="Roboto" panose="02000000000000000000" pitchFamily="2" charset="0"/>
                <a:cs typeface="Roboto" panose="02000000000000000000" pitchFamily="2" charset="0"/>
              </a:rPr>
              <a:t>Defence</a:t>
            </a:r>
            <a:r>
              <a:rPr lang="en-US" sz="900" dirty="0">
                <a:latin typeface="Roboto" panose="02000000000000000000" pitchFamily="2" charset="0"/>
                <a:ea typeface="Roboto" panose="02000000000000000000" pitchFamily="2" charset="0"/>
                <a:cs typeface="Roboto" panose="02000000000000000000" pitchFamily="2" charset="0"/>
              </a:rPr>
              <a:t> colony and Malviya </a:t>
            </a:r>
            <a:r>
              <a:rPr lang="en-US" sz="900" dirty="0" err="1">
                <a:latin typeface="Roboto" panose="02000000000000000000" pitchFamily="2" charset="0"/>
                <a:ea typeface="Roboto" panose="02000000000000000000" pitchFamily="2" charset="0"/>
                <a:cs typeface="Roboto" panose="02000000000000000000" pitchFamily="2" charset="0"/>
              </a:rPr>
              <a:t>nagar</a:t>
            </a:r>
            <a:r>
              <a:rPr lang="en-US" sz="900" dirty="0">
                <a:latin typeface="Roboto" panose="02000000000000000000" pitchFamily="2" charset="0"/>
                <a:ea typeface="Roboto" panose="02000000000000000000" pitchFamily="2" charset="0"/>
                <a:cs typeface="Roboto" panose="02000000000000000000" pitchFamily="2" charset="0"/>
              </a:rPr>
              <a:t> seems to be doing better.</a:t>
            </a:r>
          </a:p>
          <a:p>
            <a:endParaRPr lang="en-US" sz="900" dirty="0">
              <a:latin typeface="Roboto" panose="02000000000000000000" pitchFamily="2" charset="0"/>
              <a:ea typeface="Roboto" panose="02000000000000000000" pitchFamily="2" charset="0"/>
              <a:cs typeface="Roboto" panose="02000000000000000000" pitchFamily="2" charset="0"/>
            </a:endParaRPr>
          </a:p>
          <a:p>
            <a:r>
              <a:rPr lang="en-US" sz="900" dirty="0">
                <a:latin typeface="Roboto" panose="02000000000000000000" pitchFamily="2" charset="0"/>
                <a:ea typeface="Roboto" panose="02000000000000000000" pitchFamily="2" charset="0"/>
                <a:cs typeface="Roboto" panose="02000000000000000000" pitchFamily="2" charset="0"/>
              </a:rPr>
              <a:t>The top rated restaurants seems to be getting better rating on the following cuisine</a:t>
            </a:r>
          </a:p>
          <a:p>
            <a:endParaRPr lang="en-US" sz="900" dirty="0">
              <a:latin typeface="Roboto" panose="02000000000000000000" pitchFamily="2" charset="0"/>
              <a:ea typeface="Roboto" panose="02000000000000000000" pitchFamily="2" charset="0"/>
              <a:cs typeface="Roboto" panose="02000000000000000000" pitchFamily="2" charset="0"/>
            </a:endParaRPr>
          </a:p>
          <a:p>
            <a:r>
              <a:rPr lang="en-US" sz="900" dirty="0">
                <a:latin typeface="Roboto" panose="02000000000000000000" pitchFamily="2" charset="0"/>
                <a:ea typeface="Roboto" panose="02000000000000000000" pitchFamily="2" charset="0"/>
                <a:cs typeface="Roboto" panose="02000000000000000000" pitchFamily="2" charset="0"/>
              </a:rPr>
              <a:t>North Indian</a:t>
            </a:r>
          </a:p>
          <a:p>
            <a:r>
              <a:rPr lang="en-US" sz="900" dirty="0">
                <a:latin typeface="Roboto" panose="02000000000000000000" pitchFamily="2" charset="0"/>
                <a:ea typeface="Roboto" panose="02000000000000000000" pitchFamily="2" charset="0"/>
                <a:cs typeface="Roboto" panose="02000000000000000000" pitchFamily="2" charset="0"/>
              </a:rPr>
              <a:t>Chinese</a:t>
            </a:r>
          </a:p>
          <a:p>
            <a:r>
              <a:rPr lang="en-US" sz="900" dirty="0">
                <a:latin typeface="Roboto" panose="02000000000000000000" pitchFamily="2" charset="0"/>
                <a:ea typeface="Roboto" panose="02000000000000000000" pitchFamily="2" charset="0"/>
                <a:cs typeface="Roboto" panose="02000000000000000000" pitchFamily="2" charset="0"/>
              </a:rPr>
              <a:t>American</a:t>
            </a:r>
          </a:p>
          <a:p>
            <a:r>
              <a:rPr lang="en-US" sz="900" dirty="0">
                <a:latin typeface="Roboto" panose="02000000000000000000" pitchFamily="2" charset="0"/>
                <a:ea typeface="Roboto" panose="02000000000000000000" pitchFamily="2" charset="0"/>
                <a:cs typeface="Roboto" panose="02000000000000000000" pitchFamily="2" charset="0"/>
              </a:rPr>
              <a:t>Italian</a:t>
            </a:r>
          </a:p>
          <a:p>
            <a:endParaRPr lang="en-US" sz="900" dirty="0">
              <a:latin typeface="Roboto" panose="02000000000000000000" pitchFamily="2" charset="0"/>
              <a:ea typeface="Roboto" panose="02000000000000000000" pitchFamily="2" charset="0"/>
              <a:cs typeface="Roboto" panose="02000000000000000000" pitchFamily="2" charset="0"/>
            </a:endParaRPr>
          </a:p>
          <a:p>
            <a:r>
              <a:rPr lang="en-US" sz="900" dirty="0">
                <a:latin typeface="Roboto" panose="02000000000000000000" pitchFamily="2" charset="0"/>
                <a:ea typeface="Roboto" panose="02000000000000000000" pitchFamily="2" charset="0"/>
                <a:cs typeface="Roboto" panose="02000000000000000000" pitchFamily="2" charset="0"/>
              </a:rPr>
              <a:t>There is no relation between cost and rating. Some of the best rated restaurants are low on cost and vice versa.</a:t>
            </a:r>
          </a:p>
          <a:p>
            <a:r>
              <a:rPr lang="en-US" sz="900" dirty="0">
                <a:latin typeface="Roboto" panose="02000000000000000000" pitchFamily="2" charset="0"/>
                <a:ea typeface="Roboto" panose="02000000000000000000" pitchFamily="2" charset="0"/>
                <a:cs typeface="Roboto" panose="02000000000000000000" pitchFamily="2" charset="0"/>
              </a:rPr>
              <a:t>On common Eateries, For Breakfast and Coffee location Indian restaurants seems to be better rated but for Fast food chain and Ice cream parlors American restaurants seems to be doing better.</a:t>
            </a:r>
          </a:p>
          <a:p>
            <a:r>
              <a:rPr lang="en-US" sz="900" dirty="0">
                <a:latin typeface="Roboto" panose="02000000000000000000" pitchFamily="2" charset="0"/>
                <a:ea typeface="Roboto" panose="02000000000000000000" pitchFamily="2" charset="0"/>
                <a:cs typeface="Roboto" panose="02000000000000000000" pitchFamily="2" charset="0"/>
              </a:rPr>
              <a:t> </a:t>
            </a:r>
            <a:endParaRPr lang="en-IN" sz="9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6655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a:solidFill>
                  <a:srgbClr val="FF6A0E"/>
                </a:solidFill>
              </a:rPr>
              <a:t>Data Analysis </a:t>
            </a:r>
            <a:r>
              <a:rPr lang="en-GB" sz="4000" b="1">
                <a:solidFill>
                  <a:srgbClr val="FF6A0E"/>
                </a:solidFill>
              </a:rPr>
              <a:t>of Zomato</a:t>
            </a: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a:solidFill>
                  <a:srgbClr val="FF6A0E"/>
                </a:solidFill>
              </a:rPr>
              <a:t>Vaishali Kadam</a:t>
            </a:r>
            <a:endParaRPr lang="en-IN" b="1" dirty="0">
              <a:solidFill>
                <a:srgbClr val="FF6A0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34449"/>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lang="en-US" sz="900" dirty="0">
                <a:solidFill>
                  <a:schemeClr val="dk1"/>
                </a:solidFill>
                <a:latin typeface="Roboto"/>
                <a:ea typeface="Roboto"/>
                <a:cs typeface="Roboto"/>
                <a:sym typeface="Roboto"/>
              </a:rPr>
              <a:t>Future of Zomato in India......</a:t>
            </a:r>
          </a:p>
          <a:p>
            <a:pPr marL="457200" lvl="0" indent="0" algn="just" rtl="0">
              <a:lnSpc>
                <a:spcPct val="150000"/>
              </a:lnSpc>
              <a:spcBef>
                <a:spcPts val="1600"/>
              </a:spcBef>
              <a:spcAft>
                <a:spcPts val="1600"/>
              </a:spcAft>
              <a:buNone/>
            </a:pPr>
            <a:endParaRPr lang="en-US" sz="9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2F4E4298-F593-AD9B-9EF3-638505A4B2AC}"/>
              </a:ext>
            </a:extLst>
          </p:cNvPr>
          <p:cNvSpPr txBox="1"/>
          <p:nvPr/>
        </p:nvSpPr>
        <p:spPr>
          <a:xfrm>
            <a:off x="4114800" y="2115879"/>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9E2982C-C305-6A95-C4C9-EA6D79AD5684}"/>
              </a:ext>
            </a:extLst>
          </p:cNvPr>
          <p:cNvSpPr txBox="1"/>
          <p:nvPr/>
        </p:nvSpPr>
        <p:spPr>
          <a:xfrm>
            <a:off x="669851" y="1407824"/>
            <a:ext cx="8282763" cy="2746906"/>
          </a:xfrm>
          <a:prstGeom prst="rect">
            <a:avLst/>
          </a:prstGeom>
          <a:noFill/>
        </p:spPr>
        <p:txBody>
          <a:bodyPr wrap="square" rtlCol="0">
            <a:spAutoFit/>
          </a:bodyPr>
          <a:lstStyle/>
          <a:p>
            <a:pPr marL="171450" indent="-171450">
              <a:buFont typeface="Arial" panose="020B0604020202020204" pitchFamily="34" charset="0"/>
              <a:buChar char="•"/>
            </a:pPr>
            <a:r>
              <a:rPr lang="en-US" sz="900" dirty="0">
                <a:latin typeface="Roboto" panose="02000000000000000000" pitchFamily="2" charset="0"/>
                <a:ea typeface="Roboto" panose="02000000000000000000" pitchFamily="2" charset="0"/>
                <a:cs typeface="Roboto" panose="02000000000000000000" pitchFamily="2" charset="0"/>
              </a:rPr>
              <a:t>As we all know Zomato is the Indian Company…And this data give Large information about India …So as Zomato is growing company its future is quite bright</a:t>
            </a:r>
          </a:p>
          <a:p>
            <a:pPr marL="171450" indent="-171450">
              <a:buFont typeface="Arial" panose="020B0604020202020204" pitchFamily="34" charset="0"/>
              <a:buChar char="•"/>
            </a:pPr>
            <a:r>
              <a:rPr lang="en-US" sz="900" dirty="0">
                <a:latin typeface="Roboto" panose="02000000000000000000" pitchFamily="2" charset="0"/>
                <a:ea typeface="Roboto" panose="02000000000000000000" pitchFamily="2" charset="0"/>
                <a:cs typeface="Roboto" panose="02000000000000000000" pitchFamily="2" charset="0"/>
              </a:rPr>
              <a:t>It helps people to get food on doorsteps in this busy scheduled life</a:t>
            </a:r>
          </a:p>
          <a:p>
            <a:pPr marL="171450" indent="-171450">
              <a:buFont typeface="Arial" panose="020B0604020202020204" pitchFamily="34" charset="0"/>
              <a:buChar char="•"/>
            </a:pPr>
            <a:r>
              <a:rPr lang="en-US" sz="900" dirty="0">
                <a:solidFill>
                  <a:schemeClr val="dk1"/>
                </a:solidFill>
                <a:latin typeface="Roboto"/>
                <a:ea typeface="Roboto"/>
                <a:cs typeface="Roboto"/>
                <a:sym typeface="Roboto"/>
              </a:rPr>
              <a:t>Here's why Zomato works well in these countries and it's hard for someone like Yelp to beat it: Cheap manual labor: The Zomato model needs a lot of paid manual labor. Countries with cheaper labor costs like India are the ones where Zomato has succeeded till now.</a:t>
            </a:r>
          </a:p>
          <a:p>
            <a:r>
              <a:rPr lang="en-US" sz="1600" b="0" i="0" dirty="0">
                <a:solidFill>
                  <a:schemeClr val="accent4">
                    <a:lumMod val="75000"/>
                  </a:schemeClr>
                </a:solidFill>
                <a:effectLst/>
                <a:latin typeface="Helvetica Neue"/>
              </a:rPr>
              <a:t>"Food has no religion" basic moto of Zomato”</a:t>
            </a:r>
          </a:p>
          <a:p>
            <a:pPr marL="171450" indent="-171450">
              <a:buFont typeface="Arial" panose="020B0604020202020204" pitchFamily="34" charset="0"/>
              <a:buChar char="•"/>
            </a:pPr>
            <a:r>
              <a:rPr lang="en-US" sz="900" dirty="0">
                <a:latin typeface="Roboto" panose="02000000000000000000" pitchFamily="2" charset="0"/>
                <a:ea typeface="Roboto" panose="02000000000000000000" pitchFamily="2" charset="0"/>
                <a:cs typeface="Roboto" panose="02000000000000000000" pitchFamily="2" charset="0"/>
              </a:rPr>
              <a:t>First mover advantage – One of the best competitive advantages of Zomato is that it is the first mover in many of the nations where it is establishing itself. Directories and other forms of restaurant ratings might exist.</a:t>
            </a:r>
          </a:p>
          <a:p>
            <a:pPr marL="171450" indent="-171450">
              <a:buFont typeface="Arial" panose="020B0604020202020204" pitchFamily="34" charset="0"/>
              <a:buChar char="•"/>
            </a:pPr>
            <a:r>
              <a:rPr lang="en-IN" sz="900" b="0" i="0" dirty="0">
                <a:solidFill>
                  <a:srgbClr val="202124"/>
                </a:solidFill>
                <a:effectLst/>
                <a:latin typeface="arial" panose="020B0604020202020204" pitchFamily="34" charset="0"/>
              </a:rPr>
              <a:t>Convenience</a:t>
            </a:r>
            <a:r>
              <a:rPr lang="en-US"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to use</a:t>
            </a:r>
            <a:endParaRPr lang="en-US" sz="9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IN"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Healthier Delivery Options</a:t>
            </a:r>
            <a:endParaRPr lang="en-IN" sz="900" dirty="0">
              <a:latin typeface="Roboto" panose="02000000000000000000" pitchFamily="2" charset="0"/>
              <a:ea typeface="Roboto" panose="02000000000000000000" pitchFamily="2" charset="0"/>
              <a:cs typeface="Roboto" panose="02000000000000000000" pitchFamily="2" charset="0"/>
            </a:endParaRPr>
          </a:p>
          <a:p>
            <a:endParaRPr lang="en-US" sz="900" dirty="0">
              <a:solidFill>
                <a:srgbClr val="4D5156"/>
              </a:solidFill>
              <a:latin typeface="Roboto" panose="02000000000000000000" pitchFamily="2" charset="0"/>
              <a:ea typeface="Roboto" panose="02000000000000000000" pitchFamily="2" charset="0"/>
              <a:cs typeface="Roboto" panose="02000000000000000000" pitchFamily="2" charset="0"/>
            </a:endParaRPr>
          </a:p>
          <a:p>
            <a:r>
              <a:rPr lang="en-US" sz="1000" b="1" dirty="0">
                <a:solidFill>
                  <a:srgbClr val="4D5156"/>
                </a:solidFill>
                <a:latin typeface="Roboto" panose="02000000000000000000" pitchFamily="2" charset="0"/>
                <a:ea typeface="Roboto" panose="02000000000000000000" pitchFamily="2" charset="0"/>
                <a:cs typeface="Roboto" panose="02000000000000000000" pitchFamily="2" charset="0"/>
              </a:rPr>
              <a:t>Coins has two sides.. we have to look both sides pros and </a:t>
            </a:r>
            <a:r>
              <a:rPr lang="en-US" sz="1000" b="1" dirty="0" err="1">
                <a:solidFill>
                  <a:srgbClr val="4D5156"/>
                </a:solidFill>
                <a:latin typeface="Roboto" panose="02000000000000000000" pitchFamily="2" charset="0"/>
                <a:ea typeface="Roboto" panose="02000000000000000000" pitchFamily="2" charset="0"/>
                <a:cs typeface="Roboto" panose="02000000000000000000" pitchFamily="2" charset="0"/>
              </a:rPr>
              <a:t>cron</a:t>
            </a:r>
            <a:r>
              <a:rPr lang="en-US" sz="1000" b="1" dirty="0">
                <a:solidFill>
                  <a:srgbClr val="4D5156"/>
                </a:solidFill>
                <a:latin typeface="Roboto" panose="02000000000000000000" pitchFamily="2" charset="0"/>
                <a:ea typeface="Roboto" panose="02000000000000000000" pitchFamily="2" charset="0"/>
                <a:cs typeface="Roboto" panose="02000000000000000000" pitchFamily="2" charset="0"/>
              </a:rPr>
              <a:t> …</a:t>
            </a:r>
          </a:p>
          <a:p>
            <a:endParaRPr lang="en-US" sz="1000" b="1" i="0" dirty="0">
              <a:solidFill>
                <a:srgbClr val="4D5156"/>
              </a:solidFill>
              <a:effectLst/>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900" i="0" dirty="0">
                <a:solidFill>
                  <a:srgbClr val="4D5156"/>
                </a:solidFill>
                <a:effectLst/>
                <a:latin typeface="Roboto" panose="02000000000000000000" pitchFamily="2" charset="0"/>
                <a:ea typeface="Roboto" panose="02000000000000000000" pitchFamily="2" charset="0"/>
                <a:cs typeface="Roboto" panose="02000000000000000000" pitchFamily="2" charset="0"/>
              </a:rPr>
              <a:t>Customers often back out from ordering their food after looking at the additional taxation and delivery charges. This practice becomes a disadvantage for this food delivery app</a:t>
            </a:r>
          </a:p>
          <a:p>
            <a:pPr marL="171450" indent="-171450">
              <a:buFont typeface="Arial" panose="020B0604020202020204" pitchFamily="34" charset="0"/>
              <a:buChar char="•"/>
            </a:pPr>
            <a:r>
              <a:rPr lang="en-IN"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Killing the Vibe.</a:t>
            </a:r>
          </a:p>
          <a:p>
            <a:pPr marL="171450" indent="-171450">
              <a:buFont typeface="Arial" panose="020B0604020202020204" pitchFamily="34" charset="0"/>
              <a:buChar char="•"/>
            </a:pPr>
            <a:r>
              <a:rPr lang="en-IN"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More Expensive</a:t>
            </a:r>
          </a:p>
          <a:p>
            <a:pPr marL="171450" indent="-171450">
              <a:buFont typeface="Arial" panose="020B0604020202020204" pitchFamily="34" charset="0"/>
              <a:buChar char="•"/>
            </a:pPr>
            <a:r>
              <a:rPr lang="en-IN"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Isolated Disconnect</a:t>
            </a:r>
            <a:r>
              <a:rPr lang="en-IN" sz="105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a:t>
            </a:r>
            <a:endParaRPr lang="en-IN" sz="9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730D5A3A-B809-66D9-7772-A511C60E246E}"/>
              </a:ext>
            </a:extLst>
          </p:cNvPr>
          <p:cNvSpPr txBox="1"/>
          <p:nvPr/>
        </p:nvSpPr>
        <p:spPr>
          <a:xfrm>
            <a:off x="468414" y="4182474"/>
            <a:ext cx="8076953" cy="523220"/>
          </a:xfrm>
          <a:prstGeom prst="rect">
            <a:avLst/>
          </a:prstGeom>
          <a:noFill/>
        </p:spPr>
        <p:txBody>
          <a:bodyPr wrap="square" rtlCol="0">
            <a:spAutoFit/>
          </a:bodyPr>
          <a:lstStyle/>
          <a:p>
            <a:r>
              <a:rPr lang="en-US" b="0" i="0" dirty="0">
                <a:solidFill>
                  <a:srgbClr val="4D5156"/>
                </a:solidFill>
                <a:effectLst/>
                <a:latin typeface="Google Sans"/>
              </a:rPr>
              <a:t>Zomato has traveled a long way to become </a:t>
            </a:r>
            <a:r>
              <a:rPr lang="en-US" b="0" i="0" dirty="0">
                <a:solidFill>
                  <a:srgbClr val="040C28"/>
                </a:solidFill>
                <a:effectLst/>
                <a:latin typeface="Google Sans"/>
              </a:rPr>
              <a:t>one of the success stories among Indian startups in 2021</a:t>
            </a:r>
            <a:r>
              <a:rPr lang="en-US" b="0" i="0" dirty="0">
                <a:solidFill>
                  <a:srgbClr val="4D5156"/>
                </a:solidFill>
                <a:effectLst/>
                <a:latin typeface="Google Sans"/>
              </a:rPr>
              <a:t>, with almost 50% share in the food delivery market.</a:t>
            </a:r>
            <a:endParaRPr lang="en-IN" dirty="0"/>
          </a:p>
        </p:txBody>
      </p:sp>
    </p:spTree>
    <p:extLst>
      <p:ext uri="{BB962C8B-B14F-4D97-AF65-F5344CB8AC3E}">
        <p14:creationId xmlns:p14="http://schemas.microsoft.com/office/powerpoint/2010/main" val="358667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flipH="1">
            <a:off x="-45719" y="-4253"/>
            <a:ext cx="45719" cy="5075453"/>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2300"/>
            <a:ext cx="9144000" cy="4700555"/>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lang="en-US" sz="2800" dirty="0">
                <a:solidFill>
                  <a:schemeClr val="dk1"/>
                </a:solidFill>
                <a:latin typeface="Arial Black" panose="020B0A04020102020204" pitchFamily="34" charset="0"/>
                <a:ea typeface="Roboto"/>
                <a:cs typeface="Roboto"/>
                <a:sym typeface="Roboto"/>
              </a:rPr>
              <a:t>Your Food is Ready</a:t>
            </a: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2F4E4298-F593-AD9B-9EF3-638505A4B2AC}"/>
              </a:ext>
            </a:extLst>
          </p:cNvPr>
          <p:cNvSpPr txBox="1"/>
          <p:nvPr/>
        </p:nvSpPr>
        <p:spPr>
          <a:xfrm>
            <a:off x="4114800" y="2115879"/>
            <a:ext cx="914400" cy="91440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1ACC0533-7FD1-90D3-6425-A204330BB16E}"/>
              </a:ext>
            </a:extLst>
          </p:cNvPr>
          <p:cNvPicPr>
            <a:picLocks noChangeAspect="1"/>
          </p:cNvPicPr>
          <p:nvPr/>
        </p:nvPicPr>
        <p:blipFill>
          <a:blip r:embed="rId3"/>
          <a:stretch>
            <a:fillRect/>
          </a:stretch>
        </p:blipFill>
        <p:spPr>
          <a:xfrm>
            <a:off x="1248119" y="1300940"/>
            <a:ext cx="5733361" cy="3440017"/>
          </a:xfrm>
          <a:prstGeom prst="rect">
            <a:avLst/>
          </a:prstGeom>
        </p:spPr>
      </p:pic>
    </p:spTree>
    <p:extLst>
      <p:ext uri="{BB962C8B-B14F-4D97-AF65-F5344CB8AC3E}">
        <p14:creationId xmlns:p14="http://schemas.microsoft.com/office/powerpoint/2010/main" val="30692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Zomato is an Indian multinational restaurant aggregator and food delivery company .</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Zomato is one of the most comprehensive and user-friendly apps for finding nearby restaurants and cafés to dine in or to order food online. It also gives menus, reviews, and ratings to acquire factual information on eateries.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Zomato Limited is an online restaurant guide and food ordering platform. It offered comprehensive details on more than 1.4 million establishments in 23 countries. There were restaurant names, menu items, pricing, reviews, and other information. </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It has evolved into an internet platform for meal delivery over the years.</a:t>
            </a:r>
            <a:r>
              <a:rPr lang="en-US" sz="105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Zomato's tagline – “</a:t>
            </a:r>
            <a:r>
              <a:rPr lang="en-US" sz="1050" b="0" i="0" dirty="0">
                <a:solidFill>
                  <a:srgbClr val="040C28"/>
                </a:solidFill>
                <a:effectLst/>
                <a:latin typeface="Roboto" panose="02000000000000000000" pitchFamily="2" charset="0"/>
                <a:ea typeface="Roboto" panose="02000000000000000000" pitchFamily="2" charset="0"/>
                <a:cs typeface="Roboto" panose="02000000000000000000" pitchFamily="2" charset="0"/>
              </a:rPr>
              <a:t>Never have a bad meal</a:t>
            </a:r>
            <a:r>
              <a:rPr lang="en-US" sz="105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a:t>
            </a:r>
            <a:r>
              <a:rPr lang="en-US"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It serves as a comprehensive encyclopedi</a:t>
            </a:r>
            <a:r>
              <a:rPr lang="en-US" sz="105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a </a:t>
            </a:r>
            <a:r>
              <a:rPr lang="en-US"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of restaurants, replete with ratings, average pricing, menus, and reviews. </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Lets take the data of Zomato Worldwide and anal</a:t>
            </a:r>
            <a:r>
              <a:rPr lang="en-US" sz="900" dirty="0">
                <a:solidFill>
                  <a:srgbClr val="202124"/>
                </a:solidFill>
                <a:latin typeface="Roboto" panose="02000000000000000000" pitchFamily="2" charset="0"/>
                <a:ea typeface="Roboto" panose="02000000000000000000" pitchFamily="2" charset="0"/>
                <a:cs typeface="Roboto" panose="02000000000000000000" pitchFamily="2" charset="0"/>
              </a:rPr>
              <a:t>yze it and give proper information to the customer so that the customer enjoy their meals without any interruption. </a:t>
            </a:r>
          </a:p>
          <a:p>
            <a:pPr marL="273050" indent="-171450" algn="just">
              <a:lnSpc>
                <a:spcPct val="150000"/>
              </a:lnSpc>
              <a:buSzPts val="2000"/>
              <a:buFont typeface="Arial" panose="020B0604020202020204" pitchFamily="34" charset="0"/>
              <a:buChar char="•"/>
            </a:pPr>
            <a:r>
              <a:rPr lang="en-US" sz="900" dirty="0">
                <a:latin typeface="Roboto"/>
                <a:ea typeface="Roboto"/>
                <a:cs typeface="Roboto"/>
                <a:sym typeface="Roboto"/>
              </a:rPr>
              <a:t>In the data provide we need to identify the low or under rated restaurant and need to update the restaurant.</a:t>
            </a:r>
          </a:p>
          <a:p>
            <a:pPr marL="273050" indent="-171450" algn="just">
              <a:lnSpc>
                <a:spcPct val="150000"/>
              </a:lnSpc>
              <a:buSzPts val="2000"/>
              <a:buFont typeface="Arial" panose="020B0604020202020204" pitchFamily="34" charset="0"/>
              <a:buChar char="•"/>
            </a:pPr>
            <a:r>
              <a:rPr lang="en-US" sz="900" dirty="0">
                <a:latin typeface="Roboto"/>
                <a:ea typeface="Roboto"/>
                <a:cs typeface="Roboto"/>
                <a:sym typeface="Roboto"/>
              </a:rPr>
              <a:t>Find out the cheapest restaurant belong to the city and its country similarly the most expensive restaurant belong to the city and country.</a:t>
            </a:r>
          </a:p>
          <a:p>
            <a:pPr marL="273050" indent="-171450" algn="just">
              <a:lnSpc>
                <a:spcPct val="150000"/>
              </a:lnSpc>
              <a:buSzPts val="2000"/>
              <a:buFont typeface="Arial" panose="020B0604020202020204" pitchFamily="34" charset="0"/>
              <a:buChar char="•"/>
            </a:pPr>
            <a:r>
              <a:rPr lang="en-US" sz="900" dirty="0">
                <a:latin typeface="Roboto"/>
                <a:ea typeface="Roboto"/>
                <a:cs typeface="Roboto"/>
                <a:sym typeface="Roboto"/>
              </a:rPr>
              <a:t>The distribution  of restaurant over the various countries such as India , USA, UAE and few other countries.</a:t>
            </a:r>
          </a:p>
          <a:p>
            <a:pPr marL="273050" indent="-171450" algn="just">
              <a:lnSpc>
                <a:spcPct val="150000"/>
              </a:lnSpc>
              <a:buSzPts val="2000"/>
              <a:buFont typeface="Arial" panose="020B0604020202020204" pitchFamily="34" charset="0"/>
              <a:buChar char="•"/>
            </a:pPr>
            <a:r>
              <a:rPr lang="en-US"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Here we get the data and with respect to that data we analyze it and further which is in major </a:t>
            </a:r>
            <a:r>
              <a:rPr lang="en-US" sz="900" dirty="0">
                <a:solidFill>
                  <a:srgbClr val="202124"/>
                </a:solidFill>
                <a:latin typeface="Roboto" panose="02000000000000000000" pitchFamily="2" charset="0"/>
                <a:ea typeface="Roboto" panose="02000000000000000000" pitchFamily="2" charset="0"/>
                <a:cs typeface="Roboto" panose="02000000000000000000" pitchFamily="2" charset="0"/>
              </a:rPr>
              <a:t>part </a:t>
            </a:r>
            <a:r>
              <a:rPr lang="en-US" sz="9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of data …we going  on that path..</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endParaRPr lang="en-US" sz="900" dirty="0">
              <a:solidFill>
                <a:srgbClr val="202124"/>
              </a:solidFill>
              <a:latin typeface="Roboto" panose="02000000000000000000" pitchFamily="2" charset="0"/>
              <a:ea typeface="Roboto" panose="02000000000000000000" pitchFamily="2" charset="0"/>
              <a:cs typeface="Roboto" panose="02000000000000000000" pitchFamily="2" charset="0"/>
              <a:sym typeface="Roboto"/>
            </a:endParaRP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endParaRPr lang="en-US" sz="9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101600" lvl="0" algn="just" rtl="0">
              <a:lnSpc>
                <a:spcPct val="150000"/>
              </a:lnSpc>
              <a:spcBef>
                <a:spcPts val="0"/>
              </a:spcBef>
              <a:spcAft>
                <a:spcPts val="0"/>
              </a:spcAft>
              <a:buClr>
                <a:srgbClr val="000000"/>
              </a:buClr>
              <a:buSzPts val="2000"/>
            </a:pPr>
            <a:endParaRPr sz="2000" dirty="0">
              <a:solidFill>
                <a:schemeClr val="dk1"/>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20100" y="36829"/>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User who try to find local restaurants of various cuisines. Restaurant who want their name to reached targeted audience.</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Customer Preferring Home Delivery.</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Database Companies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Market Research Companies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One stop shop for dines and offers restaurants a way to differentiate them</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Bridge the gap between Customers and Restaurants by efficient technology by reduce  delivery time .</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Rating based price model for foods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Provide local restaurants and hotels search services.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Collect data for food menus , contacts and relevant information to users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Large dataset present across cities.</a:t>
            </a:r>
          </a:p>
          <a:p>
            <a:pPr marL="273050" lvl="0" indent="-171450" algn="just" rtl="0">
              <a:lnSpc>
                <a:spcPct val="150000"/>
              </a:lnSpc>
              <a:spcBef>
                <a:spcPts val="0"/>
              </a:spcBef>
              <a:spcAft>
                <a:spcPts val="0"/>
              </a:spcAft>
              <a:buClr>
                <a:srgbClr val="000000"/>
              </a:buClr>
              <a:buSzPts val="2000"/>
              <a:buFont typeface="Arial" panose="020B0604020202020204" pitchFamily="34" charset="0"/>
              <a:buChar char="•"/>
            </a:pPr>
            <a:r>
              <a:rPr lang="en-US" sz="900" dirty="0">
                <a:solidFill>
                  <a:schemeClr val="dk1"/>
                </a:solidFill>
                <a:latin typeface="Roboto"/>
                <a:ea typeface="Roboto"/>
                <a:cs typeface="Roboto"/>
                <a:sym typeface="Roboto"/>
              </a:rPr>
              <a:t>Presence across 15 countries.</a:t>
            </a:r>
          </a:p>
          <a:p>
            <a:pPr marL="101600" lvl="0" algn="just" rtl="0">
              <a:lnSpc>
                <a:spcPct val="150000"/>
              </a:lnSpc>
              <a:spcBef>
                <a:spcPts val="0"/>
              </a:spcBef>
              <a:spcAft>
                <a:spcPts val="0"/>
              </a:spcAft>
              <a:buClr>
                <a:srgbClr val="000000"/>
              </a:buClr>
              <a:buSzPts val="2000"/>
            </a:pPr>
            <a:endParaRPr sz="900" dirty="0">
              <a:solidFill>
                <a:schemeClr val="dk1"/>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 and loading of data</a:t>
            </a:r>
            <a:endParaRPr sz="3000" b="1" dirty="0">
              <a:solidFill>
                <a:srgbClr val="FFFFFF"/>
              </a:solidFill>
              <a:latin typeface="Roboto"/>
              <a:ea typeface="Roboto"/>
              <a:cs typeface="Roboto"/>
              <a:sym typeface="Roboto"/>
            </a:endParaRPr>
          </a:p>
        </p:txBody>
      </p:sp>
      <p:sp>
        <p:nvSpPr>
          <p:cNvPr id="362" name="Google Shape;362;p16"/>
          <p:cNvSpPr txBox="1"/>
          <p:nvPr/>
        </p:nvSpPr>
        <p:spPr>
          <a:xfrm>
            <a:off x="30150" y="664150"/>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900" dirty="0">
                <a:latin typeface="Roboto"/>
                <a:ea typeface="Roboto"/>
                <a:cs typeface="Roboto"/>
                <a:sym typeface="Roboto"/>
              </a:rPr>
              <a:t>First we have to load all the Library which we are needed and then load the Data through csv file…</a:t>
            </a: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r>
              <a:rPr lang="en-US" sz="900" dirty="0">
                <a:latin typeface="Roboto"/>
                <a:ea typeface="Roboto"/>
                <a:cs typeface="Roboto"/>
                <a:sym typeface="Roboto"/>
              </a:rPr>
              <a:t>After Loading the data we have to find more information about the columns which we are dealing with…..</a:t>
            </a:r>
            <a:endParaRPr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6B68F14-56B9-76ED-4977-17A8D1078948}"/>
              </a:ext>
            </a:extLst>
          </p:cNvPr>
          <p:cNvPicPr>
            <a:picLocks noChangeAspect="1"/>
          </p:cNvPicPr>
          <p:nvPr/>
        </p:nvPicPr>
        <p:blipFill>
          <a:blip r:embed="rId3"/>
          <a:stretch>
            <a:fillRect/>
          </a:stretch>
        </p:blipFill>
        <p:spPr>
          <a:xfrm>
            <a:off x="127592" y="1176969"/>
            <a:ext cx="9006358" cy="2416835"/>
          </a:xfrm>
          <a:prstGeom prst="rect">
            <a:avLst/>
          </a:prstGeom>
        </p:spPr>
      </p:pic>
    </p:spTree>
    <p:extLst>
      <p:ext uri="{BB962C8B-B14F-4D97-AF65-F5344CB8AC3E}">
        <p14:creationId xmlns:p14="http://schemas.microsoft.com/office/powerpoint/2010/main" val="29215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Data Cleaning</a:t>
            </a:r>
            <a:endParaRPr sz="3000" b="1" dirty="0">
              <a:solidFill>
                <a:srgbClr val="FFFFFF"/>
              </a:solidFill>
              <a:latin typeface="Roboto"/>
              <a:ea typeface="Roboto"/>
              <a:cs typeface="Roboto"/>
              <a:sym typeface="Roboto"/>
            </a:endParaRPr>
          </a:p>
        </p:txBody>
      </p:sp>
      <p:sp>
        <p:nvSpPr>
          <p:cNvPr id="362" name="Google Shape;362;p16"/>
          <p:cNvSpPr txBox="1"/>
          <p:nvPr/>
        </p:nvSpPr>
        <p:spPr>
          <a:xfrm>
            <a:off x="45659" y="747774"/>
            <a:ext cx="9144000" cy="4052826"/>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Checking if dataset contains any null values and have to clear it because  it affect our data while analyzing…..</a:t>
            </a:r>
          </a:p>
          <a:p>
            <a:pPr marL="101600" algn="just">
              <a:lnSpc>
                <a:spcPct val="150000"/>
              </a:lnSpc>
              <a:buSzPts val="2000"/>
            </a:pPr>
            <a:r>
              <a:rPr lang="en-US" sz="900" dirty="0">
                <a:latin typeface="Roboto"/>
                <a:ea typeface="Roboto"/>
                <a:cs typeface="Roboto"/>
                <a:sym typeface="Roboto"/>
              </a:rPr>
              <a:t>Cuisines seems to contain null values. Hence any further analysis involving Cuisines the </a:t>
            </a:r>
            <a:r>
              <a:rPr lang="en-US" sz="900" dirty="0" err="1">
                <a:latin typeface="Roboto"/>
                <a:ea typeface="Roboto"/>
                <a:cs typeface="Roboto"/>
                <a:sym typeface="Roboto"/>
              </a:rPr>
              <a:t>NaN</a:t>
            </a:r>
            <a:r>
              <a:rPr lang="en-US" sz="900" dirty="0">
                <a:latin typeface="Roboto"/>
                <a:ea typeface="Roboto"/>
                <a:cs typeface="Roboto"/>
                <a:sym typeface="Roboto"/>
              </a:rPr>
              <a:t> values has to be considered</a:t>
            </a:r>
            <a:r>
              <a:rPr lang="en-US" sz="2000" dirty="0">
                <a:latin typeface="Roboto"/>
                <a:ea typeface="Roboto"/>
                <a:cs typeface="Roboto"/>
                <a:sym typeface="Roboto"/>
              </a:rPr>
              <a:t>. </a:t>
            </a:r>
          </a:p>
          <a:p>
            <a:pPr marL="101600" algn="just">
              <a:lnSpc>
                <a:spcPct val="150000"/>
              </a:lnSpc>
              <a:buSzPts val="2000"/>
            </a:pPr>
            <a:r>
              <a:rPr lang="en-US" sz="900" dirty="0">
                <a:latin typeface="Roboto"/>
                <a:ea typeface="Roboto"/>
                <a:cs typeface="Roboto"/>
                <a:sym typeface="Roboto"/>
              </a:rPr>
              <a:t>There is an other file which is also available along with this dataset .</a:t>
            </a:r>
          </a:p>
          <a:p>
            <a:pPr marL="101600" algn="just">
              <a:lnSpc>
                <a:spcPct val="150000"/>
              </a:lnSpc>
              <a:buSzPts val="2000"/>
            </a:pPr>
            <a:r>
              <a:rPr lang="en-US" sz="900" dirty="0">
                <a:latin typeface="Roboto"/>
                <a:ea typeface="Roboto"/>
                <a:cs typeface="Roboto"/>
                <a:sym typeface="Roboto"/>
              </a:rPr>
              <a:t>We have to load that data as well</a:t>
            </a:r>
            <a:endParaRPr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8D884C7-9116-A2E7-9778-C40EBAF12D8C}"/>
              </a:ext>
            </a:extLst>
          </p:cNvPr>
          <p:cNvPicPr>
            <a:picLocks noChangeAspect="1"/>
          </p:cNvPicPr>
          <p:nvPr/>
        </p:nvPicPr>
        <p:blipFill>
          <a:blip r:embed="rId3"/>
          <a:stretch>
            <a:fillRect/>
          </a:stretch>
        </p:blipFill>
        <p:spPr>
          <a:xfrm>
            <a:off x="6341380" y="1648047"/>
            <a:ext cx="2756960" cy="3140484"/>
          </a:xfrm>
          <a:prstGeom prst="rect">
            <a:avLst/>
          </a:prstGeom>
        </p:spPr>
      </p:pic>
      <p:pic>
        <p:nvPicPr>
          <p:cNvPr id="5" name="Picture 4">
            <a:extLst>
              <a:ext uri="{FF2B5EF4-FFF2-40B4-BE49-F238E27FC236}">
                <a16:creationId xmlns:a16="http://schemas.microsoft.com/office/drawing/2014/main" id="{F855E16D-C612-3565-4012-5751D479A2FF}"/>
              </a:ext>
            </a:extLst>
          </p:cNvPr>
          <p:cNvPicPr>
            <a:picLocks noChangeAspect="1"/>
          </p:cNvPicPr>
          <p:nvPr/>
        </p:nvPicPr>
        <p:blipFill>
          <a:blip r:embed="rId4"/>
          <a:stretch>
            <a:fillRect/>
          </a:stretch>
        </p:blipFill>
        <p:spPr>
          <a:xfrm>
            <a:off x="107891" y="2362777"/>
            <a:ext cx="6171258" cy="2160540"/>
          </a:xfrm>
          <a:prstGeom prst="rect">
            <a:avLst/>
          </a:prstGeom>
        </p:spPr>
      </p:pic>
    </p:spTree>
    <p:extLst>
      <p:ext uri="{BB962C8B-B14F-4D97-AF65-F5344CB8AC3E}">
        <p14:creationId xmlns:p14="http://schemas.microsoft.com/office/powerpoint/2010/main" val="48120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Merging of the Data</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algn="just">
              <a:lnSpc>
                <a:spcPct val="150000"/>
              </a:lnSpc>
              <a:buSzPts val="2000"/>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Let merge the both dataset this will help us to understand the data set country wise.</a:t>
            </a: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endParaRPr lang="en-US" sz="900" dirty="0">
              <a:latin typeface="Roboto" panose="02000000000000000000" pitchFamily="2" charset="0"/>
              <a:ea typeface="Roboto" panose="02000000000000000000" pitchFamily="2" charset="0"/>
              <a:cs typeface="Roboto" panose="02000000000000000000" pitchFamily="2" charset="0"/>
            </a:endParaRPr>
          </a:p>
          <a:p>
            <a:pPr marL="101600" algn="just">
              <a:lnSpc>
                <a:spcPct val="150000"/>
              </a:lnSpc>
              <a:buSzPts val="2000"/>
            </a:pPr>
            <a:r>
              <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rPr>
              <a:t>We can’t see</a:t>
            </a:r>
            <a:r>
              <a:rPr lang="en-US" sz="900" dirty="0">
                <a:latin typeface="Roboto" panose="02000000000000000000" pitchFamily="2" charset="0"/>
                <a:ea typeface="Roboto" panose="02000000000000000000" pitchFamily="2" charset="0"/>
                <a:cs typeface="Roboto" panose="02000000000000000000" pitchFamily="2" charset="0"/>
              </a:rPr>
              <a:t> columns properly so take the info of the whole data…and get knowledge about all columns…</a:t>
            </a:r>
            <a:endParaRPr lang="en-US" sz="90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01600" lvl="0" algn="just" rtl="0">
              <a:lnSpc>
                <a:spcPct val="150000"/>
              </a:lnSpc>
              <a:spcBef>
                <a:spcPts val="0"/>
              </a:spcBef>
              <a:spcAft>
                <a:spcPts val="0"/>
              </a:spcAft>
              <a:buSzPts val="2000"/>
            </a:pPr>
            <a:r>
              <a:rPr lang="en-US" sz="900" dirty="0">
                <a:latin typeface="Roboto"/>
                <a:ea typeface="Roboto"/>
                <a:cs typeface="Roboto"/>
                <a:sym typeface="Roboto"/>
              </a:rPr>
              <a:t>This are all 21 columns which is further use in the data visualization…….</a:t>
            </a:r>
            <a:endParaRPr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573D803-0846-3381-8961-3FC07A94B1D8}"/>
              </a:ext>
            </a:extLst>
          </p:cNvPr>
          <p:cNvPicPr>
            <a:picLocks noChangeAspect="1"/>
          </p:cNvPicPr>
          <p:nvPr/>
        </p:nvPicPr>
        <p:blipFill rotWithShape="1">
          <a:blip r:embed="rId3"/>
          <a:srcRect l="11165"/>
          <a:stretch/>
        </p:blipFill>
        <p:spPr>
          <a:xfrm>
            <a:off x="100476" y="1236112"/>
            <a:ext cx="5865460" cy="1924362"/>
          </a:xfrm>
          <a:prstGeom prst="rect">
            <a:avLst/>
          </a:prstGeom>
        </p:spPr>
      </p:pic>
      <p:pic>
        <p:nvPicPr>
          <p:cNvPr id="5" name="Picture 4">
            <a:extLst>
              <a:ext uri="{FF2B5EF4-FFF2-40B4-BE49-F238E27FC236}">
                <a16:creationId xmlns:a16="http://schemas.microsoft.com/office/drawing/2014/main" id="{B7D79B83-1E66-9014-CB34-B85471C1269C}"/>
              </a:ext>
            </a:extLst>
          </p:cNvPr>
          <p:cNvPicPr>
            <a:picLocks noChangeAspect="1"/>
          </p:cNvPicPr>
          <p:nvPr/>
        </p:nvPicPr>
        <p:blipFill>
          <a:blip r:embed="rId4"/>
          <a:stretch>
            <a:fillRect/>
          </a:stretch>
        </p:blipFill>
        <p:spPr>
          <a:xfrm>
            <a:off x="6110795" y="913769"/>
            <a:ext cx="3019268" cy="3654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algn="l">
              <a:lnSpc>
                <a:spcPct val="150000"/>
              </a:lnSpc>
              <a:spcAft>
                <a:spcPts val="1600"/>
              </a:spcAft>
            </a:pPr>
            <a:r>
              <a:rPr lang="en-US" sz="24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Brief Analysis and Data Visualization of Zomato Data</a:t>
            </a:r>
            <a:br>
              <a:rPr lang="en-US" sz="1050" b="1" i="0" dirty="0">
                <a:solidFill>
                  <a:srgbClr val="000000"/>
                </a:solidFill>
                <a:effectLst/>
                <a:latin typeface="Helvetica Neue"/>
              </a:rPr>
            </a:b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900" dirty="0">
                <a:latin typeface="Roboto"/>
                <a:ea typeface="Roboto"/>
                <a:cs typeface="Roboto"/>
                <a:sym typeface="Roboto"/>
              </a:rPr>
              <a:t>First up all, we have to get the whole restaurants data which is geographical spread , which help us to understand the rating,</a:t>
            </a:r>
          </a:p>
          <a:p>
            <a:pPr marL="101600" lvl="0" algn="just" rtl="0">
              <a:lnSpc>
                <a:spcPct val="150000"/>
              </a:lnSpc>
              <a:spcBef>
                <a:spcPts val="0"/>
              </a:spcBef>
              <a:spcAft>
                <a:spcPts val="0"/>
              </a:spcAft>
              <a:buSzPts val="2000"/>
            </a:pPr>
            <a:r>
              <a:rPr lang="en-US" sz="900" dirty="0">
                <a:latin typeface="Roboto"/>
                <a:ea typeface="Roboto"/>
                <a:cs typeface="Roboto"/>
                <a:sym typeface="Roboto"/>
              </a:rPr>
              <a:t>Currency , Online  Delivery , City Coverage ....and many more...                                                                 </a:t>
            </a:r>
            <a:r>
              <a:rPr lang="en-US" sz="1100" dirty="0">
                <a:latin typeface="Roboto"/>
                <a:ea typeface="Roboto"/>
                <a:cs typeface="Roboto"/>
                <a:sym typeface="Roboto"/>
              </a:rPr>
              <a:t>This is the value count of the Country wise data….</a:t>
            </a:r>
          </a:p>
          <a:p>
            <a:pPr marL="101600" algn="just">
              <a:lnSpc>
                <a:spcPct val="150000"/>
              </a:lnSpc>
              <a:buSzPts val="2000"/>
            </a:pPr>
            <a:r>
              <a:rPr lang="en-US" sz="1050" b="1" i="0" dirty="0">
                <a:solidFill>
                  <a:srgbClr val="000000"/>
                </a:solidFill>
                <a:effectLst/>
                <a:latin typeface="Helvetica Neue"/>
              </a:rPr>
              <a:t>List of countries the survey is spread across</a:t>
            </a:r>
          </a:p>
          <a:p>
            <a:pPr marL="101600" lvl="0" algn="just" rtl="0">
              <a:lnSpc>
                <a:spcPct val="150000"/>
              </a:lnSpc>
              <a:spcBef>
                <a:spcPts val="0"/>
              </a:spcBef>
              <a:spcAft>
                <a:spcPts val="0"/>
              </a:spcAft>
              <a:buSzPts val="2000"/>
            </a:pPr>
            <a:endParaRPr lang="en-US"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a:p>
            <a:pPr marL="101600" algn="just">
              <a:lnSpc>
                <a:spcPct val="150000"/>
              </a:lnSpc>
              <a:buSzPts val="2000"/>
            </a:pPr>
            <a:r>
              <a:rPr lang="en-US" sz="900" b="0" i="0" dirty="0">
                <a:solidFill>
                  <a:srgbClr val="000000"/>
                </a:solidFill>
                <a:effectLst/>
                <a:latin typeface="Helvetica Neue"/>
              </a:rPr>
              <a:t>The survey seems to have spread across 15 countries all over world. </a:t>
            </a:r>
          </a:p>
          <a:p>
            <a:pPr marL="101600" algn="just">
              <a:lnSpc>
                <a:spcPct val="150000"/>
              </a:lnSpc>
              <a:buSzPts val="2000"/>
            </a:pPr>
            <a:r>
              <a:rPr lang="en-US" sz="900" b="0" i="0" dirty="0">
                <a:solidFill>
                  <a:srgbClr val="000000"/>
                </a:solidFill>
                <a:effectLst/>
                <a:latin typeface="Helvetica Neue"/>
              </a:rPr>
              <a:t>This shows that Zomato is a multinational company having actives business in all those countries.</a:t>
            </a:r>
            <a:endParaRPr lang="en-US" sz="900" b="1" i="0" dirty="0">
              <a:solidFill>
                <a:srgbClr val="000000"/>
              </a:solidFill>
              <a:effectLst/>
              <a:latin typeface="Helvetica Neue"/>
            </a:endParaRPr>
          </a:p>
          <a:p>
            <a:pPr marL="101600" lvl="0" algn="just" rtl="0">
              <a:lnSpc>
                <a:spcPct val="150000"/>
              </a:lnSpc>
              <a:spcBef>
                <a:spcPts val="0"/>
              </a:spcBef>
              <a:spcAft>
                <a:spcPts val="0"/>
              </a:spcAft>
              <a:buSzPts val="2000"/>
            </a:pPr>
            <a:endParaRPr lang="en-IN"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70FCBCE-3A4E-E709-3F8C-AF2DDB17C395}"/>
              </a:ext>
            </a:extLst>
          </p:cNvPr>
          <p:cNvPicPr>
            <a:picLocks noChangeAspect="1"/>
          </p:cNvPicPr>
          <p:nvPr/>
        </p:nvPicPr>
        <p:blipFill>
          <a:blip r:embed="rId3"/>
          <a:stretch>
            <a:fillRect/>
          </a:stretch>
        </p:blipFill>
        <p:spPr>
          <a:xfrm>
            <a:off x="326400" y="1754972"/>
            <a:ext cx="2831470" cy="2500159"/>
          </a:xfrm>
          <a:prstGeom prst="rect">
            <a:avLst/>
          </a:prstGeom>
        </p:spPr>
      </p:pic>
      <p:pic>
        <p:nvPicPr>
          <p:cNvPr id="5" name="Picture 4">
            <a:extLst>
              <a:ext uri="{FF2B5EF4-FFF2-40B4-BE49-F238E27FC236}">
                <a16:creationId xmlns:a16="http://schemas.microsoft.com/office/drawing/2014/main" id="{10B1C285-E459-7641-9CA5-782F7F381738}"/>
              </a:ext>
            </a:extLst>
          </p:cNvPr>
          <p:cNvPicPr>
            <a:picLocks noChangeAspect="1"/>
          </p:cNvPicPr>
          <p:nvPr/>
        </p:nvPicPr>
        <p:blipFill>
          <a:blip r:embed="rId4"/>
          <a:stretch>
            <a:fillRect/>
          </a:stretch>
        </p:blipFill>
        <p:spPr>
          <a:xfrm>
            <a:off x="5688419" y="1573157"/>
            <a:ext cx="2275368" cy="3040627"/>
          </a:xfrm>
          <a:prstGeom prst="rect">
            <a:avLst/>
          </a:prstGeom>
        </p:spPr>
      </p:pic>
    </p:spTree>
    <p:extLst>
      <p:ext uri="{BB962C8B-B14F-4D97-AF65-F5344CB8AC3E}">
        <p14:creationId xmlns:p14="http://schemas.microsoft.com/office/powerpoint/2010/main" val="99448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lang="en-US"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lvl="0" algn="just" rtl="0">
              <a:lnSpc>
                <a:spcPct val="150000"/>
              </a:lnSpc>
              <a:spcBef>
                <a:spcPts val="0"/>
              </a:spcBef>
              <a:spcAft>
                <a:spcPts val="0"/>
              </a:spcAft>
              <a:buSzPts val="2000"/>
            </a:pPr>
            <a:endParaRPr lang="en-IN" sz="2000" dirty="0">
              <a:latin typeface="Roboto"/>
              <a:ea typeface="Roboto"/>
              <a:cs typeface="Roboto"/>
              <a:sym typeface="Roboto"/>
            </a:endParaRPr>
          </a:p>
          <a:p>
            <a:pPr marL="101600" algn="just">
              <a:lnSpc>
                <a:spcPct val="150000"/>
              </a:lnSpc>
              <a:buSzPts val="2000"/>
            </a:pPr>
            <a:r>
              <a:rPr lang="en-US" sz="1050" i="0" dirty="0">
                <a:solidFill>
                  <a:srgbClr val="000000"/>
                </a:solidFill>
                <a:effectLst/>
                <a:latin typeface="Roboto" panose="02000000000000000000" pitchFamily="2" charset="0"/>
                <a:ea typeface="Roboto" panose="02000000000000000000" pitchFamily="2" charset="0"/>
                <a:cs typeface="Roboto" panose="02000000000000000000" pitchFamily="2" charset="0"/>
              </a:rPr>
              <a:t>As Zomato is a startup from India hence it makes sense that it has maximum</a:t>
            </a:r>
          </a:p>
          <a:p>
            <a:pPr marL="101600" algn="just">
              <a:lnSpc>
                <a:spcPct val="150000"/>
              </a:lnSpc>
              <a:buSzPts val="2000"/>
            </a:pPr>
            <a:r>
              <a:rPr lang="en-US" sz="1050" i="0" dirty="0">
                <a:solidFill>
                  <a:srgbClr val="000000"/>
                </a:solidFill>
                <a:effectLst/>
                <a:latin typeface="Roboto" panose="02000000000000000000" pitchFamily="2" charset="0"/>
                <a:ea typeface="Roboto" panose="02000000000000000000" pitchFamily="2" charset="0"/>
                <a:cs typeface="Roboto" panose="02000000000000000000" pitchFamily="2" charset="0"/>
              </a:rPr>
              <a:t> business spread across restaurants in India</a:t>
            </a:r>
          </a:p>
          <a:p>
            <a:pPr marL="101600" lvl="0" algn="just" rtl="0">
              <a:lnSpc>
                <a:spcPct val="150000"/>
              </a:lnSpc>
              <a:spcBef>
                <a:spcPts val="0"/>
              </a:spcBef>
              <a:spcAft>
                <a:spcPts val="0"/>
              </a:spcAft>
              <a:buSzPts val="2000"/>
            </a:pPr>
            <a:r>
              <a:rPr lang="en-US" sz="900" dirty="0">
                <a:latin typeface="Roboto"/>
                <a:ea typeface="Roboto"/>
                <a:cs typeface="Roboto"/>
                <a:sym typeface="Roboto"/>
              </a:rPr>
              <a:t>This Data show same information…India is in majority….</a:t>
            </a:r>
            <a:endParaRPr sz="9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62F1DA4-7531-C25B-E0E4-74DB6E193424}"/>
              </a:ext>
            </a:extLst>
          </p:cNvPr>
          <p:cNvPicPr>
            <a:picLocks noChangeAspect="1"/>
          </p:cNvPicPr>
          <p:nvPr/>
        </p:nvPicPr>
        <p:blipFill rotWithShape="1">
          <a:blip r:embed="rId3"/>
          <a:srcRect l="4591" b="13891"/>
          <a:stretch/>
        </p:blipFill>
        <p:spPr>
          <a:xfrm>
            <a:off x="10050" y="735705"/>
            <a:ext cx="5061098" cy="2625620"/>
          </a:xfrm>
          <a:prstGeom prst="rect">
            <a:avLst/>
          </a:prstGeom>
        </p:spPr>
      </p:pic>
      <p:pic>
        <p:nvPicPr>
          <p:cNvPr id="7" name="Picture 6">
            <a:extLst>
              <a:ext uri="{FF2B5EF4-FFF2-40B4-BE49-F238E27FC236}">
                <a16:creationId xmlns:a16="http://schemas.microsoft.com/office/drawing/2014/main" id="{5C9A2711-38E7-6238-FA99-2706349A4034}"/>
              </a:ext>
            </a:extLst>
          </p:cNvPr>
          <p:cNvPicPr>
            <a:picLocks noChangeAspect="1"/>
          </p:cNvPicPr>
          <p:nvPr/>
        </p:nvPicPr>
        <p:blipFill>
          <a:blip r:embed="rId4"/>
          <a:stretch>
            <a:fillRect/>
          </a:stretch>
        </p:blipFill>
        <p:spPr>
          <a:xfrm>
            <a:off x="5393037" y="772583"/>
            <a:ext cx="3740913" cy="3319402"/>
          </a:xfrm>
          <a:prstGeom prst="rect">
            <a:avLst/>
          </a:prstGeom>
        </p:spPr>
      </p:pic>
    </p:spTree>
    <p:extLst>
      <p:ext uri="{BB962C8B-B14F-4D97-AF65-F5344CB8AC3E}">
        <p14:creationId xmlns:p14="http://schemas.microsoft.com/office/powerpoint/2010/main" val="36388337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TotalTime>
  <Words>1834</Words>
  <Application>Microsoft Office PowerPoint</Application>
  <PresentationFormat>On-screen Show (16:9)</PresentationFormat>
  <Paragraphs>250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Google Sans</vt:lpstr>
      <vt:lpstr>Arial Black</vt:lpstr>
      <vt:lpstr>Helvetica Neue</vt:lpstr>
      <vt:lpstr>arial</vt:lpstr>
      <vt:lpstr>arial</vt:lpstr>
      <vt:lpstr>Roboto</vt:lpstr>
      <vt:lpstr>Simple Light</vt:lpstr>
      <vt:lpstr>PowerPoint Presentation</vt:lpstr>
      <vt:lpstr>PowerPoint Presentation</vt:lpstr>
      <vt:lpstr>Problem Statement</vt:lpstr>
      <vt:lpstr>Proposed Solution</vt:lpstr>
      <vt:lpstr>Descriptive Analysis and loading of data</vt:lpstr>
      <vt:lpstr>Data Cleaning</vt:lpstr>
      <vt:lpstr>Merging of the Data</vt:lpstr>
      <vt:lpstr>Brief Analysis and Data Visualization of Zomato Data </vt:lpstr>
      <vt:lpstr>Descriptive Analysis</vt:lpstr>
      <vt:lpstr>Descriptive Analysis</vt:lpstr>
      <vt:lpstr>Descriptive Analysis</vt:lpstr>
      <vt:lpstr>Descriptive Analysis</vt:lpstr>
      <vt:lpstr>Descriptive Analysis</vt:lpstr>
      <vt:lpstr>Descriptive Analysis</vt:lpstr>
      <vt:lpstr>Descriptive Analysis</vt:lpstr>
      <vt:lpstr>Descriptive Analysis</vt:lpstr>
      <vt:lpstr>Descriptive Analysis</vt:lpstr>
      <vt:lpstr>Descriptive Analysis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VAISHALI KADAM</cp:lastModifiedBy>
  <cp:revision>13</cp:revision>
  <dcterms:modified xsi:type="dcterms:W3CDTF">2023-04-23T19:54:49Z</dcterms:modified>
</cp:coreProperties>
</file>